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648" r:id="rId4"/>
  </p:sldMasterIdLst>
  <p:notesMasterIdLst>
    <p:notesMasterId r:id="rId16"/>
  </p:notesMasterIdLst>
  <p:handoutMasterIdLst>
    <p:handoutMasterId r:id="rId17"/>
  </p:handoutMasterIdLst>
  <p:sldIdLst>
    <p:sldId id="256" r:id="rId5"/>
    <p:sldId id="277" r:id="rId6"/>
    <p:sldId id="300" r:id="rId7"/>
    <p:sldId id="301" r:id="rId8"/>
    <p:sldId id="310" r:id="rId9"/>
    <p:sldId id="303" r:id="rId10"/>
    <p:sldId id="304" r:id="rId11"/>
    <p:sldId id="305" r:id="rId12"/>
    <p:sldId id="307" r:id="rId13"/>
    <p:sldId id="308"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9639D4-E3E2-4D34-9284-5A2195B3D0D7}"/>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showGuides="1">
      <p:cViewPr varScale="1">
        <p:scale>
          <a:sx n="80" d="100"/>
          <a:sy n="80" d="100"/>
        </p:scale>
        <p:origin x="782"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2/20/2025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a:fillRect/>
          </a:stretch>
        </p:blipFill>
        <p:spPr>
          <a:xfrm>
            <a:off x="0" y="0"/>
            <a:ext cx="9488312" cy="50543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p:cNvSpPr>
            <a:spLocks noGrp="1"/>
          </p:cNvSpPr>
          <p:nvPr>
            <p:ph type="dt" sz="half" idx="10"/>
          </p:nvPr>
        </p:nvSpPr>
        <p:spPr/>
        <p:txBody>
          <a:bodyPr/>
          <a:lstStyle>
            <a:lvl1pPr>
              <a:defRPr sz="900"/>
            </a:lvl1pPr>
          </a:lstStyle>
          <a:p>
            <a:r>
              <a:rPr lang="en-US" dirty="0"/>
              <a:t>2025</a:t>
            </a:r>
          </a:p>
        </p:txBody>
      </p:sp>
      <p:sp>
        <p:nvSpPr>
          <p:cNvPr id="8" name="Footer Placeholder 7"/>
          <p:cNvSpPr>
            <a:spLocks noGrp="1"/>
          </p:cNvSpPr>
          <p:nvPr>
            <p:ph type="ftr" sz="quarter" idx="11"/>
          </p:nvPr>
        </p:nvSpPr>
        <p:spPr/>
        <p:txBody>
          <a:bodyPr/>
          <a:lstStyle>
            <a:lvl1pPr>
              <a:defRPr sz="900"/>
            </a:lvl1pPr>
          </a:lstStyle>
          <a:p>
            <a:r>
              <a:rPr lang="en-US" dirty="0"/>
              <a:t>Career Connect</a:t>
            </a:r>
          </a:p>
        </p:txBody>
      </p:sp>
      <p:sp>
        <p:nvSpPr>
          <p:cNvPr id="9" name="Slide Number Placeholder 8"/>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z="900"/>
            </a:lvl1pPr>
          </a:lstStyle>
          <a:p>
            <a:r>
              <a:rPr lang="en-US" dirty="0"/>
              <a:t>2025</a:t>
            </a:r>
          </a:p>
        </p:txBody>
      </p:sp>
      <p:sp>
        <p:nvSpPr>
          <p:cNvPr id="8" name="Footer Placeholder 7"/>
          <p:cNvSpPr>
            <a:spLocks noGrp="1"/>
          </p:cNvSpPr>
          <p:nvPr>
            <p:ph type="ftr" sz="quarter" idx="11"/>
          </p:nvPr>
        </p:nvSpPr>
        <p:spPr/>
        <p:txBody>
          <a:bodyPr/>
          <a:lstStyle>
            <a:lvl1pPr>
              <a:defRPr sz="900"/>
            </a:lvl1pPr>
          </a:lstStyle>
          <a:p>
            <a:r>
              <a:rPr lang="en-US" dirty="0"/>
              <a:t>Career Connect</a:t>
            </a:r>
          </a:p>
        </p:txBody>
      </p:sp>
      <p:sp>
        <p:nvSpPr>
          <p:cNvPr id="9" name="Slide Number Placeholder 8"/>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a:fillRect/>
          </a:stretch>
        </p:blipFill>
        <p:spPr>
          <a:xfrm>
            <a:off x="25785" y="0"/>
            <a:ext cx="4368030" cy="391239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a:fillRect/>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p:cNvSpPr>
            <a:spLocks noGrp="1"/>
          </p:cNvSpPr>
          <p:nvPr>
            <p:ph type="dt" sz="half" idx="10"/>
          </p:nvPr>
        </p:nvSpPr>
        <p:spPr>
          <a:xfrm>
            <a:off x="838200" y="6356350"/>
            <a:ext cx="2743200" cy="365125"/>
          </a:xfrm>
        </p:spPr>
        <p:txBody>
          <a:bodyPr/>
          <a:lstStyle>
            <a:lvl1pPr>
              <a:defRPr sz="900"/>
            </a:lvl1pPr>
          </a:lstStyle>
          <a:p>
            <a:r>
              <a:rPr lang="en-US" dirty="0"/>
              <a:t>2025</a:t>
            </a:r>
          </a:p>
        </p:txBody>
      </p:sp>
      <p:sp>
        <p:nvSpPr>
          <p:cNvPr id="22" name="Footer Placeholder 7"/>
          <p:cNvSpPr>
            <a:spLocks noGrp="1"/>
          </p:cNvSpPr>
          <p:nvPr>
            <p:ph type="ftr" sz="quarter" idx="11"/>
          </p:nvPr>
        </p:nvSpPr>
        <p:spPr>
          <a:xfrm>
            <a:off x="4038600" y="6356350"/>
            <a:ext cx="4114800" cy="365125"/>
          </a:xfrm>
        </p:spPr>
        <p:txBody>
          <a:bodyPr/>
          <a:lstStyle>
            <a:lvl1pPr>
              <a:defRPr sz="900"/>
            </a:lvl1pPr>
          </a:lstStyle>
          <a:p>
            <a:r>
              <a:rPr lang="en-US" dirty="0"/>
              <a:t>Career Connect</a:t>
            </a:r>
          </a:p>
        </p:txBody>
      </p:sp>
      <p:sp>
        <p:nvSpPr>
          <p:cNvPr id="24" name="Slide Number Placeholder 8"/>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p:cNvSpPr>
            <a:spLocks noGrp="1"/>
          </p:cNvSpPr>
          <p:nvPr>
            <p:ph type="dt" sz="half" idx="10"/>
          </p:nvPr>
        </p:nvSpPr>
        <p:spPr>
          <a:xfrm>
            <a:off x="838200" y="6356350"/>
            <a:ext cx="2743200" cy="365125"/>
          </a:xfrm>
        </p:spPr>
        <p:txBody>
          <a:bodyPr/>
          <a:lstStyle>
            <a:lvl1pPr>
              <a:defRPr sz="900"/>
            </a:lvl1pPr>
          </a:lstStyle>
          <a:p>
            <a:r>
              <a:rPr lang="en-US" noProof="0" dirty="0"/>
              <a:t>2025</a:t>
            </a:r>
          </a:p>
        </p:txBody>
      </p:sp>
      <p:sp>
        <p:nvSpPr>
          <p:cNvPr id="37" name="Footer Placeholder 3"/>
          <p:cNvSpPr>
            <a:spLocks noGrp="1"/>
          </p:cNvSpPr>
          <p:nvPr>
            <p:ph type="ftr" sz="quarter" idx="11"/>
          </p:nvPr>
        </p:nvSpPr>
        <p:spPr>
          <a:xfrm>
            <a:off x="4038600" y="6356350"/>
            <a:ext cx="4114800" cy="365125"/>
          </a:xfrm>
        </p:spPr>
        <p:txBody>
          <a:bodyPr/>
          <a:lstStyle>
            <a:lvl1pPr>
              <a:defRPr sz="900"/>
            </a:lvl1pPr>
          </a:lstStyle>
          <a:p>
            <a:r>
              <a:rPr lang="en-US" noProof="0" dirty="0"/>
              <a:t>Career Connect</a:t>
            </a:r>
          </a:p>
        </p:txBody>
      </p:sp>
      <p:sp>
        <p:nvSpPr>
          <p:cNvPr id="38" name="Slide Number Placeholder 4"/>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sz="900"/>
            </a:lvl1pPr>
          </a:lstStyle>
          <a:p>
            <a:r>
              <a:rPr lang="en-US" dirty="0"/>
              <a:t>2025</a:t>
            </a:r>
          </a:p>
        </p:txBody>
      </p:sp>
      <p:sp>
        <p:nvSpPr>
          <p:cNvPr id="4" name="Footer Placeholder 3"/>
          <p:cNvSpPr>
            <a:spLocks noGrp="1"/>
          </p:cNvSpPr>
          <p:nvPr>
            <p:ph type="ftr" sz="quarter" idx="11"/>
          </p:nvPr>
        </p:nvSpPr>
        <p:spPr/>
        <p:txBody>
          <a:bodyPr/>
          <a:lstStyle>
            <a:lvl1pPr>
              <a:defRPr sz="900"/>
            </a:lvl1pPr>
          </a:lstStyle>
          <a:p>
            <a:r>
              <a:rPr lang="en-US" dirty="0"/>
              <a:t>Career Connect</a:t>
            </a:r>
          </a:p>
        </p:txBody>
      </p:sp>
      <p:cxnSp>
        <p:nvCxnSpPr>
          <p:cNvPr id="10" name="Straight Connector 9"/>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p:cNvSpPr>
            <a:spLocks noGrp="1"/>
          </p:cNvSpPr>
          <p:nvPr>
            <p:ph type="dt" sz="half" idx="10"/>
          </p:nvPr>
        </p:nvSpPr>
        <p:spPr/>
        <p:txBody>
          <a:bodyPr/>
          <a:lstStyle>
            <a:lvl1pPr>
              <a:defRPr sz="900"/>
            </a:lvl1pPr>
          </a:lstStyle>
          <a:p>
            <a:r>
              <a:rPr lang="en-US" dirty="0"/>
              <a:t>2025</a:t>
            </a:r>
          </a:p>
        </p:txBody>
      </p:sp>
      <p:sp>
        <p:nvSpPr>
          <p:cNvPr id="8" name="Footer Placeholder 7"/>
          <p:cNvSpPr>
            <a:spLocks noGrp="1"/>
          </p:cNvSpPr>
          <p:nvPr>
            <p:ph type="ftr" sz="quarter" idx="11"/>
          </p:nvPr>
        </p:nvSpPr>
        <p:spPr/>
        <p:txBody>
          <a:bodyPr/>
          <a:lstStyle>
            <a:lvl1pPr>
              <a:defRPr sz="900"/>
            </a:lvl1pPr>
          </a:lstStyle>
          <a:p>
            <a:r>
              <a:rPr lang="en-US" dirty="0"/>
              <a:t>Career Connect</a:t>
            </a:r>
          </a:p>
        </p:txBody>
      </p:sp>
      <p:sp>
        <p:nvSpPr>
          <p:cNvPr id="9" name="Slide Number Placeholder 8"/>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p:cNvSpPr>
            <a:spLocks noGrp="1"/>
          </p:cNvSpPr>
          <p:nvPr>
            <p:ph type="dt" sz="half" idx="10"/>
          </p:nvPr>
        </p:nvSpPr>
        <p:spPr/>
        <p:txBody>
          <a:bodyPr/>
          <a:lstStyle>
            <a:lvl1pPr>
              <a:defRPr sz="900">
                <a:solidFill>
                  <a:srgbClr val="898989"/>
                </a:solidFill>
              </a:defRPr>
            </a:lvl1pPr>
          </a:lstStyle>
          <a:p>
            <a:r>
              <a:rPr lang="en-US" dirty="0"/>
              <a:t>2025</a:t>
            </a:r>
          </a:p>
        </p:txBody>
      </p:sp>
      <p:sp>
        <p:nvSpPr>
          <p:cNvPr id="8" name="Footer Placeholder 7"/>
          <p:cNvSpPr>
            <a:spLocks noGrp="1"/>
          </p:cNvSpPr>
          <p:nvPr>
            <p:ph type="ftr" sz="quarter" idx="11"/>
          </p:nvPr>
        </p:nvSpPr>
        <p:spPr/>
        <p:txBody>
          <a:bodyPr/>
          <a:lstStyle>
            <a:lvl1pPr>
              <a:defRPr sz="900">
                <a:solidFill>
                  <a:srgbClr val="898989"/>
                </a:solidFill>
              </a:defRPr>
            </a:lvl1pPr>
          </a:lstStyle>
          <a:p>
            <a:r>
              <a:rPr lang="en-US" dirty="0"/>
              <a:t>Career Connect</a:t>
            </a:r>
          </a:p>
        </p:txBody>
      </p:sp>
      <p:sp>
        <p:nvSpPr>
          <p:cNvPr id="9" name="Slide Number Placeholder 8"/>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p:cNvSpPr>
            <a:spLocks noGrp="1"/>
          </p:cNvSpPr>
          <p:nvPr>
            <p:ph type="dt" sz="half" idx="10"/>
          </p:nvPr>
        </p:nvSpPr>
        <p:spPr/>
        <p:txBody>
          <a:bodyPr/>
          <a:lstStyle>
            <a:lvl1pPr>
              <a:defRPr sz="900"/>
            </a:lvl1pPr>
          </a:lstStyle>
          <a:p>
            <a:r>
              <a:rPr lang="en-US" dirty="0"/>
              <a:t>2025</a:t>
            </a:r>
          </a:p>
        </p:txBody>
      </p:sp>
      <p:sp>
        <p:nvSpPr>
          <p:cNvPr id="8" name="Footer Placeholder 7"/>
          <p:cNvSpPr>
            <a:spLocks noGrp="1"/>
          </p:cNvSpPr>
          <p:nvPr>
            <p:ph type="ftr" sz="quarter" idx="11"/>
          </p:nvPr>
        </p:nvSpPr>
        <p:spPr/>
        <p:txBody>
          <a:bodyPr/>
          <a:lstStyle>
            <a:lvl1pPr>
              <a:defRPr sz="900"/>
            </a:lvl1pPr>
          </a:lstStyle>
          <a:p>
            <a:r>
              <a:rPr lang="en-US" dirty="0"/>
              <a:t>Career Connect</a:t>
            </a:r>
          </a:p>
        </p:txBody>
      </p:sp>
      <p:sp>
        <p:nvSpPr>
          <p:cNvPr id="9" name="Slide Number Placeholder 8"/>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p:cNvSpPr>
            <a:spLocks noGrp="1"/>
          </p:cNvSpPr>
          <p:nvPr>
            <p:ph type="dt" sz="half" idx="10"/>
          </p:nvPr>
        </p:nvSpPr>
        <p:spPr>
          <a:xfrm>
            <a:off x="838200" y="6356350"/>
            <a:ext cx="2743200" cy="365125"/>
          </a:xfrm>
        </p:spPr>
        <p:txBody>
          <a:bodyPr/>
          <a:lstStyle>
            <a:lvl1pPr>
              <a:defRPr sz="900"/>
            </a:lvl1pPr>
          </a:lstStyle>
          <a:p>
            <a:r>
              <a:rPr lang="en-US" dirty="0"/>
              <a:t>2025</a:t>
            </a:r>
          </a:p>
        </p:txBody>
      </p:sp>
      <p:sp>
        <p:nvSpPr>
          <p:cNvPr id="22" name="Footer Placeholder 7"/>
          <p:cNvSpPr>
            <a:spLocks noGrp="1"/>
          </p:cNvSpPr>
          <p:nvPr>
            <p:ph type="ftr" sz="quarter" idx="11"/>
          </p:nvPr>
        </p:nvSpPr>
        <p:spPr>
          <a:xfrm>
            <a:off x="4038600" y="6356350"/>
            <a:ext cx="4114800" cy="365125"/>
          </a:xfrm>
        </p:spPr>
        <p:txBody>
          <a:bodyPr/>
          <a:lstStyle>
            <a:lvl1pPr>
              <a:defRPr sz="900"/>
            </a:lvl1pPr>
          </a:lstStyle>
          <a:p>
            <a:r>
              <a:rPr lang="en-US" dirty="0"/>
              <a:t>Career Connect</a:t>
            </a:r>
          </a:p>
        </p:txBody>
      </p:sp>
      <p:sp>
        <p:nvSpPr>
          <p:cNvPr id="24" name="Slide Number Placeholder 8"/>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p:cNvSpPr>
            <a:spLocks noGrp="1"/>
          </p:cNvSpPr>
          <p:nvPr>
            <p:ph type="dt" sz="half" idx="10"/>
          </p:nvPr>
        </p:nvSpPr>
        <p:spPr>
          <a:xfrm>
            <a:off x="4267200" y="6356350"/>
            <a:ext cx="1774371" cy="365125"/>
          </a:xfrm>
        </p:spPr>
        <p:txBody>
          <a:bodyPr/>
          <a:lstStyle>
            <a:lvl1pPr>
              <a:defRPr sz="900"/>
            </a:lvl1pPr>
          </a:lstStyle>
          <a:p>
            <a:r>
              <a:rPr lang="en-US" dirty="0"/>
              <a:t>2025</a:t>
            </a:r>
          </a:p>
        </p:txBody>
      </p:sp>
      <p:sp>
        <p:nvSpPr>
          <p:cNvPr id="10" name="Footer Placeholder 7"/>
          <p:cNvSpPr>
            <a:spLocks noGrp="1"/>
          </p:cNvSpPr>
          <p:nvPr>
            <p:ph type="ftr" sz="quarter" idx="11"/>
          </p:nvPr>
        </p:nvSpPr>
        <p:spPr>
          <a:xfrm>
            <a:off x="6479721" y="6356350"/>
            <a:ext cx="2661557" cy="365125"/>
          </a:xfrm>
        </p:spPr>
        <p:txBody>
          <a:bodyPr/>
          <a:lstStyle>
            <a:lvl1pPr>
              <a:defRPr sz="900"/>
            </a:lvl1pPr>
          </a:lstStyle>
          <a:p>
            <a:r>
              <a:rPr lang="en-US" dirty="0"/>
              <a:t>Career Connect</a:t>
            </a:r>
          </a:p>
        </p:txBody>
      </p:sp>
      <p:sp>
        <p:nvSpPr>
          <p:cNvPr id="11" name="Slide Number Placeholder 8"/>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a:fillRect/>
          </a:stretch>
        </p:blipFill>
        <p:spPr>
          <a:xfrm>
            <a:off x="5488815" y="0"/>
            <a:ext cx="6703185" cy="6858000"/>
          </a:xfrm>
          <a:prstGeom prst="rect">
            <a:avLst/>
          </a:prstGeom>
        </p:spPr>
      </p:pic>
      <p:sp>
        <p:nvSpPr>
          <p:cNvPr id="2" name="Title 1"/>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333500" y="6356350"/>
            <a:ext cx="985157" cy="365125"/>
          </a:xfrm>
        </p:spPr>
        <p:txBody>
          <a:bodyPr/>
          <a:lstStyle>
            <a:lvl1pPr>
              <a:defRPr sz="900"/>
            </a:lvl1pPr>
          </a:lstStyle>
          <a:p>
            <a:r>
              <a:rPr lang="en-US" dirty="0"/>
              <a:t>2025</a:t>
            </a:r>
          </a:p>
        </p:txBody>
      </p:sp>
      <p:sp>
        <p:nvSpPr>
          <p:cNvPr id="5" name="Footer Placeholder 4"/>
          <p:cNvSpPr>
            <a:spLocks noGrp="1"/>
          </p:cNvSpPr>
          <p:nvPr>
            <p:ph type="ftr" sz="quarter" idx="11"/>
          </p:nvPr>
        </p:nvSpPr>
        <p:spPr>
          <a:xfrm>
            <a:off x="2669886" y="6356349"/>
            <a:ext cx="2482842" cy="365125"/>
          </a:xfrm>
        </p:spPr>
        <p:txBody>
          <a:bodyPr/>
          <a:lstStyle>
            <a:lvl1pPr>
              <a:defRPr sz="900"/>
            </a:lvl1pPr>
          </a:lstStyle>
          <a:p>
            <a:r>
              <a:rPr lang="en-US" dirty="0"/>
              <a:t>Career Connect</a:t>
            </a:r>
          </a:p>
        </p:txBody>
      </p:sp>
      <p:sp>
        <p:nvSpPr>
          <p:cNvPr id="6" name="Slide Number Placeholder 5"/>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p:cNvSpPr>
            <a:spLocks noGrp="1"/>
          </p:cNvSpPr>
          <p:nvPr>
            <p:ph type="dt" sz="half" idx="10"/>
          </p:nvPr>
        </p:nvSpPr>
        <p:spPr/>
        <p:txBody>
          <a:bodyPr/>
          <a:lstStyle>
            <a:lvl1pPr>
              <a:defRPr sz="900">
                <a:solidFill>
                  <a:srgbClr val="898989"/>
                </a:solidFill>
              </a:defRPr>
            </a:lvl1pPr>
          </a:lstStyle>
          <a:p>
            <a:r>
              <a:rPr lang="en-US" dirty="0"/>
              <a:t>2025</a:t>
            </a:r>
          </a:p>
        </p:txBody>
      </p:sp>
      <p:sp>
        <p:nvSpPr>
          <p:cNvPr id="6" name="Footer Placeholder 5"/>
          <p:cNvSpPr>
            <a:spLocks noGrp="1"/>
          </p:cNvSpPr>
          <p:nvPr>
            <p:ph type="ftr" sz="quarter" idx="11"/>
          </p:nvPr>
        </p:nvSpPr>
        <p:spPr>
          <a:xfrm>
            <a:off x="6155823" y="6356350"/>
            <a:ext cx="1808712" cy="365125"/>
          </a:xfrm>
        </p:spPr>
        <p:txBody>
          <a:bodyPr/>
          <a:lstStyle>
            <a:lvl1pPr algn="l">
              <a:defRPr sz="900"/>
            </a:lvl1pPr>
          </a:lstStyle>
          <a:p>
            <a:r>
              <a:rPr lang="en-US" dirty="0"/>
              <a:t>Career Connect</a:t>
            </a:r>
          </a:p>
        </p:txBody>
      </p:sp>
      <p:sp>
        <p:nvSpPr>
          <p:cNvPr id="7" name="Slide Number Placeholder 6"/>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p:cNvSpPr>
            <a:spLocks noGrp="1"/>
          </p:cNvSpPr>
          <p:nvPr>
            <p:ph type="dt" sz="half" idx="20"/>
          </p:nvPr>
        </p:nvSpPr>
        <p:spPr/>
        <p:txBody>
          <a:bodyPr/>
          <a:lstStyle/>
          <a:p>
            <a:r>
              <a:rPr lang="en-US" dirty="0"/>
              <a:t>2025</a:t>
            </a:r>
          </a:p>
        </p:txBody>
      </p:sp>
      <p:sp>
        <p:nvSpPr>
          <p:cNvPr id="4" name="Footer Placeholder 3"/>
          <p:cNvSpPr>
            <a:spLocks noGrp="1"/>
          </p:cNvSpPr>
          <p:nvPr>
            <p:ph type="ftr" sz="quarter" idx="21"/>
          </p:nvPr>
        </p:nvSpPr>
        <p:spPr/>
        <p:txBody>
          <a:bodyPr/>
          <a:lstStyle/>
          <a:p>
            <a:r>
              <a:rPr lang="en-US" dirty="0"/>
              <a:t>Career Connect</a:t>
            </a:r>
          </a:p>
        </p:txBody>
      </p:sp>
      <p:sp>
        <p:nvSpPr>
          <p:cNvPr id="5" name="Slide Number Placeholder 4"/>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p:cNvSpPr>
            <a:spLocks noGrp="1"/>
          </p:cNvSpPr>
          <p:nvPr>
            <p:ph type="dt" sz="half" idx="20"/>
          </p:nvPr>
        </p:nvSpPr>
        <p:spPr>
          <a:xfrm>
            <a:off x="5919680" y="6356350"/>
            <a:ext cx="947516" cy="365125"/>
          </a:xfrm>
        </p:spPr>
        <p:txBody>
          <a:bodyPr/>
          <a:lstStyle>
            <a:lvl1pPr>
              <a:defRPr sz="900"/>
            </a:lvl1pPr>
          </a:lstStyle>
          <a:p>
            <a:r>
              <a:rPr lang="en-US" dirty="0"/>
              <a:t>2025</a:t>
            </a:r>
          </a:p>
        </p:txBody>
      </p:sp>
      <p:sp>
        <p:nvSpPr>
          <p:cNvPr id="4" name="Footer Placeholder 3"/>
          <p:cNvSpPr>
            <a:spLocks noGrp="1"/>
          </p:cNvSpPr>
          <p:nvPr>
            <p:ph type="ftr" sz="quarter" idx="21"/>
          </p:nvPr>
        </p:nvSpPr>
        <p:spPr>
          <a:xfrm>
            <a:off x="7161955" y="6356350"/>
            <a:ext cx="3243942" cy="365125"/>
          </a:xfrm>
        </p:spPr>
        <p:txBody>
          <a:bodyPr/>
          <a:lstStyle>
            <a:lvl1pPr>
              <a:defRPr sz="900"/>
            </a:lvl1pPr>
          </a:lstStyle>
          <a:p>
            <a:r>
              <a:rPr lang="en-US" dirty="0"/>
              <a:t>Career Connect</a:t>
            </a:r>
          </a:p>
        </p:txBody>
      </p:sp>
      <p:sp>
        <p:nvSpPr>
          <p:cNvPr id="5" name="Slide Number Placeholder 4"/>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t>‹#›</a:t>
            </a:fld>
            <a:endParaRPr lang="en-US" dirty="0"/>
          </a:p>
        </p:txBody>
      </p:sp>
      <p:pic>
        <p:nvPicPr>
          <p:cNvPr id="2" name="Graphic 1"/>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a:fillRect/>
          </a:stretch>
        </p:blipFill>
        <p:spPr>
          <a:xfrm>
            <a:off x="-4696" y="-1"/>
            <a:ext cx="4896735" cy="4385949"/>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p:cNvSpPr>
            <a:spLocks noGrp="1"/>
          </p:cNvSpPr>
          <p:nvPr>
            <p:ph type="dt" sz="half" idx="10"/>
          </p:nvPr>
        </p:nvSpPr>
        <p:spPr>
          <a:xfrm>
            <a:off x="838200" y="6356350"/>
            <a:ext cx="2743200" cy="365125"/>
          </a:xfrm>
        </p:spPr>
        <p:txBody>
          <a:bodyPr/>
          <a:lstStyle>
            <a:lvl1pPr>
              <a:defRPr sz="900"/>
            </a:lvl1pPr>
          </a:lstStyle>
          <a:p>
            <a:r>
              <a:rPr lang="en-US" dirty="0"/>
              <a:t>2025</a:t>
            </a:r>
          </a:p>
        </p:txBody>
      </p:sp>
      <p:sp>
        <p:nvSpPr>
          <p:cNvPr id="10" name="Footer Placeholder 7"/>
          <p:cNvSpPr>
            <a:spLocks noGrp="1"/>
          </p:cNvSpPr>
          <p:nvPr>
            <p:ph type="ftr" sz="quarter" idx="11"/>
          </p:nvPr>
        </p:nvSpPr>
        <p:spPr>
          <a:xfrm>
            <a:off x="5224463" y="6356350"/>
            <a:ext cx="1743075" cy="365125"/>
          </a:xfrm>
        </p:spPr>
        <p:txBody>
          <a:bodyPr/>
          <a:lstStyle>
            <a:lvl1pPr>
              <a:defRPr sz="900"/>
            </a:lvl1pPr>
          </a:lstStyle>
          <a:p>
            <a:r>
              <a:rPr lang="en-US" dirty="0"/>
              <a:t>Career Connect</a:t>
            </a:r>
          </a:p>
        </p:txBody>
      </p:sp>
      <p:sp>
        <p:nvSpPr>
          <p:cNvPr id="11" name="Slide Number Placeholder 8"/>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p:cNvSpPr>
            <a:spLocks noGrp="1"/>
          </p:cNvSpPr>
          <p:nvPr>
            <p:ph type="dt" sz="half" idx="20"/>
          </p:nvPr>
        </p:nvSpPr>
        <p:spPr>
          <a:xfrm>
            <a:off x="5919680" y="6356350"/>
            <a:ext cx="947516" cy="365125"/>
          </a:xfrm>
        </p:spPr>
        <p:txBody>
          <a:bodyPr/>
          <a:lstStyle>
            <a:lvl1pPr>
              <a:defRPr sz="900"/>
            </a:lvl1pPr>
          </a:lstStyle>
          <a:p>
            <a:r>
              <a:rPr lang="en-US" dirty="0"/>
              <a:t>2025</a:t>
            </a:r>
          </a:p>
        </p:txBody>
      </p:sp>
      <p:sp>
        <p:nvSpPr>
          <p:cNvPr id="18" name="Footer Placeholder 3"/>
          <p:cNvSpPr>
            <a:spLocks noGrp="1"/>
          </p:cNvSpPr>
          <p:nvPr>
            <p:ph type="ftr" sz="quarter" idx="21"/>
          </p:nvPr>
        </p:nvSpPr>
        <p:spPr>
          <a:xfrm>
            <a:off x="7161955" y="6356350"/>
            <a:ext cx="3243942" cy="365125"/>
          </a:xfrm>
        </p:spPr>
        <p:txBody>
          <a:bodyPr/>
          <a:lstStyle>
            <a:lvl1pPr>
              <a:defRPr sz="900"/>
            </a:lvl1pPr>
          </a:lstStyle>
          <a:p>
            <a:r>
              <a:rPr lang="en-US" dirty="0"/>
              <a:t>Career Connect</a:t>
            </a:r>
          </a:p>
        </p:txBody>
      </p:sp>
      <p:sp>
        <p:nvSpPr>
          <p:cNvPr id="19" name="Slide Number Placeholder 4"/>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z="900"/>
            </a:lvl1pPr>
          </a:lstStyle>
          <a:p>
            <a:r>
              <a:rPr lang="en-US" dirty="0"/>
              <a:t>2025</a:t>
            </a:r>
          </a:p>
        </p:txBody>
      </p:sp>
      <p:sp>
        <p:nvSpPr>
          <p:cNvPr id="8" name="Footer Placeholder 7"/>
          <p:cNvSpPr>
            <a:spLocks noGrp="1"/>
          </p:cNvSpPr>
          <p:nvPr>
            <p:ph type="ftr" sz="quarter" idx="11"/>
          </p:nvPr>
        </p:nvSpPr>
        <p:spPr/>
        <p:txBody>
          <a:bodyPr/>
          <a:lstStyle>
            <a:lvl1pPr>
              <a:defRPr sz="900"/>
            </a:lvl1pPr>
          </a:lstStyle>
          <a:p>
            <a:r>
              <a:rPr lang="en-US" dirty="0"/>
              <a:t>Career Connect</a:t>
            </a:r>
          </a:p>
        </p:txBody>
      </p:sp>
      <p:sp>
        <p:nvSpPr>
          <p:cNvPr id="9" name="Slide Number Placeholder 8"/>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2025</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Career Connect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1041" y="1285875"/>
            <a:ext cx="7509509" cy="1769755"/>
          </a:xfrm>
        </p:spPr>
        <p:txBody>
          <a:bodyPr/>
          <a:lstStyle/>
          <a:p>
            <a:r>
              <a:rPr lang="en-US" sz="5400" dirty="0"/>
              <a:t>Career connect</a:t>
            </a:r>
            <a:br>
              <a:rPr lang="en-US" dirty="0"/>
            </a:br>
            <a:r>
              <a:rPr lang="en-US" sz="2000" b="0" i="0" dirty="0">
                <a:solidFill>
                  <a:srgbClr val="34495E"/>
                </a:solidFill>
                <a:effectLst/>
                <a:ea typeface="STKaiti" panose="02010600040101010101" pitchFamily="2" charset="-122"/>
              </a:rPr>
              <a:t>A Smart Placement &amp; Internship Portal</a:t>
            </a:r>
            <a:endParaRPr lang="en-US" sz="2000" dirty="0">
              <a:ea typeface="STKaiti" panose="02010600040101010101" pitchFamily="2" charset="-122"/>
            </a:endParaRPr>
          </a:p>
        </p:txBody>
      </p:sp>
      <p:sp>
        <p:nvSpPr>
          <p:cNvPr id="3" name="Subtitle 2"/>
          <p:cNvSpPr>
            <a:spLocks noGrp="1"/>
          </p:cNvSpPr>
          <p:nvPr>
            <p:ph type="subTitle" idx="1"/>
          </p:nvPr>
        </p:nvSpPr>
        <p:spPr>
          <a:xfrm>
            <a:off x="815341" y="3761340"/>
            <a:ext cx="4941770" cy="2330523"/>
          </a:xfrm>
        </p:spPr>
        <p:txBody>
          <a:bodyPr>
            <a:normAutofit lnSpcReduction="10000"/>
          </a:bodyPr>
          <a:lstStyle/>
          <a:p>
            <a:r>
              <a:rPr lang="en-IN" sz="2400" b="1" i="0" dirty="0">
                <a:solidFill>
                  <a:srgbClr val="000000"/>
                </a:solidFill>
                <a:effectLst/>
                <a:latin typeface="+mj-lt"/>
              </a:rPr>
              <a:t>PBL Group 29</a:t>
            </a:r>
          </a:p>
          <a:p>
            <a:r>
              <a:rPr lang="en-IN" sz="2800" b="1" dirty="0">
                <a:solidFill>
                  <a:schemeClr val="tx1">
                    <a:lumMod val="95000"/>
                    <a:lumOff val="5000"/>
                  </a:schemeClr>
                </a:solidFill>
                <a:effectLst/>
                <a:latin typeface="+mj-lt"/>
              </a:rPr>
              <a:t>Team Members</a:t>
            </a:r>
            <a:r>
              <a:rPr lang="en-IN" sz="2800" dirty="0">
                <a:solidFill>
                  <a:schemeClr val="tx1">
                    <a:lumMod val="95000"/>
                    <a:lumOff val="5000"/>
                  </a:schemeClr>
                </a:solidFill>
                <a:latin typeface="+mj-lt"/>
              </a:rPr>
              <a:t> : </a:t>
            </a:r>
            <a:br>
              <a:rPr lang="en-IN" dirty="0">
                <a:solidFill>
                  <a:schemeClr val="tx1">
                    <a:lumMod val="95000"/>
                    <a:lumOff val="5000"/>
                  </a:schemeClr>
                </a:solidFill>
                <a:latin typeface="+mj-lt"/>
              </a:rPr>
            </a:br>
            <a:r>
              <a:rPr lang="en-IN" sz="2000" b="0" i="1" dirty="0">
                <a:solidFill>
                  <a:schemeClr val="tx1">
                    <a:lumMod val="95000"/>
                    <a:lumOff val="5000"/>
                  </a:schemeClr>
                </a:solidFill>
                <a:effectLst/>
                <a:latin typeface="+mj-lt"/>
              </a:rPr>
              <a:t>Ayush Butala</a:t>
            </a:r>
            <a:br>
              <a:rPr lang="en-IN" sz="2000" dirty="0">
                <a:solidFill>
                  <a:schemeClr val="tx1">
                    <a:lumMod val="95000"/>
                    <a:lumOff val="5000"/>
                  </a:schemeClr>
                </a:solidFill>
                <a:latin typeface="+mj-lt"/>
              </a:rPr>
            </a:br>
            <a:r>
              <a:rPr lang="en-IN" sz="2000" b="0" i="1" dirty="0">
                <a:solidFill>
                  <a:schemeClr val="tx1">
                    <a:lumMod val="95000"/>
                    <a:lumOff val="5000"/>
                  </a:schemeClr>
                </a:solidFill>
                <a:effectLst/>
                <a:latin typeface="+mj-lt"/>
              </a:rPr>
              <a:t>Samyak Gaikwad</a:t>
            </a:r>
            <a:br>
              <a:rPr lang="en-IN" sz="2000" dirty="0">
                <a:solidFill>
                  <a:schemeClr val="tx1">
                    <a:lumMod val="95000"/>
                    <a:lumOff val="5000"/>
                  </a:schemeClr>
                </a:solidFill>
                <a:latin typeface="+mj-lt"/>
              </a:rPr>
            </a:br>
            <a:r>
              <a:rPr lang="en-IN" sz="2000" b="0" i="1" dirty="0">
                <a:solidFill>
                  <a:schemeClr val="tx1">
                    <a:lumMod val="95000"/>
                    <a:lumOff val="5000"/>
                  </a:schemeClr>
                </a:solidFill>
                <a:effectLst/>
                <a:latin typeface="+mj-lt"/>
              </a:rPr>
              <a:t>Aadish </a:t>
            </a:r>
            <a:r>
              <a:rPr lang="en-IN" sz="2000" i="1" dirty="0">
                <a:solidFill>
                  <a:schemeClr val="tx1">
                    <a:lumMod val="95000"/>
                    <a:lumOff val="5000"/>
                  </a:schemeClr>
                </a:solidFill>
                <a:latin typeface="+mj-lt"/>
              </a:rPr>
              <a:t>S</a:t>
            </a:r>
            <a:r>
              <a:rPr lang="en-IN" sz="2000" b="0" i="1" dirty="0">
                <a:solidFill>
                  <a:schemeClr val="tx1">
                    <a:lumMod val="95000"/>
                    <a:lumOff val="5000"/>
                  </a:schemeClr>
                </a:solidFill>
                <a:effectLst/>
                <a:latin typeface="+mj-lt"/>
              </a:rPr>
              <a:t>onawane</a:t>
            </a:r>
            <a:br>
              <a:rPr lang="en-IN" sz="2000" dirty="0">
                <a:solidFill>
                  <a:schemeClr val="tx1">
                    <a:lumMod val="95000"/>
                    <a:lumOff val="5000"/>
                  </a:schemeClr>
                </a:solidFill>
                <a:latin typeface="+mj-lt"/>
              </a:rPr>
            </a:br>
            <a:r>
              <a:rPr lang="en-IN" sz="2000" b="0" i="1" dirty="0">
                <a:solidFill>
                  <a:schemeClr val="tx1">
                    <a:lumMod val="95000"/>
                    <a:lumOff val="5000"/>
                  </a:schemeClr>
                </a:solidFill>
                <a:effectLst/>
                <a:latin typeface="+mj-lt"/>
              </a:rPr>
              <a:t>Siddhi </a:t>
            </a:r>
            <a:r>
              <a:rPr lang="en-IN" sz="2000" b="0" i="1" dirty="0" err="1">
                <a:solidFill>
                  <a:schemeClr val="tx1">
                    <a:lumMod val="95000"/>
                    <a:lumOff val="5000"/>
                  </a:schemeClr>
                </a:solidFill>
                <a:effectLst/>
                <a:latin typeface="+mj-lt"/>
              </a:rPr>
              <a:t>Lolge</a:t>
            </a:r>
            <a:br>
              <a:rPr lang="en-IN" sz="2000" dirty="0">
                <a:solidFill>
                  <a:schemeClr val="tx1">
                    <a:lumMod val="95000"/>
                    <a:lumOff val="5000"/>
                  </a:schemeClr>
                </a:solidFill>
                <a:latin typeface="+mj-lt"/>
              </a:rPr>
            </a:br>
            <a:r>
              <a:rPr lang="en-IN" sz="2000" b="0" i="1" dirty="0">
                <a:solidFill>
                  <a:schemeClr val="tx1">
                    <a:lumMod val="95000"/>
                    <a:lumOff val="5000"/>
                  </a:schemeClr>
                </a:solidFill>
                <a:effectLst/>
                <a:latin typeface="+mj-lt"/>
              </a:rPr>
              <a:t>Pratik Dhawale</a:t>
            </a:r>
            <a:endParaRPr lang="en-US" sz="2000" dirty="0">
              <a:solidFill>
                <a:schemeClr val="tx1">
                  <a:lumMod val="95000"/>
                  <a:lumOff val="5000"/>
                </a:schemeClr>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3" y="1068071"/>
            <a:ext cx="5439884" cy="1072124"/>
          </a:xfrm>
        </p:spPr>
        <p:txBody>
          <a:bodyPr>
            <a:noAutofit/>
          </a:bodyPr>
          <a:lstStyle/>
          <a:p>
            <a:r>
              <a:rPr lang="en-US" sz="3600" spc="-150" dirty="0"/>
              <a:t>conclusion</a:t>
            </a:r>
          </a:p>
        </p:txBody>
      </p:sp>
      <p:sp>
        <p:nvSpPr>
          <p:cNvPr id="3" name="Subtitle 2"/>
          <p:cNvSpPr>
            <a:spLocks noGrp="1"/>
          </p:cNvSpPr>
          <p:nvPr>
            <p:ph idx="1"/>
          </p:nvPr>
        </p:nvSpPr>
        <p:spPr>
          <a:xfrm>
            <a:off x="1083973" y="2362199"/>
            <a:ext cx="7326602" cy="3667125"/>
          </a:xfrm>
        </p:spPr>
        <p:txBody>
          <a:bodyPr>
            <a:normAutofit/>
          </a:bodyPr>
          <a:lstStyle/>
          <a:p>
            <a:pPr marL="285750" indent="-285750">
              <a:buFont typeface="Wingdings" panose="05000000000000000000" pitchFamily="2" charset="2"/>
              <a:buChar char="Ø"/>
            </a:pPr>
            <a:r>
              <a:rPr lang="en-US" sz="1800" dirty="0">
                <a:solidFill>
                  <a:schemeClr val="tx1"/>
                </a:solidFill>
                <a:latin typeface="+mj-lt"/>
              </a:rPr>
              <a:t>Career Connect provides a structured, efficient, and engaging way to manage college placements &amp; internships</a:t>
            </a:r>
          </a:p>
          <a:p>
            <a:pPr marL="285750" indent="-285750">
              <a:buFont typeface="Wingdings" panose="05000000000000000000" pitchFamily="2" charset="2"/>
              <a:buChar char="Ø"/>
            </a:pPr>
            <a:r>
              <a:rPr lang="en-US" sz="1800" dirty="0">
                <a:solidFill>
                  <a:schemeClr val="tx1"/>
                </a:solidFill>
                <a:latin typeface="+mj-lt"/>
              </a:rPr>
              <a:t>Gamification &amp; data-driven insights ensure students stay motivated and competitive</a:t>
            </a:r>
          </a:p>
          <a:p>
            <a:pPr marL="285750" indent="-285750">
              <a:buFont typeface="Wingdings" panose="05000000000000000000" pitchFamily="2" charset="2"/>
              <a:buChar char="Ø"/>
            </a:pPr>
            <a:r>
              <a:rPr lang="en-US" sz="1800" dirty="0">
                <a:solidFill>
                  <a:schemeClr val="tx1"/>
                </a:solidFill>
                <a:latin typeface="+mj-lt"/>
              </a:rPr>
              <a:t> Placement officers get a centralized system to handle recruitment more efficiently</a:t>
            </a:r>
          </a:p>
        </p:txBody>
      </p:sp>
      <p:sp>
        <p:nvSpPr>
          <p:cNvPr id="6" name="Date Placeholder 5"/>
          <p:cNvSpPr>
            <a:spLocks noGrp="1"/>
          </p:cNvSpPr>
          <p:nvPr>
            <p:ph type="dt" sz="half" idx="10"/>
          </p:nvPr>
        </p:nvSpPr>
        <p:spPr>
          <a:xfrm>
            <a:off x="1333500" y="6356350"/>
            <a:ext cx="985157" cy="365125"/>
          </a:xfrm>
        </p:spPr>
        <p:txBody>
          <a:bodyPr/>
          <a:lstStyle/>
          <a:p>
            <a:r>
              <a:rPr lang="en-US" dirty="0"/>
              <a:t>2025</a:t>
            </a:r>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10454" y="1615736"/>
            <a:ext cx="5328138" cy="2006695"/>
          </a:xfrm>
        </p:spPr>
        <p:txBody>
          <a:bodyPr/>
          <a:lstStyle/>
          <a:p>
            <a:r>
              <a:rPr lang="en-US" sz="4800" dirty="0"/>
              <a:t>THANK YOU!</a:t>
            </a:r>
          </a:p>
        </p:txBody>
      </p:sp>
      <p:sp>
        <p:nvSpPr>
          <p:cNvPr id="3" name="Content Placeholder 2"/>
          <p:cNvSpPr>
            <a:spLocks noGrp="1"/>
          </p:cNvSpPr>
          <p:nvPr>
            <p:ph type="subTitle" idx="1"/>
          </p:nvPr>
        </p:nvSpPr>
        <p:spPr>
          <a:xfrm flipV="1">
            <a:off x="0" y="6721475"/>
            <a:ext cx="45719" cy="45719"/>
          </a:xfrm>
        </p:spPr>
        <p:txBody>
          <a:bodyPr>
            <a:normAutofit fontScale="25000" lnSpcReduction="20000"/>
          </a:bodyPr>
          <a:lstStyle/>
          <a:p>
            <a:endParaRPr lang="en-US" dirty="0"/>
          </a:p>
        </p:txBody>
      </p:sp>
      <p:sp>
        <p:nvSpPr>
          <p:cNvPr id="4" name="Date Placeholder 3"/>
          <p:cNvSpPr>
            <a:spLocks noGrp="1"/>
          </p:cNvSpPr>
          <p:nvPr>
            <p:ph type="dt" sz="half" idx="10"/>
          </p:nvPr>
        </p:nvSpPr>
        <p:spPr>
          <a:xfrm>
            <a:off x="4267200" y="6356350"/>
            <a:ext cx="1774371" cy="365125"/>
          </a:xfrm>
        </p:spPr>
        <p:txBody>
          <a:bodyPr/>
          <a:lstStyle/>
          <a:p>
            <a:r>
              <a:rPr lang="en-US" dirty="0"/>
              <a:t>2025</a:t>
            </a:r>
          </a:p>
        </p:txBody>
      </p:sp>
      <p:sp>
        <p:nvSpPr>
          <p:cNvPr id="5" name="Footer Placeholder 4"/>
          <p:cNvSpPr>
            <a:spLocks noGrp="1"/>
          </p:cNvSpPr>
          <p:nvPr>
            <p:ph type="ftr" sz="quarter" idx="11"/>
          </p:nvPr>
        </p:nvSpPr>
        <p:spPr>
          <a:xfrm>
            <a:off x="6479721" y="6356350"/>
            <a:ext cx="2661557" cy="365125"/>
          </a:xfrm>
        </p:spPr>
        <p:txBody>
          <a:bodyPr/>
          <a:lstStyle/>
          <a:p>
            <a:r>
              <a:rPr lang="en-US" dirty="0"/>
              <a:t>Career Connect</a:t>
            </a:r>
          </a:p>
        </p:txBody>
      </p:sp>
      <p:sp>
        <p:nvSpPr>
          <p:cNvPr id="6" name="Slide Number Placeholder 5"/>
          <p:cNvSpPr>
            <a:spLocks noGrp="1"/>
          </p:cNvSpPr>
          <p:nvPr>
            <p:ph type="sldNum" sz="quarter" idx="12"/>
          </p:nvPr>
        </p:nvSpPr>
        <p:spPr>
          <a:xfrm>
            <a:off x="9579428" y="6356350"/>
            <a:ext cx="1774371" cy="365125"/>
          </a:xfrm>
        </p:spPr>
        <p:txBody>
          <a:bodyPr/>
          <a:lstStyle/>
          <a:p>
            <a:fld id="{B5CEABB6-07DC-46E8-9B57-56EC44A396E5}" type="slidenum">
              <a:rPr lang="en-US" smtClean="0"/>
              <a:t>11</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3" y="1068071"/>
            <a:ext cx="5439884" cy="1072124"/>
          </a:xfrm>
        </p:spPr>
        <p:txBody>
          <a:bodyPr>
            <a:noAutofit/>
          </a:bodyPr>
          <a:lstStyle/>
          <a:p>
            <a:r>
              <a:rPr lang="en-US" sz="3600" spc="-150" dirty="0"/>
              <a:t>PROBLEM STATEMENT </a:t>
            </a:r>
          </a:p>
        </p:txBody>
      </p:sp>
      <p:sp>
        <p:nvSpPr>
          <p:cNvPr id="3" name="Subtitle 2"/>
          <p:cNvSpPr>
            <a:spLocks noGrp="1"/>
          </p:cNvSpPr>
          <p:nvPr>
            <p:ph idx="1"/>
          </p:nvPr>
        </p:nvSpPr>
        <p:spPr>
          <a:xfrm>
            <a:off x="1083973" y="2362199"/>
            <a:ext cx="4545302" cy="3667125"/>
          </a:xfrm>
        </p:spPr>
        <p:txBody>
          <a:bodyPr>
            <a:normAutofit/>
          </a:bodyPr>
          <a:lstStyle/>
          <a:p>
            <a:r>
              <a:rPr lang="en-US" sz="1600" b="0" dirty="0">
                <a:solidFill>
                  <a:schemeClr val="tx1">
                    <a:lumMod val="95000"/>
                    <a:lumOff val="5000"/>
                  </a:schemeClr>
                </a:solidFill>
                <a:effectLst/>
                <a:latin typeface="+mj-lt"/>
              </a:rPr>
              <a:t>The placement and internship process in colleges is often disorganized, making it difficult for students to find relevant opportunities and for placement officers to manage data efficiently. This project aims to create a college-specific platform that recommends jobs and internships based on CGPA and skills, motivates students through a gamified leaderboard, and provides an admin dashboard for streamlined management.</a:t>
            </a:r>
            <a:endParaRPr lang="en-US" sz="1600" dirty="0">
              <a:solidFill>
                <a:schemeClr val="tx1">
                  <a:lumMod val="95000"/>
                  <a:lumOff val="5000"/>
                </a:schemeClr>
              </a:solidFill>
              <a:latin typeface="+mj-lt"/>
            </a:endParaRPr>
          </a:p>
        </p:txBody>
      </p:sp>
      <p:sp>
        <p:nvSpPr>
          <p:cNvPr id="6" name="Date Placeholder 5"/>
          <p:cNvSpPr>
            <a:spLocks noGrp="1"/>
          </p:cNvSpPr>
          <p:nvPr>
            <p:ph type="dt" sz="half" idx="10"/>
          </p:nvPr>
        </p:nvSpPr>
        <p:spPr>
          <a:xfrm>
            <a:off x="1333500" y="6356350"/>
            <a:ext cx="985157" cy="365125"/>
          </a:xfrm>
        </p:spPr>
        <p:txBody>
          <a:bodyPr/>
          <a:lstStyle/>
          <a:p>
            <a:r>
              <a:rPr lang="en-US" dirty="0"/>
              <a:t>2025</a:t>
            </a:r>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3" y="1068071"/>
            <a:ext cx="5439884" cy="1072124"/>
          </a:xfrm>
        </p:spPr>
        <p:txBody>
          <a:bodyPr>
            <a:noAutofit/>
          </a:bodyPr>
          <a:lstStyle/>
          <a:p>
            <a:r>
              <a:rPr lang="en-US" sz="3600" spc="-150" dirty="0"/>
              <a:t>MOTIVATION</a:t>
            </a:r>
          </a:p>
        </p:txBody>
      </p:sp>
      <p:sp>
        <p:nvSpPr>
          <p:cNvPr id="3" name="Subtitle 2"/>
          <p:cNvSpPr>
            <a:spLocks noGrp="1"/>
          </p:cNvSpPr>
          <p:nvPr>
            <p:ph idx="1"/>
          </p:nvPr>
        </p:nvSpPr>
        <p:spPr>
          <a:xfrm>
            <a:off x="1083973" y="2362199"/>
            <a:ext cx="7326602" cy="3667125"/>
          </a:xfrm>
        </p:spPr>
        <p:txBody>
          <a:bodyPr>
            <a:normAutofit/>
          </a:bodyPr>
          <a:lstStyle/>
          <a:p>
            <a:pPr marL="285750" indent="-285750" algn="l">
              <a:buFont typeface="Wingdings" panose="05000000000000000000" pitchFamily="2" charset="2"/>
              <a:buChar char="Ø"/>
            </a:pPr>
            <a:r>
              <a:rPr lang="en-US" sz="1800" b="0" i="0" dirty="0">
                <a:solidFill>
                  <a:schemeClr val="tx1"/>
                </a:solidFill>
                <a:effectLst/>
                <a:latin typeface="+mj-lt"/>
              </a:rPr>
              <a:t> The placement and internship process is often unstructured and stressful for students</a:t>
            </a:r>
          </a:p>
          <a:p>
            <a:pPr marL="285750" indent="-285750" algn="l">
              <a:buFont typeface="Wingdings" panose="05000000000000000000" pitchFamily="2" charset="2"/>
              <a:buChar char="Ø"/>
            </a:pPr>
            <a:r>
              <a:rPr lang="en-US" sz="1800" b="0" i="0" dirty="0">
                <a:solidFill>
                  <a:schemeClr val="tx1"/>
                </a:solidFill>
                <a:effectLst/>
                <a:latin typeface="+mj-lt"/>
              </a:rPr>
              <a:t> Students struggle to find relevant job &amp; internship opportunities efficiently</a:t>
            </a:r>
          </a:p>
          <a:p>
            <a:pPr marL="285750" indent="-285750" algn="l">
              <a:buFont typeface="Wingdings" panose="05000000000000000000" pitchFamily="2" charset="2"/>
              <a:buChar char="Ø"/>
            </a:pPr>
            <a:r>
              <a:rPr lang="en-US" sz="1800" b="0" i="0" dirty="0">
                <a:solidFill>
                  <a:schemeClr val="tx1"/>
                </a:solidFill>
                <a:effectLst/>
                <a:latin typeface="+mj-lt"/>
              </a:rPr>
              <a:t> Placement officers have difficulty managing student data &amp; company listings</a:t>
            </a:r>
          </a:p>
          <a:p>
            <a:pPr marL="285750" indent="-285750" algn="l">
              <a:buFont typeface="Wingdings" panose="05000000000000000000" pitchFamily="2" charset="2"/>
              <a:buChar char="Ø"/>
            </a:pPr>
            <a:r>
              <a:rPr lang="en-US" sz="1800" b="0" i="0" dirty="0">
                <a:solidFill>
                  <a:schemeClr val="tx1"/>
                </a:solidFill>
                <a:effectLst/>
                <a:latin typeface="+mj-lt"/>
              </a:rPr>
              <a:t> Lack of motivation for students to improve coding skills and CGPA</a:t>
            </a:r>
          </a:p>
          <a:p>
            <a:pPr marL="285750" indent="-285750" algn="l">
              <a:buFont typeface="Wingdings" panose="05000000000000000000" pitchFamily="2" charset="2"/>
              <a:buChar char="Ø"/>
            </a:pPr>
            <a:r>
              <a:rPr lang="en-US" sz="1800" b="0" i="0" dirty="0">
                <a:solidFill>
                  <a:schemeClr val="tx1"/>
                </a:solidFill>
                <a:effectLst/>
                <a:latin typeface="+mj-lt"/>
              </a:rPr>
              <a:t> Gamification techniques like leaderboards can boost engagement</a:t>
            </a:r>
          </a:p>
        </p:txBody>
      </p:sp>
      <p:sp>
        <p:nvSpPr>
          <p:cNvPr id="6" name="Date Placeholder 5"/>
          <p:cNvSpPr>
            <a:spLocks noGrp="1"/>
          </p:cNvSpPr>
          <p:nvPr>
            <p:ph type="dt" sz="half" idx="10"/>
          </p:nvPr>
        </p:nvSpPr>
        <p:spPr>
          <a:xfrm>
            <a:off x="1333500" y="6356350"/>
            <a:ext cx="985157" cy="365125"/>
          </a:xfrm>
        </p:spPr>
        <p:txBody>
          <a:bodyPr/>
          <a:lstStyle/>
          <a:p>
            <a:r>
              <a:rPr lang="en-US" dirty="0"/>
              <a:t>2025</a:t>
            </a:r>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3" y="501651"/>
            <a:ext cx="5439884" cy="1072124"/>
          </a:xfrm>
        </p:spPr>
        <p:txBody>
          <a:bodyPr>
            <a:noAutofit/>
          </a:bodyPr>
          <a:lstStyle/>
          <a:p>
            <a:r>
              <a:rPr lang="en-US" sz="3600" spc="-150" dirty="0"/>
              <a:t>Literature survey</a:t>
            </a:r>
          </a:p>
        </p:txBody>
      </p:sp>
      <p:sp>
        <p:nvSpPr>
          <p:cNvPr id="3" name="Subtitle 2"/>
          <p:cNvSpPr>
            <a:spLocks noGrp="1"/>
          </p:cNvSpPr>
          <p:nvPr>
            <p:ph idx="1"/>
          </p:nvPr>
        </p:nvSpPr>
        <p:spPr>
          <a:xfrm>
            <a:off x="1103961" y="1662110"/>
            <a:ext cx="9984077" cy="4876801"/>
          </a:xfrm>
        </p:spPr>
        <p:txBody>
          <a:bodyPr>
            <a:normAutofit fontScale="55000" lnSpcReduction="20000"/>
          </a:bodyPr>
          <a:lstStyle/>
          <a:p>
            <a:pPr>
              <a:spcBef>
                <a:spcPts val="750"/>
              </a:spcBef>
              <a:spcAft>
                <a:spcPts val="750"/>
              </a:spcAft>
            </a:pPr>
            <a:r>
              <a:rPr lang="en-IN" sz="3300" b="1" dirty="0">
                <a:solidFill>
                  <a:srgbClr val="2C3E50"/>
                </a:solidFill>
                <a:latin typeface="+mj-lt"/>
              </a:rPr>
              <a:t>1. </a:t>
            </a:r>
            <a:r>
              <a:rPr lang="en-US" altLang="en-US" sz="3300" b="1" dirty="0">
                <a:solidFill>
                  <a:srgbClr val="2C3E50"/>
                </a:solidFill>
                <a:latin typeface="+mj-lt"/>
              </a:rPr>
              <a:t>Enhancing Job Recommendation Systems through Machine Learning</a:t>
            </a:r>
          </a:p>
          <a:p>
            <a:pPr algn="l">
              <a:spcBef>
                <a:spcPts val="750"/>
              </a:spcBef>
              <a:spcAft>
                <a:spcPts val="750"/>
              </a:spcAft>
            </a:pPr>
            <a:r>
              <a:rPr lang="en-IN" sz="2500" b="0" i="0" dirty="0">
                <a:solidFill>
                  <a:srgbClr val="2C3E50"/>
                </a:solidFill>
                <a:effectLst/>
                <a:latin typeface="+mj-lt"/>
              </a:rPr>
              <a:t>Authors: </a:t>
            </a:r>
            <a:r>
              <a:rPr lang="en-US" altLang="en-US" sz="2500" b="0" i="0" dirty="0">
                <a:solidFill>
                  <a:srgbClr val="2C3E50"/>
                </a:solidFill>
                <a:effectLst/>
                <a:latin typeface="+mj-lt"/>
              </a:rPr>
              <a:t>A. Gupta, R. Verma, S. Iyer</a:t>
            </a:r>
            <a:r>
              <a:rPr lang="en-IN" altLang="en-US" sz="2500" b="0" i="0" dirty="0">
                <a:solidFill>
                  <a:srgbClr val="2C3E50"/>
                </a:solidFill>
                <a:effectLst/>
                <a:latin typeface="+mj-lt"/>
              </a:rPr>
              <a:t> </a:t>
            </a:r>
            <a:r>
              <a:rPr lang="en-IN" sz="2500" b="0" i="0" dirty="0">
                <a:solidFill>
                  <a:srgbClr val="2C3E50"/>
                </a:solidFill>
                <a:effectLst/>
                <a:latin typeface="+mj-lt"/>
              </a:rPr>
              <a:t>| </a:t>
            </a:r>
            <a:r>
              <a:rPr lang="en-US" altLang="en-US" sz="2500" b="0" i="0" dirty="0">
                <a:solidFill>
                  <a:srgbClr val="2C3E50"/>
                </a:solidFill>
                <a:effectLst/>
                <a:latin typeface="+mj-lt"/>
              </a:rPr>
              <a:t>IJSRET</a:t>
            </a:r>
            <a:r>
              <a:rPr lang="en-IN" altLang="en-US" sz="2500" b="0" i="0" dirty="0">
                <a:solidFill>
                  <a:srgbClr val="2C3E50"/>
                </a:solidFill>
                <a:effectLst/>
                <a:latin typeface="+mj-lt"/>
              </a:rPr>
              <a:t>(2024)</a:t>
            </a:r>
            <a:br>
              <a:rPr lang="en-IN" sz="2500" b="0" i="0" dirty="0">
                <a:solidFill>
                  <a:srgbClr val="2C3E50"/>
                </a:solidFill>
                <a:effectLst/>
                <a:latin typeface="+mj-lt"/>
              </a:rPr>
            </a:br>
            <a:r>
              <a:rPr lang="en-IN" sz="2500" b="1" i="0" dirty="0">
                <a:solidFill>
                  <a:srgbClr val="2C3E50"/>
                </a:solidFill>
                <a:effectLst/>
                <a:latin typeface="+mj-lt"/>
              </a:rPr>
              <a:t>Key Idea:</a:t>
            </a:r>
            <a:r>
              <a:rPr lang="en-IN" sz="2500" b="0" i="0" dirty="0">
                <a:solidFill>
                  <a:srgbClr val="2C3E50"/>
                </a:solidFill>
                <a:effectLst/>
                <a:latin typeface="+mj-lt"/>
              </a:rPr>
              <a:t> </a:t>
            </a:r>
            <a:r>
              <a:rPr lang="en-US" altLang="en-US" sz="2500" b="0" i="0" dirty="0">
                <a:solidFill>
                  <a:srgbClr val="2C3E50"/>
                </a:solidFill>
                <a:effectLst/>
                <a:latin typeface="+mj-lt"/>
              </a:rPr>
              <a:t>AI-based job and internship recommendations using skills, CGPA, and interests with machine learning models.</a:t>
            </a:r>
            <a:br>
              <a:rPr lang="en-IN" sz="2500" b="0" i="0" dirty="0">
                <a:solidFill>
                  <a:srgbClr val="2C3E50"/>
                </a:solidFill>
                <a:effectLst/>
                <a:latin typeface="+mj-lt"/>
              </a:rPr>
            </a:br>
            <a:r>
              <a:rPr lang="en-IN" sz="2500" b="1" i="0" dirty="0">
                <a:solidFill>
                  <a:srgbClr val="2C3E50"/>
                </a:solidFill>
                <a:effectLst/>
                <a:latin typeface="+mj-lt"/>
              </a:rPr>
              <a:t>Impact:</a:t>
            </a:r>
            <a:r>
              <a:rPr lang="en-IN" sz="2500" b="0" i="0" dirty="0">
                <a:solidFill>
                  <a:srgbClr val="2C3E50"/>
                </a:solidFill>
                <a:effectLst/>
                <a:latin typeface="+mj-lt"/>
              </a:rPr>
              <a:t> •</a:t>
            </a:r>
            <a:r>
              <a:rPr lang="en-US" altLang="en-US" sz="2500" b="0" i="0" dirty="0">
                <a:solidFill>
                  <a:srgbClr val="2C3E50"/>
                </a:solidFill>
                <a:effectLst/>
                <a:latin typeface="+mj-lt"/>
              </a:rPr>
              <a:t>Guides CGPA &amp; skill-based matching.</a:t>
            </a:r>
          </a:p>
          <a:p>
            <a:pPr algn="l">
              <a:spcBef>
                <a:spcPts val="750"/>
              </a:spcBef>
              <a:spcAft>
                <a:spcPts val="750"/>
              </a:spcAft>
            </a:pPr>
            <a:r>
              <a:rPr lang="en-IN" sz="2500" b="0" i="0" dirty="0">
                <a:solidFill>
                  <a:srgbClr val="2C3E50"/>
                </a:solidFill>
                <a:effectLst/>
                <a:latin typeface="+mj-lt"/>
              </a:rPr>
              <a:t>• </a:t>
            </a:r>
            <a:r>
              <a:rPr lang="en-US" altLang="en-US" sz="2500" b="0" i="0" dirty="0">
                <a:solidFill>
                  <a:srgbClr val="2C3E50"/>
                </a:solidFill>
                <a:effectLst/>
                <a:latin typeface="+mj-lt"/>
              </a:rPr>
              <a:t>Supports AI-driven recommendations for better placements.</a:t>
            </a:r>
          </a:p>
          <a:p>
            <a:pPr algn="l">
              <a:spcBef>
                <a:spcPts val="750"/>
              </a:spcBef>
              <a:spcAft>
                <a:spcPts val="750"/>
              </a:spcAft>
            </a:pPr>
            <a:r>
              <a:rPr lang="en-IN" sz="2500" b="0" i="0" dirty="0">
                <a:solidFill>
                  <a:srgbClr val="2C3E50"/>
                </a:solidFill>
                <a:effectLst/>
                <a:latin typeface="+mj-lt"/>
              </a:rPr>
              <a:t>• </a:t>
            </a:r>
            <a:r>
              <a:rPr lang="en-US" altLang="en-US" sz="2500" b="0" i="0" dirty="0">
                <a:solidFill>
                  <a:srgbClr val="2C3E50"/>
                </a:solidFill>
                <a:effectLst/>
                <a:latin typeface="+mj-lt"/>
              </a:rPr>
              <a:t>Helps refine job/internship suggestion algorithms.</a:t>
            </a:r>
          </a:p>
          <a:p>
            <a:pPr>
              <a:spcBef>
                <a:spcPts val="750"/>
              </a:spcBef>
              <a:spcAft>
                <a:spcPts val="750"/>
              </a:spcAft>
            </a:pPr>
            <a:r>
              <a:rPr lang="en-IN" sz="3300" b="1" dirty="0">
                <a:solidFill>
                  <a:srgbClr val="2C3E50"/>
                </a:solidFill>
                <a:latin typeface="+mj-lt"/>
              </a:rPr>
              <a:t>2. </a:t>
            </a:r>
            <a:r>
              <a:rPr lang="en-US" altLang="en-US" sz="3300" b="1" dirty="0">
                <a:solidFill>
                  <a:srgbClr val="2C3E50"/>
                </a:solidFill>
                <a:latin typeface="+mj-lt"/>
              </a:rPr>
              <a:t>Using Internship Management System to Improve the Relationship between Internship Seekers, Employers, and Educational Institutions</a:t>
            </a:r>
          </a:p>
          <a:p>
            <a:pPr algn="l">
              <a:spcBef>
                <a:spcPts val="750"/>
              </a:spcBef>
              <a:spcAft>
                <a:spcPts val="750"/>
              </a:spcAft>
            </a:pPr>
            <a:r>
              <a:rPr lang="en-IN" sz="2500" b="0" i="0" dirty="0">
                <a:solidFill>
                  <a:srgbClr val="2C3E50"/>
                </a:solidFill>
                <a:effectLst/>
                <a:latin typeface="+mj-lt"/>
              </a:rPr>
              <a:t>Authors: </a:t>
            </a:r>
            <a:r>
              <a:rPr lang="en-US" altLang="en-US" sz="2500" b="0" i="0" dirty="0" err="1">
                <a:solidFill>
                  <a:srgbClr val="2C3E50"/>
                </a:solidFill>
                <a:effectLst/>
                <a:latin typeface="+mj-lt"/>
              </a:rPr>
              <a:t>Hyrmet</a:t>
            </a:r>
            <a:r>
              <a:rPr lang="en-US" altLang="en-US" sz="2500" b="0" i="0" dirty="0">
                <a:solidFill>
                  <a:srgbClr val="2C3E50"/>
                </a:solidFill>
                <a:effectLst/>
                <a:latin typeface="+mj-lt"/>
              </a:rPr>
              <a:t> </a:t>
            </a:r>
            <a:r>
              <a:rPr lang="en-US" altLang="en-US" sz="2500" b="0" i="0" dirty="0" err="1">
                <a:solidFill>
                  <a:srgbClr val="2C3E50"/>
                </a:solidFill>
                <a:effectLst/>
                <a:latin typeface="+mj-lt"/>
              </a:rPr>
              <a:t>Mydyti</a:t>
            </a:r>
            <a:r>
              <a:rPr lang="en-US" altLang="en-US" sz="2500" b="0" i="0" dirty="0">
                <a:solidFill>
                  <a:srgbClr val="2C3E50"/>
                </a:solidFill>
                <a:effectLst/>
                <a:latin typeface="+mj-lt"/>
              </a:rPr>
              <a:t>, Arbana </a:t>
            </a:r>
            <a:r>
              <a:rPr lang="en-US" altLang="en-US" sz="2500" b="0" i="0" dirty="0" err="1">
                <a:solidFill>
                  <a:srgbClr val="2C3E50"/>
                </a:solidFill>
                <a:effectLst/>
                <a:latin typeface="+mj-lt"/>
              </a:rPr>
              <a:t>Kadriu</a:t>
            </a:r>
            <a:r>
              <a:rPr lang="en-IN" altLang="en-US" sz="2500" b="0" i="0" dirty="0">
                <a:solidFill>
                  <a:srgbClr val="2C3E50"/>
                </a:solidFill>
                <a:effectLst/>
                <a:latin typeface="+mj-lt"/>
              </a:rPr>
              <a:t>  </a:t>
            </a:r>
            <a:r>
              <a:rPr lang="en-IN" sz="2500" i="0" dirty="0">
                <a:solidFill>
                  <a:srgbClr val="2C3E50"/>
                </a:solidFill>
                <a:effectLst/>
                <a:latin typeface="+mj-lt"/>
              </a:rPr>
              <a:t>| </a:t>
            </a:r>
            <a:r>
              <a:rPr lang="en-US" altLang="en-US" sz="2500" i="0" dirty="0">
                <a:solidFill>
                  <a:srgbClr val="2C3E50"/>
                </a:solidFill>
                <a:effectLst/>
                <a:latin typeface="+mj-lt"/>
              </a:rPr>
              <a:t>ENTRENOVA Conference Proceedings (2020)</a:t>
            </a:r>
            <a:endParaRPr lang="en-US" altLang="en-US" sz="2500" dirty="0">
              <a:solidFill>
                <a:srgbClr val="2C3E50"/>
              </a:solidFill>
              <a:latin typeface="+mj-lt"/>
            </a:endParaRPr>
          </a:p>
          <a:p>
            <a:pPr algn="l">
              <a:spcBef>
                <a:spcPts val="750"/>
              </a:spcBef>
              <a:spcAft>
                <a:spcPts val="750"/>
              </a:spcAft>
            </a:pPr>
            <a:r>
              <a:rPr lang="en-IN" sz="2500" b="1" i="0" dirty="0">
                <a:solidFill>
                  <a:srgbClr val="2C3E50"/>
                </a:solidFill>
                <a:effectLst/>
                <a:latin typeface="+mj-lt"/>
              </a:rPr>
              <a:t>Key Idea:</a:t>
            </a:r>
            <a:r>
              <a:rPr lang="en-US" altLang="en-US" sz="2500" b="0" i="0" dirty="0">
                <a:solidFill>
                  <a:srgbClr val="2C3E50"/>
                </a:solidFill>
                <a:effectLst/>
                <a:latin typeface="+mj-lt"/>
              </a:rPr>
              <a:t>Internship management system that improves communication between students, employers, and institutions.</a:t>
            </a:r>
            <a:br>
              <a:rPr lang="en-IN" sz="2500" b="0" i="0" dirty="0">
                <a:solidFill>
                  <a:srgbClr val="2C3E50"/>
                </a:solidFill>
                <a:effectLst/>
                <a:latin typeface="+mj-lt"/>
              </a:rPr>
            </a:br>
            <a:r>
              <a:rPr lang="en-IN" sz="2500" b="1" i="0" dirty="0">
                <a:solidFill>
                  <a:srgbClr val="2C3E50"/>
                </a:solidFill>
                <a:effectLst/>
                <a:latin typeface="+mj-lt"/>
              </a:rPr>
              <a:t>Impact:</a:t>
            </a:r>
            <a:r>
              <a:rPr lang="en-IN" sz="2500" b="0" i="0" dirty="0">
                <a:solidFill>
                  <a:srgbClr val="2C3E50"/>
                </a:solidFill>
                <a:effectLst/>
                <a:latin typeface="+mj-lt"/>
              </a:rPr>
              <a:t> •</a:t>
            </a:r>
            <a:r>
              <a:rPr lang="en-US" altLang="en-US" sz="2500" b="0" i="0" dirty="0">
                <a:solidFill>
                  <a:srgbClr val="2C3E50"/>
                </a:solidFill>
                <a:effectLst/>
                <a:latin typeface="+mj-lt"/>
              </a:rPr>
              <a:t>Inspired tracking &amp; application features.</a:t>
            </a:r>
          </a:p>
          <a:p>
            <a:pPr algn="l">
              <a:spcBef>
                <a:spcPts val="750"/>
              </a:spcBef>
              <a:spcAft>
                <a:spcPts val="750"/>
              </a:spcAft>
            </a:pPr>
            <a:r>
              <a:rPr lang="en-IN" sz="2500" b="0" i="0" dirty="0">
                <a:solidFill>
                  <a:srgbClr val="2C3E50"/>
                </a:solidFill>
                <a:effectLst/>
                <a:latin typeface="+mj-lt"/>
              </a:rPr>
              <a:t>• </a:t>
            </a:r>
            <a:r>
              <a:rPr lang="en-US" altLang="en-US" sz="2500" b="0" i="0" dirty="0">
                <a:solidFill>
                  <a:srgbClr val="2C3E50"/>
                </a:solidFill>
                <a:effectLst/>
                <a:latin typeface="+mj-lt"/>
              </a:rPr>
              <a:t>Supports real-time company listings.</a:t>
            </a:r>
            <a:br>
              <a:rPr lang="en-IN" sz="2500" b="0" i="0" dirty="0">
                <a:solidFill>
                  <a:srgbClr val="2C3E50"/>
                </a:solidFill>
                <a:effectLst/>
                <a:latin typeface="+mj-lt"/>
              </a:rPr>
            </a:br>
            <a:r>
              <a:rPr lang="en-IN" sz="2500" b="0" i="0" dirty="0">
                <a:solidFill>
                  <a:srgbClr val="2C3E50"/>
                </a:solidFill>
                <a:effectLst/>
                <a:latin typeface="+mj-lt"/>
              </a:rPr>
              <a:t>• </a:t>
            </a:r>
            <a:r>
              <a:rPr lang="en-US" altLang="en-US" sz="2500" b="0" i="0" dirty="0">
                <a:solidFill>
                  <a:srgbClr val="2C3E50"/>
                </a:solidFill>
                <a:effectLst/>
                <a:latin typeface="+mj-lt"/>
              </a:rPr>
              <a:t>Enhances employer-student interaction.</a:t>
            </a:r>
            <a:endParaRPr lang="en-IN" sz="1800" dirty="0">
              <a:latin typeface="+mj-lt"/>
            </a:endParaRPr>
          </a:p>
        </p:txBody>
      </p:sp>
      <p:sp>
        <p:nvSpPr>
          <p:cNvPr id="6" name="Date Placeholder 5"/>
          <p:cNvSpPr>
            <a:spLocks noGrp="1"/>
          </p:cNvSpPr>
          <p:nvPr>
            <p:ph type="dt" sz="half" idx="10"/>
          </p:nvPr>
        </p:nvSpPr>
        <p:spPr>
          <a:xfrm>
            <a:off x="1333500" y="6356350"/>
            <a:ext cx="985157" cy="365125"/>
          </a:xfrm>
        </p:spPr>
        <p:txBody>
          <a:bodyPr/>
          <a:lstStyle/>
          <a:p>
            <a:r>
              <a:rPr lang="en-US" dirty="0"/>
              <a:t>2025</a:t>
            </a:r>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3C4CDC-6AB1-5B9C-6BD5-91A7C241DC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D62965-7D6C-0C63-AC79-578645CFD83C}"/>
              </a:ext>
            </a:extLst>
          </p:cNvPr>
          <p:cNvSpPr>
            <a:spLocks noGrp="1"/>
          </p:cNvSpPr>
          <p:nvPr>
            <p:ph type="title"/>
          </p:nvPr>
        </p:nvSpPr>
        <p:spPr>
          <a:xfrm>
            <a:off x="1083973" y="501651"/>
            <a:ext cx="5439884" cy="1072124"/>
          </a:xfrm>
        </p:spPr>
        <p:txBody>
          <a:bodyPr>
            <a:noAutofit/>
          </a:bodyPr>
          <a:lstStyle/>
          <a:p>
            <a:r>
              <a:rPr lang="en-US" sz="3600" spc="-150" dirty="0"/>
              <a:t>Literature survey</a:t>
            </a:r>
          </a:p>
        </p:txBody>
      </p:sp>
      <p:sp>
        <p:nvSpPr>
          <p:cNvPr id="3" name="Subtitle 2">
            <a:extLst>
              <a:ext uri="{FF2B5EF4-FFF2-40B4-BE49-F238E27FC236}">
                <a16:creationId xmlns:a16="http://schemas.microsoft.com/office/drawing/2014/main" id="{856448AD-7698-EAAD-3D57-651B532DBA42}"/>
              </a:ext>
            </a:extLst>
          </p:cNvPr>
          <p:cNvSpPr>
            <a:spLocks noGrp="1"/>
          </p:cNvSpPr>
          <p:nvPr>
            <p:ph idx="1"/>
          </p:nvPr>
        </p:nvSpPr>
        <p:spPr>
          <a:xfrm>
            <a:off x="1103961" y="1662110"/>
            <a:ext cx="9984077" cy="4876801"/>
          </a:xfrm>
        </p:spPr>
        <p:txBody>
          <a:bodyPr>
            <a:normAutofit fontScale="55000" lnSpcReduction="20000"/>
          </a:bodyPr>
          <a:lstStyle/>
          <a:p>
            <a:pPr>
              <a:spcBef>
                <a:spcPts val="750"/>
              </a:spcBef>
              <a:spcAft>
                <a:spcPts val="750"/>
              </a:spcAft>
            </a:pPr>
            <a:r>
              <a:rPr lang="en-IN" sz="3300" b="1" dirty="0">
                <a:solidFill>
                  <a:srgbClr val="2C3E50"/>
                </a:solidFill>
                <a:latin typeface="+mj-lt"/>
              </a:rPr>
              <a:t>3. </a:t>
            </a:r>
            <a:r>
              <a:rPr lang="en-US" altLang="en-US" sz="3300" b="1" dirty="0">
                <a:solidFill>
                  <a:srgbClr val="2C3E50"/>
                </a:solidFill>
                <a:latin typeface="+mj-lt"/>
              </a:rPr>
              <a:t>The Use of </a:t>
            </a:r>
            <a:r>
              <a:rPr lang="en-US" altLang="en-US" sz="3200" b="1" dirty="0">
                <a:solidFill>
                  <a:srgbClr val="2C3E50"/>
                </a:solidFill>
                <a:latin typeface="+mj-lt"/>
              </a:rPr>
              <a:t>Leaderboards in Education: A Systematic Review of Empirical Evidence in Higher Education </a:t>
            </a:r>
            <a:endParaRPr lang="en-US" altLang="en-US" sz="3300" b="1" dirty="0">
              <a:solidFill>
                <a:srgbClr val="2C3E50"/>
              </a:solidFill>
              <a:latin typeface="+mj-lt"/>
            </a:endParaRPr>
          </a:p>
          <a:p>
            <a:pPr>
              <a:spcBef>
                <a:spcPts val="750"/>
              </a:spcBef>
              <a:spcAft>
                <a:spcPts val="750"/>
              </a:spcAft>
            </a:pPr>
            <a:r>
              <a:rPr lang="en-IN" sz="2500" b="0" i="0" dirty="0">
                <a:solidFill>
                  <a:srgbClr val="2C3E50"/>
                </a:solidFill>
                <a:effectLst/>
                <a:latin typeface="+mj-lt"/>
              </a:rPr>
              <a:t>Authors: </a:t>
            </a:r>
            <a:r>
              <a:rPr lang="en-US" altLang="en-US" sz="2500" dirty="0" err="1">
                <a:solidFill>
                  <a:srgbClr val="2C3E50"/>
                </a:solidFill>
                <a:latin typeface="+mj-lt"/>
              </a:rPr>
              <a:t>Chunqi</a:t>
            </a:r>
            <a:r>
              <a:rPr lang="en-US" altLang="en-US" sz="2500" dirty="0">
                <a:solidFill>
                  <a:srgbClr val="2C3E50"/>
                </a:solidFill>
                <a:latin typeface="+mj-lt"/>
              </a:rPr>
              <a:t> Li, </a:t>
            </a:r>
            <a:r>
              <a:rPr lang="en-US" altLang="en-US" sz="2500" dirty="0" err="1">
                <a:solidFill>
                  <a:srgbClr val="2C3E50"/>
                </a:solidFill>
                <a:latin typeface="+mj-lt"/>
              </a:rPr>
              <a:t>Lishi</a:t>
            </a:r>
            <a:r>
              <a:rPr lang="en-US" altLang="en-US" sz="2500" dirty="0">
                <a:solidFill>
                  <a:srgbClr val="2C3E50"/>
                </a:solidFill>
                <a:latin typeface="+mj-lt"/>
              </a:rPr>
              <a:t> Liang</a:t>
            </a:r>
            <a:r>
              <a:rPr lang="en-IN" altLang="en-US" sz="2500" dirty="0">
                <a:solidFill>
                  <a:srgbClr val="2C3E50"/>
                </a:solidFill>
                <a:latin typeface="+mj-lt"/>
              </a:rPr>
              <a:t> </a:t>
            </a:r>
            <a:r>
              <a:rPr lang="en-IN" sz="2500" dirty="0">
                <a:solidFill>
                  <a:srgbClr val="2C3E50"/>
                </a:solidFill>
                <a:latin typeface="+mj-lt"/>
              </a:rPr>
              <a:t>| JCAL (2024</a:t>
            </a:r>
            <a:r>
              <a:rPr lang="en-IN" altLang="en-US" sz="2500" b="0" i="0" dirty="0">
                <a:solidFill>
                  <a:srgbClr val="2C3E50"/>
                </a:solidFill>
                <a:effectLst/>
                <a:latin typeface="+mj-lt"/>
              </a:rPr>
              <a:t>)</a:t>
            </a:r>
            <a:br>
              <a:rPr lang="en-IN" sz="2500" b="0" i="0" dirty="0">
                <a:solidFill>
                  <a:srgbClr val="2C3E50"/>
                </a:solidFill>
                <a:effectLst/>
                <a:latin typeface="+mj-lt"/>
              </a:rPr>
            </a:br>
            <a:r>
              <a:rPr lang="en-IN" sz="2500" b="1" i="0" dirty="0">
                <a:solidFill>
                  <a:srgbClr val="2C3E50"/>
                </a:solidFill>
                <a:effectLst/>
                <a:latin typeface="+mj-lt"/>
              </a:rPr>
              <a:t>Key Idea:</a:t>
            </a:r>
            <a:r>
              <a:rPr lang="en-IN" sz="2500" b="0" i="0" dirty="0">
                <a:solidFill>
                  <a:srgbClr val="2C3E50"/>
                </a:solidFill>
                <a:effectLst/>
                <a:latin typeface="+mj-lt"/>
              </a:rPr>
              <a:t> </a:t>
            </a:r>
            <a:r>
              <a:rPr lang="en-US" altLang="en-US" sz="2500" dirty="0">
                <a:solidFill>
                  <a:srgbClr val="2C3E50"/>
                </a:solidFill>
                <a:latin typeface="+mj-lt"/>
              </a:rPr>
              <a:t>Reviews how leaderboards impact student motivation, engagement, and learning in higher education</a:t>
            </a:r>
            <a:r>
              <a:rPr lang="en-US" altLang="en-US" sz="2500" b="0" i="0" dirty="0">
                <a:solidFill>
                  <a:srgbClr val="2C3E50"/>
                </a:solidFill>
                <a:effectLst/>
                <a:latin typeface="+mj-lt"/>
              </a:rPr>
              <a:t>.</a:t>
            </a:r>
            <a:br>
              <a:rPr lang="en-IN" sz="2500" b="0" i="0" dirty="0">
                <a:solidFill>
                  <a:srgbClr val="2C3E50"/>
                </a:solidFill>
                <a:effectLst/>
                <a:latin typeface="+mj-lt"/>
              </a:rPr>
            </a:br>
            <a:r>
              <a:rPr lang="en-IN" sz="2500" b="1" i="0" dirty="0">
                <a:solidFill>
                  <a:srgbClr val="2C3E50"/>
                </a:solidFill>
                <a:effectLst/>
                <a:latin typeface="+mj-lt"/>
              </a:rPr>
              <a:t>Impact:</a:t>
            </a:r>
            <a:r>
              <a:rPr lang="en-IN" sz="2500" b="0" i="0" dirty="0">
                <a:solidFill>
                  <a:srgbClr val="2C3E50"/>
                </a:solidFill>
                <a:effectLst/>
                <a:latin typeface="+mj-lt"/>
              </a:rPr>
              <a:t> •</a:t>
            </a:r>
            <a:r>
              <a:rPr lang="en-US" altLang="en-US" sz="2500" dirty="0">
                <a:solidFill>
                  <a:srgbClr val="2C3E50"/>
                </a:solidFill>
                <a:latin typeface="+mj-lt"/>
              </a:rPr>
              <a:t> Justifies the competitive ranking system.</a:t>
            </a:r>
            <a:br>
              <a:rPr lang="en-IN" sz="2500" dirty="0">
                <a:solidFill>
                  <a:srgbClr val="2C3E50"/>
                </a:solidFill>
                <a:latin typeface="+mj-lt"/>
              </a:rPr>
            </a:br>
            <a:r>
              <a:rPr lang="en-IN" sz="2500" dirty="0">
                <a:solidFill>
                  <a:srgbClr val="2C3E50"/>
                </a:solidFill>
                <a:latin typeface="+mj-lt"/>
              </a:rPr>
              <a:t>• </a:t>
            </a:r>
            <a:r>
              <a:rPr lang="en-US" altLang="en-US" sz="2500" dirty="0">
                <a:solidFill>
                  <a:srgbClr val="2C3E50"/>
                </a:solidFill>
                <a:latin typeface="+mj-lt"/>
              </a:rPr>
              <a:t>Provides a framework for gamification features.</a:t>
            </a:r>
          </a:p>
          <a:p>
            <a:pPr>
              <a:spcBef>
                <a:spcPts val="750"/>
              </a:spcBef>
              <a:spcAft>
                <a:spcPts val="750"/>
              </a:spcAft>
            </a:pPr>
            <a:r>
              <a:rPr lang="en-IN" sz="2500" dirty="0">
                <a:solidFill>
                  <a:srgbClr val="2C3E50"/>
                </a:solidFill>
                <a:latin typeface="+mj-lt"/>
              </a:rPr>
              <a:t>• </a:t>
            </a:r>
            <a:r>
              <a:rPr lang="en-US" altLang="en-US" sz="2500" dirty="0">
                <a:solidFill>
                  <a:srgbClr val="2C3E50"/>
                </a:solidFill>
                <a:latin typeface="+mj-lt"/>
              </a:rPr>
              <a:t>Defines success metrics for engagement</a:t>
            </a:r>
            <a:r>
              <a:rPr lang="en-US" altLang="en-US" sz="2500" b="0" i="0" dirty="0">
                <a:solidFill>
                  <a:srgbClr val="2C3E50"/>
                </a:solidFill>
                <a:effectLst/>
                <a:latin typeface="+mj-lt"/>
              </a:rPr>
              <a:t>.</a:t>
            </a:r>
          </a:p>
          <a:p>
            <a:pPr>
              <a:spcBef>
                <a:spcPts val="750"/>
              </a:spcBef>
              <a:spcAft>
                <a:spcPts val="750"/>
              </a:spcAft>
            </a:pPr>
            <a:r>
              <a:rPr lang="en-IN" sz="3300" b="1" dirty="0">
                <a:solidFill>
                  <a:srgbClr val="2C3E50"/>
                </a:solidFill>
                <a:latin typeface="+mj-lt"/>
              </a:rPr>
              <a:t>4. </a:t>
            </a:r>
            <a:r>
              <a:rPr lang="en-US" altLang="en-US" sz="3300" b="1" dirty="0">
                <a:solidFill>
                  <a:srgbClr val="2C3E50"/>
                </a:solidFill>
                <a:latin typeface="+mj-lt"/>
              </a:rPr>
              <a:t>Examining the Effectiveness of Gamification as a Tool Promoting Intrinsic and Extrinsic Motivation Among Higher Education Students: A Systematic Review</a:t>
            </a:r>
          </a:p>
          <a:p>
            <a:pPr algn="l">
              <a:spcBef>
                <a:spcPts val="750"/>
              </a:spcBef>
              <a:spcAft>
                <a:spcPts val="750"/>
              </a:spcAft>
            </a:pPr>
            <a:r>
              <a:rPr lang="en-IN" sz="2500" b="0" i="0" dirty="0">
                <a:solidFill>
                  <a:srgbClr val="2C3E50"/>
                </a:solidFill>
                <a:effectLst/>
                <a:latin typeface="+mj-lt"/>
              </a:rPr>
              <a:t>Authors: </a:t>
            </a:r>
            <a:r>
              <a:rPr lang="en-IN" sz="2500" dirty="0" err="1">
                <a:solidFill>
                  <a:srgbClr val="2C3E50"/>
                </a:solidFill>
                <a:latin typeface="+mj-lt"/>
              </a:rPr>
              <a:t>Minzi</a:t>
            </a:r>
            <a:r>
              <a:rPr lang="en-IN" sz="2500" dirty="0">
                <a:solidFill>
                  <a:srgbClr val="2C3E50"/>
                </a:solidFill>
                <a:latin typeface="+mj-lt"/>
              </a:rPr>
              <a:t> </a:t>
            </a:r>
            <a:r>
              <a:rPr lang="en-IN" sz="2500" dirty="0" err="1">
                <a:solidFill>
                  <a:srgbClr val="2C3E50"/>
                </a:solidFill>
                <a:latin typeface="+mj-lt"/>
              </a:rPr>
              <a:t>Li,Siyu</a:t>
            </a:r>
            <a:r>
              <a:rPr lang="en-IN" sz="2500" dirty="0">
                <a:solidFill>
                  <a:srgbClr val="2C3E50"/>
                </a:solidFill>
                <a:latin typeface="+mj-lt"/>
              </a:rPr>
              <a:t> Ma, </a:t>
            </a:r>
            <a:r>
              <a:rPr lang="en-IN" sz="2500" dirty="0" err="1">
                <a:solidFill>
                  <a:srgbClr val="2C3E50"/>
                </a:solidFill>
                <a:latin typeface="+mj-lt"/>
              </a:rPr>
              <a:t>Yuyang</a:t>
            </a:r>
            <a:r>
              <a:rPr lang="en-IN" sz="2500" dirty="0">
                <a:solidFill>
                  <a:srgbClr val="2C3E50"/>
                </a:solidFill>
                <a:latin typeface="+mj-lt"/>
              </a:rPr>
              <a:t> Shi  | </a:t>
            </a:r>
            <a:r>
              <a:rPr lang="en-US" altLang="en-US" sz="2500" dirty="0">
                <a:solidFill>
                  <a:srgbClr val="2C3E50"/>
                </a:solidFill>
                <a:latin typeface="+mj-lt"/>
              </a:rPr>
              <a:t>Frontiers in Psychology (2023)</a:t>
            </a:r>
          </a:p>
          <a:p>
            <a:pPr>
              <a:lnSpc>
                <a:spcPct val="130000"/>
              </a:lnSpc>
              <a:spcBef>
                <a:spcPts val="750"/>
              </a:spcBef>
              <a:spcAft>
                <a:spcPts val="750"/>
              </a:spcAft>
            </a:pPr>
            <a:r>
              <a:rPr lang="en-IN" sz="2500" b="1" i="0" dirty="0">
                <a:solidFill>
                  <a:srgbClr val="2C3E50"/>
                </a:solidFill>
                <a:effectLst/>
                <a:latin typeface="+mj-lt"/>
              </a:rPr>
              <a:t>Key Idea:</a:t>
            </a:r>
            <a:r>
              <a:rPr lang="en-US" altLang="en-US" sz="2500" dirty="0">
                <a:solidFill>
                  <a:srgbClr val="2C3E50"/>
                </a:solidFill>
                <a:latin typeface="+mj-lt"/>
              </a:rPr>
              <a:t> Gamification (leaderboards, competition) enhances student motivation and engagement</a:t>
            </a:r>
            <a:r>
              <a:rPr lang="en-US" altLang="en-US" sz="2500" b="0" i="0" dirty="0">
                <a:solidFill>
                  <a:srgbClr val="2C3E50"/>
                </a:solidFill>
                <a:effectLst/>
                <a:latin typeface="+mj-lt"/>
              </a:rPr>
              <a:t>.</a:t>
            </a:r>
            <a:br>
              <a:rPr lang="en-IN" sz="2500" b="0" i="0" dirty="0">
                <a:solidFill>
                  <a:srgbClr val="2C3E50"/>
                </a:solidFill>
                <a:effectLst/>
                <a:latin typeface="+mj-lt"/>
              </a:rPr>
            </a:br>
            <a:r>
              <a:rPr lang="en-IN" sz="2500" b="1" i="0" dirty="0">
                <a:solidFill>
                  <a:srgbClr val="2C3E50"/>
                </a:solidFill>
                <a:effectLst/>
                <a:latin typeface="+mj-lt"/>
              </a:rPr>
              <a:t>Impact:</a:t>
            </a:r>
            <a:r>
              <a:rPr lang="en-IN" sz="2500" b="0" i="0" dirty="0">
                <a:solidFill>
                  <a:srgbClr val="2C3E50"/>
                </a:solidFill>
                <a:effectLst/>
                <a:latin typeface="+mj-lt"/>
              </a:rPr>
              <a:t> •</a:t>
            </a:r>
            <a:r>
              <a:rPr lang="en-US" altLang="en-US" sz="2500" dirty="0">
                <a:solidFill>
                  <a:srgbClr val="2C3E50"/>
                </a:solidFill>
                <a:latin typeface="+mj-lt"/>
              </a:rPr>
              <a:t>Validates leaderboard-driven motivation.</a:t>
            </a:r>
          </a:p>
          <a:p>
            <a:pPr>
              <a:lnSpc>
                <a:spcPct val="130000"/>
              </a:lnSpc>
              <a:spcBef>
                <a:spcPts val="750"/>
              </a:spcBef>
              <a:spcAft>
                <a:spcPts val="750"/>
              </a:spcAft>
            </a:pPr>
            <a:r>
              <a:rPr lang="en-IN" sz="2500" dirty="0">
                <a:solidFill>
                  <a:srgbClr val="2C3E50"/>
                </a:solidFill>
                <a:latin typeface="+mj-lt"/>
              </a:rPr>
              <a:t>• </a:t>
            </a:r>
            <a:r>
              <a:rPr lang="en-US" altLang="en-US" sz="2500" dirty="0">
                <a:solidFill>
                  <a:srgbClr val="2C3E50"/>
                </a:solidFill>
                <a:latin typeface="+mj-lt"/>
              </a:rPr>
              <a:t>Encourages skill improvement through competition</a:t>
            </a:r>
          </a:p>
          <a:p>
            <a:pPr>
              <a:lnSpc>
                <a:spcPct val="130000"/>
              </a:lnSpc>
              <a:spcBef>
                <a:spcPts val="750"/>
              </a:spcBef>
              <a:spcAft>
                <a:spcPts val="750"/>
              </a:spcAft>
            </a:pPr>
            <a:r>
              <a:rPr lang="en-IN" sz="2500" dirty="0">
                <a:solidFill>
                  <a:srgbClr val="2C3E50"/>
                </a:solidFill>
                <a:latin typeface="+mj-lt"/>
              </a:rPr>
              <a:t>• </a:t>
            </a:r>
            <a:r>
              <a:rPr lang="en-US" altLang="en-US" sz="2500" dirty="0">
                <a:solidFill>
                  <a:srgbClr val="2C3E50"/>
                </a:solidFill>
                <a:latin typeface="+mj-lt"/>
              </a:rPr>
              <a:t>Supports long-term engagement strategies.</a:t>
            </a:r>
            <a:endParaRPr lang="en-IN" sz="2500" dirty="0">
              <a:solidFill>
                <a:srgbClr val="2C3E50"/>
              </a:solidFill>
              <a:latin typeface="+mj-lt"/>
            </a:endParaRPr>
          </a:p>
        </p:txBody>
      </p:sp>
      <p:sp>
        <p:nvSpPr>
          <p:cNvPr id="6" name="Date Placeholder 5">
            <a:extLst>
              <a:ext uri="{FF2B5EF4-FFF2-40B4-BE49-F238E27FC236}">
                <a16:creationId xmlns:a16="http://schemas.microsoft.com/office/drawing/2014/main" id="{350B6C7F-C6AF-0F5A-2B59-B38631B1D38A}"/>
              </a:ext>
            </a:extLst>
          </p:cNvPr>
          <p:cNvSpPr>
            <a:spLocks noGrp="1"/>
          </p:cNvSpPr>
          <p:nvPr>
            <p:ph type="dt" sz="half" idx="10"/>
          </p:nvPr>
        </p:nvSpPr>
        <p:spPr>
          <a:xfrm>
            <a:off x="1333500" y="6356350"/>
            <a:ext cx="985157" cy="365125"/>
          </a:xfrm>
        </p:spPr>
        <p:txBody>
          <a:bodyPr/>
          <a:lstStyle/>
          <a:p>
            <a:r>
              <a:rPr lang="en-US" dirty="0"/>
              <a:t>2025</a:t>
            </a:r>
          </a:p>
        </p:txBody>
      </p:sp>
      <p:sp>
        <p:nvSpPr>
          <p:cNvPr id="5" name="Footer Placeholder 4">
            <a:extLst>
              <a:ext uri="{FF2B5EF4-FFF2-40B4-BE49-F238E27FC236}">
                <a16:creationId xmlns:a16="http://schemas.microsoft.com/office/drawing/2014/main" id="{653FA4D6-7593-9285-875E-67DB6E792D05}"/>
              </a:ext>
            </a:extLst>
          </p:cNvPr>
          <p:cNvSpPr>
            <a:spLocks noGrp="1"/>
          </p:cNvSpPr>
          <p:nvPr>
            <p:ph type="ftr" sz="quarter" idx="11"/>
          </p:nvPr>
        </p:nvSpPr>
        <p:spPr>
          <a:xfrm>
            <a:off x="2669886" y="6356349"/>
            <a:ext cx="2482842" cy="365125"/>
          </a:xfrm>
        </p:spPr>
        <p:txBody>
          <a:bodyPr/>
          <a:lstStyle/>
          <a:p>
            <a:r>
              <a:rPr lang="en-US" dirty="0"/>
              <a:t>Career Connect</a:t>
            </a:r>
          </a:p>
        </p:txBody>
      </p:sp>
      <p:sp>
        <p:nvSpPr>
          <p:cNvPr id="4" name="Slide Number Placeholder 3">
            <a:extLst>
              <a:ext uri="{FF2B5EF4-FFF2-40B4-BE49-F238E27FC236}">
                <a16:creationId xmlns:a16="http://schemas.microsoft.com/office/drawing/2014/main" id="{67BBDC86-6097-4573-359F-77D70D68D08A}"/>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t>5</a:t>
            </a:fld>
            <a:endParaRPr lang="en-US" dirty="0"/>
          </a:p>
        </p:txBody>
      </p:sp>
    </p:spTree>
    <p:extLst>
      <p:ext uri="{BB962C8B-B14F-4D97-AF65-F5344CB8AC3E}">
        <p14:creationId xmlns:p14="http://schemas.microsoft.com/office/powerpoint/2010/main" val="1805751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365" y="1126562"/>
            <a:ext cx="5439884" cy="1072124"/>
          </a:xfrm>
        </p:spPr>
        <p:txBody>
          <a:bodyPr>
            <a:noAutofit/>
          </a:bodyPr>
          <a:lstStyle/>
          <a:p>
            <a:r>
              <a:rPr lang="en-US" sz="3600" spc="-150" dirty="0"/>
              <a:t>Objective</a:t>
            </a:r>
          </a:p>
        </p:txBody>
      </p:sp>
      <p:sp>
        <p:nvSpPr>
          <p:cNvPr id="3" name="Subtitle 2"/>
          <p:cNvSpPr>
            <a:spLocks noGrp="1"/>
          </p:cNvSpPr>
          <p:nvPr>
            <p:ph idx="1"/>
          </p:nvPr>
        </p:nvSpPr>
        <p:spPr>
          <a:xfrm>
            <a:off x="1083973" y="2362199"/>
            <a:ext cx="7326602" cy="3667125"/>
          </a:xfrm>
        </p:spPr>
        <p:txBody>
          <a:bodyPr>
            <a:normAutofit/>
          </a:bodyPr>
          <a:lstStyle/>
          <a:p>
            <a:pPr marL="285750" indent="-285750">
              <a:buFont typeface="Wingdings" panose="05000000000000000000" pitchFamily="2" charset="2"/>
              <a:buChar char="Ø"/>
            </a:pPr>
            <a:r>
              <a:rPr lang="en-US" sz="1800" dirty="0">
                <a:solidFill>
                  <a:schemeClr val="tx1"/>
                </a:solidFill>
                <a:latin typeface="+mj-lt"/>
              </a:rPr>
              <a:t> Create a web-based platform for college-specific internship &amp; job recommendations</a:t>
            </a:r>
          </a:p>
          <a:p>
            <a:pPr marL="285750" indent="-285750">
              <a:buFont typeface="Wingdings" panose="05000000000000000000" pitchFamily="2" charset="2"/>
              <a:buChar char="Ø"/>
            </a:pPr>
            <a:r>
              <a:rPr lang="en-US" sz="1800" dirty="0">
                <a:solidFill>
                  <a:schemeClr val="tx1"/>
                </a:solidFill>
                <a:latin typeface="+mj-lt"/>
              </a:rPr>
              <a:t> Provide a gamified ranking system to encourage skill development</a:t>
            </a:r>
          </a:p>
          <a:p>
            <a:pPr marL="285750" indent="-285750">
              <a:buFont typeface="Wingdings" panose="05000000000000000000" pitchFamily="2" charset="2"/>
              <a:buChar char="Ø"/>
            </a:pPr>
            <a:r>
              <a:rPr lang="en-US" sz="1800" dirty="0">
                <a:solidFill>
                  <a:schemeClr val="tx1"/>
                </a:solidFill>
                <a:latin typeface="+mj-lt"/>
              </a:rPr>
              <a:t> Offer an admin dashboard for placement officers to manage recruitment efficiently</a:t>
            </a:r>
          </a:p>
          <a:p>
            <a:pPr marL="285750" indent="-285750">
              <a:buFont typeface="Wingdings" panose="05000000000000000000" pitchFamily="2" charset="2"/>
              <a:buChar char="Ø"/>
            </a:pPr>
            <a:r>
              <a:rPr lang="en-US" sz="1800" dirty="0">
                <a:solidFill>
                  <a:schemeClr val="tx1"/>
                </a:solidFill>
                <a:latin typeface="+mj-lt"/>
              </a:rPr>
              <a:t> Help students make data-driven decisions about career opportunities</a:t>
            </a:r>
          </a:p>
          <a:p>
            <a:pPr marL="285750" indent="-285750">
              <a:buFont typeface="Wingdings" panose="05000000000000000000" pitchFamily="2" charset="2"/>
              <a:buChar char="Ø"/>
            </a:pPr>
            <a:r>
              <a:rPr lang="en-US" sz="1800" dirty="0">
                <a:solidFill>
                  <a:schemeClr val="tx1"/>
                </a:solidFill>
                <a:latin typeface="+mj-lt"/>
              </a:rPr>
              <a:t> Increase student participation through leaderboards &amp; performance tracking</a:t>
            </a:r>
            <a:endParaRPr lang="en-IN" sz="1800" dirty="0">
              <a:solidFill>
                <a:schemeClr val="tx1"/>
              </a:solidFill>
              <a:latin typeface="+mj-lt"/>
            </a:endParaRPr>
          </a:p>
        </p:txBody>
      </p:sp>
      <p:sp>
        <p:nvSpPr>
          <p:cNvPr id="6" name="Date Placeholder 5"/>
          <p:cNvSpPr>
            <a:spLocks noGrp="1"/>
          </p:cNvSpPr>
          <p:nvPr>
            <p:ph type="dt" sz="half" idx="10"/>
          </p:nvPr>
        </p:nvSpPr>
        <p:spPr>
          <a:xfrm>
            <a:off x="1333500" y="6356350"/>
            <a:ext cx="985157" cy="365125"/>
          </a:xfrm>
        </p:spPr>
        <p:txBody>
          <a:bodyPr/>
          <a:lstStyle/>
          <a:p>
            <a:r>
              <a:rPr lang="en-US" dirty="0"/>
              <a:t>2025</a:t>
            </a:r>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3" y="1499111"/>
            <a:ext cx="6355052" cy="1072124"/>
          </a:xfrm>
        </p:spPr>
        <p:txBody>
          <a:bodyPr>
            <a:noAutofit/>
          </a:bodyPr>
          <a:lstStyle/>
          <a:p>
            <a:br>
              <a:rPr lang="en-IN" sz="3600" spc="-150" dirty="0"/>
            </a:br>
            <a:r>
              <a:rPr lang="en-IN" sz="3600" spc="-150" dirty="0"/>
              <a:t>Proposed Methodology</a:t>
            </a:r>
            <a:br>
              <a:rPr lang="en-IN" sz="3600" spc="-150" dirty="0"/>
            </a:br>
            <a:endParaRPr lang="en-US" sz="3600" spc="-150" dirty="0"/>
          </a:p>
        </p:txBody>
      </p:sp>
      <p:sp>
        <p:nvSpPr>
          <p:cNvPr id="3" name="Subtitle 2"/>
          <p:cNvSpPr>
            <a:spLocks noGrp="1"/>
          </p:cNvSpPr>
          <p:nvPr>
            <p:ph idx="1"/>
          </p:nvPr>
        </p:nvSpPr>
        <p:spPr>
          <a:xfrm>
            <a:off x="1083973" y="2362199"/>
            <a:ext cx="10546052" cy="3667125"/>
          </a:xfrm>
        </p:spPr>
        <p:txBody>
          <a:bodyPr numCol="2">
            <a:normAutofit fontScale="47500" lnSpcReduction="20000"/>
          </a:bodyPr>
          <a:lstStyle/>
          <a:p>
            <a:r>
              <a:rPr lang="en-IN" sz="3600" b="1" dirty="0">
                <a:solidFill>
                  <a:schemeClr val="tx1"/>
                </a:solidFill>
                <a:latin typeface="+mj-lt"/>
              </a:rPr>
              <a:t>1. Data Collection</a:t>
            </a:r>
          </a:p>
          <a:p>
            <a:pPr marL="457200" indent="-457200">
              <a:buFont typeface="Wingdings" panose="05000000000000000000" pitchFamily="2" charset="2"/>
              <a:buChar char="Ø"/>
            </a:pPr>
            <a:r>
              <a:rPr lang="en-IN" sz="3400" dirty="0">
                <a:solidFill>
                  <a:schemeClr val="tx1"/>
                </a:solidFill>
                <a:latin typeface="+mj-lt"/>
              </a:rPr>
              <a:t>Gathering student profiles</a:t>
            </a:r>
          </a:p>
          <a:p>
            <a:pPr marL="457200" indent="-457200">
              <a:buFont typeface="Wingdings" panose="05000000000000000000" pitchFamily="2" charset="2"/>
              <a:buChar char="Ø"/>
            </a:pPr>
            <a:r>
              <a:rPr lang="en-IN" sz="3400" dirty="0">
                <a:solidFill>
                  <a:schemeClr val="tx1"/>
                </a:solidFill>
                <a:latin typeface="+mj-lt"/>
              </a:rPr>
              <a:t>Tracking CGPA and academic performance</a:t>
            </a:r>
          </a:p>
          <a:p>
            <a:pPr marL="457200" indent="-457200">
              <a:buFont typeface="Wingdings" panose="05000000000000000000" pitchFamily="2" charset="2"/>
              <a:buChar char="Ø"/>
            </a:pPr>
            <a:r>
              <a:rPr lang="en-IN" sz="3400" dirty="0">
                <a:solidFill>
                  <a:schemeClr val="tx1"/>
                </a:solidFill>
                <a:latin typeface="+mj-lt"/>
              </a:rPr>
              <a:t>Evaluating coding scores</a:t>
            </a:r>
          </a:p>
          <a:p>
            <a:endParaRPr lang="en-IN" sz="3600" b="1" dirty="0">
              <a:solidFill>
                <a:schemeClr val="tx1"/>
              </a:solidFill>
              <a:latin typeface="+mj-lt"/>
            </a:endParaRPr>
          </a:p>
          <a:p>
            <a:r>
              <a:rPr lang="en-IN" sz="3600" b="1" dirty="0">
                <a:solidFill>
                  <a:schemeClr val="tx1"/>
                </a:solidFill>
                <a:latin typeface="+mj-lt"/>
              </a:rPr>
              <a:t>2. Job Matching</a:t>
            </a:r>
          </a:p>
          <a:p>
            <a:pPr marL="457200" indent="-457200">
              <a:buFont typeface="Wingdings" panose="05000000000000000000" pitchFamily="2" charset="2"/>
              <a:buChar char="Ø"/>
            </a:pPr>
            <a:r>
              <a:rPr lang="en-IN" sz="3400" dirty="0">
                <a:solidFill>
                  <a:schemeClr val="tx1"/>
                </a:solidFill>
                <a:latin typeface="+mj-lt"/>
              </a:rPr>
              <a:t>Implementing AI-driven job recommendation algorithms</a:t>
            </a:r>
          </a:p>
          <a:p>
            <a:pPr marL="457200" indent="-457200">
              <a:buFont typeface="Wingdings" panose="05000000000000000000" pitchFamily="2" charset="2"/>
              <a:buChar char="Ø"/>
            </a:pPr>
            <a:r>
              <a:rPr lang="en-IN" sz="3400" dirty="0">
                <a:solidFill>
                  <a:schemeClr val="tx1"/>
                </a:solidFill>
                <a:latin typeface="+mj-lt"/>
              </a:rPr>
              <a:t>Mapping student skills to job requirements</a:t>
            </a:r>
          </a:p>
          <a:p>
            <a:pPr marL="457200" indent="-457200">
              <a:buFont typeface="Wingdings" panose="05000000000000000000" pitchFamily="2" charset="2"/>
              <a:buChar char="Ø"/>
            </a:pPr>
            <a:r>
              <a:rPr lang="en-IN" sz="3400" dirty="0">
                <a:solidFill>
                  <a:schemeClr val="tx1"/>
                </a:solidFill>
                <a:latin typeface="+mj-lt"/>
              </a:rPr>
              <a:t>Analysing employer expectations</a:t>
            </a:r>
            <a:endParaRPr lang="en-IN" sz="3400" b="1" dirty="0">
              <a:solidFill>
                <a:schemeClr val="tx1"/>
              </a:solidFill>
              <a:latin typeface="+mj-lt"/>
            </a:endParaRPr>
          </a:p>
          <a:p>
            <a:r>
              <a:rPr lang="en-IN" sz="3600" b="1" dirty="0">
                <a:solidFill>
                  <a:schemeClr val="tx1"/>
                </a:solidFill>
                <a:latin typeface="+mj-lt"/>
              </a:rPr>
              <a:t>3. Gamification</a:t>
            </a:r>
          </a:p>
          <a:p>
            <a:pPr marL="457200" indent="-457200">
              <a:buFont typeface="Wingdings" panose="05000000000000000000" pitchFamily="2" charset="2"/>
              <a:buChar char="Ø"/>
            </a:pPr>
            <a:r>
              <a:rPr lang="en-IN" sz="3400" dirty="0">
                <a:solidFill>
                  <a:schemeClr val="tx1"/>
                </a:solidFill>
                <a:latin typeface="+mj-lt"/>
              </a:rPr>
              <a:t>Introducing a leaderboard system</a:t>
            </a:r>
          </a:p>
          <a:p>
            <a:pPr marL="457200" indent="-457200">
              <a:buFont typeface="Wingdings" panose="05000000000000000000" pitchFamily="2" charset="2"/>
              <a:buChar char="Ø"/>
            </a:pPr>
            <a:r>
              <a:rPr lang="en-IN" sz="3400" dirty="0">
                <a:solidFill>
                  <a:schemeClr val="tx1"/>
                </a:solidFill>
                <a:latin typeface="+mj-lt"/>
              </a:rPr>
              <a:t>Tracking performance metrics</a:t>
            </a:r>
          </a:p>
          <a:p>
            <a:pPr marL="457200" indent="-457200">
              <a:buFont typeface="Wingdings" panose="05000000000000000000" pitchFamily="2" charset="2"/>
              <a:buChar char="Ø"/>
            </a:pPr>
            <a:r>
              <a:rPr lang="en-IN" sz="3400" dirty="0">
                <a:solidFill>
                  <a:schemeClr val="tx1"/>
                </a:solidFill>
                <a:latin typeface="+mj-lt"/>
              </a:rPr>
              <a:t>Enhancing engagement through interactive features</a:t>
            </a:r>
          </a:p>
          <a:p>
            <a:pPr>
              <a:buFont typeface="Arial" panose="020B0604020202020204" pitchFamily="34" charset="0"/>
              <a:buChar char="•"/>
            </a:pPr>
            <a:endParaRPr lang="en-IN" sz="2400" dirty="0">
              <a:solidFill>
                <a:schemeClr val="tx1"/>
              </a:solidFill>
              <a:latin typeface="+mj-lt"/>
            </a:endParaRPr>
          </a:p>
          <a:p>
            <a:r>
              <a:rPr lang="en-IN" sz="3600" b="1" dirty="0">
                <a:solidFill>
                  <a:schemeClr val="tx1"/>
                </a:solidFill>
                <a:latin typeface="+mj-lt"/>
              </a:rPr>
              <a:t>4. Deployment</a:t>
            </a:r>
          </a:p>
          <a:p>
            <a:pPr marL="457200" indent="-457200">
              <a:buFont typeface="Wingdings" panose="05000000000000000000" pitchFamily="2" charset="2"/>
              <a:buChar char="Ø"/>
            </a:pPr>
            <a:r>
              <a:rPr lang="en-IN" sz="3400" dirty="0">
                <a:solidFill>
                  <a:schemeClr val="tx1"/>
                </a:solidFill>
                <a:latin typeface="+mj-lt"/>
              </a:rPr>
              <a:t>Hosting on cloud platforms like AWS/GCP</a:t>
            </a:r>
          </a:p>
          <a:p>
            <a:pPr marL="457200" indent="-457200">
              <a:buFont typeface="Wingdings" panose="05000000000000000000" pitchFamily="2" charset="2"/>
              <a:buChar char="Ø"/>
            </a:pPr>
            <a:r>
              <a:rPr lang="en-IN" sz="3400" dirty="0">
                <a:solidFill>
                  <a:schemeClr val="tx1"/>
                </a:solidFill>
                <a:latin typeface="+mj-lt"/>
              </a:rPr>
              <a:t>Conducting scalability testing</a:t>
            </a:r>
          </a:p>
          <a:p>
            <a:pPr marL="457200" indent="-457200">
              <a:buFont typeface="Wingdings" panose="05000000000000000000" pitchFamily="2" charset="2"/>
              <a:buChar char="Ø"/>
            </a:pPr>
            <a:r>
              <a:rPr lang="en-IN" sz="3400" dirty="0">
                <a:solidFill>
                  <a:schemeClr val="tx1"/>
                </a:solidFill>
                <a:latin typeface="+mj-lt"/>
              </a:rPr>
              <a:t>Optimizing system performance</a:t>
            </a:r>
          </a:p>
          <a:p>
            <a:endParaRPr lang="en-IN" sz="1800" dirty="0">
              <a:solidFill>
                <a:schemeClr val="tx1"/>
              </a:solidFill>
              <a:latin typeface="+mj-lt"/>
            </a:endParaRPr>
          </a:p>
        </p:txBody>
      </p:sp>
      <p:sp>
        <p:nvSpPr>
          <p:cNvPr id="6" name="Date Placeholder 5"/>
          <p:cNvSpPr>
            <a:spLocks noGrp="1"/>
          </p:cNvSpPr>
          <p:nvPr>
            <p:ph type="dt" sz="half" idx="10"/>
          </p:nvPr>
        </p:nvSpPr>
        <p:spPr>
          <a:xfrm>
            <a:off x="1333500" y="6356350"/>
            <a:ext cx="985157" cy="365125"/>
          </a:xfrm>
        </p:spPr>
        <p:txBody>
          <a:bodyPr/>
          <a:lstStyle/>
          <a:p>
            <a:r>
              <a:rPr lang="en-US" dirty="0"/>
              <a:t>2025</a:t>
            </a:r>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3" y="1065577"/>
            <a:ext cx="5439884" cy="1072124"/>
          </a:xfrm>
        </p:spPr>
        <p:txBody>
          <a:bodyPr>
            <a:noAutofit/>
          </a:bodyPr>
          <a:lstStyle/>
          <a:p>
            <a:r>
              <a:rPr lang="en-US" sz="3600" spc="-150" dirty="0"/>
              <a:t>System architecture </a:t>
            </a:r>
          </a:p>
        </p:txBody>
      </p:sp>
      <p:sp>
        <p:nvSpPr>
          <p:cNvPr id="24" name="Rectangle: Rounded Corners 23"/>
          <p:cNvSpPr/>
          <p:nvPr/>
        </p:nvSpPr>
        <p:spPr>
          <a:xfrm>
            <a:off x="3333107" y="3501069"/>
            <a:ext cx="1744196" cy="8771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Leaderboard</a:t>
            </a:r>
            <a:endParaRPr lang="en-IN" dirty="0">
              <a:solidFill>
                <a:schemeClr val="tx1">
                  <a:lumMod val="95000"/>
                  <a:lumOff val="5000"/>
                </a:schemeClr>
              </a:solidFill>
            </a:endParaRPr>
          </a:p>
        </p:txBody>
      </p:sp>
      <p:sp>
        <p:nvSpPr>
          <p:cNvPr id="25" name="Rectangle: Rounded Corners 24"/>
          <p:cNvSpPr/>
          <p:nvPr/>
        </p:nvSpPr>
        <p:spPr>
          <a:xfrm>
            <a:off x="3333107" y="4752423"/>
            <a:ext cx="1744196" cy="8771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Admin dashboard</a:t>
            </a:r>
            <a:endParaRPr lang="en-IN" dirty="0">
              <a:solidFill>
                <a:schemeClr val="tx1">
                  <a:lumMod val="95000"/>
                  <a:lumOff val="5000"/>
                </a:schemeClr>
              </a:solidFill>
            </a:endParaRPr>
          </a:p>
        </p:txBody>
      </p:sp>
      <p:sp>
        <p:nvSpPr>
          <p:cNvPr id="26" name="Rectangle: Rounded Corners 25"/>
          <p:cNvSpPr/>
          <p:nvPr/>
        </p:nvSpPr>
        <p:spPr>
          <a:xfrm>
            <a:off x="1083973" y="2371725"/>
            <a:ext cx="1852589" cy="7486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Student profile</a:t>
            </a:r>
            <a:endParaRPr lang="en-IN" dirty="0">
              <a:solidFill>
                <a:schemeClr val="tx1">
                  <a:lumMod val="95000"/>
                  <a:lumOff val="5000"/>
                </a:schemeClr>
              </a:solidFill>
            </a:endParaRPr>
          </a:p>
        </p:txBody>
      </p:sp>
      <p:sp>
        <p:nvSpPr>
          <p:cNvPr id="27" name="Rectangle: Rounded Corners 26"/>
          <p:cNvSpPr/>
          <p:nvPr/>
        </p:nvSpPr>
        <p:spPr>
          <a:xfrm>
            <a:off x="3324479" y="2378085"/>
            <a:ext cx="1752824" cy="7486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Job matching </a:t>
            </a:r>
            <a:endParaRPr lang="en-IN" dirty="0">
              <a:solidFill>
                <a:schemeClr val="tx1">
                  <a:lumMod val="95000"/>
                  <a:lumOff val="5000"/>
                </a:schemeClr>
              </a:solidFill>
            </a:endParaRPr>
          </a:p>
        </p:txBody>
      </p:sp>
      <p:sp>
        <p:nvSpPr>
          <p:cNvPr id="28" name="Rectangle: Rounded Corners 27"/>
          <p:cNvSpPr/>
          <p:nvPr/>
        </p:nvSpPr>
        <p:spPr>
          <a:xfrm>
            <a:off x="5715291" y="2371723"/>
            <a:ext cx="1936003" cy="7486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Company portal</a:t>
            </a:r>
            <a:endParaRPr lang="en-IN" dirty="0">
              <a:solidFill>
                <a:schemeClr val="tx1">
                  <a:lumMod val="95000"/>
                  <a:lumOff val="5000"/>
                </a:schemeClr>
              </a:solidFill>
            </a:endParaRPr>
          </a:p>
        </p:txBody>
      </p:sp>
      <p:cxnSp>
        <p:nvCxnSpPr>
          <p:cNvPr id="29" name="Straight Arrow Connector 28"/>
          <p:cNvCxnSpPr>
            <a:stCxn id="26" idx="3"/>
            <a:endCxn id="27" idx="1"/>
          </p:cNvCxnSpPr>
          <p:nvPr/>
        </p:nvCxnSpPr>
        <p:spPr>
          <a:xfrm>
            <a:off x="2936562" y="2746053"/>
            <a:ext cx="387917" cy="63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3"/>
            <a:endCxn id="28" idx="1"/>
          </p:cNvCxnSpPr>
          <p:nvPr/>
        </p:nvCxnSpPr>
        <p:spPr>
          <a:xfrm flipV="1">
            <a:off x="5077303" y="2746051"/>
            <a:ext cx="637988" cy="63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7" idx="2"/>
            <a:endCxn id="24" idx="0"/>
          </p:cNvCxnSpPr>
          <p:nvPr/>
        </p:nvCxnSpPr>
        <p:spPr>
          <a:xfrm>
            <a:off x="4200891" y="3126741"/>
            <a:ext cx="4314" cy="3743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2"/>
            <a:endCxn id="25" idx="0"/>
          </p:cNvCxnSpPr>
          <p:nvPr/>
        </p:nvCxnSpPr>
        <p:spPr>
          <a:xfrm>
            <a:off x="4205205" y="4378268"/>
            <a:ext cx="0" cy="3741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Date Placeholder 5"/>
          <p:cNvSpPr>
            <a:spLocks noGrp="1"/>
          </p:cNvSpPr>
          <p:nvPr>
            <p:ph type="dt" sz="half" idx="10"/>
          </p:nvPr>
        </p:nvSpPr>
        <p:spPr>
          <a:xfrm>
            <a:off x="1333500" y="6356350"/>
            <a:ext cx="985157" cy="365125"/>
          </a:xfrm>
        </p:spPr>
        <p:txBody>
          <a:bodyPr/>
          <a:lstStyle/>
          <a:p>
            <a:r>
              <a:rPr lang="en-US" dirty="0"/>
              <a:t>2025</a:t>
            </a:r>
          </a:p>
        </p:txBody>
      </p:sp>
      <p:sp>
        <p:nvSpPr>
          <p:cNvPr id="48" name="Footer Placeholder 4"/>
          <p:cNvSpPr>
            <a:spLocks noGrp="1"/>
          </p:cNvSpPr>
          <p:nvPr>
            <p:ph type="ftr" sz="quarter" idx="11"/>
          </p:nvPr>
        </p:nvSpPr>
        <p:spPr>
          <a:xfrm>
            <a:off x="2669886" y="6356349"/>
            <a:ext cx="2482842" cy="365125"/>
          </a:xfrm>
        </p:spPr>
        <p:txBody>
          <a:bodyPr/>
          <a:lstStyle/>
          <a:p>
            <a:r>
              <a:rPr lang="en-US" dirty="0"/>
              <a:t>Career Connect</a:t>
            </a:r>
          </a:p>
        </p:txBody>
      </p:sp>
      <p:sp>
        <p:nvSpPr>
          <p:cNvPr id="49"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3" y="658496"/>
            <a:ext cx="5439884" cy="1072124"/>
          </a:xfrm>
        </p:spPr>
        <p:txBody>
          <a:bodyPr>
            <a:noAutofit/>
          </a:bodyPr>
          <a:lstStyle/>
          <a:p>
            <a:r>
              <a:rPr lang="en-US" sz="3600" spc="-150" dirty="0"/>
              <a:t>Expected benefits</a:t>
            </a:r>
          </a:p>
        </p:txBody>
      </p:sp>
      <p:sp>
        <p:nvSpPr>
          <p:cNvPr id="3" name="Subtitle 2"/>
          <p:cNvSpPr>
            <a:spLocks noGrp="1"/>
          </p:cNvSpPr>
          <p:nvPr>
            <p:ph idx="1"/>
          </p:nvPr>
        </p:nvSpPr>
        <p:spPr>
          <a:xfrm>
            <a:off x="1083973" y="2046409"/>
            <a:ext cx="8736302" cy="3994150"/>
          </a:xfrm>
        </p:spPr>
        <p:txBody>
          <a:bodyPr>
            <a:normAutofit fontScale="47500" lnSpcReduction="20000"/>
          </a:bodyPr>
          <a:lstStyle/>
          <a:p>
            <a:r>
              <a:rPr lang="en-US" sz="3800" b="1" dirty="0">
                <a:solidFill>
                  <a:schemeClr val="tx1"/>
                </a:solidFill>
                <a:latin typeface="+mj-lt"/>
              </a:rPr>
              <a:t>For Students:</a:t>
            </a:r>
          </a:p>
          <a:p>
            <a:pPr marL="571500" indent="-571500">
              <a:buFont typeface="Wingdings" panose="05000000000000000000" pitchFamily="2" charset="2"/>
              <a:buChar char="Ø"/>
            </a:pPr>
            <a:r>
              <a:rPr lang="en-US" sz="3600" dirty="0">
                <a:solidFill>
                  <a:schemeClr val="tx1"/>
                </a:solidFill>
              </a:rPr>
              <a:t>Easy access to internships and jobs based on CGPA and skills</a:t>
            </a:r>
          </a:p>
          <a:p>
            <a:pPr marL="571500" indent="-571500">
              <a:buFont typeface="Wingdings" panose="05000000000000000000" pitchFamily="2" charset="2"/>
              <a:buChar char="Ø"/>
            </a:pPr>
            <a:r>
              <a:rPr lang="en-US" sz="3600" dirty="0">
                <a:solidFill>
                  <a:schemeClr val="tx1"/>
                </a:solidFill>
              </a:rPr>
              <a:t>Increased motivation through leaderboard rankings</a:t>
            </a:r>
          </a:p>
          <a:p>
            <a:pPr marL="571500" indent="-571500">
              <a:buFont typeface="Wingdings" panose="05000000000000000000" pitchFamily="2" charset="2"/>
              <a:buChar char="Ø"/>
            </a:pPr>
            <a:r>
              <a:rPr lang="en-US" sz="3600" dirty="0">
                <a:solidFill>
                  <a:schemeClr val="tx1"/>
                </a:solidFill>
              </a:rPr>
              <a:t>Improved career planning with data-driven insights</a:t>
            </a:r>
          </a:p>
          <a:p>
            <a:r>
              <a:rPr lang="en-US" sz="3800" b="1" dirty="0">
                <a:solidFill>
                  <a:schemeClr val="tx1"/>
                </a:solidFill>
                <a:latin typeface="+mj-lt"/>
              </a:rPr>
              <a:t>For Placement Officers:</a:t>
            </a:r>
          </a:p>
          <a:p>
            <a:pPr marL="571500" indent="-571500">
              <a:buFont typeface="Wingdings" panose="05000000000000000000" pitchFamily="2" charset="2"/>
              <a:buChar char="Ø"/>
            </a:pPr>
            <a:r>
              <a:rPr lang="en-US" sz="3600" dirty="0">
                <a:solidFill>
                  <a:schemeClr val="tx1"/>
                </a:solidFill>
              </a:rPr>
              <a:t>A centralized platform for managing students and companies</a:t>
            </a:r>
          </a:p>
          <a:p>
            <a:pPr marL="571500" indent="-571500">
              <a:buFont typeface="Wingdings" panose="05000000000000000000" pitchFamily="2" charset="2"/>
              <a:buChar char="Ø"/>
            </a:pPr>
            <a:r>
              <a:rPr lang="en-US" sz="3600" dirty="0">
                <a:solidFill>
                  <a:schemeClr val="tx1"/>
                </a:solidFill>
              </a:rPr>
              <a:t>Simplified tracking of student performance and applications</a:t>
            </a:r>
          </a:p>
          <a:p>
            <a:r>
              <a:rPr lang="en-US" sz="3800" b="1" dirty="0">
                <a:solidFill>
                  <a:schemeClr val="tx1"/>
                </a:solidFill>
                <a:latin typeface="+mj-lt"/>
              </a:rPr>
              <a:t>For Companies:</a:t>
            </a:r>
          </a:p>
          <a:p>
            <a:pPr marL="571500" indent="-571500">
              <a:buFont typeface="Wingdings" panose="05000000000000000000" pitchFamily="2" charset="2"/>
              <a:buChar char="Ø"/>
            </a:pPr>
            <a:r>
              <a:rPr lang="en-US" sz="3600" dirty="0">
                <a:solidFill>
                  <a:schemeClr val="tx1"/>
                </a:solidFill>
              </a:rPr>
              <a:t>Access to a filtered pool of qualified candidates</a:t>
            </a:r>
          </a:p>
          <a:p>
            <a:pPr marL="571500" indent="-571500">
              <a:buFont typeface="Wingdings" panose="05000000000000000000" pitchFamily="2" charset="2"/>
              <a:buChar char="Ø"/>
            </a:pPr>
            <a:r>
              <a:rPr lang="en-US" sz="3600" dirty="0">
                <a:solidFill>
                  <a:schemeClr val="tx1"/>
                </a:solidFill>
              </a:rPr>
              <a:t>Efficient hiring through a dedicated recruitment panel</a:t>
            </a:r>
          </a:p>
          <a:p>
            <a:pPr marL="514350" indent="-514350">
              <a:spcBef>
                <a:spcPts val="750"/>
              </a:spcBef>
              <a:spcAft>
                <a:spcPts val="750"/>
              </a:spcAft>
              <a:buAutoNum type="arabicPeriod"/>
            </a:pPr>
            <a:endParaRPr lang="en-IN" sz="2600" b="1" dirty="0">
              <a:solidFill>
                <a:schemeClr val="tx1"/>
              </a:solidFill>
              <a:latin typeface="Segoe UI" panose="020B0502040204020203" pitchFamily="34" charset="0"/>
            </a:endParaRPr>
          </a:p>
          <a:p>
            <a:pPr marL="514350" indent="-514350">
              <a:spcBef>
                <a:spcPts val="750"/>
              </a:spcBef>
              <a:spcAft>
                <a:spcPts val="750"/>
              </a:spcAft>
              <a:buAutoNum type="arabicPeriod"/>
            </a:pPr>
            <a:endParaRPr lang="en-US" sz="2600" b="1" noProof="1">
              <a:solidFill>
                <a:schemeClr val="tx1"/>
              </a:solidFill>
              <a:latin typeface="Segoe UI" panose="020B0502040204020203" pitchFamily="34" charset="0"/>
            </a:endParaRPr>
          </a:p>
          <a:p>
            <a:pPr algn="l">
              <a:spcBef>
                <a:spcPts val="750"/>
              </a:spcBef>
              <a:spcAft>
                <a:spcPts val="750"/>
              </a:spcAft>
            </a:pPr>
            <a:endParaRPr lang="en-IN" sz="2400" dirty="0">
              <a:solidFill>
                <a:schemeClr val="tx1"/>
              </a:solidFill>
            </a:endParaRPr>
          </a:p>
        </p:txBody>
      </p:sp>
      <p:sp>
        <p:nvSpPr>
          <p:cNvPr id="6" name="Date Placeholder 5"/>
          <p:cNvSpPr>
            <a:spLocks noGrp="1"/>
          </p:cNvSpPr>
          <p:nvPr>
            <p:ph type="dt" sz="half" idx="10"/>
          </p:nvPr>
        </p:nvSpPr>
        <p:spPr>
          <a:xfrm>
            <a:off x="1333500" y="6356350"/>
            <a:ext cx="985157" cy="365125"/>
          </a:xfrm>
        </p:spPr>
        <p:txBody>
          <a:bodyPr/>
          <a:lstStyle/>
          <a:p>
            <a:r>
              <a:rPr lang="en-US" dirty="0"/>
              <a:t>2025</a:t>
            </a:r>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t>9</a:t>
            </a:fld>
            <a:endParaRPr lang="en-US" dirty="0"/>
          </a:p>
        </p:txBody>
      </p:sp>
    </p:spTree>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1845F9-C5F4-4AA5-BA9E-EC2182E91488}">
  <ds:schemaRefs/>
</ds:datastoreItem>
</file>

<file path=customXml/itemProps2.xml><?xml version="1.0" encoding="utf-8"?>
<ds:datastoreItem xmlns:ds="http://schemas.openxmlformats.org/officeDocument/2006/customXml" ds:itemID="{6C8B084D-D430-4822-B3CB-DEADB2E7A5FC}">
  <ds:schemaRefs/>
</ds:datastoreItem>
</file>

<file path=customXml/itemProps3.xml><?xml version="1.0" encoding="utf-8"?>
<ds:datastoreItem xmlns:ds="http://schemas.openxmlformats.org/officeDocument/2006/customXml" ds:itemID="{15BFCE94-6EC9-4D8E-89B6-C22DE7AD70CB}">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0</TotalTime>
  <Words>732</Words>
  <Application>Microsoft Office PowerPoint</Application>
  <PresentationFormat>Widescreen</PresentationFormat>
  <Paragraphs>107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STKaiti</vt:lpstr>
      <vt:lpstr>Arial</vt:lpstr>
      <vt:lpstr>Calibri</vt:lpstr>
      <vt:lpstr>Segoe UI</vt:lpstr>
      <vt:lpstr>Tenorite</vt:lpstr>
      <vt:lpstr>Wingdings</vt:lpstr>
      <vt:lpstr>Monoline</vt:lpstr>
      <vt:lpstr>Career connect A Smart Placement &amp; Internship Portal</vt:lpstr>
      <vt:lpstr>PROBLEM STATEMENT </vt:lpstr>
      <vt:lpstr>MOTIVATION</vt:lpstr>
      <vt:lpstr>Literature survey</vt:lpstr>
      <vt:lpstr>Literature survey</vt:lpstr>
      <vt:lpstr>Objective</vt:lpstr>
      <vt:lpstr> Proposed Methodology </vt:lpstr>
      <vt:lpstr>System architecture </vt:lpstr>
      <vt:lpstr>Expected benefits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2023-07-24T01:11:00Z</dcterms:created>
  <dcterms:modified xsi:type="dcterms:W3CDTF">2025-02-19T20:04:58Z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704946A932F74F388DA71C36CB7D263D_12</vt:lpwstr>
  </property>
  <property fmtid="{D5CDD505-2E9C-101B-9397-08002B2CF9AE}" pid="5" name="KSOProductBuildVer">
    <vt:lpwstr>1033-12.2.0.19805</vt:lpwstr>
  </property>
</Properties>
</file>