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2.svg" ContentType="image/svg+xml"/>
  <Override PartName="/ppt/media/image20.svg" ContentType="image/svg+xml"/>
  <Override PartName="/ppt/media/image22.svg" ContentType="image/svg+xml"/>
  <Override PartName="/ppt/media/image24.svg" ContentType="image/svg+xml"/>
  <Override PartName="/ppt/media/image26.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648" r:id="rId1"/>
  </p:sldMasterIdLst>
  <p:notesMasterIdLst>
    <p:notesMasterId r:id="rId14"/>
  </p:notesMasterIdLst>
  <p:handoutMasterIdLst>
    <p:handoutMasterId r:id="rId15"/>
  </p:handoutMasterIdLst>
  <p:sldIdLst>
    <p:sldId id="256" r:id="rId3"/>
    <p:sldId id="277" r:id="rId4"/>
    <p:sldId id="300" r:id="rId5"/>
    <p:sldId id="301" r:id="rId6"/>
    <p:sldId id="302" r:id="rId7"/>
    <p:sldId id="303" r:id="rId8"/>
    <p:sldId id="304" r:id="rId9"/>
    <p:sldId id="305" r:id="rId10"/>
    <p:sldId id="307" r:id="rId11"/>
    <p:sldId id="308"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E9639D4-E3E2-4D34-9284-5A2195B3D0D7}"/>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showGuides="1">
      <p:cViewPr varScale="1">
        <p:scale>
          <a:sx n="80" d="100"/>
          <a:sy n="80" d="100"/>
        </p:scale>
        <p:origin x="782" y="6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ustomXml" Target="../customXml/item3.xml"/><Relationship Id="rId21" Type="http://schemas.openxmlformats.org/officeDocument/2006/relationships/customXml" Target="../customXml/item2.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image" Target="../media/image20.svg"/><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pic>
        <p:nvPicPr>
          <p:cNvPr id="8" name="Graphic 7"/>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a:fillRect/>
          </a:stretch>
        </p:blipFill>
        <p:spPr>
          <a:xfrm>
            <a:off x="0" y="0"/>
            <a:ext cx="9488312" cy="505432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endParaRPr lang="en-US"/>
          </a:p>
        </p:txBody>
      </p:sp>
      <p:sp>
        <p:nvSpPr>
          <p:cNvPr id="3" name="Text Placeholder 2"/>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endParaRPr lang="en-US"/>
          </a:p>
        </p:txBody>
      </p:sp>
      <p:sp>
        <p:nvSpPr>
          <p:cNvPr id="23" name="Text Placeholder 2"/>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endParaRPr lang="en-US"/>
          </a:p>
        </p:txBody>
      </p:sp>
      <p:sp>
        <p:nvSpPr>
          <p:cNvPr id="24" name="Text Placeholder 2"/>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endParaRPr lang="en-US"/>
          </a:p>
        </p:txBody>
      </p:sp>
      <p:sp>
        <p:nvSpPr>
          <p:cNvPr id="4" name="Content Placeholder 3"/>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endParaRPr lang="en-US"/>
          </a:p>
        </p:txBody>
      </p:sp>
      <p:sp>
        <p:nvSpPr>
          <p:cNvPr id="6" name="Content Placeholder 5"/>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endParaRPr lang="en-US"/>
          </a:p>
        </p:txBody>
      </p:sp>
      <p:sp>
        <p:nvSpPr>
          <p:cNvPr id="22" name="Content Placeholder 3"/>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endParaRPr lang="en-US"/>
          </a:p>
        </p:txBody>
      </p:sp>
      <p:pic>
        <p:nvPicPr>
          <p:cNvPr id="11" name="Graphic 10"/>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endParaRPr lang="en-US"/>
          </a:p>
        </p:txBody>
      </p:sp>
      <p:sp>
        <p:nvSpPr>
          <p:cNvPr id="26" name="Content Placeholder 5"/>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endParaRPr lang="en-US"/>
          </a:p>
          <a:p>
            <a:pPr lvl="1"/>
            <a:r>
              <a:rPr lang="en-US"/>
              <a:t>Second level</a:t>
            </a:r>
            <a:endParaRPr lang="en-US"/>
          </a:p>
        </p:txBody>
      </p:sp>
      <p:sp>
        <p:nvSpPr>
          <p:cNvPr id="27" name="Content Placeholder 3"/>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endParaRPr lang="en-US"/>
          </a:p>
        </p:txBody>
      </p:sp>
      <p:sp>
        <p:nvSpPr>
          <p:cNvPr id="7" name="Date Placeholder 6"/>
          <p:cNvSpPr>
            <a:spLocks noGrp="1"/>
          </p:cNvSpPr>
          <p:nvPr>
            <p:ph type="dt" sz="half" idx="10"/>
          </p:nvPr>
        </p:nvSpPr>
        <p:spPr/>
        <p:txBody>
          <a:bodyPr/>
          <a:lstStyle>
            <a:lvl1pPr>
              <a:defRPr sz="900"/>
            </a:lvl1pPr>
          </a:lstStyle>
          <a:p>
            <a:r>
              <a:rPr lang="en-US" dirty="0"/>
              <a:t>2025</a:t>
            </a:r>
            <a:endParaRPr lang="en-US" dirty="0"/>
          </a:p>
        </p:txBody>
      </p:sp>
      <p:sp>
        <p:nvSpPr>
          <p:cNvPr id="8" name="Footer Placeholder 7"/>
          <p:cNvSpPr>
            <a:spLocks noGrp="1"/>
          </p:cNvSpPr>
          <p:nvPr>
            <p:ph type="ftr" sz="quarter" idx="11"/>
          </p:nvPr>
        </p:nvSpPr>
        <p:spPr/>
        <p:txBody>
          <a:bodyPr/>
          <a:lstStyle>
            <a:lvl1pPr>
              <a:defRPr sz="900"/>
            </a:lvl1pPr>
          </a:lstStyle>
          <a:p>
            <a:r>
              <a:rPr lang="en-US" dirty="0"/>
              <a:t>Career Connect</a:t>
            </a:r>
            <a:endParaRPr lang="en-US" dirty="0"/>
          </a:p>
        </p:txBody>
      </p:sp>
      <p:sp>
        <p:nvSpPr>
          <p:cNvPr id="9" name="Slide Number Placeholder 8"/>
          <p:cNvSpPr>
            <a:spLocks noGrp="1"/>
          </p:cNvSpPr>
          <p:nvPr>
            <p:ph type="sldNum" sz="quarter" idx="12"/>
          </p:nvPr>
        </p:nvSpPr>
        <p:spPr/>
        <p:txBody>
          <a:bodyPr/>
          <a:lstStyle>
            <a:lvl1pPr>
              <a:defRPr sz="900"/>
            </a:lvl1pPr>
          </a:lstStyle>
          <a:p>
            <a:fld id="{B5CEABB6-07DC-46E8-9B57-56EC44A396E5}" type="slidenum">
              <a:rPr lang="en-US" smtClean="0"/>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endParaRPr lang="en-US"/>
          </a:p>
        </p:txBody>
      </p:sp>
      <p:sp>
        <p:nvSpPr>
          <p:cNvPr id="3" name="Text Placeholder 2"/>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endParaRPr lang="en-US"/>
          </a:p>
        </p:txBody>
      </p:sp>
      <p:sp>
        <p:nvSpPr>
          <p:cNvPr id="4" name="Content Placeholder 3"/>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endParaRPr lang="en-US"/>
          </a:p>
        </p:txBody>
      </p:sp>
      <p:sp>
        <p:nvSpPr>
          <p:cNvPr id="6" name="Content Placeholder 5"/>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lvl1pPr>
              <a:defRPr sz="900"/>
            </a:lvl1pPr>
          </a:lstStyle>
          <a:p>
            <a:r>
              <a:rPr lang="en-US" dirty="0"/>
              <a:t>2025</a:t>
            </a:r>
            <a:endParaRPr lang="en-US" dirty="0"/>
          </a:p>
        </p:txBody>
      </p:sp>
      <p:sp>
        <p:nvSpPr>
          <p:cNvPr id="8" name="Footer Placeholder 7"/>
          <p:cNvSpPr>
            <a:spLocks noGrp="1"/>
          </p:cNvSpPr>
          <p:nvPr>
            <p:ph type="ftr" sz="quarter" idx="11"/>
          </p:nvPr>
        </p:nvSpPr>
        <p:spPr/>
        <p:txBody>
          <a:bodyPr/>
          <a:lstStyle>
            <a:lvl1pPr>
              <a:defRPr sz="900"/>
            </a:lvl1pPr>
          </a:lstStyle>
          <a:p>
            <a:r>
              <a:rPr lang="en-US" dirty="0"/>
              <a:t>Career Connect</a:t>
            </a:r>
            <a:endParaRPr lang="en-US" dirty="0"/>
          </a:p>
        </p:txBody>
      </p:sp>
      <p:sp>
        <p:nvSpPr>
          <p:cNvPr id="9" name="Slide Number Placeholder 8"/>
          <p:cNvSpPr>
            <a:spLocks noGrp="1"/>
          </p:cNvSpPr>
          <p:nvPr>
            <p:ph type="sldNum" sz="quarter" idx="12"/>
          </p:nvPr>
        </p:nvSpPr>
        <p:spPr/>
        <p:txBody>
          <a:bodyPr/>
          <a:lstStyle>
            <a:lvl1pPr>
              <a:defRPr sz="900"/>
            </a:lvl1pPr>
          </a:lstStyle>
          <a:p>
            <a:fld id="{B5CEABB6-07DC-46E8-9B57-56EC44A396E5}" type="slidenum">
              <a:rPr lang="en-US" smtClean="0"/>
            </a:fld>
            <a:endParaRPr lang="en-US" dirty="0"/>
          </a:p>
        </p:txBody>
      </p:sp>
      <p:pic>
        <p:nvPicPr>
          <p:cNvPr id="11" name="Graphic 10"/>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a:fillRect/>
          </a:stretch>
        </p:blipFill>
        <p:spPr>
          <a:xfrm>
            <a:off x="25785" y="0"/>
            <a:ext cx="4368030" cy="391239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a:fillRect/>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endParaRPr lang="en-US"/>
          </a:p>
        </p:txBody>
      </p:sp>
      <p:sp>
        <p:nvSpPr>
          <p:cNvPr id="20" name="Text Placeholder 15"/>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endParaRPr lang="en-US"/>
          </a:p>
        </p:txBody>
      </p:sp>
      <p:sp>
        <p:nvSpPr>
          <p:cNvPr id="25" name="Text Placeholder 18"/>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endParaRPr lang="en-US"/>
          </a:p>
        </p:txBody>
      </p:sp>
      <p:sp>
        <p:nvSpPr>
          <p:cNvPr id="26" name="Text Placeholder 15"/>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endParaRPr lang="en-US"/>
          </a:p>
        </p:txBody>
      </p:sp>
      <p:sp>
        <p:nvSpPr>
          <p:cNvPr id="27" name="Text Placeholder 18"/>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endParaRPr lang="en-US"/>
          </a:p>
        </p:txBody>
      </p:sp>
      <p:sp>
        <p:nvSpPr>
          <p:cNvPr id="28" name="Text Placeholder 15"/>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endParaRPr lang="en-US"/>
          </a:p>
        </p:txBody>
      </p:sp>
      <p:sp>
        <p:nvSpPr>
          <p:cNvPr id="29" name="Text Placeholder 18"/>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endParaRPr lang="en-US"/>
          </a:p>
        </p:txBody>
      </p:sp>
      <p:sp>
        <p:nvSpPr>
          <p:cNvPr id="21" name="Date Placeholder 6"/>
          <p:cNvSpPr>
            <a:spLocks noGrp="1"/>
          </p:cNvSpPr>
          <p:nvPr>
            <p:ph type="dt" sz="half" idx="10"/>
          </p:nvPr>
        </p:nvSpPr>
        <p:spPr>
          <a:xfrm>
            <a:off x="838200" y="6356350"/>
            <a:ext cx="2743200" cy="365125"/>
          </a:xfrm>
        </p:spPr>
        <p:txBody>
          <a:bodyPr/>
          <a:lstStyle>
            <a:lvl1pPr>
              <a:defRPr sz="900"/>
            </a:lvl1pPr>
          </a:lstStyle>
          <a:p>
            <a:r>
              <a:rPr lang="en-US" dirty="0"/>
              <a:t>2025</a:t>
            </a:r>
            <a:endParaRPr lang="en-US" dirty="0"/>
          </a:p>
        </p:txBody>
      </p:sp>
      <p:sp>
        <p:nvSpPr>
          <p:cNvPr id="22" name="Footer Placeholder 7"/>
          <p:cNvSpPr>
            <a:spLocks noGrp="1"/>
          </p:cNvSpPr>
          <p:nvPr>
            <p:ph type="ftr" sz="quarter" idx="11"/>
          </p:nvPr>
        </p:nvSpPr>
        <p:spPr>
          <a:xfrm>
            <a:off x="4038600" y="6356350"/>
            <a:ext cx="4114800" cy="365125"/>
          </a:xfrm>
        </p:spPr>
        <p:txBody>
          <a:bodyPr/>
          <a:lstStyle>
            <a:lvl1pPr>
              <a:defRPr sz="900"/>
            </a:lvl1pPr>
          </a:lstStyle>
          <a:p>
            <a:r>
              <a:rPr lang="en-US" dirty="0"/>
              <a:t>Career Connect</a:t>
            </a:r>
            <a:endParaRPr lang="en-US" dirty="0"/>
          </a:p>
        </p:txBody>
      </p:sp>
      <p:sp>
        <p:nvSpPr>
          <p:cNvPr id="24" name="Slide Number Placeholder 8"/>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endParaRPr lang="en-US" noProof="0" dirty="0"/>
          </a:p>
        </p:txBody>
      </p:sp>
      <p:sp>
        <p:nvSpPr>
          <p:cNvPr id="6" name="Text Placeholder 10"/>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endParaRPr lang="en-US" noProof="0" dirty="0"/>
          </a:p>
        </p:txBody>
      </p:sp>
      <p:sp>
        <p:nvSpPr>
          <p:cNvPr id="7" name="Text Placeholder 10"/>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8" name="Text Placeholder 10"/>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9" name="Text Placeholder 10"/>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10" name="Text Placeholder 10"/>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11" name="Text Placeholder 10"/>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endParaRPr lang="en-US" noProof="0" dirty="0"/>
          </a:p>
        </p:txBody>
      </p:sp>
      <p:sp>
        <p:nvSpPr>
          <p:cNvPr id="12" name="Text Placeholder 10"/>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13" name="Text Placeholder 10"/>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14" name="Text Placeholder 10"/>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15" name="Text Placeholder 10"/>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16" name="Text Placeholder 10"/>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17" name="Text Placeholder 10"/>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18" name="Text Placeholder 10"/>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19" name="Text Placeholder 10"/>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20" name="Text Placeholder 10"/>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21" name="Text Placeholder 10"/>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22" name="Text Placeholder 10"/>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23" name="Text Placeholder 10"/>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24" name="Text Placeholder 10"/>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25" name="Text Placeholder 10"/>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26" name="Text Placeholder 10"/>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27" name="Text Placeholder 10"/>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28" name="Text Placeholder 10"/>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29" name="Text Placeholder 10"/>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30" name="Text Placeholder 10"/>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31" name="Text Placeholder 10"/>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32" name="Rectangle 31"/>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p:cNvSpPr>
            <a:spLocks noGrp="1"/>
          </p:cNvSpPr>
          <p:nvPr>
            <p:ph type="dt" sz="half" idx="10"/>
          </p:nvPr>
        </p:nvSpPr>
        <p:spPr>
          <a:xfrm>
            <a:off x="838200" y="6356350"/>
            <a:ext cx="2743200" cy="365125"/>
          </a:xfrm>
        </p:spPr>
        <p:txBody>
          <a:bodyPr/>
          <a:lstStyle>
            <a:lvl1pPr>
              <a:defRPr sz="900"/>
            </a:lvl1pPr>
          </a:lstStyle>
          <a:p>
            <a:r>
              <a:rPr lang="en-US" noProof="0" dirty="0"/>
              <a:t>2025</a:t>
            </a:r>
            <a:endParaRPr lang="en-US" noProof="0" dirty="0"/>
          </a:p>
        </p:txBody>
      </p:sp>
      <p:sp>
        <p:nvSpPr>
          <p:cNvPr id="37" name="Footer Placeholder 3"/>
          <p:cNvSpPr>
            <a:spLocks noGrp="1"/>
          </p:cNvSpPr>
          <p:nvPr>
            <p:ph type="ftr" sz="quarter" idx="11"/>
          </p:nvPr>
        </p:nvSpPr>
        <p:spPr>
          <a:xfrm>
            <a:off x="4038600" y="6356350"/>
            <a:ext cx="4114800" cy="365125"/>
          </a:xfrm>
        </p:spPr>
        <p:txBody>
          <a:bodyPr/>
          <a:lstStyle>
            <a:lvl1pPr>
              <a:defRPr sz="900"/>
            </a:lvl1pPr>
          </a:lstStyle>
          <a:p>
            <a:r>
              <a:rPr lang="en-US" noProof="0" dirty="0"/>
              <a:t>Career Connect</a:t>
            </a:r>
            <a:endParaRPr lang="en-US" noProof="0" dirty="0"/>
          </a:p>
        </p:txBody>
      </p:sp>
      <p:sp>
        <p:nvSpPr>
          <p:cNvPr id="38" name="Slide Number Placeholder 4"/>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fld>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endParaRPr lang="en-US"/>
          </a:p>
        </p:txBody>
      </p:sp>
      <p:sp>
        <p:nvSpPr>
          <p:cNvPr id="3" name="Date Placeholder 2"/>
          <p:cNvSpPr>
            <a:spLocks noGrp="1"/>
          </p:cNvSpPr>
          <p:nvPr>
            <p:ph type="dt" sz="half" idx="10"/>
          </p:nvPr>
        </p:nvSpPr>
        <p:spPr/>
        <p:txBody>
          <a:bodyPr/>
          <a:lstStyle>
            <a:lvl1pPr>
              <a:defRPr sz="900"/>
            </a:lvl1pPr>
          </a:lstStyle>
          <a:p>
            <a:r>
              <a:rPr lang="en-US" dirty="0"/>
              <a:t>2025</a:t>
            </a:r>
            <a:endParaRPr lang="en-US" dirty="0"/>
          </a:p>
        </p:txBody>
      </p:sp>
      <p:sp>
        <p:nvSpPr>
          <p:cNvPr id="4" name="Footer Placeholder 3"/>
          <p:cNvSpPr>
            <a:spLocks noGrp="1"/>
          </p:cNvSpPr>
          <p:nvPr>
            <p:ph type="ftr" sz="quarter" idx="11"/>
          </p:nvPr>
        </p:nvSpPr>
        <p:spPr/>
        <p:txBody>
          <a:bodyPr/>
          <a:lstStyle>
            <a:lvl1pPr>
              <a:defRPr sz="900"/>
            </a:lvl1pPr>
          </a:lstStyle>
          <a:p>
            <a:r>
              <a:rPr lang="en-US" dirty="0"/>
              <a:t>Career Connect</a:t>
            </a:r>
            <a:endParaRPr lang="en-US" dirty="0"/>
          </a:p>
        </p:txBody>
      </p:sp>
      <p:cxnSp>
        <p:nvCxnSpPr>
          <p:cNvPr id="10" name="Straight Connector 9"/>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lvl1pPr>
              <a:defRPr sz="900"/>
            </a:lvl1pPr>
          </a:lstStyle>
          <a:p>
            <a:fld id="{B5CEABB6-07DC-46E8-9B57-56EC44A396E5}" type="slidenum">
              <a:rPr lang="en-US" smtClean="0"/>
            </a:fld>
            <a:endParaRPr lang="en-US" dirty="0"/>
          </a:p>
        </p:txBody>
      </p:sp>
      <p:sp>
        <p:nvSpPr>
          <p:cNvPr id="8" name="Content Placeholder 7"/>
          <p:cNvSpPr>
            <a:spLocks noGrp="1"/>
          </p:cNvSpPr>
          <p:nvPr>
            <p:ph sz="quarter" idx="16"/>
          </p:nvPr>
        </p:nvSpPr>
        <p:spPr>
          <a:xfrm>
            <a:off x="838199" y="2136775"/>
            <a:ext cx="10515599" cy="36972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endParaRPr lang="en-US"/>
          </a:p>
        </p:txBody>
      </p:sp>
      <p:sp>
        <p:nvSpPr>
          <p:cNvPr id="11" name="Picture Placeholder 10"/>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3" name="Text Placeholder 2"/>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4" name="Text Placeholder 2"/>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5" name="Text Placeholder 2"/>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6" name="Text Placeholder 2"/>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7" name="Text Placeholder 2"/>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8" name="Text Placeholder 2"/>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9" name="Text Placeholder 2"/>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7" name="Date Placeholder 6"/>
          <p:cNvSpPr>
            <a:spLocks noGrp="1"/>
          </p:cNvSpPr>
          <p:nvPr>
            <p:ph type="dt" sz="half" idx="10"/>
          </p:nvPr>
        </p:nvSpPr>
        <p:spPr/>
        <p:txBody>
          <a:bodyPr/>
          <a:lstStyle>
            <a:lvl1pPr>
              <a:defRPr sz="900"/>
            </a:lvl1pPr>
          </a:lstStyle>
          <a:p>
            <a:r>
              <a:rPr lang="en-US" dirty="0"/>
              <a:t>2025</a:t>
            </a:r>
            <a:endParaRPr lang="en-US" dirty="0"/>
          </a:p>
        </p:txBody>
      </p:sp>
      <p:sp>
        <p:nvSpPr>
          <p:cNvPr id="8" name="Footer Placeholder 7"/>
          <p:cNvSpPr>
            <a:spLocks noGrp="1"/>
          </p:cNvSpPr>
          <p:nvPr>
            <p:ph type="ftr" sz="quarter" idx="11"/>
          </p:nvPr>
        </p:nvSpPr>
        <p:spPr/>
        <p:txBody>
          <a:bodyPr/>
          <a:lstStyle>
            <a:lvl1pPr>
              <a:defRPr sz="900"/>
            </a:lvl1pPr>
          </a:lstStyle>
          <a:p>
            <a:r>
              <a:rPr lang="en-US" dirty="0"/>
              <a:t>Career Connect</a:t>
            </a:r>
            <a:endParaRPr lang="en-US" dirty="0"/>
          </a:p>
        </p:txBody>
      </p:sp>
      <p:sp>
        <p:nvSpPr>
          <p:cNvPr id="9" name="Slide Number Placeholder 8"/>
          <p:cNvSpPr>
            <a:spLocks noGrp="1"/>
          </p:cNvSpPr>
          <p:nvPr>
            <p:ph type="sldNum" sz="quarter" idx="12"/>
          </p:nvPr>
        </p:nvSpPr>
        <p:spPr/>
        <p:txBody>
          <a:bodyPr/>
          <a:lstStyle>
            <a:lvl1pPr>
              <a:defRPr sz="900"/>
            </a:lvl1pPr>
          </a:lstStyle>
          <a:p>
            <a:fld id="{B5CEABB6-07DC-46E8-9B57-56EC44A396E5}" type="slidenum">
              <a:rPr lang="en-US" smtClean="0"/>
            </a:fld>
            <a:endParaRPr lang="en-US" dirty="0"/>
          </a:p>
        </p:txBody>
      </p:sp>
      <p:cxnSp>
        <p:nvCxnSpPr>
          <p:cNvPr id="10" name="Straight Connector 9"/>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endParaRPr lang="en-US"/>
          </a:p>
        </p:txBody>
      </p:sp>
      <p:sp>
        <p:nvSpPr>
          <p:cNvPr id="11" name="Picture Placeholder 10"/>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6" name="Text Placeholder 2"/>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3" name="Text Placeholder 2"/>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7" name="Text Placeholder 2"/>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4" name="Text Placeholder 2"/>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8" name="Text Placeholder 2"/>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5" name="Text Placeholder 2"/>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9" name="Text Placeholder 2"/>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55" name="Picture Placeholder 10"/>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62" name="Text Placeholder 2"/>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59" name="Text Placeholder 2"/>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63" name="Text Placeholder 2"/>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60" name="Text Placeholder 2"/>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64" name="Text Placeholder 2"/>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61" name="Text Placeholder 2"/>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65" name="Text Placeholder 2"/>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7" name="Date Placeholder 6"/>
          <p:cNvSpPr>
            <a:spLocks noGrp="1"/>
          </p:cNvSpPr>
          <p:nvPr>
            <p:ph type="dt" sz="half" idx="10"/>
          </p:nvPr>
        </p:nvSpPr>
        <p:spPr/>
        <p:txBody>
          <a:bodyPr/>
          <a:lstStyle>
            <a:lvl1pPr>
              <a:defRPr sz="900">
                <a:solidFill>
                  <a:srgbClr val="898989"/>
                </a:solidFill>
              </a:defRPr>
            </a:lvl1pPr>
          </a:lstStyle>
          <a:p>
            <a:r>
              <a:rPr lang="en-US" dirty="0"/>
              <a:t>2025</a:t>
            </a:r>
            <a:endParaRPr lang="en-US" dirty="0"/>
          </a:p>
        </p:txBody>
      </p:sp>
      <p:sp>
        <p:nvSpPr>
          <p:cNvPr id="8" name="Footer Placeholder 7"/>
          <p:cNvSpPr>
            <a:spLocks noGrp="1"/>
          </p:cNvSpPr>
          <p:nvPr>
            <p:ph type="ftr" sz="quarter" idx="11"/>
          </p:nvPr>
        </p:nvSpPr>
        <p:spPr/>
        <p:txBody>
          <a:bodyPr/>
          <a:lstStyle>
            <a:lvl1pPr>
              <a:defRPr sz="900">
                <a:solidFill>
                  <a:srgbClr val="898989"/>
                </a:solidFill>
              </a:defRPr>
            </a:lvl1pPr>
          </a:lstStyle>
          <a:p>
            <a:r>
              <a:rPr lang="en-US" dirty="0"/>
              <a:t>Career Connect</a:t>
            </a:r>
            <a:endParaRPr lang="en-US" dirty="0"/>
          </a:p>
        </p:txBody>
      </p:sp>
      <p:sp>
        <p:nvSpPr>
          <p:cNvPr id="9" name="Slide Number Placeholder 8"/>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fld>
            <a:endParaRPr lang="en-US" dirty="0"/>
          </a:p>
        </p:txBody>
      </p:sp>
      <p:pic>
        <p:nvPicPr>
          <p:cNvPr id="13" name="Graphic 1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endParaRPr lang="en-US"/>
          </a:p>
        </p:txBody>
      </p:sp>
      <p:sp>
        <p:nvSpPr>
          <p:cNvPr id="11" name="Content Placeholder 10"/>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endParaRPr lang="en-US" dirty="0"/>
          </a:p>
        </p:txBody>
      </p:sp>
      <p:sp>
        <p:nvSpPr>
          <p:cNvPr id="3" name="Text Placeholder 2"/>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endParaRPr lang="en-US"/>
          </a:p>
        </p:txBody>
      </p:sp>
      <p:sp>
        <p:nvSpPr>
          <p:cNvPr id="17" name="Text Placeholder 2"/>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endParaRPr lang="en-US" dirty="0"/>
          </a:p>
        </p:txBody>
      </p:sp>
      <p:sp>
        <p:nvSpPr>
          <p:cNvPr id="4" name="Content Placeholder 3"/>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endParaRPr lang="en-US"/>
          </a:p>
        </p:txBody>
      </p:sp>
      <p:sp>
        <p:nvSpPr>
          <p:cNvPr id="24" name="Content Placeholder 10"/>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endParaRPr lang="en-US" dirty="0"/>
          </a:p>
        </p:txBody>
      </p:sp>
      <p:sp>
        <p:nvSpPr>
          <p:cNvPr id="5" name="Text Placeholder 4"/>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endParaRPr lang="en-US"/>
          </a:p>
        </p:txBody>
      </p:sp>
      <p:sp>
        <p:nvSpPr>
          <p:cNvPr id="18" name="Text Placeholder 4"/>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endParaRPr lang="en-US" dirty="0"/>
          </a:p>
        </p:txBody>
      </p:sp>
      <p:sp>
        <p:nvSpPr>
          <p:cNvPr id="6" name="Content Placeholder 5"/>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endParaRPr lang="en-US"/>
          </a:p>
        </p:txBody>
      </p:sp>
      <p:sp>
        <p:nvSpPr>
          <p:cNvPr id="25" name="Content Placeholder 10"/>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endParaRPr lang="en-US" dirty="0"/>
          </a:p>
        </p:txBody>
      </p:sp>
      <p:sp>
        <p:nvSpPr>
          <p:cNvPr id="21" name="Text Placeholder 2"/>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endParaRPr lang="en-US"/>
          </a:p>
        </p:txBody>
      </p:sp>
      <p:sp>
        <p:nvSpPr>
          <p:cNvPr id="19" name="Text Placeholder 2"/>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endParaRPr lang="en-US" dirty="0"/>
          </a:p>
        </p:txBody>
      </p:sp>
      <p:sp>
        <p:nvSpPr>
          <p:cNvPr id="22" name="Content Placeholder 3"/>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endParaRPr lang="en-US"/>
          </a:p>
        </p:txBody>
      </p:sp>
      <p:sp>
        <p:nvSpPr>
          <p:cNvPr id="26" name="Content Placeholder 10"/>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endParaRPr lang="en-US" dirty="0"/>
          </a:p>
        </p:txBody>
      </p:sp>
      <p:sp>
        <p:nvSpPr>
          <p:cNvPr id="14" name="Text Placeholder 2"/>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endParaRPr lang="en-US" dirty="0"/>
          </a:p>
        </p:txBody>
      </p:sp>
      <p:sp>
        <p:nvSpPr>
          <p:cNvPr id="23" name="Text Placeholder 2"/>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endParaRPr lang="en-US" dirty="0"/>
          </a:p>
        </p:txBody>
      </p:sp>
      <p:cxnSp>
        <p:nvCxnSpPr>
          <p:cNvPr id="16" name="Straight Connector 15"/>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endParaRPr lang="en-US"/>
          </a:p>
        </p:txBody>
      </p:sp>
      <p:sp>
        <p:nvSpPr>
          <p:cNvPr id="7" name="Date Placeholder 6"/>
          <p:cNvSpPr>
            <a:spLocks noGrp="1"/>
          </p:cNvSpPr>
          <p:nvPr>
            <p:ph type="dt" sz="half" idx="10"/>
          </p:nvPr>
        </p:nvSpPr>
        <p:spPr/>
        <p:txBody>
          <a:bodyPr/>
          <a:lstStyle>
            <a:lvl1pPr>
              <a:defRPr sz="900"/>
            </a:lvl1pPr>
          </a:lstStyle>
          <a:p>
            <a:r>
              <a:rPr lang="en-US" dirty="0"/>
              <a:t>2025</a:t>
            </a:r>
            <a:endParaRPr lang="en-US" dirty="0"/>
          </a:p>
        </p:txBody>
      </p:sp>
      <p:sp>
        <p:nvSpPr>
          <p:cNvPr id="8" name="Footer Placeholder 7"/>
          <p:cNvSpPr>
            <a:spLocks noGrp="1"/>
          </p:cNvSpPr>
          <p:nvPr>
            <p:ph type="ftr" sz="quarter" idx="11"/>
          </p:nvPr>
        </p:nvSpPr>
        <p:spPr/>
        <p:txBody>
          <a:bodyPr/>
          <a:lstStyle>
            <a:lvl1pPr>
              <a:defRPr sz="900"/>
            </a:lvl1pPr>
          </a:lstStyle>
          <a:p>
            <a:r>
              <a:rPr lang="en-US" dirty="0"/>
              <a:t>Career Connect</a:t>
            </a:r>
            <a:endParaRPr lang="en-US" dirty="0"/>
          </a:p>
        </p:txBody>
      </p:sp>
      <p:sp>
        <p:nvSpPr>
          <p:cNvPr id="9" name="Slide Number Placeholder 8"/>
          <p:cNvSpPr>
            <a:spLocks noGrp="1"/>
          </p:cNvSpPr>
          <p:nvPr>
            <p:ph type="sldNum" sz="quarter" idx="12"/>
          </p:nvPr>
        </p:nvSpPr>
        <p:spPr/>
        <p:txBody>
          <a:bodyPr/>
          <a:lstStyle>
            <a:lvl1pPr>
              <a:defRPr sz="900"/>
            </a:lvl1pPr>
          </a:lstStyle>
          <a:p>
            <a:fld id="{B5CEABB6-07DC-46E8-9B57-56EC44A396E5}" type="slidenum">
              <a:rPr lang="en-US" smtClean="0"/>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endParaRPr lang="en-US"/>
          </a:p>
        </p:txBody>
      </p:sp>
      <p:sp>
        <p:nvSpPr>
          <p:cNvPr id="3" name="Text Placeholder 2"/>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cxnSp>
        <p:nvCxnSpPr>
          <p:cNvPr id="23" name="Straight Connector 22"/>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p:cNvSpPr>
            <a:spLocks noGrp="1"/>
          </p:cNvSpPr>
          <p:nvPr>
            <p:ph type="dt" sz="half" idx="10"/>
          </p:nvPr>
        </p:nvSpPr>
        <p:spPr>
          <a:xfrm>
            <a:off x="838200" y="6356350"/>
            <a:ext cx="2743200" cy="365125"/>
          </a:xfrm>
        </p:spPr>
        <p:txBody>
          <a:bodyPr/>
          <a:lstStyle>
            <a:lvl1pPr>
              <a:defRPr sz="900"/>
            </a:lvl1pPr>
          </a:lstStyle>
          <a:p>
            <a:r>
              <a:rPr lang="en-US" dirty="0"/>
              <a:t>2025</a:t>
            </a:r>
            <a:endParaRPr lang="en-US" dirty="0"/>
          </a:p>
        </p:txBody>
      </p:sp>
      <p:sp>
        <p:nvSpPr>
          <p:cNvPr id="22" name="Footer Placeholder 7"/>
          <p:cNvSpPr>
            <a:spLocks noGrp="1"/>
          </p:cNvSpPr>
          <p:nvPr>
            <p:ph type="ftr" sz="quarter" idx="11"/>
          </p:nvPr>
        </p:nvSpPr>
        <p:spPr>
          <a:xfrm>
            <a:off x="4038600" y="6356350"/>
            <a:ext cx="4114800" cy="365125"/>
          </a:xfrm>
        </p:spPr>
        <p:txBody>
          <a:bodyPr/>
          <a:lstStyle>
            <a:lvl1pPr>
              <a:defRPr sz="900"/>
            </a:lvl1pPr>
          </a:lstStyle>
          <a:p>
            <a:r>
              <a:rPr lang="en-US" dirty="0"/>
              <a:t>Career Connect</a:t>
            </a:r>
            <a:endParaRPr lang="en-US" dirty="0"/>
          </a:p>
        </p:txBody>
      </p:sp>
      <p:sp>
        <p:nvSpPr>
          <p:cNvPr id="24" name="Slide Number Placeholder 8"/>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pic>
        <p:nvPicPr>
          <p:cNvPr id="6" name="Graphic 5"/>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p:cNvSpPr>
            <a:spLocks noGrp="1"/>
          </p:cNvSpPr>
          <p:nvPr>
            <p:ph type="dt" sz="half" idx="10"/>
          </p:nvPr>
        </p:nvSpPr>
        <p:spPr>
          <a:xfrm>
            <a:off x="4267200" y="6356350"/>
            <a:ext cx="1774371" cy="365125"/>
          </a:xfrm>
        </p:spPr>
        <p:txBody>
          <a:bodyPr/>
          <a:lstStyle>
            <a:lvl1pPr>
              <a:defRPr sz="900"/>
            </a:lvl1pPr>
          </a:lstStyle>
          <a:p>
            <a:r>
              <a:rPr lang="en-US" dirty="0"/>
              <a:t>2025</a:t>
            </a:r>
            <a:endParaRPr lang="en-US" dirty="0"/>
          </a:p>
        </p:txBody>
      </p:sp>
      <p:sp>
        <p:nvSpPr>
          <p:cNvPr id="10" name="Footer Placeholder 7"/>
          <p:cNvSpPr>
            <a:spLocks noGrp="1"/>
          </p:cNvSpPr>
          <p:nvPr>
            <p:ph type="ftr" sz="quarter" idx="11"/>
          </p:nvPr>
        </p:nvSpPr>
        <p:spPr>
          <a:xfrm>
            <a:off x="6479721" y="6356350"/>
            <a:ext cx="2661557" cy="365125"/>
          </a:xfrm>
        </p:spPr>
        <p:txBody>
          <a:bodyPr/>
          <a:lstStyle>
            <a:lvl1pPr>
              <a:defRPr sz="900"/>
            </a:lvl1pPr>
          </a:lstStyle>
          <a:p>
            <a:r>
              <a:rPr lang="en-US" dirty="0"/>
              <a:t>Career Connect</a:t>
            </a:r>
            <a:endParaRPr lang="en-US" dirty="0"/>
          </a:p>
        </p:txBody>
      </p:sp>
      <p:sp>
        <p:nvSpPr>
          <p:cNvPr id="11" name="Slide Number Placeholder 8"/>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a:fillRect/>
          </a:stretch>
        </p:blipFill>
        <p:spPr>
          <a:xfrm>
            <a:off x="5488815" y="0"/>
            <a:ext cx="6703185" cy="6858000"/>
          </a:xfrm>
          <a:prstGeom prst="rect">
            <a:avLst/>
          </a:prstGeom>
        </p:spPr>
      </p:pic>
      <p:sp>
        <p:nvSpPr>
          <p:cNvPr id="2" name="Title 1"/>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endParaRPr lang="en-US"/>
          </a:p>
        </p:txBody>
      </p:sp>
      <p:sp>
        <p:nvSpPr>
          <p:cNvPr id="3" name="Content Placeholder 2"/>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1333500" y="6356350"/>
            <a:ext cx="985157" cy="365125"/>
          </a:xfrm>
        </p:spPr>
        <p:txBody>
          <a:bodyPr/>
          <a:lstStyle>
            <a:lvl1pPr>
              <a:defRPr sz="900"/>
            </a:lvl1pPr>
          </a:lstStyle>
          <a:p>
            <a:r>
              <a:rPr lang="en-US" dirty="0"/>
              <a:t>2025</a:t>
            </a:r>
            <a:endParaRPr lang="en-US" dirty="0"/>
          </a:p>
        </p:txBody>
      </p:sp>
      <p:sp>
        <p:nvSpPr>
          <p:cNvPr id="5" name="Footer Placeholder 4"/>
          <p:cNvSpPr>
            <a:spLocks noGrp="1"/>
          </p:cNvSpPr>
          <p:nvPr>
            <p:ph type="ftr" sz="quarter" idx="11"/>
          </p:nvPr>
        </p:nvSpPr>
        <p:spPr>
          <a:xfrm>
            <a:off x="2669886" y="6356349"/>
            <a:ext cx="2482842" cy="365125"/>
          </a:xfrm>
        </p:spPr>
        <p:txBody>
          <a:bodyPr/>
          <a:lstStyle>
            <a:lvl1pPr>
              <a:defRPr sz="900"/>
            </a:lvl1pPr>
          </a:lstStyle>
          <a:p>
            <a:r>
              <a:rPr lang="en-US" dirty="0"/>
              <a:t>Career Connect</a:t>
            </a:r>
            <a:endParaRPr lang="en-US" dirty="0"/>
          </a:p>
        </p:txBody>
      </p:sp>
      <p:sp>
        <p:nvSpPr>
          <p:cNvPr id="6" name="Slide Number Placeholder 5"/>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endParaRPr lang="en-US"/>
          </a:p>
        </p:txBody>
      </p:sp>
      <p:sp>
        <p:nvSpPr>
          <p:cNvPr id="16" name="Text Placeholder 15"/>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endParaRPr lang="en-US" dirty="0"/>
          </a:p>
        </p:txBody>
      </p:sp>
      <p:sp>
        <p:nvSpPr>
          <p:cNvPr id="17" name="Text Placeholder 15"/>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endParaRPr lang="en-US"/>
          </a:p>
        </p:txBody>
      </p:sp>
      <p:sp>
        <p:nvSpPr>
          <p:cNvPr id="18" name="Text Placeholder 15"/>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endParaRPr lang="en-US"/>
          </a:p>
        </p:txBody>
      </p:sp>
      <p:sp>
        <p:nvSpPr>
          <p:cNvPr id="19" name="Text Placeholder 15"/>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endParaRPr lang="en-US"/>
          </a:p>
        </p:txBody>
      </p:sp>
      <p:sp>
        <p:nvSpPr>
          <p:cNvPr id="34" name="Text Placeholder 15"/>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endParaRPr lang="en-US"/>
          </a:p>
        </p:txBody>
      </p:sp>
      <p:sp>
        <p:nvSpPr>
          <p:cNvPr id="35" name="Text Placeholder 15"/>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endParaRPr lang="en-US"/>
          </a:p>
        </p:txBody>
      </p:sp>
      <p:sp>
        <p:nvSpPr>
          <p:cNvPr id="36" name="Text Placeholder 15"/>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endParaRPr lang="en-US"/>
          </a:p>
        </p:txBody>
      </p:sp>
      <p:sp>
        <p:nvSpPr>
          <p:cNvPr id="37" name="Text Placeholder 15"/>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endParaRPr lang="en-US"/>
          </a:p>
        </p:txBody>
      </p:sp>
      <p:cxnSp>
        <p:nvCxnSpPr>
          <p:cNvPr id="3" name="Straight Connector 2"/>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p:cNvSpPr>
            <a:spLocks noGrp="1"/>
          </p:cNvSpPr>
          <p:nvPr>
            <p:ph type="dt" sz="half" idx="10"/>
          </p:nvPr>
        </p:nvSpPr>
        <p:spPr/>
        <p:txBody>
          <a:bodyPr/>
          <a:lstStyle>
            <a:lvl1pPr>
              <a:defRPr sz="900">
                <a:solidFill>
                  <a:srgbClr val="898989"/>
                </a:solidFill>
              </a:defRPr>
            </a:lvl1pPr>
          </a:lstStyle>
          <a:p>
            <a:r>
              <a:rPr lang="en-US" dirty="0"/>
              <a:t>2025</a:t>
            </a:r>
            <a:endParaRPr lang="en-US" dirty="0"/>
          </a:p>
        </p:txBody>
      </p:sp>
      <p:sp>
        <p:nvSpPr>
          <p:cNvPr id="6" name="Footer Placeholder 5"/>
          <p:cNvSpPr>
            <a:spLocks noGrp="1"/>
          </p:cNvSpPr>
          <p:nvPr>
            <p:ph type="ftr" sz="quarter" idx="11"/>
          </p:nvPr>
        </p:nvSpPr>
        <p:spPr>
          <a:xfrm>
            <a:off x="6155823" y="6356350"/>
            <a:ext cx="1808712" cy="365125"/>
          </a:xfrm>
        </p:spPr>
        <p:txBody>
          <a:bodyPr/>
          <a:lstStyle>
            <a:lvl1pPr algn="l">
              <a:defRPr sz="900"/>
            </a:lvl1pPr>
          </a:lstStyle>
          <a:p>
            <a:r>
              <a:rPr lang="en-US" dirty="0"/>
              <a:t>Career Connect</a:t>
            </a:r>
            <a:endParaRPr lang="en-US" dirty="0"/>
          </a:p>
        </p:txBody>
      </p:sp>
      <p:sp>
        <p:nvSpPr>
          <p:cNvPr id="7" name="Slide Number Placeholder 6"/>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endParaRPr lang="en-US"/>
          </a:p>
        </p:txBody>
      </p:sp>
      <p:sp>
        <p:nvSpPr>
          <p:cNvPr id="15" name="Text Placeholder 15"/>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endParaRPr lang="en-US"/>
          </a:p>
        </p:txBody>
      </p:sp>
      <p:sp>
        <p:nvSpPr>
          <p:cNvPr id="17" name="Text Placeholder 18"/>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endParaRPr lang="en-US"/>
          </a:p>
        </p:txBody>
      </p:sp>
      <p:sp>
        <p:nvSpPr>
          <p:cNvPr id="31" name="Text Placeholder 15"/>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endParaRPr lang="en-US"/>
          </a:p>
        </p:txBody>
      </p:sp>
      <p:sp>
        <p:nvSpPr>
          <p:cNvPr id="32" name="Text Placeholder 18"/>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endParaRPr lang="en-US"/>
          </a:p>
        </p:txBody>
      </p:sp>
      <p:sp>
        <p:nvSpPr>
          <p:cNvPr id="33" name="Text Placeholder 15"/>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endParaRPr lang="en-US"/>
          </a:p>
        </p:txBody>
      </p:sp>
      <p:sp>
        <p:nvSpPr>
          <p:cNvPr id="34" name="Text Placeholder 18"/>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endParaRPr lang="en-US"/>
          </a:p>
        </p:txBody>
      </p:sp>
      <p:sp>
        <p:nvSpPr>
          <p:cNvPr id="12" name="Text Placeholder 15"/>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endParaRPr lang="en-US"/>
          </a:p>
        </p:txBody>
      </p:sp>
      <p:sp>
        <p:nvSpPr>
          <p:cNvPr id="13" name="Text Placeholder 18"/>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endParaRPr lang="en-US"/>
          </a:p>
        </p:txBody>
      </p:sp>
      <p:sp>
        <p:nvSpPr>
          <p:cNvPr id="3" name="Date Placeholder 2"/>
          <p:cNvSpPr>
            <a:spLocks noGrp="1"/>
          </p:cNvSpPr>
          <p:nvPr>
            <p:ph type="dt" sz="half" idx="20"/>
          </p:nvPr>
        </p:nvSpPr>
        <p:spPr/>
        <p:txBody>
          <a:bodyPr/>
          <a:lstStyle/>
          <a:p>
            <a:r>
              <a:rPr lang="en-US" dirty="0"/>
              <a:t>2025</a:t>
            </a:r>
            <a:endParaRPr lang="en-US" dirty="0"/>
          </a:p>
        </p:txBody>
      </p:sp>
      <p:sp>
        <p:nvSpPr>
          <p:cNvPr id="4" name="Footer Placeholder 3"/>
          <p:cNvSpPr>
            <a:spLocks noGrp="1"/>
          </p:cNvSpPr>
          <p:nvPr>
            <p:ph type="ftr" sz="quarter" idx="21"/>
          </p:nvPr>
        </p:nvSpPr>
        <p:spPr/>
        <p:txBody>
          <a:bodyPr/>
          <a:lstStyle/>
          <a:p>
            <a:r>
              <a:rPr lang="en-US" dirty="0"/>
              <a:t>Career Connect</a:t>
            </a:r>
            <a:endParaRPr lang="en-US" dirty="0"/>
          </a:p>
        </p:txBody>
      </p:sp>
      <p:sp>
        <p:nvSpPr>
          <p:cNvPr id="5" name="Slide Number Placeholder 4"/>
          <p:cNvSpPr>
            <a:spLocks noGrp="1"/>
          </p:cNvSpPr>
          <p:nvPr>
            <p:ph type="sldNum" sz="quarter" idx="22"/>
          </p:nvPr>
        </p:nvSpPr>
        <p:spPr/>
        <p:txBody>
          <a:bodyPr/>
          <a:lstStyle/>
          <a:p>
            <a:fld id="{B5CEABB6-07DC-46E8-9B57-56EC44A396E5}" type="slidenum">
              <a:rPr lang="en-US" smtClean="0"/>
            </a:fld>
            <a:endParaRPr lang="en-US" dirty="0"/>
          </a:p>
        </p:txBody>
      </p:sp>
      <p:cxnSp>
        <p:nvCxnSpPr>
          <p:cNvPr id="2" name="Straight Connector 1"/>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endParaRPr lang="en-US"/>
          </a:p>
        </p:txBody>
      </p:sp>
      <p:sp>
        <p:nvSpPr>
          <p:cNvPr id="15" name="Text Placeholder 15"/>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endParaRPr lang="en-US"/>
          </a:p>
        </p:txBody>
      </p:sp>
      <p:sp>
        <p:nvSpPr>
          <p:cNvPr id="17" name="Text Placeholder 18"/>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endParaRPr lang="en-US"/>
          </a:p>
        </p:txBody>
      </p:sp>
      <p:sp>
        <p:nvSpPr>
          <p:cNvPr id="16" name="Text Placeholder 15"/>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endParaRPr lang="en-US"/>
          </a:p>
        </p:txBody>
      </p:sp>
      <p:sp>
        <p:nvSpPr>
          <p:cNvPr id="18" name="Text Placeholder 18"/>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endParaRPr lang="en-US"/>
          </a:p>
        </p:txBody>
      </p:sp>
      <p:sp>
        <p:nvSpPr>
          <p:cNvPr id="19" name="Text Placeholder 15"/>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endParaRPr lang="en-US"/>
          </a:p>
        </p:txBody>
      </p:sp>
      <p:sp>
        <p:nvSpPr>
          <p:cNvPr id="20" name="Text Placeholder 18"/>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endParaRPr lang="en-US"/>
          </a:p>
        </p:txBody>
      </p:sp>
      <p:sp>
        <p:nvSpPr>
          <p:cNvPr id="23" name="Text Placeholder 15"/>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endParaRPr lang="en-US"/>
          </a:p>
        </p:txBody>
      </p:sp>
      <p:sp>
        <p:nvSpPr>
          <p:cNvPr id="24" name="Text Placeholder 18"/>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endParaRPr lang="en-US"/>
          </a:p>
        </p:txBody>
      </p:sp>
      <p:sp>
        <p:nvSpPr>
          <p:cNvPr id="3" name="Date Placeholder 2"/>
          <p:cNvSpPr>
            <a:spLocks noGrp="1"/>
          </p:cNvSpPr>
          <p:nvPr>
            <p:ph type="dt" sz="half" idx="20"/>
          </p:nvPr>
        </p:nvSpPr>
        <p:spPr>
          <a:xfrm>
            <a:off x="5919680" y="6356350"/>
            <a:ext cx="947516" cy="365125"/>
          </a:xfrm>
        </p:spPr>
        <p:txBody>
          <a:bodyPr/>
          <a:lstStyle>
            <a:lvl1pPr>
              <a:defRPr sz="900"/>
            </a:lvl1pPr>
          </a:lstStyle>
          <a:p>
            <a:r>
              <a:rPr lang="en-US" dirty="0"/>
              <a:t>2025</a:t>
            </a:r>
            <a:endParaRPr lang="en-US" dirty="0"/>
          </a:p>
        </p:txBody>
      </p:sp>
      <p:sp>
        <p:nvSpPr>
          <p:cNvPr id="4" name="Footer Placeholder 3"/>
          <p:cNvSpPr>
            <a:spLocks noGrp="1"/>
          </p:cNvSpPr>
          <p:nvPr>
            <p:ph type="ftr" sz="quarter" idx="21"/>
          </p:nvPr>
        </p:nvSpPr>
        <p:spPr>
          <a:xfrm>
            <a:off x="7161955" y="6356350"/>
            <a:ext cx="3243942" cy="365125"/>
          </a:xfrm>
        </p:spPr>
        <p:txBody>
          <a:bodyPr/>
          <a:lstStyle>
            <a:lvl1pPr>
              <a:defRPr sz="900"/>
            </a:lvl1pPr>
          </a:lstStyle>
          <a:p>
            <a:r>
              <a:rPr lang="en-US" dirty="0"/>
              <a:t>Career Connect</a:t>
            </a:r>
            <a:endParaRPr lang="en-US" dirty="0"/>
          </a:p>
        </p:txBody>
      </p:sp>
      <p:sp>
        <p:nvSpPr>
          <p:cNvPr id="5" name="Slide Number Placeholder 4"/>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fld>
            <a:endParaRPr lang="en-US" dirty="0"/>
          </a:p>
        </p:txBody>
      </p:sp>
      <p:pic>
        <p:nvPicPr>
          <p:cNvPr id="2" name="Graphic 1"/>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a:fillRect/>
          </a:stretch>
        </p:blipFill>
        <p:spPr>
          <a:xfrm>
            <a:off x="-4696" y="-1"/>
            <a:ext cx="4896735" cy="4385949"/>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endParaRPr lang="en-US"/>
          </a:p>
        </p:txBody>
      </p:sp>
      <p:sp>
        <p:nvSpPr>
          <p:cNvPr id="3" name="Text Placeholder 2"/>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cxnSp>
        <p:nvCxnSpPr>
          <p:cNvPr id="14" name="Straight Connector 13"/>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p:cNvSpPr>
            <a:spLocks noGrp="1"/>
          </p:cNvSpPr>
          <p:nvPr>
            <p:ph type="dt" sz="half" idx="10"/>
          </p:nvPr>
        </p:nvSpPr>
        <p:spPr>
          <a:xfrm>
            <a:off x="838200" y="6356350"/>
            <a:ext cx="2743200" cy="365125"/>
          </a:xfrm>
        </p:spPr>
        <p:txBody>
          <a:bodyPr/>
          <a:lstStyle>
            <a:lvl1pPr>
              <a:defRPr sz="900"/>
            </a:lvl1pPr>
          </a:lstStyle>
          <a:p>
            <a:r>
              <a:rPr lang="en-US" dirty="0"/>
              <a:t>2025</a:t>
            </a:r>
            <a:endParaRPr lang="en-US" dirty="0"/>
          </a:p>
        </p:txBody>
      </p:sp>
      <p:sp>
        <p:nvSpPr>
          <p:cNvPr id="10" name="Footer Placeholder 7"/>
          <p:cNvSpPr>
            <a:spLocks noGrp="1"/>
          </p:cNvSpPr>
          <p:nvPr>
            <p:ph type="ftr" sz="quarter" idx="11"/>
          </p:nvPr>
        </p:nvSpPr>
        <p:spPr>
          <a:xfrm>
            <a:off x="5224463" y="6356350"/>
            <a:ext cx="1743075" cy="365125"/>
          </a:xfrm>
        </p:spPr>
        <p:txBody>
          <a:bodyPr/>
          <a:lstStyle>
            <a:lvl1pPr>
              <a:defRPr sz="900"/>
            </a:lvl1pPr>
          </a:lstStyle>
          <a:p>
            <a:r>
              <a:rPr lang="en-US" dirty="0"/>
              <a:t>Career Connect</a:t>
            </a:r>
            <a:endParaRPr lang="en-US" dirty="0"/>
          </a:p>
        </p:txBody>
      </p:sp>
      <p:sp>
        <p:nvSpPr>
          <p:cNvPr id="11" name="Slide Number Placeholder 8"/>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endParaRPr lang="en-US"/>
          </a:p>
        </p:txBody>
      </p:sp>
      <p:pic>
        <p:nvPicPr>
          <p:cNvPr id="5" name="Graphic 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endParaRPr lang="en-US"/>
          </a:p>
        </p:txBody>
      </p:sp>
      <p:cxnSp>
        <p:nvCxnSpPr>
          <p:cNvPr id="9" name="Straight Connector 8"/>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endParaRPr lang="en-US"/>
          </a:p>
        </p:txBody>
      </p:sp>
      <p:sp>
        <p:nvSpPr>
          <p:cNvPr id="12" name="Text Placeholder 18"/>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endParaRPr lang="en-US"/>
          </a:p>
        </p:txBody>
      </p:sp>
      <p:sp>
        <p:nvSpPr>
          <p:cNvPr id="13" name="Text Placeholder 15"/>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endParaRPr lang="en-US"/>
          </a:p>
        </p:txBody>
      </p:sp>
      <p:sp>
        <p:nvSpPr>
          <p:cNvPr id="14" name="Text Placeholder 18"/>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endParaRPr lang="en-US"/>
          </a:p>
        </p:txBody>
      </p:sp>
      <p:sp>
        <p:nvSpPr>
          <p:cNvPr id="15" name="Text Placeholder 15"/>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endParaRPr lang="en-US"/>
          </a:p>
        </p:txBody>
      </p:sp>
      <p:sp>
        <p:nvSpPr>
          <p:cNvPr id="16" name="Text Placeholder 18"/>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endParaRPr lang="en-US"/>
          </a:p>
        </p:txBody>
      </p:sp>
      <p:sp>
        <p:nvSpPr>
          <p:cNvPr id="17" name="Date Placeholder 2"/>
          <p:cNvSpPr>
            <a:spLocks noGrp="1"/>
          </p:cNvSpPr>
          <p:nvPr>
            <p:ph type="dt" sz="half" idx="20"/>
          </p:nvPr>
        </p:nvSpPr>
        <p:spPr>
          <a:xfrm>
            <a:off x="5919680" y="6356350"/>
            <a:ext cx="947516" cy="365125"/>
          </a:xfrm>
        </p:spPr>
        <p:txBody>
          <a:bodyPr/>
          <a:lstStyle>
            <a:lvl1pPr>
              <a:defRPr sz="900"/>
            </a:lvl1pPr>
          </a:lstStyle>
          <a:p>
            <a:r>
              <a:rPr lang="en-US" dirty="0"/>
              <a:t>2025</a:t>
            </a:r>
            <a:endParaRPr lang="en-US" dirty="0"/>
          </a:p>
        </p:txBody>
      </p:sp>
      <p:sp>
        <p:nvSpPr>
          <p:cNvPr id="18" name="Footer Placeholder 3"/>
          <p:cNvSpPr>
            <a:spLocks noGrp="1"/>
          </p:cNvSpPr>
          <p:nvPr>
            <p:ph type="ftr" sz="quarter" idx="21"/>
          </p:nvPr>
        </p:nvSpPr>
        <p:spPr>
          <a:xfrm>
            <a:off x="7161955" y="6356350"/>
            <a:ext cx="3243942" cy="365125"/>
          </a:xfrm>
        </p:spPr>
        <p:txBody>
          <a:bodyPr/>
          <a:lstStyle>
            <a:lvl1pPr>
              <a:defRPr sz="900"/>
            </a:lvl1pPr>
          </a:lstStyle>
          <a:p>
            <a:r>
              <a:rPr lang="en-US" dirty="0"/>
              <a:t>Career Connect</a:t>
            </a:r>
            <a:endParaRPr lang="en-US" dirty="0"/>
          </a:p>
        </p:txBody>
      </p:sp>
      <p:sp>
        <p:nvSpPr>
          <p:cNvPr id="19" name="Slide Number Placeholder 4"/>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endParaRPr lang="en-US"/>
          </a:p>
        </p:txBody>
      </p:sp>
      <p:sp>
        <p:nvSpPr>
          <p:cNvPr id="3" name="Text Placeholder 2"/>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endParaRPr lang="en-US"/>
          </a:p>
        </p:txBody>
      </p:sp>
      <p:sp>
        <p:nvSpPr>
          <p:cNvPr id="4" name="Content Placeholder 3"/>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endParaRPr lang="en-US"/>
          </a:p>
        </p:txBody>
      </p:sp>
      <p:sp>
        <p:nvSpPr>
          <p:cNvPr id="6" name="Content Placeholder 5"/>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21" name="Text Placeholder 2"/>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endParaRPr lang="en-US"/>
          </a:p>
        </p:txBody>
      </p:sp>
      <p:sp>
        <p:nvSpPr>
          <p:cNvPr id="22" name="Content Placeholder 3"/>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lvl1pPr>
              <a:defRPr sz="900"/>
            </a:lvl1pPr>
          </a:lstStyle>
          <a:p>
            <a:r>
              <a:rPr lang="en-US" dirty="0"/>
              <a:t>2025</a:t>
            </a:r>
            <a:endParaRPr lang="en-US" dirty="0"/>
          </a:p>
        </p:txBody>
      </p:sp>
      <p:sp>
        <p:nvSpPr>
          <p:cNvPr id="8" name="Footer Placeholder 7"/>
          <p:cNvSpPr>
            <a:spLocks noGrp="1"/>
          </p:cNvSpPr>
          <p:nvPr>
            <p:ph type="ftr" sz="quarter" idx="11"/>
          </p:nvPr>
        </p:nvSpPr>
        <p:spPr/>
        <p:txBody>
          <a:bodyPr/>
          <a:lstStyle>
            <a:lvl1pPr>
              <a:defRPr sz="900"/>
            </a:lvl1pPr>
          </a:lstStyle>
          <a:p>
            <a:r>
              <a:rPr lang="en-US" dirty="0"/>
              <a:t>Career Connect</a:t>
            </a:r>
            <a:endParaRPr lang="en-US" dirty="0"/>
          </a:p>
        </p:txBody>
      </p:sp>
      <p:sp>
        <p:nvSpPr>
          <p:cNvPr id="9" name="Slide Number Placeholder 8"/>
          <p:cNvSpPr>
            <a:spLocks noGrp="1"/>
          </p:cNvSpPr>
          <p:nvPr>
            <p:ph type="sldNum" sz="quarter" idx="12"/>
          </p:nvPr>
        </p:nvSpPr>
        <p:spPr/>
        <p:txBody>
          <a:bodyPr/>
          <a:lstStyle>
            <a:lvl1pPr>
              <a:defRPr sz="900"/>
            </a:lvl1pPr>
          </a:lstStyle>
          <a:p>
            <a:fld id="{B5CEABB6-07DC-46E8-9B57-56EC44A396E5}" type="slidenum">
              <a:rPr lang="en-US" smtClean="0"/>
            </a:fld>
            <a:endParaRPr lang="en-US" dirty="0"/>
          </a:p>
        </p:txBody>
      </p:sp>
      <p:cxnSp>
        <p:nvCxnSpPr>
          <p:cNvPr id="16" name="Straight Connector 15"/>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2025</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Career Connect</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1041" y="1285875"/>
            <a:ext cx="7509509" cy="1769755"/>
          </a:xfrm>
        </p:spPr>
        <p:txBody>
          <a:bodyPr/>
          <a:lstStyle/>
          <a:p>
            <a:r>
              <a:rPr lang="en-US" sz="5400" dirty="0"/>
              <a:t>Career connect</a:t>
            </a:r>
            <a:br>
              <a:rPr lang="en-US" dirty="0"/>
            </a:br>
            <a:r>
              <a:rPr lang="en-US" sz="2000" b="0" i="0" dirty="0">
                <a:solidFill>
                  <a:srgbClr val="34495E"/>
                </a:solidFill>
                <a:effectLst/>
                <a:latin typeface="STKaiti" panose="02010600040101010101" pitchFamily="2" charset="-122"/>
                <a:ea typeface="STKaiti" panose="02010600040101010101" pitchFamily="2" charset="-122"/>
              </a:rPr>
              <a:t>A Smart Placement &amp; Internship Portal</a:t>
            </a:r>
            <a:endParaRPr lang="en-US" sz="2000" dirty="0">
              <a:latin typeface="STKaiti" panose="02010600040101010101" pitchFamily="2" charset="-122"/>
              <a:ea typeface="STKaiti" panose="02010600040101010101" pitchFamily="2" charset="-122"/>
            </a:endParaRPr>
          </a:p>
        </p:txBody>
      </p:sp>
      <p:sp>
        <p:nvSpPr>
          <p:cNvPr id="3" name="Subtitle 2"/>
          <p:cNvSpPr>
            <a:spLocks noGrp="1"/>
          </p:cNvSpPr>
          <p:nvPr>
            <p:ph type="subTitle" idx="1"/>
          </p:nvPr>
        </p:nvSpPr>
        <p:spPr>
          <a:xfrm>
            <a:off x="815341" y="3761340"/>
            <a:ext cx="4941770" cy="2330523"/>
          </a:xfrm>
        </p:spPr>
        <p:txBody>
          <a:bodyPr>
            <a:normAutofit lnSpcReduction="10000"/>
          </a:bodyPr>
          <a:lstStyle/>
          <a:p>
            <a:r>
              <a:rPr lang="en-IN" sz="2400" b="1" i="0" dirty="0">
                <a:solidFill>
                  <a:srgbClr val="000000"/>
                </a:solidFill>
                <a:effectLst/>
                <a:latin typeface="+mj-lt"/>
              </a:rPr>
              <a:t>PBL Group 29</a:t>
            </a:r>
            <a:endParaRPr lang="en-IN" sz="2400" b="1" i="0" dirty="0">
              <a:solidFill>
                <a:srgbClr val="000000"/>
              </a:solidFill>
              <a:effectLst/>
              <a:latin typeface="+mj-lt"/>
            </a:endParaRPr>
          </a:p>
          <a:p>
            <a:r>
              <a:rPr lang="en-IN" sz="2800" b="1" dirty="0">
                <a:solidFill>
                  <a:schemeClr val="tx1">
                    <a:lumMod val="95000"/>
                    <a:lumOff val="5000"/>
                  </a:schemeClr>
                </a:solidFill>
                <a:effectLst/>
                <a:latin typeface="+mj-lt"/>
              </a:rPr>
              <a:t>Team Members</a:t>
            </a:r>
            <a:r>
              <a:rPr lang="en-IN" sz="2800" dirty="0">
                <a:solidFill>
                  <a:schemeClr val="tx1">
                    <a:lumMod val="95000"/>
                    <a:lumOff val="5000"/>
                  </a:schemeClr>
                </a:solidFill>
                <a:latin typeface="+mj-lt"/>
              </a:rPr>
              <a:t> : </a:t>
            </a:r>
            <a:br>
              <a:rPr lang="en-IN" dirty="0">
                <a:solidFill>
                  <a:schemeClr val="tx1">
                    <a:lumMod val="95000"/>
                    <a:lumOff val="5000"/>
                  </a:schemeClr>
                </a:solidFill>
                <a:latin typeface="+mj-lt"/>
              </a:rPr>
            </a:br>
            <a:r>
              <a:rPr lang="en-IN" sz="2000" b="0" i="1" dirty="0">
                <a:solidFill>
                  <a:schemeClr val="tx1">
                    <a:lumMod val="95000"/>
                    <a:lumOff val="5000"/>
                  </a:schemeClr>
                </a:solidFill>
                <a:effectLst/>
                <a:latin typeface="+mj-lt"/>
              </a:rPr>
              <a:t>Ayush Butala</a:t>
            </a:r>
            <a:br>
              <a:rPr lang="en-IN" sz="2000" dirty="0">
                <a:solidFill>
                  <a:schemeClr val="tx1">
                    <a:lumMod val="95000"/>
                    <a:lumOff val="5000"/>
                  </a:schemeClr>
                </a:solidFill>
                <a:latin typeface="+mj-lt"/>
              </a:rPr>
            </a:br>
            <a:r>
              <a:rPr lang="en-IN" sz="2000" b="0" i="1" dirty="0">
                <a:solidFill>
                  <a:schemeClr val="tx1">
                    <a:lumMod val="95000"/>
                    <a:lumOff val="5000"/>
                  </a:schemeClr>
                </a:solidFill>
                <a:effectLst/>
                <a:latin typeface="+mj-lt"/>
              </a:rPr>
              <a:t>Samyak Gaikwad</a:t>
            </a:r>
            <a:br>
              <a:rPr lang="en-IN" sz="2000" dirty="0">
                <a:solidFill>
                  <a:schemeClr val="tx1">
                    <a:lumMod val="95000"/>
                    <a:lumOff val="5000"/>
                  </a:schemeClr>
                </a:solidFill>
                <a:latin typeface="+mj-lt"/>
              </a:rPr>
            </a:br>
            <a:r>
              <a:rPr lang="en-IN" sz="2000" b="0" i="1" dirty="0">
                <a:solidFill>
                  <a:schemeClr val="tx1">
                    <a:lumMod val="95000"/>
                    <a:lumOff val="5000"/>
                  </a:schemeClr>
                </a:solidFill>
                <a:effectLst/>
                <a:latin typeface="+mj-lt"/>
              </a:rPr>
              <a:t>Aadish </a:t>
            </a:r>
            <a:r>
              <a:rPr lang="en-IN" sz="2000" i="1" dirty="0">
                <a:solidFill>
                  <a:schemeClr val="tx1">
                    <a:lumMod val="95000"/>
                    <a:lumOff val="5000"/>
                  </a:schemeClr>
                </a:solidFill>
                <a:latin typeface="+mj-lt"/>
              </a:rPr>
              <a:t>S</a:t>
            </a:r>
            <a:r>
              <a:rPr lang="en-IN" sz="2000" b="0" i="1" dirty="0">
                <a:solidFill>
                  <a:schemeClr val="tx1">
                    <a:lumMod val="95000"/>
                    <a:lumOff val="5000"/>
                  </a:schemeClr>
                </a:solidFill>
                <a:effectLst/>
                <a:latin typeface="+mj-lt"/>
              </a:rPr>
              <a:t>onawane</a:t>
            </a:r>
            <a:br>
              <a:rPr lang="en-IN" sz="2000" dirty="0">
                <a:solidFill>
                  <a:schemeClr val="tx1">
                    <a:lumMod val="95000"/>
                    <a:lumOff val="5000"/>
                  </a:schemeClr>
                </a:solidFill>
                <a:latin typeface="+mj-lt"/>
              </a:rPr>
            </a:br>
            <a:r>
              <a:rPr lang="en-IN" sz="2000" b="0" i="1" dirty="0">
                <a:solidFill>
                  <a:schemeClr val="tx1">
                    <a:lumMod val="95000"/>
                    <a:lumOff val="5000"/>
                  </a:schemeClr>
                </a:solidFill>
                <a:effectLst/>
                <a:latin typeface="+mj-lt"/>
              </a:rPr>
              <a:t>Siddhi </a:t>
            </a:r>
            <a:r>
              <a:rPr lang="en-IN" sz="2000" b="0" i="1" dirty="0" err="1">
                <a:solidFill>
                  <a:schemeClr val="tx1">
                    <a:lumMod val="95000"/>
                    <a:lumOff val="5000"/>
                  </a:schemeClr>
                </a:solidFill>
                <a:effectLst/>
                <a:latin typeface="+mj-lt"/>
              </a:rPr>
              <a:t>Lolge</a:t>
            </a:r>
            <a:br>
              <a:rPr lang="en-IN" sz="2000" dirty="0">
                <a:solidFill>
                  <a:schemeClr val="tx1">
                    <a:lumMod val="95000"/>
                    <a:lumOff val="5000"/>
                  </a:schemeClr>
                </a:solidFill>
                <a:latin typeface="+mj-lt"/>
              </a:rPr>
            </a:br>
            <a:r>
              <a:rPr lang="en-IN" sz="2000" b="0" i="1" dirty="0">
                <a:solidFill>
                  <a:schemeClr val="tx1">
                    <a:lumMod val="95000"/>
                    <a:lumOff val="5000"/>
                  </a:schemeClr>
                </a:solidFill>
                <a:effectLst/>
                <a:latin typeface="+mj-lt"/>
              </a:rPr>
              <a:t>Pratik Dhawale</a:t>
            </a:r>
            <a:endParaRPr lang="en-US" sz="2000" dirty="0">
              <a:solidFill>
                <a:schemeClr val="tx1">
                  <a:lumMod val="95000"/>
                  <a:lumOff val="5000"/>
                </a:schemeClr>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973" y="1068071"/>
            <a:ext cx="5439884" cy="1072124"/>
          </a:xfrm>
        </p:spPr>
        <p:txBody>
          <a:bodyPr>
            <a:noAutofit/>
          </a:bodyPr>
          <a:lstStyle/>
          <a:p>
            <a:r>
              <a:rPr lang="en-US" sz="3600" spc="-150" dirty="0"/>
              <a:t>conclusion</a:t>
            </a:r>
            <a:endParaRPr lang="en-US" sz="3600" spc="-150" dirty="0"/>
          </a:p>
        </p:txBody>
      </p:sp>
      <p:sp>
        <p:nvSpPr>
          <p:cNvPr id="3" name="Subtitle 2"/>
          <p:cNvSpPr>
            <a:spLocks noGrp="1"/>
          </p:cNvSpPr>
          <p:nvPr>
            <p:ph idx="1"/>
          </p:nvPr>
        </p:nvSpPr>
        <p:spPr>
          <a:xfrm>
            <a:off x="1083973" y="2362199"/>
            <a:ext cx="7326602" cy="3667125"/>
          </a:xfrm>
        </p:spPr>
        <p:txBody>
          <a:bodyPr>
            <a:normAutofit/>
          </a:bodyPr>
          <a:lstStyle/>
          <a:p>
            <a:pPr marL="285750" indent="-285750">
              <a:buFont typeface="Wingdings" panose="05000000000000000000" pitchFamily="2" charset="2"/>
              <a:buChar char="Ø"/>
            </a:pPr>
            <a:r>
              <a:rPr lang="en-US" sz="1800" dirty="0">
                <a:solidFill>
                  <a:schemeClr val="tx1"/>
                </a:solidFill>
                <a:latin typeface="+mj-lt"/>
              </a:rPr>
              <a:t>Career Connect provides a structured, efficient, and engaging way to manage college placements &amp; internships</a:t>
            </a:r>
            <a:endParaRPr lang="en-US" sz="1800" dirty="0">
              <a:solidFill>
                <a:schemeClr val="tx1"/>
              </a:solidFill>
              <a:latin typeface="+mj-lt"/>
            </a:endParaRPr>
          </a:p>
          <a:p>
            <a:pPr marL="285750" indent="-285750">
              <a:buFont typeface="Wingdings" panose="05000000000000000000" pitchFamily="2" charset="2"/>
              <a:buChar char="Ø"/>
            </a:pPr>
            <a:r>
              <a:rPr lang="en-US" sz="1800" dirty="0">
                <a:solidFill>
                  <a:schemeClr val="tx1"/>
                </a:solidFill>
                <a:latin typeface="+mj-lt"/>
              </a:rPr>
              <a:t>Gamification &amp; data-driven insights ensure students stay motivated and competitive</a:t>
            </a:r>
            <a:endParaRPr lang="en-US" sz="1800" dirty="0">
              <a:solidFill>
                <a:schemeClr val="tx1"/>
              </a:solidFill>
              <a:latin typeface="+mj-lt"/>
            </a:endParaRPr>
          </a:p>
          <a:p>
            <a:pPr marL="285750" indent="-285750">
              <a:buFont typeface="Wingdings" panose="05000000000000000000" pitchFamily="2" charset="2"/>
              <a:buChar char="Ø"/>
            </a:pPr>
            <a:r>
              <a:rPr lang="en-US" sz="1800" dirty="0">
                <a:solidFill>
                  <a:schemeClr val="tx1"/>
                </a:solidFill>
                <a:latin typeface="+mj-lt"/>
              </a:rPr>
              <a:t> Placement officers get a centralized system to handle recruitment more efficiently</a:t>
            </a:r>
            <a:endParaRPr lang="en-US" sz="1800" dirty="0">
              <a:solidFill>
                <a:schemeClr val="tx1"/>
              </a:solidFill>
              <a:latin typeface="+mj-lt"/>
            </a:endParaRPr>
          </a:p>
        </p:txBody>
      </p:sp>
      <p:sp>
        <p:nvSpPr>
          <p:cNvPr id="6" name="Date Placeholder 5"/>
          <p:cNvSpPr>
            <a:spLocks noGrp="1"/>
          </p:cNvSpPr>
          <p:nvPr>
            <p:ph type="dt" sz="half" idx="10"/>
          </p:nvPr>
        </p:nvSpPr>
        <p:spPr>
          <a:xfrm>
            <a:off x="1333500" y="6356350"/>
            <a:ext cx="985157" cy="365125"/>
          </a:xfrm>
        </p:spPr>
        <p:txBody>
          <a:bodyPr/>
          <a:lstStyle/>
          <a:p>
            <a:r>
              <a:rPr lang="en-US" dirty="0"/>
              <a:t>2025</a:t>
            </a:r>
            <a:endParaRPr lang="en-US" dirty="0"/>
          </a:p>
        </p:txBody>
      </p:sp>
      <p:sp>
        <p:nvSpPr>
          <p:cNvPr id="5" name="Footer Placeholder 4"/>
          <p:cNvSpPr>
            <a:spLocks noGrp="1"/>
          </p:cNvSpPr>
          <p:nvPr>
            <p:ph type="ftr" sz="quarter" idx="11"/>
          </p:nvPr>
        </p:nvSpPr>
        <p:spPr>
          <a:xfrm>
            <a:off x="2669886" y="6356349"/>
            <a:ext cx="2482842" cy="365125"/>
          </a:xfrm>
        </p:spPr>
        <p:txBody>
          <a:bodyPr/>
          <a:lstStyle/>
          <a:p>
            <a:r>
              <a:rPr lang="en-US" dirty="0"/>
              <a:t>Career Connect</a:t>
            </a:r>
            <a:endParaRPr lang="en-US" dirty="0"/>
          </a:p>
        </p:txBody>
      </p:sp>
      <p:sp>
        <p:nvSpPr>
          <p:cNvPr id="4" name="Slide Number Placeholder 3"/>
          <p:cNvSpPr>
            <a:spLocks noGrp="1"/>
          </p:cNvSpPr>
          <p:nvPr>
            <p:ph type="sldNum" sz="quarter" idx="12"/>
          </p:nvPr>
        </p:nvSpPr>
        <p:spPr>
          <a:xfrm>
            <a:off x="5536305" y="6356350"/>
            <a:ext cx="987552" cy="365125"/>
          </a:xfrm>
        </p:spPr>
        <p:txBody>
          <a:bodyPr/>
          <a:lstStyle/>
          <a:p>
            <a:fld id="{19B51A1E-902D-48AF-9020-955120F399B6}"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10454" y="1615736"/>
            <a:ext cx="5328138" cy="2006695"/>
          </a:xfrm>
        </p:spPr>
        <p:txBody>
          <a:bodyPr/>
          <a:lstStyle/>
          <a:p>
            <a:r>
              <a:rPr lang="en-US" sz="4800" dirty="0"/>
              <a:t>THANK YOU!</a:t>
            </a:r>
            <a:endParaRPr lang="en-US" sz="4800" dirty="0"/>
          </a:p>
        </p:txBody>
      </p:sp>
      <p:sp>
        <p:nvSpPr>
          <p:cNvPr id="3" name="Content Placeholder 2"/>
          <p:cNvSpPr>
            <a:spLocks noGrp="1"/>
          </p:cNvSpPr>
          <p:nvPr>
            <p:ph type="subTitle" idx="1"/>
          </p:nvPr>
        </p:nvSpPr>
        <p:spPr>
          <a:xfrm flipV="1">
            <a:off x="0" y="6721475"/>
            <a:ext cx="45719" cy="45719"/>
          </a:xfrm>
        </p:spPr>
        <p:txBody>
          <a:bodyPr>
            <a:normAutofit fontScale="25000" lnSpcReduction="20000"/>
          </a:bodyPr>
          <a:lstStyle/>
          <a:p>
            <a:endParaRPr lang="en-US" dirty="0"/>
          </a:p>
        </p:txBody>
      </p:sp>
      <p:sp>
        <p:nvSpPr>
          <p:cNvPr id="4" name="Date Placeholder 3"/>
          <p:cNvSpPr>
            <a:spLocks noGrp="1"/>
          </p:cNvSpPr>
          <p:nvPr>
            <p:ph type="dt" sz="half" idx="10"/>
          </p:nvPr>
        </p:nvSpPr>
        <p:spPr>
          <a:xfrm>
            <a:off x="4267200" y="6356350"/>
            <a:ext cx="1774371" cy="365125"/>
          </a:xfrm>
        </p:spPr>
        <p:txBody>
          <a:bodyPr/>
          <a:lstStyle/>
          <a:p>
            <a:r>
              <a:rPr lang="en-US" dirty="0"/>
              <a:t>2025</a:t>
            </a:r>
            <a:endParaRPr lang="en-US" dirty="0"/>
          </a:p>
        </p:txBody>
      </p:sp>
      <p:sp>
        <p:nvSpPr>
          <p:cNvPr id="5" name="Footer Placeholder 4"/>
          <p:cNvSpPr>
            <a:spLocks noGrp="1"/>
          </p:cNvSpPr>
          <p:nvPr>
            <p:ph type="ftr" sz="quarter" idx="11"/>
          </p:nvPr>
        </p:nvSpPr>
        <p:spPr>
          <a:xfrm>
            <a:off x="6479721" y="6356350"/>
            <a:ext cx="2661557" cy="365125"/>
          </a:xfrm>
        </p:spPr>
        <p:txBody>
          <a:bodyPr/>
          <a:lstStyle/>
          <a:p>
            <a:r>
              <a:rPr lang="en-US" dirty="0"/>
              <a:t>Career Connect</a:t>
            </a:r>
            <a:endParaRPr lang="en-US" dirty="0"/>
          </a:p>
        </p:txBody>
      </p:sp>
      <p:sp>
        <p:nvSpPr>
          <p:cNvPr id="6" name="Slide Number Placeholder 5"/>
          <p:cNvSpPr>
            <a:spLocks noGrp="1"/>
          </p:cNvSpPr>
          <p:nvPr>
            <p:ph type="sldNum" sz="quarter" idx="12"/>
          </p:nvPr>
        </p:nvSpPr>
        <p:spPr>
          <a:xfrm>
            <a:off x="9579428" y="6356350"/>
            <a:ext cx="1774371" cy="365125"/>
          </a:xfrm>
        </p:spPr>
        <p:txBody>
          <a:bodyPr/>
          <a:lstStyle/>
          <a:p>
            <a:fld id="{B5CEABB6-07DC-46E8-9B57-56EC44A396E5}"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973" y="1068071"/>
            <a:ext cx="5439884" cy="1072124"/>
          </a:xfrm>
        </p:spPr>
        <p:txBody>
          <a:bodyPr>
            <a:noAutofit/>
          </a:bodyPr>
          <a:lstStyle/>
          <a:p>
            <a:r>
              <a:rPr lang="en-US" sz="3600" spc="-150" dirty="0"/>
              <a:t>PROBLEM STATEMENT </a:t>
            </a:r>
            <a:endParaRPr lang="en-US" sz="3600" spc="-150" dirty="0"/>
          </a:p>
        </p:txBody>
      </p:sp>
      <p:sp>
        <p:nvSpPr>
          <p:cNvPr id="3" name="Subtitle 2"/>
          <p:cNvSpPr>
            <a:spLocks noGrp="1"/>
          </p:cNvSpPr>
          <p:nvPr>
            <p:ph idx="1"/>
          </p:nvPr>
        </p:nvSpPr>
        <p:spPr>
          <a:xfrm>
            <a:off x="1083973" y="2362199"/>
            <a:ext cx="4545302" cy="3667125"/>
          </a:xfrm>
        </p:spPr>
        <p:txBody>
          <a:bodyPr>
            <a:normAutofit/>
          </a:bodyPr>
          <a:lstStyle/>
          <a:p>
            <a:r>
              <a:rPr lang="en-US" sz="1600" b="0" dirty="0">
                <a:solidFill>
                  <a:schemeClr val="tx1">
                    <a:lumMod val="95000"/>
                    <a:lumOff val="5000"/>
                  </a:schemeClr>
                </a:solidFill>
                <a:effectLst/>
                <a:latin typeface="+mj-lt"/>
              </a:rPr>
              <a:t>The placement and internship process in colleges is often disorganized, making it difficult for students to find relevant opportunities and for placement officers to manage data efficiently. This project aims to create a college-specific platform that recommends jobs and internships based on CGPA and skills, motivates students through a gamified leaderboard, and provides an admin dashboard for streamlined management.</a:t>
            </a:r>
            <a:endParaRPr lang="en-US" sz="1600" dirty="0">
              <a:solidFill>
                <a:schemeClr val="tx1">
                  <a:lumMod val="95000"/>
                  <a:lumOff val="5000"/>
                </a:schemeClr>
              </a:solidFill>
              <a:latin typeface="+mj-lt"/>
            </a:endParaRPr>
          </a:p>
        </p:txBody>
      </p:sp>
      <p:sp>
        <p:nvSpPr>
          <p:cNvPr id="6" name="Date Placeholder 5"/>
          <p:cNvSpPr>
            <a:spLocks noGrp="1"/>
          </p:cNvSpPr>
          <p:nvPr>
            <p:ph type="dt" sz="half" idx="10"/>
          </p:nvPr>
        </p:nvSpPr>
        <p:spPr>
          <a:xfrm>
            <a:off x="1333500" y="6356350"/>
            <a:ext cx="985157" cy="365125"/>
          </a:xfrm>
        </p:spPr>
        <p:txBody>
          <a:bodyPr/>
          <a:lstStyle/>
          <a:p>
            <a:r>
              <a:rPr lang="en-US" dirty="0"/>
              <a:t>2025</a:t>
            </a:r>
            <a:endParaRPr lang="en-US" dirty="0"/>
          </a:p>
        </p:txBody>
      </p:sp>
      <p:sp>
        <p:nvSpPr>
          <p:cNvPr id="5" name="Footer Placeholder 4"/>
          <p:cNvSpPr>
            <a:spLocks noGrp="1"/>
          </p:cNvSpPr>
          <p:nvPr>
            <p:ph type="ftr" sz="quarter" idx="11"/>
          </p:nvPr>
        </p:nvSpPr>
        <p:spPr>
          <a:xfrm>
            <a:off x="2669886" y="6356349"/>
            <a:ext cx="2482842" cy="365125"/>
          </a:xfrm>
        </p:spPr>
        <p:txBody>
          <a:bodyPr/>
          <a:lstStyle/>
          <a:p>
            <a:r>
              <a:rPr lang="en-US" dirty="0"/>
              <a:t>Career Connect</a:t>
            </a:r>
            <a:endParaRPr lang="en-US" dirty="0"/>
          </a:p>
        </p:txBody>
      </p:sp>
      <p:sp>
        <p:nvSpPr>
          <p:cNvPr id="4" name="Slide Number Placeholder 3"/>
          <p:cNvSpPr>
            <a:spLocks noGrp="1"/>
          </p:cNvSpPr>
          <p:nvPr>
            <p:ph type="sldNum" sz="quarter" idx="12"/>
          </p:nvPr>
        </p:nvSpPr>
        <p:spPr>
          <a:xfrm>
            <a:off x="5536305" y="6356350"/>
            <a:ext cx="987552" cy="365125"/>
          </a:xfrm>
        </p:spPr>
        <p:txBody>
          <a:bodyPr/>
          <a:lstStyle/>
          <a:p>
            <a:fld id="{19B51A1E-902D-48AF-9020-955120F399B6}"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973" y="1068071"/>
            <a:ext cx="5439884" cy="1072124"/>
          </a:xfrm>
        </p:spPr>
        <p:txBody>
          <a:bodyPr>
            <a:noAutofit/>
          </a:bodyPr>
          <a:lstStyle/>
          <a:p>
            <a:r>
              <a:rPr lang="en-US" sz="3600" spc="-150" dirty="0"/>
              <a:t>MOTIVATION</a:t>
            </a:r>
            <a:endParaRPr lang="en-US" sz="3600" spc="-150" dirty="0"/>
          </a:p>
        </p:txBody>
      </p:sp>
      <p:sp>
        <p:nvSpPr>
          <p:cNvPr id="3" name="Subtitle 2"/>
          <p:cNvSpPr>
            <a:spLocks noGrp="1"/>
          </p:cNvSpPr>
          <p:nvPr>
            <p:ph idx="1"/>
          </p:nvPr>
        </p:nvSpPr>
        <p:spPr>
          <a:xfrm>
            <a:off x="1083973" y="2362199"/>
            <a:ext cx="7326602" cy="3667125"/>
          </a:xfrm>
        </p:spPr>
        <p:txBody>
          <a:bodyPr>
            <a:normAutofit/>
          </a:bodyPr>
          <a:lstStyle/>
          <a:p>
            <a:pPr marL="285750" indent="-285750" algn="l">
              <a:buFont typeface="Wingdings" panose="05000000000000000000" pitchFamily="2" charset="2"/>
              <a:buChar char="Ø"/>
            </a:pPr>
            <a:r>
              <a:rPr lang="en-US" sz="1800" b="0" i="0" dirty="0">
                <a:solidFill>
                  <a:schemeClr val="tx1"/>
                </a:solidFill>
                <a:effectLst/>
                <a:latin typeface="+mj-lt"/>
              </a:rPr>
              <a:t> The placement and internship process is often unstructured and stressful for students</a:t>
            </a:r>
            <a:endParaRPr lang="en-US" sz="1800" b="0" i="0" dirty="0">
              <a:solidFill>
                <a:schemeClr val="tx1"/>
              </a:solidFill>
              <a:effectLst/>
              <a:latin typeface="+mj-lt"/>
            </a:endParaRPr>
          </a:p>
          <a:p>
            <a:pPr marL="285750" indent="-285750" algn="l">
              <a:buFont typeface="Wingdings" panose="05000000000000000000" pitchFamily="2" charset="2"/>
              <a:buChar char="Ø"/>
            </a:pPr>
            <a:r>
              <a:rPr lang="en-US" sz="1800" b="0" i="0" dirty="0">
                <a:solidFill>
                  <a:schemeClr val="tx1"/>
                </a:solidFill>
                <a:effectLst/>
                <a:latin typeface="+mj-lt"/>
              </a:rPr>
              <a:t> Students struggle to find relevant job &amp; internship opportunities efficiently</a:t>
            </a:r>
            <a:endParaRPr lang="en-US" sz="1800" b="0" i="0" dirty="0">
              <a:solidFill>
                <a:schemeClr val="tx1"/>
              </a:solidFill>
              <a:effectLst/>
              <a:latin typeface="+mj-lt"/>
            </a:endParaRPr>
          </a:p>
          <a:p>
            <a:pPr marL="285750" indent="-285750" algn="l">
              <a:buFont typeface="Wingdings" panose="05000000000000000000" pitchFamily="2" charset="2"/>
              <a:buChar char="Ø"/>
            </a:pPr>
            <a:r>
              <a:rPr lang="en-US" sz="1800" b="0" i="0" dirty="0">
                <a:solidFill>
                  <a:schemeClr val="tx1"/>
                </a:solidFill>
                <a:effectLst/>
                <a:latin typeface="+mj-lt"/>
              </a:rPr>
              <a:t> Placement officers have difficulty managing student data &amp; company listings</a:t>
            </a:r>
            <a:endParaRPr lang="en-US" sz="1800" b="0" i="0" dirty="0">
              <a:solidFill>
                <a:schemeClr val="tx1"/>
              </a:solidFill>
              <a:effectLst/>
              <a:latin typeface="+mj-lt"/>
            </a:endParaRPr>
          </a:p>
          <a:p>
            <a:pPr marL="285750" indent="-285750" algn="l">
              <a:buFont typeface="Wingdings" panose="05000000000000000000" pitchFamily="2" charset="2"/>
              <a:buChar char="Ø"/>
            </a:pPr>
            <a:r>
              <a:rPr lang="en-US" sz="1800" b="0" i="0" dirty="0">
                <a:solidFill>
                  <a:schemeClr val="tx1"/>
                </a:solidFill>
                <a:effectLst/>
                <a:latin typeface="+mj-lt"/>
              </a:rPr>
              <a:t> Lack of motivation for students to improve coding skills and CGPA</a:t>
            </a:r>
            <a:endParaRPr lang="en-US" sz="1800" b="0" i="0" dirty="0">
              <a:solidFill>
                <a:schemeClr val="tx1"/>
              </a:solidFill>
              <a:effectLst/>
              <a:latin typeface="+mj-lt"/>
            </a:endParaRPr>
          </a:p>
          <a:p>
            <a:pPr marL="285750" indent="-285750" algn="l">
              <a:buFont typeface="Wingdings" panose="05000000000000000000" pitchFamily="2" charset="2"/>
              <a:buChar char="Ø"/>
            </a:pPr>
            <a:r>
              <a:rPr lang="en-US" sz="1800" b="0" i="0" dirty="0">
                <a:solidFill>
                  <a:schemeClr val="tx1"/>
                </a:solidFill>
                <a:effectLst/>
                <a:latin typeface="+mj-lt"/>
              </a:rPr>
              <a:t> Gamification techniques like leaderboards can boost engagement</a:t>
            </a:r>
            <a:endParaRPr lang="en-US" sz="1800" b="0" i="0" dirty="0">
              <a:solidFill>
                <a:schemeClr val="tx1"/>
              </a:solidFill>
              <a:effectLst/>
              <a:latin typeface="+mj-lt"/>
            </a:endParaRPr>
          </a:p>
        </p:txBody>
      </p:sp>
      <p:sp>
        <p:nvSpPr>
          <p:cNvPr id="6" name="Date Placeholder 5"/>
          <p:cNvSpPr>
            <a:spLocks noGrp="1"/>
          </p:cNvSpPr>
          <p:nvPr>
            <p:ph type="dt" sz="half" idx="10"/>
          </p:nvPr>
        </p:nvSpPr>
        <p:spPr>
          <a:xfrm>
            <a:off x="1333500" y="6356350"/>
            <a:ext cx="985157" cy="365125"/>
          </a:xfrm>
        </p:spPr>
        <p:txBody>
          <a:bodyPr/>
          <a:lstStyle/>
          <a:p>
            <a:r>
              <a:rPr lang="en-US" dirty="0"/>
              <a:t>2025</a:t>
            </a:r>
            <a:endParaRPr lang="en-US" dirty="0"/>
          </a:p>
        </p:txBody>
      </p:sp>
      <p:sp>
        <p:nvSpPr>
          <p:cNvPr id="5" name="Footer Placeholder 4"/>
          <p:cNvSpPr>
            <a:spLocks noGrp="1"/>
          </p:cNvSpPr>
          <p:nvPr>
            <p:ph type="ftr" sz="quarter" idx="11"/>
          </p:nvPr>
        </p:nvSpPr>
        <p:spPr>
          <a:xfrm>
            <a:off x="2669886" y="6356349"/>
            <a:ext cx="2482842" cy="365125"/>
          </a:xfrm>
        </p:spPr>
        <p:txBody>
          <a:bodyPr/>
          <a:lstStyle/>
          <a:p>
            <a:r>
              <a:rPr lang="en-US" dirty="0"/>
              <a:t>Career Connect</a:t>
            </a:r>
            <a:endParaRPr lang="en-US" dirty="0"/>
          </a:p>
        </p:txBody>
      </p:sp>
      <p:sp>
        <p:nvSpPr>
          <p:cNvPr id="4" name="Slide Number Placeholder 3"/>
          <p:cNvSpPr>
            <a:spLocks noGrp="1"/>
          </p:cNvSpPr>
          <p:nvPr>
            <p:ph type="sldNum" sz="quarter" idx="12"/>
          </p:nvPr>
        </p:nvSpPr>
        <p:spPr>
          <a:xfrm>
            <a:off x="5536305" y="6356350"/>
            <a:ext cx="987552" cy="365125"/>
          </a:xfrm>
        </p:spPr>
        <p:txBody>
          <a:bodyPr/>
          <a:lstStyle/>
          <a:p>
            <a:fld id="{19B51A1E-902D-48AF-9020-955120F399B6}"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973" y="1068071"/>
            <a:ext cx="5439884" cy="1072124"/>
          </a:xfrm>
        </p:spPr>
        <p:txBody>
          <a:bodyPr>
            <a:noAutofit/>
          </a:bodyPr>
          <a:lstStyle/>
          <a:p>
            <a:r>
              <a:rPr lang="en-US" sz="3600" spc="-150" dirty="0"/>
              <a:t>Literature survey</a:t>
            </a:r>
            <a:endParaRPr lang="en-US" sz="3600" spc="-150" dirty="0"/>
          </a:p>
        </p:txBody>
      </p:sp>
      <p:sp>
        <p:nvSpPr>
          <p:cNvPr id="3" name="Subtitle 2"/>
          <p:cNvSpPr>
            <a:spLocks noGrp="1"/>
          </p:cNvSpPr>
          <p:nvPr>
            <p:ph idx="1"/>
          </p:nvPr>
        </p:nvSpPr>
        <p:spPr>
          <a:xfrm>
            <a:off x="1083973" y="2362199"/>
            <a:ext cx="7326602" cy="3994150"/>
          </a:xfrm>
        </p:spPr>
        <p:txBody>
          <a:bodyPr>
            <a:normAutofit fontScale="55000"/>
          </a:bodyPr>
          <a:lstStyle/>
          <a:p>
            <a:pPr algn="l">
              <a:spcBef>
                <a:spcPts val="750"/>
              </a:spcBef>
              <a:spcAft>
                <a:spcPts val="750"/>
              </a:spcAft>
            </a:pPr>
            <a:r>
              <a:rPr lang="en-IN" sz="2100" b="1" i="0" dirty="0">
                <a:solidFill>
                  <a:srgbClr val="2C3E50"/>
                </a:solidFill>
                <a:effectLst/>
                <a:latin typeface="Segoe UI" panose="020B0502040204020203" pitchFamily="34" charset="0"/>
              </a:rPr>
              <a:t>1. </a:t>
            </a:r>
            <a:r>
              <a:rPr lang="en-US" altLang="en-US" sz="2135" b="1" i="0" dirty="0">
                <a:solidFill>
                  <a:srgbClr val="2C3E50"/>
                </a:solidFill>
                <a:effectLst/>
                <a:latin typeface="Segoe UI" panose="020B0502040204020203" pitchFamily="34" charset="0"/>
              </a:rPr>
              <a:t>Enhancing Job Recommendation Systems through Machine Learning</a:t>
            </a:r>
            <a:endParaRPr lang="en-US" altLang="en-US" sz="1900" b="0" i="0" dirty="0">
              <a:solidFill>
                <a:srgbClr val="2C3E50"/>
              </a:solidFill>
              <a:effectLst/>
              <a:latin typeface="Segoe UI" panose="020B0502040204020203" pitchFamily="34" charset="0"/>
            </a:endParaRPr>
          </a:p>
          <a:p>
            <a:pPr algn="l">
              <a:spcBef>
                <a:spcPts val="750"/>
              </a:spcBef>
              <a:spcAft>
                <a:spcPts val="750"/>
              </a:spcAft>
            </a:pPr>
            <a:r>
              <a:rPr lang="en-IN" sz="1900" b="0" i="0" dirty="0">
                <a:solidFill>
                  <a:srgbClr val="2C3E50"/>
                </a:solidFill>
                <a:effectLst/>
                <a:latin typeface="Segoe UI" panose="020B0502040204020203" pitchFamily="34" charset="0"/>
              </a:rPr>
              <a:t>Authors: </a:t>
            </a:r>
            <a:r>
              <a:rPr lang="en-US" altLang="en-US" sz="1900" b="0" i="0" dirty="0">
                <a:solidFill>
                  <a:srgbClr val="2C3E50"/>
                </a:solidFill>
                <a:effectLst/>
                <a:latin typeface="Segoe UI" panose="020B0502040204020203" pitchFamily="34" charset="0"/>
              </a:rPr>
              <a:t>A. Gupta, R. Verma, S. Iyer</a:t>
            </a:r>
            <a:r>
              <a:rPr lang="en-IN" altLang="en-US" sz="1900" b="0" i="0" dirty="0">
                <a:solidFill>
                  <a:srgbClr val="2C3E50"/>
                </a:solidFill>
                <a:effectLst/>
                <a:latin typeface="Segoe UI" panose="020B0502040204020203" pitchFamily="34" charset="0"/>
              </a:rPr>
              <a:t> </a:t>
            </a:r>
            <a:r>
              <a:rPr lang="en-IN" sz="1900" b="0" i="0" dirty="0">
                <a:solidFill>
                  <a:srgbClr val="2C3E50"/>
                </a:solidFill>
                <a:effectLst/>
                <a:latin typeface="Segoe UI" panose="020B0502040204020203" pitchFamily="34" charset="0"/>
              </a:rPr>
              <a:t>| </a:t>
            </a:r>
            <a:r>
              <a:rPr lang="en-US" altLang="en-US" sz="1900" b="0" i="0" dirty="0">
                <a:solidFill>
                  <a:srgbClr val="2C3E50"/>
                </a:solidFill>
                <a:effectLst/>
                <a:latin typeface="Segoe UI" panose="020B0502040204020203" pitchFamily="34" charset="0"/>
              </a:rPr>
              <a:t>IJSRET</a:t>
            </a:r>
            <a:r>
              <a:rPr lang="en-IN" altLang="en-US" sz="1900" b="0" i="0" dirty="0">
                <a:solidFill>
                  <a:srgbClr val="2C3E50"/>
                </a:solidFill>
                <a:effectLst/>
                <a:latin typeface="Segoe UI" panose="020B0502040204020203" pitchFamily="34" charset="0"/>
              </a:rPr>
              <a:t>(2024)</a:t>
            </a:r>
            <a:br>
              <a:rPr lang="en-IN" sz="1900" b="0" i="0" dirty="0">
                <a:solidFill>
                  <a:srgbClr val="2C3E50"/>
                </a:solidFill>
                <a:effectLst/>
                <a:latin typeface="Segoe UI" panose="020B0502040204020203" pitchFamily="34" charset="0"/>
              </a:rPr>
            </a:br>
            <a:r>
              <a:rPr lang="en-IN" sz="1900" b="1" i="0" dirty="0">
                <a:solidFill>
                  <a:srgbClr val="2C3E50"/>
                </a:solidFill>
                <a:effectLst/>
                <a:latin typeface="Segoe UI" panose="020B0502040204020203" pitchFamily="34" charset="0"/>
              </a:rPr>
              <a:t>Key Idea:</a:t>
            </a:r>
            <a:r>
              <a:rPr lang="en-IN" sz="1900" b="0" i="0" dirty="0">
                <a:solidFill>
                  <a:srgbClr val="2C3E50"/>
                </a:solidFill>
                <a:effectLst/>
                <a:latin typeface="Segoe UI" panose="020B0502040204020203" pitchFamily="34" charset="0"/>
              </a:rPr>
              <a:t> </a:t>
            </a:r>
            <a:r>
              <a:rPr lang="en-US" altLang="en-US" sz="1900" b="0" i="0" dirty="0">
                <a:solidFill>
                  <a:srgbClr val="2C3E50"/>
                </a:solidFill>
                <a:effectLst/>
                <a:latin typeface="Segoe UI" panose="020B0502040204020203" pitchFamily="34" charset="0"/>
              </a:rPr>
              <a:t>AI-based job and internship recommendations using skills, CGPA, and interests with machine learning models.</a:t>
            </a:r>
            <a:br>
              <a:rPr lang="en-IN" sz="1900" b="0" i="0" dirty="0">
                <a:solidFill>
                  <a:srgbClr val="2C3E50"/>
                </a:solidFill>
                <a:effectLst/>
                <a:latin typeface="Segoe UI" panose="020B0502040204020203" pitchFamily="34" charset="0"/>
              </a:rPr>
            </a:br>
            <a:r>
              <a:rPr lang="en-IN" sz="1900" b="1" i="0" dirty="0">
                <a:solidFill>
                  <a:srgbClr val="2C3E50"/>
                </a:solidFill>
                <a:effectLst/>
                <a:latin typeface="Segoe UI" panose="020B0502040204020203" pitchFamily="34" charset="0"/>
              </a:rPr>
              <a:t>Impact:</a:t>
            </a:r>
            <a:r>
              <a:rPr lang="en-IN" sz="1900" b="0" i="0" dirty="0">
                <a:solidFill>
                  <a:srgbClr val="2C3E50"/>
                </a:solidFill>
                <a:effectLst/>
                <a:latin typeface="Segoe UI" panose="020B0502040204020203" pitchFamily="34" charset="0"/>
              </a:rPr>
              <a:t> •</a:t>
            </a:r>
            <a:r>
              <a:rPr lang="en-US" altLang="en-US" sz="1900" b="0" i="0" dirty="0">
                <a:solidFill>
                  <a:srgbClr val="2C3E50"/>
                </a:solidFill>
                <a:effectLst/>
                <a:latin typeface="Segoe UI" panose="020B0502040204020203" pitchFamily="34" charset="0"/>
              </a:rPr>
              <a:t>Guides CGPA &amp; skill-based matching.</a:t>
            </a:r>
            <a:br>
              <a:rPr lang="en-IN" sz="1900" b="0" i="0" dirty="0">
                <a:solidFill>
                  <a:srgbClr val="2C3E50"/>
                </a:solidFill>
                <a:effectLst/>
                <a:latin typeface="Segoe UI" panose="020B0502040204020203" pitchFamily="34" charset="0"/>
              </a:rPr>
            </a:br>
            <a:r>
              <a:rPr lang="en-IN" sz="1900" b="0" i="0" dirty="0">
                <a:solidFill>
                  <a:srgbClr val="2C3E50"/>
                </a:solidFill>
                <a:effectLst/>
                <a:latin typeface="Segoe UI" panose="020B0502040204020203" pitchFamily="34" charset="0"/>
              </a:rPr>
              <a:t>• </a:t>
            </a:r>
            <a:r>
              <a:rPr lang="en-US" altLang="en-US" sz="1900" b="0" i="0" dirty="0">
                <a:solidFill>
                  <a:srgbClr val="2C3E50"/>
                </a:solidFill>
                <a:effectLst/>
                <a:latin typeface="Segoe UI" panose="020B0502040204020203" pitchFamily="34" charset="0"/>
              </a:rPr>
              <a:t>Supports AI-driven recommendations for better placements.</a:t>
            </a:r>
            <a:endParaRPr lang="en-US" altLang="en-US" sz="1900" b="0" i="0" dirty="0">
              <a:solidFill>
                <a:srgbClr val="2C3E50"/>
              </a:solidFill>
              <a:effectLst/>
              <a:latin typeface="Segoe UI" panose="020B0502040204020203" pitchFamily="34" charset="0"/>
            </a:endParaRPr>
          </a:p>
          <a:p>
            <a:pPr algn="l">
              <a:spcBef>
                <a:spcPts val="750"/>
              </a:spcBef>
              <a:spcAft>
                <a:spcPts val="750"/>
              </a:spcAft>
            </a:pPr>
            <a:r>
              <a:rPr lang="en-IN" sz="1900" b="0" i="0" dirty="0">
                <a:solidFill>
                  <a:srgbClr val="2C3E50"/>
                </a:solidFill>
                <a:effectLst/>
                <a:latin typeface="Segoe UI" panose="020B0502040204020203" pitchFamily="34" charset="0"/>
              </a:rPr>
              <a:t>• </a:t>
            </a:r>
            <a:r>
              <a:rPr lang="en-US" altLang="en-US" sz="1900" b="0" i="0" dirty="0">
                <a:solidFill>
                  <a:srgbClr val="2C3E50"/>
                </a:solidFill>
                <a:effectLst/>
                <a:latin typeface="Segoe UI" panose="020B0502040204020203" pitchFamily="34" charset="0"/>
              </a:rPr>
              <a:t>Helps refine job/internship suggestion algorithms.</a:t>
            </a:r>
            <a:endParaRPr lang="en-US" altLang="en-US" sz="1900" b="0" i="0" dirty="0">
              <a:solidFill>
                <a:srgbClr val="2C3E50"/>
              </a:solidFill>
              <a:effectLst/>
              <a:latin typeface="Segoe UI" panose="020B0502040204020203" pitchFamily="34" charset="0"/>
            </a:endParaRPr>
          </a:p>
          <a:p>
            <a:pPr algn="l">
              <a:spcBef>
                <a:spcPts val="750"/>
              </a:spcBef>
              <a:spcAft>
                <a:spcPts val="750"/>
              </a:spcAft>
            </a:pPr>
            <a:r>
              <a:rPr lang="en-IN" sz="2100" b="1" i="0" dirty="0">
                <a:solidFill>
                  <a:srgbClr val="2C3E50"/>
                </a:solidFill>
                <a:effectLst/>
                <a:latin typeface="Segoe UI" panose="020B0502040204020203" pitchFamily="34" charset="0"/>
              </a:rPr>
              <a:t>2. </a:t>
            </a:r>
            <a:r>
              <a:rPr lang="en-US" altLang="en-US" sz="1900" b="1" i="0" dirty="0">
                <a:solidFill>
                  <a:srgbClr val="2C3E50"/>
                </a:solidFill>
                <a:effectLst/>
                <a:latin typeface="Segoe UI" panose="020B0502040204020203" pitchFamily="34" charset="0"/>
              </a:rPr>
              <a:t>Using Internship Management System to Improve the Relationship between Internship Seekers, Employers, and Educational Institutions</a:t>
            </a:r>
            <a:endParaRPr lang="en-US" altLang="en-US" sz="1900" b="0" i="0" dirty="0">
              <a:solidFill>
                <a:srgbClr val="2C3E50"/>
              </a:solidFill>
              <a:effectLst/>
              <a:latin typeface="Segoe UI" panose="020B0502040204020203" pitchFamily="34" charset="0"/>
            </a:endParaRPr>
          </a:p>
          <a:p>
            <a:pPr algn="l">
              <a:spcBef>
                <a:spcPts val="750"/>
              </a:spcBef>
              <a:spcAft>
                <a:spcPts val="750"/>
              </a:spcAft>
            </a:pPr>
            <a:r>
              <a:rPr lang="en-IN" sz="1900" b="0" i="0" dirty="0">
                <a:solidFill>
                  <a:srgbClr val="2C3E50"/>
                </a:solidFill>
                <a:effectLst/>
                <a:latin typeface="Segoe UI" panose="020B0502040204020203" pitchFamily="34" charset="0"/>
              </a:rPr>
              <a:t>Authors: </a:t>
            </a:r>
            <a:r>
              <a:rPr lang="en-US" altLang="en-US" sz="1900" b="0" i="0" dirty="0">
                <a:solidFill>
                  <a:srgbClr val="2C3E50"/>
                </a:solidFill>
                <a:effectLst/>
                <a:latin typeface="Segoe UI" panose="020B0502040204020203" pitchFamily="34" charset="0"/>
              </a:rPr>
              <a:t>Hyrmet Mydyti, Arbana Kadriu</a:t>
            </a:r>
            <a:r>
              <a:rPr lang="en-IN" altLang="en-US" sz="1900" b="0" i="0" dirty="0">
                <a:solidFill>
                  <a:srgbClr val="2C3E50"/>
                </a:solidFill>
                <a:effectLst/>
                <a:latin typeface="Segoe UI" panose="020B0502040204020203" pitchFamily="34" charset="0"/>
              </a:rPr>
              <a:t>  </a:t>
            </a:r>
            <a:r>
              <a:rPr lang="en-IN" sz="1900" i="0" dirty="0">
                <a:solidFill>
                  <a:srgbClr val="2C3E50"/>
                </a:solidFill>
                <a:effectLst/>
                <a:latin typeface="Segoe UI" panose="020B0502040204020203" pitchFamily="34" charset="0"/>
              </a:rPr>
              <a:t>| </a:t>
            </a:r>
            <a:r>
              <a:rPr lang="en-US" altLang="en-US" sz="1900" i="0" dirty="0">
                <a:solidFill>
                  <a:srgbClr val="2C3E50"/>
                </a:solidFill>
                <a:effectLst/>
                <a:latin typeface="Segoe UI" panose="020B0502040204020203" pitchFamily="34" charset="0"/>
              </a:rPr>
              <a:t>ENTRENOVA Conference Proceedings (2020)</a:t>
            </a:r>
            <a:endParaRPr lang="en-US" altLang="en-US" sz="1900" b="1" i="0" dirty="0">
              <a:solidFill>
                <a:srgbClr val="2C3E50"/>
              </a:solidFill>
              <a:effectLst/>
              <a:latin typeface="Segoe UI" panose="020B0502040204020203" pitchFamily="34" charset="0"/>
            </a:endParaRPr>
          </a:p>
          <a:p>
            <a:pPr algn="l">
              <a:spcBef>
                <a:spcPts val="750"/>
              </a:spcBef>
              <a:spcAft>
                <a:spcPts val="750"/>
              </a:spcAft>
            </a:pPr>
            <a:r>
              <a:rPr lang="en-IN" sz="1900" b="1" i="0" dirty="0">
                <a:solidFill>
                  <a:srgbClr val="2C3E50"/>
                </a:solidFill>
                <a:effectLst/>
                <a:latin typeface="Segoe UI" panose="020B0502040204020203" pitchFamily="34" charset="0"/>
              </a:rPr>
              <a:t>Key Idea:</a:t>
            </a:r>
            <a:r>
              <a:rPr lang="en-US" altLang="en-US" sz="1900" b="0" i="0" dirty="0">
                <a:solidFill>
                  <a:srgbClr val="2C3E50"/>
                </a:solidFill>
                <a:effectLst/>
                <a:latin typeface="Segoe UI" panose="020B0502040204020203" pitchFamily="34" charset="0"/>
              </a:rPr>
              <a:t>Internship management system that improves communication between students, employers, and institutions.</a:t>
            </a:r>
            <a:br>
              <a:rPr lang="en-IN" sz="1900" b="0" i="0" dirty="0">
                <a:solidFill>
                  <a:srgbClr val="2C3E50"/>
                </a:solidFill>
                <a:effectLst/>
                <a:latin typeface="Segoe UI" panose="020B0502040204020203" pitchFamily="34" charset="0"/>
              </a:rPr>
            </a:br>
            <a:r>
              <a:rPr lang="en-IN" sz="1900" b="1" i="0" dirty="0">
                <a:solidFill>
                  <a:srgbClr val="2C3E50"/>
                </a:solidFill>
                <a:effectLst/>
                <a:latin typeface="Segoe UI" panose="020B0502040204020203" pitchFamily="34" charset="0"/>
              </a:rPr>
              <a:t>Impact:</a:t>
            </a:r>
            <a:r>
              <a:rPr lang="en-IN" sz="1900" b="0" i="0" dirty="0">
                <a:solidFill>
                  <a:srgbClr val="2C3E50"/>
                </a:solidFill>
                <a:effectLst/>
                <a:latin typeface="Segoe UI" panose="020B0502040204020203" pitchFamily="34" charset="0"/>
              </a:rPr>
              <a:t> •</a:t>
            </a:r>
            <a:r>
              <a:rPr lang="en-US" altLang="en-US" sz="1900" b="0" i="0" dirty="0">
                <a:solidFill>
                  <a:srgbClr val="2C3E50"/>
                </a:solidFill>
                <a:effectLst/>
                <a:latin typeface="Segoe UI" panose="020B0502040204020203" pitchFamily="34" charset="0"/>
              </a:rPr>
              <a:t>Inspired tracking &amp; application features.</a:t>
            </a:r>
            <a:endParaRPr lang="en-US" altLang="en-US" sz="1900" b="0" i="0" dirty="0">
              <a:solidFill>
                <a:srgbClr val="2C3E50"/>
              </a:solidFill>
              <a:effectLst/>
              <a:latin typeface="Segoe UI" panose="020B0502040204020203" pitchFamily="34" charset="0"/>
            </a:endParaRPr>
          </a:p>
          <a:p>
            <a:pPr algn="l">
              <a:spcBef>
                <a:spcPts val="750"/>
              </a:spcBef>
              <a:spcAft>
                <a:spcPts val="750"/>
              </a:spcAft>
            </a:pPr>
            <a:r>
              <a:rPr lang="en-IN" sz="1900" b="0" i="0" dirty="0">
                <a:solidFill>
                  <a:srgbClr val="2C3E50"/>
                </a:solidFill>
                <a:effectLst/>
                <a:latin typeface="Segoe UI" panose="020B0502040204020203" pitchFamily="34" charset="0"/>
              </a:rPr>
              <a:t>• </a:t>
            </a:r>
            <a:r>
              <a:rPr lang="en-US" altLang="en-US" sz="1900" b="0" i="0" dirty="0">
                <a:solidFill>
                  <a:srgbClr val="2C3E50"/>
                </a:solidFill>
                <a:effectLst/>
                <a:latin typeface="Segoe UI" panose="020B0502040204020203" pitchFamily="34" charset="0"/>
              </a:rPr>
              <a:t>Supports real-time company listings.</a:t>
            </a:r>
            <a:br>
              <a:rPr lang="en-IN" sz="1900" b="0" i="0" dirty="0">
                <a:solidFill>
                  <a:srgbClr val="2C3E50"/>
                </a:solidFill>
                <a:effectLst/>
                <a:latin typeface="Segoe UI" panose="020B0502040204020203" pitchFamily="34" charset="0"/>
              </a:rPr>
            </a:br>
            <a:r>
              <a:rPr lang="en-IN" sz="1900" b="0" i="0" dirty="0">
                <a:solidFill>
                  <a:srgbClr val="2C3E50"/>
                </a:solidFill>
                <a:effectLst/>
                <a:latin typeface="Segoe UI" panose="020B0502040204020203" pitchFamily="34" charset="0"/>
              </a:rPr>
              <a:t>• </a:t>
            </a:r>
            <a:r>
              <a:rPr lang="en-US" altLang="en-US" sz="1900" b="0" i="0" dirty="0">
                <a:solidFill>
                  <a:srgbClr val="2C3E50"/>
                </a:solidFill>
                <a:effectLst/>
                <a:latin typeface="Segoe UI" panose="020B0502040204020203" pitchFamily="34" charset="0"/>
              </a:rPr>
              <a:t>Enhances employer-student interaction.</a:t>
            </a:r>
            <a:endParaRPr lang="en-US" altLang="en-US" sz="1900" b="0" i="0" dirty="0">
              <a:solidFill>
                <a:srgbClr val="2C3E50"/>
              </a:solidFill>
              <a:effectLst/>
              <a:latin typeface="Segoe UI" panose="020B0502040204020203" pitchFamily="34" charset="0"/>
            </a:endParaRPr>
          </a:p>
          <a:p>
            <a:endParaRPr lang="en-IN" sz="1800" dirty="0"/>
          </a:p>
        </p:txBody>
      </p:sp>
      <p:sp>
        <p:nvSpPr>
          <p:cNvPr id="6" name="Date Placeholder 5"/>
          <p:cNvSpPr>
            <a:spLocks noGrp="1"/>
          </p:cNvSpPr>
          <p:nvPr>
            <p:ph type="dt" sz="half" idx="10"/>
          </p:nvPr>
        </p:nvSpPr>
        <p:spPr>
          <a:xfrm>
            <a:off x="1333500" y="6356350"/>
            <a:ext cx="985157" cy="365125"/>
          </a:xfrm>
        </p:spPr>
        <p:txBody>
          <a:bodyPr/>
          <a:lstStyle/>
          <a:p>
            <a:r>
              <a:rPr lang="en-US" dirty="0"/>
              <a:t>2025</a:t>
            </a:r>
            <a:endParaRPr lang="en-US" dirty="0"/>
          </a:p>
        </p:txBody>
      </p:sp>
      <p:sp>
        <p:nvSpPr>
          <p:cNvPr id="5" name="Footer Placeholder 4"/>
          <p:cNvSpPr>
            <a:spLocks noGrp="1"/>
          </p:cNvSpPr>
          <p:nvPr>
            <p:ph type="ftr" sz="quarter" idx="11"/>
          </p:nvPr>
        </p:nvSpPr>
        <p:spPr>
          <a:xfrm>
            <a:off x="2669886" y="6356349"/>
            <a:ext cx="2482842" cy="365125"/>
          </a:xfrm>
        </p:spPr>
        <p:txBody>
          <a:bodyPr/>
          <a:lstStyle/>
          <a:p>
            <a:r>
              <a:rPr lang="en-US" dirty="0"/>
              <a:t>Career Connect</a:t>
            </a:r>
            <a:endParaRPr lang="en-US" dirty="0"/>
          </a:p>
        </p:txBody>
      </p:sp>
      <p:sp>
        <p:nvSpPr>
          <p:cNvPr id="4" name="Slide Number Placeholder 3"/>
          <p:cNvSpPr>
            <a:spLocks noGrp="1"/>
          </p:cNvSpPr>
          <p:nvPr>
            <p:ph type="sldNum" sz="quarter" idx="12"/>
          </p:nvPr>
        </p:nvSpPr>
        <p:spPr>
          <a:xfrm>
            <a:off x="5536305" y="6356350"/>
            <a:ext cx="987552" cy="365125"/>
          </a:xfrm>
        </p:spPr>
        <p:txBody>
          <a:bodyPr/>
          <a:lstStyle/>
          <a:p>
            <a:fld id="{19B51A1E-902D-48AF-9020-955120F399B6}"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973" y="1068071"/>
            <a:ext cx="5439884" cy="1072124"/>
          </a:xfrm>
        </p:spPr>
        <p:txBody>
          <a:bodyPr>
            <a:noAutofit/>
          </a:bodyPr>
          <a:lstStyle/>
          <a:p>
            <a:r>
              <a:rPr lang="en-US" sz="3600" spc="-150" dirty="0"/>
              <a:t>Literature survey</a:t>
            </a:r>
            <a:endParaRPr lang="en-US" sz="3600" spc="-150" dirty="0"/>
          </a:p>
        </p:txBody>
      </p:sp>
      <p:sp>
        <p:nvSpPr>
          <p:cNvPr id="3" name="Subtitle 2"/>
          <p:cNvSpPr>
            <a:spLocks noGrp="1"/>
          </p:cNvSpPr>
          <p:nvPr>
            <p:ph idx="1"/>
          </p:nvPr>
        </p:nvSpPr>
        <p:spPr>
          <a:xfrm>
            <a:off x="1083973" y="2362199"/>
            <a:ext cx="7326602" cy="3994150"/>
          </a:xfrm>
        </p:spPr>
        <p:txBody>
          <a:bodyPr>
            <a:normAutofit fontScale="47500" lnSpcReduction="20000"/>
          </a:bodyPr>
          <a:lstStyle/>
          <a:p>
            <a:pPr>
              <a:lnSpc>
                <a:spcPct val="130000"/>
              </a:lnSpc>
              <a:spcBef>
                <a:spcPts val="750"/>
              </a:spcBef>
              <a:spcAft>
                <a:spcPts val="750"/>
              </a:spcAft>
            </a:pPr>
            <a:r>
              <a:rPr lang="en-IN" sz="2300" b="1" dirty="0">
                <a:solidFill>
                  <a:srgbClr val="2C3E50"/>
                </a:solidFill>
                <a:latin typeface="Segoe UI" panose="020B0502040204020203" pitchFamily="34" charset="0"/>
              </a:rPr>
              <a:t>3. </a:t>
            </a:r>
            <a:r>
              <a:rPr lang="en-US" altLang="en-US" sz="2400" b="1" i="0" dirty="0">
                <a:solidFill>
                  <a:srgbClr val="2C3E50"/>
                </a:solidFill>
                <a:effectLst/>
                <a:latin typeface="Segoe UI" panose="020B0502040204020203" pitchFamily="34" charset="0"/>
              </a:rPr>
              <a:t>The Use of Leaderboards in Education: A Systematic Review of Empirical Evidence in Higher Education</a:t>
            </a:r>
            <a:br>
              <a:rPr lang="en-IN" sz="2400" b="0" i="0" dirty="0">
                <a:solidFill>
                  <a:srgbClr val="2C3E50"/>
                </a:solidFill>
                <a:effectLst/>
                <a:latin typeface="Segoe UI" panose="020B0502040204020203" pitchFamily="34" charset="0"/>
              </a:rPr>
            </a:br>
            <a:r>
              <a:rPr lang="en-IN" sz="2100" dirty="0">
                <a:solidFill>
                  <a:srgbClr val="2C3E50"/>
                </a:solidFill>
                <a:latin typeface="Segoe UI" panose="020B0502040204020203" pitchFamily="34" charset="0"/>
              </a:rPr>
              <a:t>Authors: </a:t>
            </a:r>
            <a:r>
              <a:rPr lang="en-US" altLang="en-US" sz="2100" dirty="0">
                <a:solidFill>
                  <a:srgbClr val="2C3E50"/>
                </a:solidFill>
                <a:latin typeface="Segoe UI" panose="020B0502040204020203" pitchFamily="34" charset="0"/>
              </a:rPr>
              <a:t>Chunqi Li, Lishi Liang</a:t>
            </a:r>
            <a:r>
              <a:rPr lang="en-IN" altLang="en-US" sz="2100" dirty="0">
                <a:solidFill>
                  <a:srgbClr val="2C3E50"/>
                </a:solidFill>
                <a:latin typeface="Segoe UI" panose="020B0502040204020203" pitchFamily="34" charset="0"/>
              </a:rPr>
              <a:t> </a:t>
            </a:r>
            <a:r>
              <a:rPr lang="en-IN" sz="2100" dirty="0">
                <a:solidFill>
                  <a:srgbClr val="2C3E50"/>
                </a:solidFill>
                <a:latin typeface="Segoe UI" panose="020B0502040204020203" pitchFamily="34" charset="0"/>
              </a:rPr>
              <a:t>| JCAL (2024)</a:t>
            </a:r>
            <a:br>
              <a:rPr lang="en-IN" sz="2100" dirty="0">
                <a:solidFill>
                  <a:srgbClr val="2C3E50"/>
                </a:solidFill>
                <a:latin typeface="Segoe UI" panose="020B0502040204020203" pitchFamily="34" charset="0"/>
              </a:rPr>
            </a:br>
            <a:r>
              <a:rPr lang="en-IN" sz="2100" b="1" dirty="0">
                <a:solidFill>
                  <a:srgbClr val="2C3E50"/>
                </a:solidFill>
                <a:latin typeface="Segoe UI" panose="020B0502040204020203" pitchFamily="34" charset="0"/>
              </a:rPr>
              <a:t>Key Idea: </a:t>
            </a:r>
            <a:r>
              <a:rPr lang="en-US" altLang="en-US" sz="2100" dirty="0">
                <a:solidFill>
                  <a:srgbClr val="2C3E50"/>
                </a:solidFill>
                <a:latin typeface="Segoe UI" panose="020B0502040204020203" pitchFamily="34" charset="0"/>
              </a:rPr>
              <a:t>Reviews how leaderboards impact student motivation, engagement, and learning in higher education.</a:t>
            </a:r>
            <a:endParaRPr lang="en-US" altLang="en-US" sz="2100" b="1" dirty="0">
              <a:solidFill>
                <a:srgbClr val="2C3E50"/>
              </a:solidFill>
              <a:latin typeface="Segoe UI" panose="020B0502040204020203" pitchFamily="34" charset="0"/>
            </a:endParaRPr>
          </a:p>
          <a:p>
            <a:pPr>
              <a:lnSpc>
                <a:spcPct val="130000"/>
              </a:lnSpc>
              <a:spcBef>
                <a:spcPts val="750"/>
              </a:spcBef>
              <a:spcAft>
                <a:spcPts val="750"/>
              </a:spcAft>
            </a:pPr>
            <a:r>
              <a:rPr lang="en-IN" sz="2100" b="1" dirty="0">
                <a:solidFill>
                  <a:srgbClr val="2C3E50"/>
                </a:solidFill>
                <a:latin typeface="Segoe UI" panose="020B0502040204020203" pitchFamily="34" charset="0"/>
              </a:rPr>
              <a:t>Impact: </a:t>
            </a:r>
            <a:r>
              <a:rPr lang="en-IN" sz="2100" dirty="0">
                <a:solidFill>
                  <a:srgbClr val="2C3E50"/>
                </a:solidFill>
                <a:latin typeface="Segoe UI" panose="020B0502040204020203" pitchFamily="34" charset="0"/>
              </a:rPr>
              <a:t>•</a:t>
            </a:r>
            <a:r>
              <a:rPr lang="en-US" altLang="en-US" sz="2100" dirty="0">
                <a:solidFill>
                  <a:srgbClr val="2C3E50"/>
                </a:solidFill>
                <a:latin typeface="Segoe UI" panose="020B0502040204020203" pitchFamily="34" charset="0"/>
              </a:rPr>
              <a:t>Justifies the competitive ranking system.</a:t>
            </a:r>
            <a:br>
              <a:rPr lang="en-IN" sz="2100" dirty="0">
                <a:solidFill>
                  <a:srgbClr val="2C3E50"/>
                </a:solidFill>
                <a:latin typeface="Segoe UI" panose="020B0502040204020203" pitchFamily="34" charset="0"/>
              </a:rPr>
            </a:br>
            <a:r>
              <a:rPr lang="en-IN" sz="2100" dirty="0">
                <a:solidFill>
                  <a:srgbClr val="2C3E50"/>
                </a:solidFill>
                <a:latin typeface="Segoe UI" panose="020B0502040204020203" pitchFamily="34" charset="0"/>
              </a:rPr>
              <a:t>• </a:t>
            </a:r>
            <a:r>
              <a:rPr lang="en-US" altLang="en-US" sz="2100" dirty="0">
                <a:solidFill>
                  <a:srgbClr val="2C3E50"/>
                </a:solidFill>
                <a:latin typeface="Segoe UI" panose="020B0502040204020203" pitchFamily="34" charset="0"/>
              </a:rPr>
              <a:t>Provides a framework for gamification features.</a:t>
            </a:r>
            <a:endParaRPr lang="en-US" altLang="en-US" sz="2100" dirty="0">
              <a:solidFill>
                <a:srgbClr val="2C3E50"/>
              </a:solidFill>
              <a:latin typeface="Segoe UI" panose="020B0502040204020203" pitchFamily="34" charset="0"/>
            </a:endParaRPr>
          </a:p>
          <a:p>
            <a:pPr>
              <a:lnSpc>
                <a:spcPct val="130000"/>
              </a:lnSpc>
              <a:spcBef>
                <a:spcPts val="750"/>
              </a:spcBef>
              <a:spcAft>
                <a:spcPts val="750"/>
              </a:spcAft>
            </a:pPr>
            <a:r>
              <a:rPr lang="en-IN" sz="2100" dirty="0">
                <a:solidFill>
                  <a:srgbClr val="2C3E50"/>
                </a:solidFill>
                <a:latin typeface="Segoe UI" panose="020B0502040204020203" pitchFamily="34" charset="0"/>
              </a:rPr>
              <a:t>• </a:t>
            </a:r>
            <a:r>
              <a:rPr lang="en-US" altLang="en-US" sz="2300" dirty="0">
                <a:solidFill>
                  <a:srgbClr val="2C3E50"/>
                </a:solidFill>
                <a:latin typeface="Segoe UI" panose="020B0502040204020203" pitchFamily="34" charset="0"/>
              </a:rPr>
              <a:t>Defines success metrics for engagement.</a:t>
            </a:r>
            <a:endParaRPr lang="en-US" altLang="en-US" sz="2300" b="1" dirty="0">
              <a:solidFill>
                <a:srgbClr val="2C3E50"/>
              </a:solidFill>
              <a:latin typeface="Segoe UI" panose="020B0502040204020203" pitchFamily="34" charset="0"/>
            </a:endParaRPr>
          </a:p>
          <a:p>
            <a:pPr>
              <a:lnSpc>
                <a:spcPct val="130000"/>
              </a:lnSpc>
              <a:spcBef>
                <a:spcPts val="750"/>
              </a:spcBef>
              <a:spcAft>
                <a:spcPts val="750"/>
              </a:spcAft>
            </a:pPr>
            <a:r>
              <a:rPr lang="en-IN" sz="2300" b="1" dirty="0">
                <a:solidFill>
                  <a:srgbClr val="2C3E50"/>
                </a:solidFill>
                <a:latin typeface="Segoe UI" panose="020B0502040204020203" pitchFamily="34" charset="0"/>
              </a:rPr>
              <a:t>4.</a:t>
            </a:r>
            <a:r>
              <a:rPr lang="en-US" altLang="en-US" sz="2100" b="1" dirty="0">
                <a:solidFill>
                  <a:srgbClr val="2C3E50"/>
                </a:solidFill>
                <a:latin typeface="Segoe UI" panose="020B0502040204020203" pitchFamily="34" charset="0"/>
              </a:rPr>
              <a:t>Examining the Effectiveness of Gamification as a Tool Promoting Intrinsic and Extrinsic Motivation Among Higher Education Students: A Systematic Review</a:t>
            </a:r>
            <a:endParaRPr lang="en-US" altLang="en-US" sz="2100" dirty="0">
              <a:solidFill>
                <a:srgbClr val="2C3E50"/>
              </a:solidFill>
              <a:latin typeface="Segoe UI" panose="020B0502040204020203" pitchFamily="34" charset="0"/>
            </a:endParaRPr>
          </a:p>
          <a:p>
            <a:pPr>
              <a:lnSpc>
                <a:spcPct val="130000"/>
              </a:lnSpc>
              <a:spcBef>
                <a:spcPts val="750"/>
              </a:spcBef>
              <a:spcAft>
                <a:spcPts val="750"/>
              </a:spcAft>
            </a:pPr>
            <a:r>
              <a:rPr lang="en-IN" sz="2100" dirty="0">
                <a:solidFill>
                  <a:srgbClr val="2C3E50"/>
                </a:solidFill>
                <a:latin typeface="Segoe UI" panose="020B0502040204020203" pitchFamily="34" charset="0"/>
              </a:rPr>
              <a:t>Authors: Minzi Li,Siyu Ma, Yuyang Shi  | </a:t>
            </a:r>
            <a:r>
              <a:rPr lang="en-US" altLang="en-US" sz="2100" dirty="0">
                <a:solidFill>
                  <a:srgbClr val="2C3E50"/>
                </a:solidFill>
                <a:latin typeface="Segoe UI" panose="020B0502040204020203" pitchFamily="34" charset="0"/>
              </a:rPr>
              <a:t>Frontiers in Psychology (2023)</a:t>
            </a:r>
            <a:endParaRPr lang="en-US" altLang="en-US" sz="2100" dirty="0">
              <a:solidFill>
                <a:srgbClr val="2C3E50"/>
              </a:solidFill>
              <a:latin typeface="Segoe UI" panose="020B0502040204020203" pitchFamily="34" charset="0"/>
            </a:endParaRPr>
          </a:p>
          <a:p>
            <a:pPr>
              <a:lnSpc>
                <a:spcPct val="130000"/>
              </a:lnSpc>
              <a:spcBef>
                <a:spcPts val="750"/>
              </a:spcBef>
              <a:spcAft>
                <a:spcPts val="750"/>
              </a:spcAft>
            </a:pPr>
            <a:r>
              <a:rPr lang="en-IN" sz="2100" b="1" dirty="0">
                <a:solidFill>
                  <a:srgbClr val="2C3E50"/>
                </a:solidFill>
                <a:latin typeface="Segoe UI" panose="020B0502040204020203" pitchFamily="34" charset="0"/>
              </a:rPr>
              <a:t>Key Idea: </a:t>
            </a:r>
            <a:r>
              <a:rPr lang="en-US" altLang="en-US" sz="2100" dirty="0">
                <a:solidFill>
                  <a:srgbClr val="2C3E50"/>
                </a:solidFill>
                <a:latin typeface="Segoe UI" panose="020B0502040204020203" pitchFamily="34" charset="0"/>
              </a:rPr>
              <a:t>Gamification (leaderboards, competition) enhances student motivation and engagement.</a:t>
            </a:r>
            <a:endParaRPr lang="en-US" altLang="en-US" sz="2100" b="1" dirty="0">
              <a:solidFill>
                <a:srgbClr val="2C3E50"/>
              </a:solidFill>
              <a:latin typeface="Segoe UI" panose="020B0502040204020203" pitchFamily="34" charset="0"/>
            </a:endParaRPr>
          </a:p>
          <a:p>
            <a:pPr>
              <a:lnSpc>
                <a:spcPct val="130000"/>
              </a:lnSpc>
              <a:spcBef>
                <a:spcPts val="750"/>
              </a:spcBef>
              <a:spcAft>
                <a:spcPts val="750"/>
              </a:spcAft>
            </a:pPr>
            <a:r>
              <a:rPr lang="en-IN" sz="2100" b="1" dirty="0">
                <a:solidFill>
                  <a:srgbClr val="2C3E50"/>
                </a:solidFill>
                <a:latin typeface="Segoe UI" panose="020B0502040204020203" pitchFamily="34" charset="0"/>
              </a:rPr>
              <a:t>Impact: </a:t>
            </a:r>
            <a:r>
              <a:rPr lang="en-IN" sz="2100" dirty="0">
                <a:solidFill>
                  <a:srgbClr val="2C3E50"/>
                </a:solidFill>
                <a:latin typeface="Segoe UI" panose="020B0502040204020203" pitchFamily="34" charset="0"/>
              </a:rPr>
              <a:t>• </a:t>
            </a:r>
            <a:r>
              <a:rPr lang="en-US" altLang="en-US" sz="2100" dirty="0">
                <a:solidFill>
                  <a:srgbClr val="2C3E50"/>
                </a:solidFill>
                <a:latin typeface="Segoe UI" panose="020B0502040204020203" pitchFamily="34" charset="0"/>
              </a:rPr>
              <a:t>Validates leaderboard-driven motivation.</a:t>
            </a:r>
            <a:endParaRPr lang="en-US" altLang="en-US" sz="2100" dirty="0">
              <a:solidFill>
                <a:srgbClr val="2C3E50"/>
              </a:solidFill>
              <a:latin typeface="Segoe UI" panose="020B0502040204020203" pitchFamily="34" charset="0"/>
            </a:endParaRPr>
          </a:p>
          <a:p>
            <a:pPr>
              <a:lnSpc>
                <a:spcPct val="130000"/>
              </a:lnSpc>
              <a:spcBef>
                <a:spcPts val="750"/>
              </a:spcBef>
              <a:spcAft>
                <a:spcPts val="750"/>
              </a:spcAft>
            </a:pPr>
            <a:r>
              <a:rPr lang="en-IN" sz="2100" dirty="0">
                <a:solidFill>
                  <a:srgbClr val="2C3E50"/>
                </a:solidFill>
                <a:latin typeface="Segoe UI" panose="020B0502040204020203" pitchFamily="34" charset="0"/>
              </a:rPr>
              <a:t>• </a:t>
            </a:r>
            <a:r>
              <a:rPr lang="en-US" altLang="en-US" sz="2100" dirty="0">
                <a:solidFill>
                  <a:srgbClr val="2C3E50"/>
                </a:solidFill>
                <a:latin typeface="Segoe UI" panose="020B0502040204020203" pitchFamily="34" charset="0"/>
              </a:rPr>
              <a:t>Encourages skill improvement through competition</a:t>
            </a:r>
            <a:endParaRPr lang="en-US" altLang="en-US" sz="2100" dirty="0">
              <a:solidFill>
                <a:srgbClr val="2C3E50"/>
              </a:solidFill>
              <a:latin typeface="Segoe UI" panose="020B0502040204020203" pitchFamily="34" charset="0"/>
            </a:endParaRPr>
          </a:p>
          <a:p>
            <a:pPr>
              <a:lnSpc>
                <a:spcPct val="130000"/>
              </a:lnSpc>
              <a:spcBef>
                <a:spcPts val="750"/>
              </a:spcBef>
              <a:spcAft>
                <a:spcPts val="750"/>
              </a:spcAft>
            </a:pPr>
            <a:r>
              <a:rPr lang="en-IN" sz="2100" dirty="0">
                <a:solidFill>
                  <a:srgbClr val="2C3E50"/>
                </a:solidFill>
                <a:latin typeface="Segoe UI" panose="020B0502040204020203" pitchFamily="34" charset="0"/>
              </a:rPr>
              <a:t>• </a:t>
            </a:r>
            <a:r>
              <a:rPr lang="en-US" altLang="en-US" sz="2100" dirty="0">
                <a:solidFill>
                  <a:srgbClr val="2C3E50"/>
                </a:solidFill>
                <a:latin typeface="Segoe UI" panose="020B0502040204020203" pitchFamily="34" charset="0"/>
              </a:rPr>
              <a:t>Supports long-term engagement strategies.</a:t>
            </a:r>
            <a:endParaRPr lang="en-US" altLang="en-US" sz="2100" dirty="0">
              <a:solidFill>
                <a:srgbClr val="2C3E50"/>
              </a:solidFill>
              <a:latin typeface="Segoe UI" panose="020B0502040204020203" pitchFamily="34" charset="0"/>
            </a:endParaRPr>
          </a:p>
          <a:p>
            <a:endParaRPr lang="en-IN" sz="2400" dirty="0"/>
          </a:p>
        </p:txBody>
      </p:sp>
      <p:sp>
        <p:nvSpPr>
          <p:cNvPr id="6" name="Date Placeholder 5"/>
          <p:cNvSpPr>
            <a:spLocks noGrp="1"/>
          </p:cNvSpPr>
          <p:nvPr>
            <p:ph type="dt" sz="half" idx="10"/>
          </p:nvPr>
        </p:nvSpPr>
        <p:spPr>
          <a:xfrm>
            <a:off x="1333500" y="6356350"/>
            <a:ext cx="985157" cy="365125"/>
          </a:xfrm>
        </p:spPr>
        <p:txBody>
          <a:bodyPr/>
          <a:lstStyle/>
          <a:p>
            <a:r>
              <a:rPr lang="en-US" dirty="0"/>
              <a:t>2025</a:t>
            </a:r>
            <a:endParaRPr lang="en-US" dirty="0"/>
          </a:p>
        </p:txBody>
      </p:sp>
      <p:sp>
        <p:nvSpPr>
          <p:cNvPr id="5" name="Footer Placeholder 4"/>
          <p:cNvSpPr>
            <a:spLocks noGrp="1"/>
          </p:cNvSpPr>
          <p:nvPr>
            <p:ph type="ftr" sz="quarter" idx="11"/>
          </p:nvPr>
        </p:nvSpPr>
        <p:spPr>
          <a:xfrm>
            <a:off x="2669886" y="6356349"/>
            <a:ext cx="2482842" cy="365125"/>
          </a:xfrm>
        </p:spPr>
        <p:txBody>
          <a:bodyPr/>
          <a:lstStyle/>
          <a:p>
            <a:r>
              <a:rPr lang="en-US" dirty="0"/>
              <a:t>Career Connect</a:t>
            </a:r>
            <a:endParaRPr lang="en-US" dirty="0"/>
          </a:p>
        </p:txBody>
      </p:sp>
      <p:sp>
        <p:nvSpPr>
          <p:cNvPr id="4" name="Slide Number Placeholder 3"/>
          <p:cNvSpPr>
            <a:spLocks noGrp="1"/>
          </p:cNvSpPr>
          <p:nvPr>
            <p:ph type="sldNum" sz="quarter" idx="12"/>
          </p:nvPr>
        </p:nvSpPr>
        <p:spPr>
          <a:xfrm>
            <a:off x="5536305" y="6356350"/>
            <a:ext cx="987552" cy="365125"/>
          </a:xfrm>
        </p:spPr>
        <p:txBody>
          <a:bodyPr/>
          <a:lstStyle/>
          <a:p>
            <a:fld id="{19B51A1E-902D-48AF-9020-955120F399B6}"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973" y="1068071"/>
            <a:ext cx="5439884" cy="1072124"/>
          </a:xfrm>
        </p:spPr>
        <p:txBody>
          <a:bodyPr>
            <a:noAutofit/>
          </a:bodyPr>
          <a:lstStyle/>
          <a:p>
            <a:r>
              <a:rPr lang="en-US" sz="3600" spc="-150" dirty="0"/>
              <a:t>Objective</a:t>
            </a:r>
            <a:endParaRPr lang="en-US" sz="3600" spc="-150" dirty="0"/>
          </a:p>
        </p:txBody>
      </p:sp>
      <p:sp>
        <p:nvSpPr>
          <p:cNvPr id="3" name="Subtitle 2"/>
          <p:cNvSpPr>
            <a:spLocks noGrp="1"/>
          </p:cNvSpPr>
          <p:nvPr>
            <p:ph idx="1"/>
          </p:nvPr>
        </p:nvSpPr>
        <p:spPr>
          <a:xfrm>
            <a:off x="1083973" y="2362199"/>
            <a:ext cx="7326602" cy="3667125"/>
          </a:xfrm>
        </p:spPr>
        <p:txBody>
          <a:bodyPr>
            <a:normAutofit/>
          </a:bodyPr>
          <a:lstStyle/>
          <a:p>
            <a:pPr marL="285750" indent="-285750">
              <a:buFont typeface="Wingdings" panose="05000000000000000000" pitchFamily="2" charset="2"/>
              <a:buChar char="Ø"/>
            </a:pPr>
            <a:r>
              <a:rPr lang="en-US" sz="1800" dirty="0">
                <a:solidFill>
                  <a:schemeClr val="tx1"/>
                </a:solidFill>
                <a:latin typeface="+mj-lt"/>
              </a:rPr>
              <a:t> Create a web-based platform for college-specific internship &amp; job recommendations</a:t>
            </a:r>
            <a:endParaRPr lang="en-US" sz="1800" dirty="0">
              <a:solidFill>
                <a:schemeClr val="tx1"/>
              </a:solidFill>
              <a:latin typeface="+mj-lt"/>
            </a:endParaRPr>
          </a:p>
          <a:p>
            <a:pPr marL="285750" indent="-285750">
              <a:buFont typeface="Wingdings" panose="05000000000000000000" pitchFamily="2" charset="2"/>
              <a:buChar char="Ø"/>
            </a:pPr>
            <a:r>
              <a:rPr lang="en-US" sz="1800" dirty="0">
                <a:solidFill>
                  <a:schemeClr val="tx1"/>
                </a:solidFill>
                <a:latin typeface="+mj-lt"/>
              </a:rPr>
              <a:t> Provide a gamified ranking system to encourage skill development</a:t>
            </a:r>
            <a:endParaRPr lang="en-US" sz="1800" dirty="0">
              <a:solidFill>
                <a:schemeClr val="tx1"/>
              </a:solidFill>
              <a:latin typeface="+mj-lt"/>
            </a:endParaRPr>
          </a:p>
          <a:p>
            <a:pPr marL="285750" indent="-285750">
              <a:buFont typeface="Wingdings" panose="05000000000000000000" pitchFamily="2" charset="2"/>
              <a:buChar char="Ø"/>
            </a:pPr>
            <a:r>
              <a:rPr lang="en-US" sz="1800" dirty="0">
                <a:solidFill>
                  <a:schemeClr val="tx1"/>
                </a:solidFill>
                <a:latin typeface="+mj-lt"/>
              </a:rPr>
              <a:t> Offer an admin dashboard for placement officers to manage recruitment efficiently</a:t>
            </a:r>
            <a:endParaRPr lang="en-US" sz="1800" dirty="0">
              <a:solidFill>
                <a:schemeClr val="tx1"/>
              </a:solidFill>
              <a:latin typeface="+mj-lt"/>
            </a:endParaRPr>
          </a:p>
          <a:p>
            <a:pPr marL="285750" indent="-285750">
              <a:buFont typeface="Wingdings" panose="05000000000000000000" pitchFamily="2" charset="2"/>
              <a:buChar char="Ø"/>
            </a:pPr>
            <a:r>
              <a:rPr lang="en-US" sz="1800" dirty="0">
                <a:solidFill>
                  <a:schemeClr val="tx1"/>
                </a:solidFill>
                <a:latin typeface="+mj-lt"/>
              </a:rPr>
              <a:t> Help students make data-driven decisions about career opportunities</a:t>
            </a:r>
            <a:endParaRPr lang="en-US" sz="1800" dirty="0">
              <a:solidFill>
                <a:schemeClr val="tx1"/>
              </a:solidFill>
              <a:latin typeface="+mj-lt"/>
            </a:endParaRPr>
          </a:p>
          <a:p>
            <a:pPr marL="285750" indent="-285750">
              <a:buFont typeface="Wingdings" panose="05000000000000000000" pitchFamily="2" charset="2"/>
              <a:buChar char="Ø"/>
            </a:pPr>
            <a:r>
              <a:rPr lang="en-US" sz="1800" dirty="0">
                <a:solidFill>
                  <a:schemeClr val="tx1"/>
                </a:solidFill>
                <a:latin typeface="+mj-lt"/>
              </a:rPr>
              <a:t> Increase student participation through leaderboards &amp; performance tracking</a:t>
            </a:r>
            <a:endParaRPr lang="en-IN" sz="1800" dirty="0">
              <a:solidFill>
                <a:schemeClr val="tx1"/>
              </a:solidFill>
              <a:latin typeface="+mj-lt"/>
            </a:endParaRPr>
          </a:p>
        </p:txBody>
      </p:sp>
      <p:sp>
        <p:nvSpPr>
          <p:cNvPr id="6" name="Date Placeholder 5"/>
          <p:cNvSpPr>
            <a:spLocks noGrp="1"/>
          </p:cNvSpPr>
          <p:nvPr>
            <p:ph type="dt" sz="half" idx="10"/>
          </p:nvPr>
        </p:nvSpPr>
        <p:spPr>
          <a:xfrm>
            <a:off x="1333500" y="6356350"/>
            <a:ext cx="985157" cy="365125"/>
          </a:xfrm>
        </p:spPr>
        <p:txBody>
          <a:bodyPr/>
          <a:lstStyle/>
          <a:p>
            <a:r>
              <a:rPr lang="en-US" dirty="0"/>
              <a:t>2025</a:t>
            </a:r>
            <a:endParaRPr lang="en-US" dirty="0"/>
          </a:p>
        </p:txBody>
      </p:sp>
      <p:sp>
        <p:nvSpPr>
          <p:cNvPr id="5" name="Footer Placeholder 4"/>
          <p:cNvSpPr>
            <a:spLocks noGrp="1"/>
          </p:cNvSpPr>
          <p:nvPr>
            <p:ph type="ftr" sz="quarter" idx="11"/>
          </p:nvPr>
        </p:nvSpPr>
        <p:spPr>
          <a:xfrm>
            <a:off x="2669886" y="6356349"/>
            <a:ext cx="2482842" cy="365125"/>
          </a:xfrm>
        </p:spPr>
        <p:txBody>
          <a:bodyPr/>
          <a:lstStyle/>
          <a:p>
            <a:r>
              <a:rPr lang="en-US" dirty="0"/>
              <a:t>Career Connect</a:t>
            </a:r>
            <a:endParaRPr lang="en-US" dirty="0"/>
          </a:p>
        </p:txBody>
      </p:sp>
      <p:sp>
        <p:nvSpPr>
          <p:cNvPr id="4" name="Slide Number Placeholder 3"/>
          <p:cNvSpPr>
            <a:spLocks noGrp="1"/>
          </p:cNvSpPr>
          <p:nvPr>
            <p:ph type="sldNum" sz="quarter" idx="12"/>
          </p:nvPr>
        </p:nvSpPr>
        <p:spPr>
          <a:xfrm>
            <a:off x="5536305" y="6356350"/>
            <a:ext cx="987552" cy="365125"/>
          </a:xfrm>
        </p:spPr>
        <p:txBody>
          <a:bodyPr/>
          <a:lstStyle/>
          <a:p>
            <a:fld id="{19B51A1E-902D-48AF-9020-955120F399B6}"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973" y="1499111"/>
            <a:ext cx="6355052" cy="1072124"/>
          </a:xfrm>
        </p:spPr>
        <p:txBody>
          <a:bodyPr>
            <a:noAutofit/>
          </a:bodyPr>
          <a:lstStyle/>
          <a:p>
            <a:br>
              <a:rPr lang="en-IN" sz="3600" spc="-150" dirty="0"/>
            </a:br>
            <a:r>
              <a:rPr lang="en-IN" sz="3600" spc="-150" dirty="0"/>
              <a:t>Proposed Methodology</a:t>
            </a:r>
            <a:br>
              <a:rPr lang="en-IN" sz="3600" spc="-150" dirty="0"/>
            </a:br>
            <a:endParaRPr lang="en-US" sz="3600" spc="-150" dirty="0"/>
          </a:p>
        </p:txBody>
      </p:sp>
      <p:sp>
        <p:nvSpPr>
          <p:cNvPr id="3" name="Subtitle 2"/>
          <p:cNvSpPr>
            <a:spLocks noGrp="1"/>
          </p:cNvSpPr>
          <p:nvPr>
            <p:ph idx="1"/>
          </p:nvPr>
        </p:nvSpPr>
        <p:spPr>
          <a:xfrm>
            <a:off x="1083973" y="2362199"/>
            <a:ext cx="10546052" cy="3667125"/>
          </a:xfrm>
        </p:spPr>
        <p:txBody>
          <a:bodyPr numCol="2">
            <a:normAutofit fontScale="47500" lnSpcReduction="20000"/>
          </a:bodyPr>
          <a:lstStyle/>
          <a:p>
            <a:r>
              <a:rPr lang="en-IN" sz="3600" b="1" dirty="0">
                <a:solidFill>
                  <a:schemeClr val="tx1"/>
                </a:solidFill>
                <a:latin typeface="+mj-lt"/>
              </a:rPr>
              <a:t>1. Data Collection</a:t>
            </a:r>
            <a:endParaRPr lang="en-IN" sz="3600" b="1" dirty="0">
              <a:solidFill>
                <a:schemeClr val="tx1"/>
              </a:solidFill>
              <a:latin typeface="+mj-lt"/>
            </a:endParaRPr>
          </a:p>
          <a:p>
            <a:pPr marL="457200" indent="-457200">
              <a:buFont typeface="Wingdings" panose="05000000000000000000" pitchFamily="2" charset="2"/>
              <a:buChar char="Ø"/>
            </a:pPr>
            <a:r>
              <a:rPr lang="en-IN" sz="2900" dirty="0">
                <a:solidFill>
                  <a:schemeClr val="tx1"/>
                </a:solidFill>
                <a:latin typeface="+mj-lt"/>
              </a:rPr>
              <a:t>Gathering student profiles</a:t>
            </a:r>
            <a:endParaRPr lang="en-IN" sz="2900" dirty="0">
              <a:solidFill>
                <a:schemeClr val="tx1"/>
              </a:solidFill>
              <a:latin typeface="+mj-lt"/>
            </a:endParaRPr>
          </a:p>
          <a:p>
            <a:pPr marL="457200" indent="-457200">
              <a:buFont typeface="Wingdings" panose="05000000000000000000" pitchFamily="2" charset="2"/>
              <a:buChar char="Ø"/>
            </a:pPr>
            <a:r>
              <a:rPr lang="en-IN" sz="2900" dirty="0">
                <a:solidFill>
                  <a:schemeClr val="tx1"/>
                </a:solidFill>
                <a:latin typeface="+mj-lt"/>
              </a:rPr>
              <a:t>Tracking CGPA and academic performance</a:t>
            </a:r>
            <a:endParaRPr lang="en-IN" sz="2900" dirty="0">
              <a:solidFill>
                <a:schemeClr val="tx1"/>
              </a:solidFill>
              <a:latin typeface="+mj-lt"/>
            </a:endParaRPr>
          </a:p>
          <a:p>
            <a:pPr marL="457200" indent="-457200">
              <a:buFont typeface="Wingdings" panose="05000000000000000000" pitchFamily="2" charset="2"/>
              <a:buChar char="Ø"/>
            </a:pPr>
            <a:r>
              <a:rPr lang="en-IN" sz="2900" dirty="0">
                <a:solidFill>
                  <a:schemeClr val="tx1"/>
                </a:solidFill>
                <a:latin typeface="+mj-lt"/>
              </a:rPr>
              <a:t>Evaluating coding scores</a:t>
            </a:r>
            <a:endParaRPr lang="en-IN" sz="2400" dirty="0">
              <a:solidFill>
                <a:schemeClr val="tx1"/>
              </a:solidFill>
              <a:latin typeface="+mj-lt"/>
            </a:endParaRPr>
          </a:p>
          <a:p>
            <a:r>
              <a:rPr lang="en-IN" sz="3600" b="1" dirty="0">
                <a:solidFill>
                  <a:schemeClr val="tx1"/>
                </a:solidFill>
                <a:latin typeface="+mj-lt"/>
              </a:rPr>
              <a:t>2. Job Matching</a:t>
            </a:r>
            <a:endParaRPr lang="en-IN" sz="3600" b="1" dirty="0">
              <a:solidFill>
                <a:schemeClr val="tx1"/>
              </a:solidFill>
              <a:latin typeface="+mj-lt"/>
            </a:endParaRPr>
          </a:p>
          <a:p>
            <a:pPr marL="457200" indent="-457200">
              <a:buFont typeface="Wingdings" panose="05000000000000000000" pitchFamily="2" charset="2"/>
              <a:buChar char="Ø"/>
            </a:pPr>
            <a:r>
              <a:rPr lang="en-IN" sz="2900" dirty="0">
                <a:solidFill>
                  <a:schemeClr val="tx1"/>
                </a:solidFill>
                <a:latin typeface="+mj-lt"/>
              </a:rPr>
              <a:t>Implementing AI-driven job recommendation algorithms</a:t>
            </a:r>
            <a:endParaRPr lang="en-IN" sz="2900" dirty="0">
              <a:solidFill>
                <a:schemeClr val="tx1"/>
              </a:solidFill>
              <a:latin typeface="+mj-lt"/>
            </a:endParaRPr>
          </a:p>
          <a:p>
            <a:pPr marL="457200" indent="-457200">
              <a:buFont typeface="Wingdings" panose="05000000000000000000" pitchFamily="2" charset="2"/>
              <a:buChar char="Ø"/>
            </a:pPr>
            <a:r>
              <a:rPr lang="en-IN" sz="2900" dirty="0">
                <a:solidFill>
                  <a:schemeClr val="tx1"/>
                </a:solidFill>
                <a:latin typeface="+mj-lt"/>
              </a:rPr>
              <a:t>Mapping student skills to job requirements</a:t>
            </a:r>
            <a:endParaRPr lang="en-IN" sz="2900" dirty="0">
              <a:solidFill>
                <a:schemeClr val="tx1"/>
              </a:solidFill>
              <a:latin typeface="+mj-lt"/>
            </a:endParaRPr>
          </a:p>
          <a:p>
            <a:pPr marL="457200" indent="-457200">
              <a:buFont typeface="Wingdings" panose="05000000000000000000" pitchFamily="2" charset="2"/>
              <a:buChar char="Ø"/>
            </a:pPr>
            <a:r>
              <a:rPr lang="en-IN" sz="2900" dirty="0" err="1">
                <a:solidFill>
                  <a:schemeClr val="tx1"/>
                </a:solidFill>
                <a:latin typeface="+mj-lt"/>
              </a:rPr>
              <a:t>Analyzing</a:t>
            </a:r>
            <a:r>
              <a:rPr lang="en-IN" sz="2900" dirty="0">
                <a:solidFill>
                  <a:schemeClr val="tx1"/>
                </a:solidFill>
                <a:latin typeface="+mj-lt"/>
              </a:rPr>
              <a:t> employer expectations</a:t>
            </a:r>
            <a:endParaRPr lang="en-IN" sz="2400" b="1" dirty="0">
              <a:solidFill>
                <a:schemeClr val="tx1"/>
              </a:solidFill>
              <a:latin typeface="+mj-lt"/>
            </a:endParaRPr>
          </a:p>
          <a:p>
            <a:r>
              <a:rPr lang="en-IN" sz="3600" b="1" dirty="0">
                <a:solidFill>
                  <a:schemeClr val="tx1"/>
                </a:solidFill>
                <a:latin typeface="+mj-lt"/>
              </a:rPr>
              <a:t>3. Gamification</a:t>
            </a:r>
            <a:endParaRPr lang="en-IN" sz="3600" b="1" dirty="0">
              <a:solidFill>
                <a:schemeClr val="tx1"/>
              </a:solidFill>
              <a:latin typeface="+mj-lt"/>
            </a:endParaRPr>
          </a:p>
          <a:p>
            <a:pPr marL="457200" indent="-457200">
              <a:buFont typeface="Wingdings" panose="05000000000000000000" pitchFamily="2" charset="2"/>
              <a:buChar char="Ø"/>
            </a:pPr>
            <a:r>
              <a:rPr lang="en-IN" sz="3400" dirty="0">
                <a:solidFill>
                  <a:schemeClr val="tx1"/>
                </a:solidFill>
                <a:latin typeface="+mj-lt"/>
              </a:rPr>
              <a:t>Introducing a leaderboard system</a:t>
            </a:r>
            <a:endParaRPr lang="en-IN" sz="3400" dirty="0">
              <a:solidFill>
                <a:schemeClr val="tx1"/>
              </a:solidFill>
              <a:latin typeface="+mj-lt"/>
            </a:endParaRPr>
          </a:p>
          <a:p>
            <a:pPr marL="457200" indent="-457200">
              <a:buFont typeface="Wingdings" panose="05000000000000000000" pitchFamily="2" charset="2"/>
              <a:buChar char="Ø"/>
            </a:pPr>
            <a:r>
              <a:rPr lang="en-IN" sz="3400" dirty="0">
                <a:solidFill>
                  <a:schemeClr val="tx1"/>
                </a:solidFill>
                <a:latin typeface="+mj-lt"/>
              </a:rPr>
              <a:t>Tracking performance metrics</a:t>
            </a:r>
            <a:endParaRPr lang="en-IN" sz="3400" dirty="0">
              <a:solidFill>
                <a:schemeClr val="tx1"/>
              </a:solidFill>
              <a:latin typeface="+mj-lt"/>
            </a:endParaRPr>
          </a:p>
          <a:p>
            <a:pPr marL="457200" indent="-457200">
              <a:buFont typeface="Wingdings" panose="05000000000000000000" pitchFamily="2" charset="2"/>
              <a:buChar char="Ø"/>
            </a:pPr>
            <a:r>
              <a:rPr lang="en-IN" sz="3400" dirty="0">
                <a:solidFill>
                  <a:schemeClr val="tx1"/>
                </a:solidFill>
                <a:latin typeface="+mj-lt"/>
              </a:rPr>
              <a:t>Enhancing engagement through interactive features</a:t>
            </a:r>
            <a:endParaRPr lang="en-IN" sz="3400" dirty="0">
              <a:solidFill>
                <a:schemeClr val="tx1"/>
              </a:solidFill>
              <a:latin typeface="+mj-lt"/>
            </a:endParaRPr>
          </a:p>
          <a:p>
            <a:pPr>
              <a:buFont typeface="Arial" panose="020B0604020202020204" pitchFamily="34" charset="0"/>
              <a:buChar char="•"/>
            </a:pPr>
            <a:endParaRPr lang="en-IN" sz="2400" dirty="0">
              <a:solidFill>
                <a:schemeClr val="tx1"/>
              </a:solidFill>
              <a:latin typeface="+mj-lt"/>
            </a:endParaRPr>
          </a:p>
          <a:p>
            <a:r>
              <a:rPr lang="en-IN" sz="3600" b="1" dirty="0">
                <a:solidFill>
                  <a:schemeClr val="tx1"/>
                </a:solidFill>
                <a:latin typeface="+mj-lt"/>
              </a:rPr>
              <a:t>4. Deployment</a:t>
            </a:r>
            <a:endParaRPr lang="en-IN" sz="3600" b="1" dirty="0">
              <a:solidFill>
                <a:schemeClr val="tx1"/>
              </a:solidFill>
              <a:latin typeface="+mj-lt"/>
            </a:endParaRPr>
          </a:p>
          <a:p>
            <a:pPr marL="457200" indent="-457200">
              <a:buFont typeface="Wingdings" panose="05000000000000000000" pitchFamily="2" charset="2"/>
              <a:buChar char="Ø"/>
            </a:pPr>
            <a:r>
              <a:rPr lang="en-IN" sz="3400" dirty="0">
                <a:solidFill>
                  <a:schemeClr val="tx1"/>
                </a:solidFill>
                <a:latin typeface="+mj-lt"/>
              </a:rPr>
              <a:t>Hosting on cloud platforms like AWS/GCP</a:t>
            </a:r>
            <a:endParaRPr lang="en-IN" sz="3400" dirty="0">
              <a:solidFill>
                <a:schemeClr val="tx1"/>
              </a:solidFill>
              <a:latin typeface="+mj-lt"/>
            </a:endParaRPr>
          </a:p>
          <a:p>
            <a:pPr marL="457200" indent="-457200">
              <a:buFont typeface="Wingdings" panose="05000000000000000000" pitchFamily="2" charset="2"/>
              <a:buChar char="Ø"/>
            </a:pPr>
            <a:r>
              <a:rPr lang="en-IN" sz="3400" dirty="0">
                <a:solidFill>
                  <a:schemeClr val="tx1"/>
                </a:solidFill>
                <a:latin typeface="+mj-lt"/>
              </a:rPr>
              <a:t>Conducting scalability testing</a:t>
            </a:r>
            <a:endParaRPr lang="en-IN" sz="3400" dirty="0">
              <a:solidFill>
                <a:schemeClr val="tx1"/>
              </a:solidFill>
              <a:latin typeface="+mj-lt"/>
            </a:endParaRPr>
          </a:p>
          <a:p>
            <a:pPr marL="457200" indent="-457200">
              <a:buFont typeface="Wingdings" panose="05000000000000000000" pitchFamily="2" charset="2"/>
              <a:buChar char="Ø"/>
            </a:pPr>
            <a:r>
              <a:rPr lang="en-IN" sz="3400" dirty="0">
                <a:solidFill>
                  <a:schemeClr val="tx1"/>
                </a:solidFill>
                <a:latin typeface="+mj-lt"/>
              </a:rPr>
              <a:t>Optimizing system performance</a:t>
            </a:r>
            <a:endParaRPr lang="en-IN" sz="3400" dirty="0">
              <a:solidFill>
                <a:schemeClr val="tx1"/>
              </a:solidFill>
              <a:latin typeface="+mj-lt"/>
            </a:endParaRPr>
          </a:p>
          <a:p>
            <a:endParaRPr lang="en-IN" sz="1800" dirty="0">
              <a:solidFill>
                <a:schemeClr val="tx1"/>
              </a:solidFill>
              <a:latin typeface="+mj-lt"/>
            </a:endParaRPr>
          </a:p>
        </p:txBody>
      </p:sp>
      <p:sp>
        <p:nvSpPr>
          <p:cNvPr id="6" name="Date Placeholder 5"/>
          <p:cNvSpPr>
            <a:spLocks noGrp="1"/>
          </p:cNvSpPr>
          <p:nvPr>
            <p:ph type="dt" sz="half" idx="10"/>
          </p:nvPr>
        </p:nvSpPr>
        <p:spPr>
          <a:xfrm>
            <a:off x="1333500" y="6356350"/>
            <a:ext cx="985157" cy="365125"/>
          </a:xfrm>
        </p:spPr>
        <p:txBody>
          <a:bodyPr/>
          <a:lstStyle/>
          <a:p>
            <a:r>
              <a:rPr lang="en-US" dirty="0"/>
              <a:t>2025</a:t>
            </a:r>
            <a:endParaRPr lang="en-US" dirty="0"/>
          </a:p>
        </p:txBody>
      </p:sp>
      <p:sp>
        <p:nvSpPr>
          <p:cNvPr id="5" name="Footer Placeholder 4"/>
          <p:cNvSpPr>
            <a:spLocks noGrp="1"/>
          </p:cNvSpPr>
          <p:nvPr>
            <p:ph type="ftr" sz="quarter" idx="11"/>
          </p:nvPr>
        </p:nvSpPr>
        <p:spPr>
          <a:xfrm>
            <a:off x="2669886" y="6356349"/>
            <a:ext cx="2482842" cy="365125"/>
          </a:xfrm>
        </p:spPr>
        <p:txBody>
          <a:bodyPr/>
          <a:lstStyle/>
          <a:p>
            <a:r>
              <a:rPr lang="en-US" dirty="0"/>
              <a:t>Career Connect</a:t>
            </a:r>
            <a:endParaRPr lang="en-US" dirty="0"/>
          </a:p>
        </p:txBody>
      </p:sp>
      <p:sp>
        <p:nvSpPr>
          <p:cNvPr id="4" name="Slide Number Placeholder 3"/>
          <p:cNvSpPr>
            <a:spLocks noGrp="1"/>
          </p:cNvSpPr>
          <p:nvPr>
            <p:ph type="sldNum" sz="quarter" idx="12"/>
          </p:nvPr>
        </p:nvSpPr>
        <p:spPr>
          <a:xfrm>
            <a:off x="5536305" y="6356350"/>
            <a:ext cx="987552" cy="365125"/>
          </a:xfrm>
        </p:spPr>
        <p:txBody>
          <a:bodyPr/>
          <a:lstStyle/>
          <a:p>
            <a:fld id="{19B51A1E-902D-48AF-9020-955120F399B6}" type="slidenum">
              <a:rPr lang="en-US"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973" y="1068071"/>
            <a:ext cx="5439884" cy="1072124"/>
          </a:xfrm>
        </p:spPr>
        <p:txBody>
          <a:bodyPr>
            <a:noAutofit/>
          </a:bodyPr>
          <a:lstStyle/>
          <a:p>
            <a:r>
              <a:rPr lang="en-US" sz="3600" spc="-150" dirty="0"/>
              <a:t>System architecture </a:t>
            </a:r>
            <a:endParaRPr lang="en-US" sz="3600" spc="-150" dirty="0"/>
          </a:p>
        </p:txBody>
      </p:sp>
      <p:sp>
        <p:nvSpPr>
          <p:cNvPr id="24" name="Rectangle: Rounded Corners 23"/>
          <p:cNvSpPr/>
          <p:nvPr/>
        </p:nvSpPr>
        <p:spPr>
          <a:xfrm>
            <a:off x="3333107" y="3501069"/>
            <a:ext cx="1744196" cy="8771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leaderboard</a:t>
            </a:r>
            <a:endParaRPr lang="en-IN" dirty="0">
              <a:solidFill>
                <a:schemeClr val="tx1">
                  <a:lumMod val="95000"/>
                  <a:lumOff val="5000"/>
                </a:schemeClr>
              </a:solidFill>
            </a:endParaRPr>
          </a:p>
        </p:txBody>
      </p:sp>
      <p:sp>
        <p:nvSpPr>
          <p:cNvPr id="25" name="Rectangle: Rounded Corners 24"/>
          <p:cNvSpPr/>
          <p:nvPr/>
        </p:nvSpPr>
        <p:spPr>
          <a:xfrm>
            <a:off x="3333107" y="4752423"/>
            <a:ext cx="1744196" cy="8771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Admin dashboard</a:t>
            </a:r>
            <a:endParaRPr lang="en-IN" dirty="0">
              <a:solidFill>
                <a:schemeClr val="tx1">
                  <a:lumMod val="95000"/>
                  <a:lumOff val="5000"/>
                </a:schemeClr>
              </a:solidFill>
            </a:endParaRPr>
          </a:p>
        </p:txBody>
      </p:sp>
      <p:sp>
        <p:nvSpPr>
          <p:cNvPr id="26" name="Rectangle: Rounded Corners 25"/>
          <p:cNvSpPr/>
          <p:nvPr/>
        </p:nvSpPr>
        <p:spPr>
          <a:xfrm>
            <a:off x="1083973" y="2371725"/>
            <a:ext cx="1852589" cy="7486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Student profile</a:t>
            </a:r>
            <a:endParaRPr lang="en-IN" dirty="0">
              <a:solidFill>
                <a:schemeClr val="tx1">
                  <a:lumMod val="95000"/>
                  <a:lumOff val="5000"/>
                </a:schemeClr>
              </a:solidFill>
            </a:endParaRPr>
          </a:p>
        </p:txBody>
      </p:sp>
      <p:sp>
        <p:nvSpPr>
          <p:cNvPr id="27" name="Rectangle: Rounded Corners 26"/>
          <p:cNvSpPr/>
          <p:nvPr/>
        </p:nvSpPr>
        <p:spPr>
          <a:xfrm>
            <a:off x="3324479" y="2378085"/>
            <a:ext cx="1752824" cy="7486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Job matching </a:t>
            </a:r>
            <a:endParaRPr lang="en-IN" dirty="0">
              <a:solidFill>
                <a:schemeClr val="tx1">
                  <a:lumMod val="95000"/>
                  <a:lumOff val="5000"/>
                </a:schemeClr>
              </a:solidFill>
            </a:endParaRPr>
          </a:p>
        </p:txBody>
      </p:sp>
      <p:sp>
        <p:nvSpPr>
          <p:cNvPr id="28" name="Rectangle: Rounded Corners 27"/>
          <p:cNvSpPr/>
          <p:nvPr/>
        </p:nvSpPr>
        <p:spPr>
          <a:xfrm>
            <a:off x="5715291" y="2371723"/>
            <a:ext cx="1936003" cy="7486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Company portal</a:t>
            </a:r>
            <a:endParaRPr lang="en-IN" dirty="0">
              <a:solidFill>
                <a:schemeClr val="tx1">
                  <a:lumMod val="95000"/>
                  <a:lumOff val="5000"/>
                </a:schemeClr>
              </a:solidFill>
            </a:endParaRPr>
          </a:p>
        </p:txBody>
      </p:sp>
      <p:cxnSp>
        <p:nvCxnSpPr>
          <p:cNvPr id="29" name="Straight Arrow Connector 28"/>
          <p:cNvCxnSpPr>
            <a:stCxn id="26" idx="3"/>
            <a:endCxn id="27" idx="1"/>
          </p:cNvCxnSpPr>
          <p:nvPr/>
        </p:nvCxnSpPr>
        <p:spPr>
          <a:xfrm>
            <a:off x="2936562" y="2746053"/>
            <a:ext cx="387917" cy="63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7" idx="3"/>
            <a:endCxn id="28" idx="1"/>
          </p:cNvCxnSpPr>
          <p:nvPr/>
        </p:nvCxnSpPr>
        <p:spPr>
          <a:xfrm flipV="1">
            <a:off x="5077303" y="2746051"/>
            <a:ext cx="637988" cy="63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2"/>
            <a:endCxn id="24" idx="0"/>
          </p:cNvCxnSpPr>
          <p:nvPr/>
        </p:nvCxnSpPr>
        <p:spPr>
          <a:xfrm>
            <a:off x="4200891" y="3126741"/>
            <a:ext cx="4314" cy="3743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2"/>
            <a:endCxn id="25" idx="0"/>
          </p:cNvCxnSpPr>
          <p:nvPr/>
        </p:nvCxnSpPr>
        <p:spPr>
          <a:xfrm>
            <a:off x="4205205" y="4378268"/>
            <a:ext cx="0" cy="3741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Date Placeholder 5"/>
          <p:cNvSpPr>
            <a:spLocks noGrp="1"/>
          </p:cNvSpPr>
          <p:nvPr>
            <p:ph type="dt" sz="half" idx="10"/>
          </p:nvPr>
        </p:nvSpPr>
        <p:spPr>
          <a:xfrm>
            <a:off x="1333500" y="6356350"/>
            <a:ext cx="985157" cy="365125"/>
          </a:xfrm>
        </p:spPr>
        <p:txBody>
          <a:bodyPr/>
          <a:lstStyle/>
          <a:p>
            <a:r>
              <a:rPr lang="en-US" dirty="0"/>
              <a:t>2025</a:t>
            </a:r>
            <a:endParaRPr lang="en-US" dirty="0"/>
          </a:p>
        </p:txBody>
      </p:sp>
      <p:sp>
        <p:nvSpPr>
          <p:cNvPr id="48" name="Footer Placeholder 4"/>
          <p:cNvSpPr>
            <a:spLocks noGrp="1"/>
          </p:cNvSpPr>
          <p:nvPr>
            <p:ph type="ftr" sz="quarter" idx="11"/>
          </p:nvPr>
        </p:nvSpPr>
        <p:spPr>
          <a:xfrm>
            <a:off x="2669886" y="6356349"/>
            <a:ext cx="2482842" cy="365125"/>
          </a:xfrm>
        </p:spPr>
        <p:txBody>
          <a:bodyPr/>
          <a:lstStyle/>
          <a:p>
            <a:r>
              <a:rPr lang="en-US" dirty="0"/>
              <a:t>Career Connect</a:t>
            </a:r>
            <a:endParaRPr lang="en-US" dirty="0"/>
          </a:p>
        </p:txBody>
      </p:sp>
      <p:sp>
        <p:nvSpPr>
          <p:cNvPr id="49" name="Slide Number Placeholder 3"/>
          <p:cNvSpPr>
            <a:spLocks noGrp="1"/>
          </p:cNvSpPr>
          <p:nvPr>
            <p:ph type="sldNum" sz="quarter" idx="12"/>
          </p:nvPr>
        </p:nvSpPr>
        <p:spPr>
          <a:xfrm>
            <a:off x="5536305" y="6356350"/>
            <a:ext cx="987552" cy="365125"/>
          </a:xfrm>
        </p:spPr>
        <p:txBody>
          <a:bodyPr/>
          <a:lstStyle/>
          <a:p>
            <a:fld id="{19B51A1E-902D-48AF-9020-955120F399B6}"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973" y="658496"/>
            <a:ext cx="5439884" cy="1072124"/>
          </a:xfrm>
        </p:spPr>
        <p:txBody>
          <a:bodyPr>
            <a:noAutofit/>
          </a:bodyPr>
          <a:lstStyle/>
          <a:p>
            <a:r>
              <a:rPr lang="en-US" sz="3600" spc="-150" dirty="0"/>
              <a:t>Expected benefits</a:t>
            </a:r>
            <a:endParaRPr lang="en-US" sz="3600" spc="-150" dirty="0"/>
          </a:p>
        </p:txBody>
      </p:sp>
      <p:sp>
        <p:nvSpPr>
          <p:cNvPr id="3" name="Subtitle 2"/>
          <p:cNvSpPr>
            <a:spLocks noGrp="1"/>
          </p:cNvSpPr>
          <p:nvPr>
            <p:ph idx="1"/>
          </p:nvPr>
        </p:nvSpPr>
        <p:spPr>
          <a:xfrm>
            <a:off x="1083973" y="2046409"/>
            <a:ext cx="8736302" cy="3994150"/>
          </a:xfrm>
        </p:spPr>
        <p:txBody>
          <a:bodyPr>
            <a:normAutofit fontScale="47500" lnSpcReduction="20000"/>
          </a:bodyPr>
          <a:lstStyle/>
          <a:p>
            <a:r>
              <a:rPr lang="en-US" sz="3800" b="1" dirty="0">
                <a:solidFill>
                  <a:schemeClr val="tx1"/>
                </a:solidFill>
                <a:latin typeface="+mj-lt"/>
              </a:rPr>
              <a:t>For Students:</a:t>
            </a:r>
            <a:endParaRPr lang="en-US" sz="3800" b="1" dirty="0">
              <a:solidFill>
                <a:schemeClr val="tx1"/>
              </a:solidFill>
              <a:latin typeface="+mj-lt"/>
            </a:endParaRPr>
          </a:p>
          <a:p>
            <a:pPr marL="571500" indent="-571500">
              <a:buFont typeface="Wingdings" panose="05000000000000000000" pitchFamily="2" charset="2"/>
              <a:buChar char="Ø"/>
            </a:pPr>
            <a:r>
              <a:rPr lang="en-US" sz="3600" dirty="0">
                <a:solidFill>
                  <a:schemeClr val="tx1"/>
                </a:solidFill>
              </a:rPr>
              <a:t>Easy access to internships and jobs based on CGPA and skills</a:t>
            </a:r>
            <a:endParaRPr lang="en-US" sz="3600" dirty="0">
              <a:solidFill>
                <a:schemeClr val="tx1"/>
              </a:solidFill>
            </a:endParaRPr>
          </a:p>
          <a:p>
            <a:pPr marL="571500" indent="-571500">
              <a:buFont typeface="Wingdings" panose="05000000000000000000" pitchFamily="2" charset="2"/>
              <a:buChar char="Ø"/>
            </a:pPr>
            <a:r>
              <a:rPr lang="en-US" sz="3600" dirty="0">
                <a:solidFill>
                  <a:schemeClr val="tx1"/>
                </a:solidFill>
              </a:rPr>
              <a:t>Increased motivation through leaderboard rankings</a:t>
            </a:r>
            <a:endParaRPr lang="en-US" sz="3600" dirty="0">
              <a:solidFill>
                <a:schemeClr val="tx1"/>
              </a:solidFill>
            </a:endParaRPr>
          </a:p>
          <a:p>
            <a:pPr marL="571500" indent="-571500">
              <a:buFont typeface="Wingdings" panose="05000000000000000000" pitchFamily="2" charset="2"/>
              <a:buChar char="Ø"/>
            </a:pPr>
            <a:r>
              <a:rPr lang="en-US" sz="3600" dirty="0">
                <a:solidFill>
                  <a:schemeClr val="tx1"/>
                </a:solidFill>
              </a:rPr>
              <a:t>Improved career planning with data-driven insights</a:t>
            </a:r>
            <a:endParaRPr lang="en-US" sz="3600" dirty="0">
              <a:solidFill>
                <a:schemeClr val="tx1"/>
              </a:solidFill>
            </a:endParaRPr>
          </a:p>
          <a:p>
            <a:r>
              <a:rPr lang="en-US" sz="3800" b="1" dirty="0">
                <a:solidFill>
                  <a:schemeClr val="tx1"/>
                </a:solidFill>
                <a:latin typeface="+mj-lt"/>
              </a:rPr>
              <a:t>For Placement Officers:</a:t>
            </a:r>
            <a:endParaRPr lang="en-US" sz="3800" b="1" dirty="0">
              <a:solidFill>
                <a:schemeClr val="tx1"/>
              </a:solidFill>
              <a:latin typeface="+mj-lt"/>
            </a:endParaRPr>
          </a:p>
          <a:p>
            <a:pPr marL="571500" indent="-571500">
              <a:buFont typeface="Wingdings" panose="05000000000000000000" pitchFamily="2" charset="2"/>
              <a:buChar char="Ø"/>
            </a:pPr>
            <a:r>
              <a:rPr lang="en-US" sz="3600" dirty="0">
                <a:solidFill>
                  <a:schemeClr val="tx1"/>
                </a:solidFill>
              </a:rPr>
              <a:t>A centralized platform for managing students and companies</a:t>
            </a:r>
            <a:endParaRPr lang="en-US" sz="3600" dirty="0">
              <a:solidFill>
                <a:schemeClr val="tx1"/>
              </a:solidFill>
            </a:endParaRPr>
          </a:p>
          <a:p>
            <a:pPr marL="571500" indent="-571500">
              <a:buFont typeface="Wingdings" panose="05000000000000000000" pitchFamily="2" charset="2"/>
              <a:buChar char="Ø"/>
            </a:pPr>
            <a:r>
              <a:rPr lang="en-US" sz="3600" dirty="0">
                <a:solidFill>
                  <a:schemeClr val="tx1"/>
                </a:solidFill>
              </a:rPr>
              <a:t>Simplified tracking of student performance and applications</a:t>
            </a:r>
            <a:endParaRPr lang="en-US" sz="3600" dirty="0">
              <a:solidFill>
                <a:schemeClr val="tx1"/>
              </a:solidFill>
            </a:endParaRPr>
          </a:p>
          <a:p>
            <a:r>
              <a:rPr lang="en-US" sz="3800" b="1" dirty="0">
                <a:solidFill>
                  <a:schemeClr val="tx1"/>
                </a:solidFill>
                <a:latin typeface="+mj-lt"/>
              </a:rPr>
              <a:t>For Companies:</a:t>
            </a:r>
            <a:endParaRPr lang="en-US" sz="3800" b="1" dirty="0">
              <a:solidFill>
                <a:schemeClr val="tx1"/>
              </a:solidFill>
              <a:latin typeface="+mj-lt"/>
            </a:endParaRPr>
          </a:p>
          <a:p>
            <a:pPr marL="571500" indent="-571500">
              <a:buFont typeface="Wingdings" panose="05000000000000000000" pitchFamily="2" charset="2"/>
              <a:buChar char="Ø"/>
            </a:pPr>
            <a:r>
              <a:rPr lang="en-US" sz="3600" dirty="0">
                <a:solidFill>
                  <a:schemeClr val="tx1"/>
                </a:solidFill>
              </a:rPr>
              <a:t>Access to a filtered pool of qualified candidates</a:t>
            </a:r>
            <a:endParaRPr lang="en-US" sz="3600" dirty="0">
              <a:solidFill>
                <a:schemeClr val="tx1"/>
              </a:solidFill>
            </a:endParaRPr>
          </a:p>
          <a:p>
            <a:pPr marL="571500" indent="-571500">
              <a:buFont typeface="Wingdings" panose="05000000000000000000" pitchFamily="2" charset="2"/>
              <a:buChar char="Ø"/>
            </a:pPr>
            <a:r>
              <a:rPr lang="en-US" sz="3600" dirty="0">
                <a:solidFill>
                  <a:schemeClr val="tx1"/>
                </a:solidFill>
              </a:rPr>
              <a:t>Efficient hiring through a dedicated recruitment panel</a:t>
            </a:r>
            <a:endParaRPr lang="en-US" sz="3600" dirty="0">
              <a:solidFill>
                <a:schemeClr val="tx1"/>
              </a:solidFill>
            </a:endParaRPr>
          </a:p>
          <a:p>
            <a:pPr marL="514350" indent="-514350">
              <a:spcBef>
                <a:spcPts val="750"/>
              </a:spcBef>
              <a:spcAft>
                <a:spcPts val="750"/>
              </a:spcAft>
              <a:buAutoNum type="arabicPeriod"/>
            </a:pPr>
            <a:endParaRPr lang="en-IN" sz="2600" b="1" dirty="0">
              <a:solidFill>
                <a:schemeClr val="tx1"/>
              </a:solidFill>
              <a:latin typeface="Segoe UI" panose="020B0502040204020203" pitchFamily="34" charset="0"/>
            </a:endParaRPr>
          </a:p>
          <a:p>
            <a:pPr marL="514350" indent="-514350">
              <a:spcBef>
                <a:spcPts val="750"/>
              </a:spcBef>
              <a:spcAft>
                <a:spcPts val="750"/>
              </a:spcAft>
              <a:buAutoNum type="arabicPeriod"/>
            </a:pPr>
            <a:endParaRPr lang="en-US" sz="2600" b="1" noProof="1">
              <a:solidFill>
                <a:schemeClr val="tx1"/>
              </a:solidFill>
              <a:latin typeface="Segoe UI" panose="020B0502040204020203" pitchFamily="34" charset="0"/>
            </a:endParaRPr>
          </a:p>
          <a:p>
            <a:pPr algn="l">
              <a:spcBef>
                <a:spcPts val="750"/>
              </a:spcBef>
              <a:spcAft>
                <a:spcPts val="750"/>
              </a:spcAft>
            </a:pPr>
            <a:endParaRPr lang="en-IN" sz="2400" dirty="0">
              <a:solidFill>
                <a:schemeClr val="tx1"/>
              </a:solidFill>
            </a:endParaRPr>
          </a:p>
        </p:txBody>
      </p:sp>
      <p:sp>
        <p:nvSpPr>
          <p:cNvPr id="6" name="Date Placeholder 5"/>
          <p:cNvSpPr>
            <a:spLocks noGrp="1"/>
          </p:cNvSpPr>
          <p:nvPr>
            <p:ph type="dt" sz="half" idx="10"/>
          </p:nvPr>
        </p:nvSpPr>
        <p:spPr>
          <a:xfrm>
            <a:off x="1333500" y="6356350"/>
            <a:ext cx="985157" cy="365125"/>
          </a:xfrm>
        </p:spPr>
        <p:txBody>
          <a:bodyPr/>
          <a:lstStyle/>
          <a:p>
            <a:r>
              <a:rPr lang="en-US" dirty="0"/>
              <a:t>2025</a:t>
            </a:r>
            <a:endParaRPr lang="en-US" dirty="0"/>
          </a:p>
        </p:txBody>
      </p:sp>
      <p:sp>
        <p:nvSpPr>
          <p:cNvPr id="5" name="Footer Placeholder 4"/>
          <p:cNvSpPr>
            <a:spLocks noGrp="1"/>
          </p:cNvSpPr>
          <p:nvPr>
            <p:ph type="ftr" sz="quarter" idx="11"/>
          </p:nvPr>
        </p:nvSpPr>
        <p:spPr>
          <a:xfrm>
            <a:off x="2669886" y="6356349"/>
            <a:ext cx="2482842" cy="365125"/>
          </a:xfrm>
        </p:spPr>
        <p:txBody>
          <a:bodyPr/>
          <a:lstStyle/>
          <a:p>
            <a:r>
              <a:rPr lang="en-US" dirty="0"/>
              <a:t>Career Connect</a:t>
            </a:r>
            <a:endParaRPr lang="en-US" dirty="0"/>
          </a:p>
        </p:txBody>
      </p:sp>
      <p:sp>
        <p:nvSpPr>
          <p:cNvPr id="4" name="Slide Number Placeholder 3"/>
          <p:cNvSpPr>
            <a:spLocks noGrp="1"/>
          </p:cNvSpPr>
          <p:nvPr>
            <p:ph type="sldNum" sz="quarter" idx="12"/>
          </p:nvPr>
        </p:nvSpPr>
        <p:spPr>
          <a:xfrm>
            <a:off x="5536305" y="6356350"/>
            <a:ext cx="987552" cy="365125"/>
          </a:xfrm>
        </p:spPr>
        <p:txBody>
          <a:bodyPr/>
          <a:lstStyle/>
          <a:p>
            <a:fld id="{19B51A1E-902D-48AF-9020-955120F399B6}" type="slidenum">
              <a:rPr lang="en-US" smtClean="0"/>
            </a:fld>
            <a:endParaRPr lang="en-US" dirty="0"/>
          </a:p>
        </p:txBody>
      </p:sp>
    </p:spTree>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5BFCE94-6EC9-4D8E-89B6-C22DE7AD70CB}">
  <ds:schemaRefs/>
</ds:datastoreItem>
</file>

<file path=customXml/itemProps2.xml><?xml version="1.0" encoding="utf-8"?>
<ds:datastoreItem xmlns:ds="http://schemas.openxmlformats.org/officeDocument/2006/customXml" ds:itemID="{6C8B084D-D430-4822-B3CB-DEADB2E7A5FC}">
  <ds:schemaRefs/>
</ds:datastoreItem>
</file>

<file path=customXml/itemProps3.xml><?xml version="1.0" encoding="utf-8"?>
<ds:datastoreItem xmlns:ds="http://schemas.openxmlformats.org/officeDocument/2006/customXml" ds:itemID="{211845F9-C5F4-4AA5-BA9E-EC2182E91488}">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0</TotalTime>
  <Words>4606</Words>
  <Application>WPS Presentation</Application>
  <PresentationFormat>Widescreen</PresentationFormat>
  <Paragraphs>166</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STKaiti</vt:lpstr>
      <vt:lpstr>Segoe UI</vt:lpstr>
      <vt:lpstr>Tenorite</vt:lpstr>
      <vt:lpstr>Segoe Print</vt:lpstr>
      <vt:lpstr>Microsoft YaHei</vt:lpstr>
      <vt:lpstr>Arial Unicode MS</vt:lpstr>
      <vt:lpstr>Calibri</vt:lpstr>
      <vt:lpstr>Monoline</vt:lpstr>
      <vt:lpstr>Career connect A Smart Placement &amp; Internship Portal</vt:lpstr>
      <vt:lpstr>PROBLEM STATEMENT </vt:lpstr>
      <vt:lpstr>MOTIVATION</vt:lpstr>
      <vt:lpstr>Literature survey-part I</vt:lpstr>
      <vt:lpstr>Literature survey-part ii</vt:lpstr>
      <vt:lpstr>Objective</vt:lpstr>
      <vt:lpstr> Proposed Methodology </vt:lpstr>
      <vt:lpstr>System architecture </vt:lpstr>
      <vt:lpstr>Expected benefits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AYUSH BUTALA</cp:lastModifiedBy>
  <cp:revision>2</cp:revision>
  <dcterms:created xsi:type="dcterms:W3CDTF">2023-07-24T01:11:00Z</dcterms:created>
  <dcterms:modified xsi:type="dcterms:W3CDTF">2025-02-19T19:04:00Z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704946A932F74F388DA71C36CB7D263D_12</vt:lpwstr>
  </property>
  <property fmtid="{D5CDD505-2E9C-101B-9397-08002B2CF9AE}" pid="5" name="KSOProductBuildVer">
    <vt:lpwstr>1033-12.2.0.19805</vt:lpwstr>
  </property>
</Properties>
</file>