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Lst>
  <p:notesMasterIdLst>
    <p:notesMasterId r:id="rId16"/>
  </p:notesMasterIdLst>
  <p:handoutMasterIdLst>
    <p:handoutMasterId r:id="rId17"/>
  </p:handoutMasterIdLst>
  <p:sldIdLst>
    <p:sldId id="256" r:id="rId3"/>
    <p:sldId id="311" r:id="rId4"/>
    <p:sldId id="300" r:id="rId5"/>
    <p:sldId id="277" r:id="rId6"/>
    <p:sldId id="322" r:id="rId7"/>
    <p:sldId id="312" r:id="rId8"/>
    <p:sldId id="313" r:id="rId9"/>
    <p:sldId id="303" r:id="rId10"/>
    <p:sldId id="304" r:id="rId11"/>
    <p:sldId id="314" r:id="rId12"/>
    <p:sldId id="307" r:id="rId13"/>
    <p:sldId id="308"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DAEC1B-440A-48D0-92E2-F2F960B39169}">
          <p14:sldIdLst>
            <p14:sldId id="256"/>
            <p14:sldId id="311"/>
            <p14:sldId id="300"/>
            <p14:sldId id="277"/>
            <p14:sldId id="322"/>
            <p14:sldId id="312"/>
            <p14:sldId id="313"/>
          </p14:sldIdLst>
        </p14:section>
        <p14:section name="Untitled Section" id="{514495CA-F761-4AEB-B878-78D189AEB02D}">
          <p14:sldIdLst>
            <p14:sldId id="303"/>
            <p14:sldId id="304"/>
            <p14:sldId id="314"/>
            <p14:sldId id="307"/>
            <p14:sldId id="308"/>
            <p14:sldId id="276"/>
          </p14:sldIdLst>
        </p14:section>
      </p14:sectionLst>
    </p:ex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E9639D4-E3E2-4D34-9284-5A2195B3D0D7}">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showGuides="1">
      <p:cViewPr varScale="1">
        <p:scale>
          <a:sx n="74" d="100"/>
          <a:sy n="74" d="100"/>
        </p:scale>
        <p:origin x="1042"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ustomXml" Target="../customXml/item3.xml"/><Relationship Id="rId23" Type="http://schemas.openxmlformats.org/officeDocument/2006/relationships/customXml" Target="../customXml/item2.xml"/><Relationship Id="rId22" Type="http://schemas.openxmlformats.org/officeDocument/2006/relationships/customXml" Target="../customXml/item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20.svg"/><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3" name="Text Placeholder 2"/>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24" name="Text Placeholder 2"/>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4" name="Content Placeholder 3"/>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6" name="Content Placeholder 5"/>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22" name="Content Placeholder 3"/>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pic>
        <p:nvPicPr>
          <p:cNvPr id="11" name="Graphic 10"/>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26" name="Content Placeholder 5"/>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a:p>
            <a:pPr lvl="1"/>
            <a:r>
              <a:rPr lang="en-US"/>
              <a:t>Second level</a:t>
            </a:r>
            <a:endParaRPr lang="en-US"/>
          </a:p>
        </p:txBody>
      </p:sp>
      <p:sp>
        <p:nvSpPr>
          <p:cNvPr id="27" name="Content Placeholder 3"/>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pic>
        <p:nvPicPr>
          <p:cNvPr id="11" name="Graphic 10"/>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368030" cy="391239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a:fillRect/>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20"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5"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6"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7"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8"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9"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endParaRPr lang="en-US" dirty="0"/>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endParaRPr lang="en-US" noProof="0" dirty="0"/>
          </a:p>
        </p:txBody>
      </p:sp>
      <p:sp>
        <p:nvSpPr>
          <p:cNvPr id="6" name="Text Placeholder 10"/>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endParaRPr lang="en-US" noProof="0" dirty="0"/>
          </a:p>
        </p:txBody>
      </p:sp>
      <p:sp>
        <p:nvSpPr>
          <p:cNvPr id="7" name="Text Placeholder 10"/>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8" name="Text Placeholder 10"/>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9" name="Text Placeholder 10"/>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0" name="Text Placeholder 10"/>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1" name="Text Placeholder 10"/>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endParaRPr lang="en-US" noProof="0" dirty="0"/>
          </a:p>
        </p:txBody>
      </p:sp>
      <p:sp>
        <p:nvSpPr>
          <p:cNvPr id="12" name="Text Placeholder 10"/>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3" name="Text Placeholder 10"/>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4" name="Text Placeholder 10"/>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5" name="Text Placeholder 10"/>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6" name="Text Placeholder 10"/>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7" name="Text Placeholder 10"/>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8" name="Text Placeholder 10"/>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19" name="Text Placeholder 10"/>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0" name="Text Placeholder 10"/>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1" name="Text Placeholder 10"/>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2" name="Text Placeholder 10"/>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3" name="Text Placeholder 10"/>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4" name="Text Placeholder 10"/>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5" name="Text Placeholder 10"/>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6" name="Text Placeholder 10"/>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7" name="Text Placeholder 10"/>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8" name="Text Placeholder 10"/>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29" name="Text Placeholder 10"/>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0" name="Text Placeholder 10"/>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1" name="Text Placeholder 10"/>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endParaRPr lang="en-US" noProof="0" dirty="0"/>
          </a:p>
        </p:txBody>
      </p:sp>
      <p:sp>
        <p:nvSpPr>
          <p:cNvPr id="32" name="Rectangle 31"/>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p:cNvSpPr>
            <a:spLocks noGrp="1"/>
          </p:cNvSpPr>
          <p:nvPr>
            <p:ph type="dt" sz="half" idx="10"/>
          </p:nvPr>
        </p:nvSpPr>
        <p:spPr>
          <a:xfrm>
            <a:off x="838200" y="6356350"/>
            <a:ext cx="2743200" cy="365125"/>
          </a:xfrm>
        </p:spPr>
        <p:txBody>
          <a:bodyPr/>
          <a:lstStyle>
            <a:lvl1pPr>
              <a:defRPr sz="900"/>
            </a:lvl1pPr>
          </a:lstStyle>
          <a:p>
            <a:r>
              <a:rPr lang="en-US" noProof="0" dirty="0"/>
              <a:t>2025</a:t>
            </a:r>
            <a:endParaRPr lang="en-US" noProof="0" dirty="0"/>
          </a:p>
        </p:txBody>
      </p:sp>
      <p:sp>
        <p:nvSpPr>
          <p:cNvPr id="37" name="Footer Placeholder 3"/>
          <p:cNvSpPr>
            <a:spLocks noGrp="1"/>
          </p:cNvSpPr>
          <p:nvPr>
            <p:ph type="ftr" sz="quarter" idx="11"/>
          </p:nvPr>
        </p:nvSpPr>
        <p:spPr>
          <a:xfrm>
            <a:off x="4038600" y="6356350"/>
            <a:ext cx="4114800" cy="365125"/>
          </a:xfrm>
        </p:spPr>
        <p:txBody>
          <a:bodyPr/>
          <a:lstStyle>
            <a:lvl1pPr>
              <a:defRPr sz="900"/>
            </a:lvl1pPr>
          </a:lstStyle>
          <a:p>
            <a:r>
              <a:rPr lang="en-US" noProof="0" dirty="0"/>
              <a:t>Career Connect</a:t>
            </a:r>
            <a:endParaRPr lang="en-US" noProof="0" dirty="0"/>
          </a:p>
        </p:txBody>
      </p:sp>
      <p:sp>
        <p:nvSpPr>
          <p:cNvPr id="38" name="Slide Number Placeholder 4"/>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fld>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sz="900"/>
            </a:lvl1pPr>
          </a:lstStyle>
          <a:p>
            <a:r>
              <a:rPr lang="en-US" dirty="0"/>
              <a:t>2025</a:t>
            </a:r>
            <a:endParaRPr lang="en-US" dirty="0"/>
          </a:p>
        </p:txBody>
      </p:sp>
      <p:sp>
        <p:nvSpPr>
          <p:cNvPr id="4" name="Footer Placeholder 3"/>
          <p:cNvSpPr>
            <a:spLocks noGrp="1"/>
          </p:cNvSpPr>
          <p:nvPr>
            <p:ph type="ftr" sz="quarter" idx="11"/>
          </p:nvPr>
        </p:nvSpPr>
        <p:spPr/>
        <p:txBody>
          <a:bodyPr/>
          <a:lstStyle>
            <a:lvl1pPr>
              <a:defRPr sz="900"/>
            </a:lvl1pPr>
          </a:lstStyle>
          <a:p>
            <a:r>
              <a:rPr lang="en-US" dirty="0"/>
              <a:t>Career Connect</a:t>
            </a:r>
            <a:endParaRPr lang="en-US" dirty="0"/>
          </a:p>
        </p:txBody>
      </p:sp>
      <p:cxnSp>
        <p:nvCxnSpPr>
          <p:cNvPr id="10" name="Straight Connector 9"/>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
        <p:nvSpPr>
          <p:cNvPr id="8" name="Content Placeholder 7"/>
          <p:cNvSpPr>
            <a:spLocks noGrp="1"/>
          </p:cNvSpPr>
          <p:nvPr>
            <p:ph sz="quarter" idx="16"/>
          </p:nvPr>
        </p:nvSpPr>
        <p:spPr>
          <a:xfrm>
            <a:off x="838199" y="2136775"/>
            <a:ext cx="10515599" cy="36972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3" name="Text Placeholder 2"/>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4" name="Text Placeholder 2"/>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5" name="Text Placeholder 2"/>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cxnSp>
        <p:nvCxnSpPr>
          <p:cNvPr id="10" name="Straight Connector 9"/>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endParaRPr lang="en-US"/>
          </a:p>
        </p:txBody>
      </p:sp>
      <p:sp>
        <p:nvSpPr>
          <p:cNvPr id="11" name="Picture Placeholder 10"/>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6" name="Text Placeholder 2"/>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3" name="Text Placeholder 2"/>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7" name="Text Placeholder 2"/>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4" name="Text Placeholder 2"/>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8" name="Text Placeholder 2"/>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5" name="Text Placeholder 2"/>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29" name="Text Placeholder 2"/>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5" name="Picture Placeholder 10"/>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2" name="Text Placeholder 2"/>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59" name="Text Placeholder 2"/>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3" name="Text Placeholder 2"/>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0" name="Text Placeholder 2"/>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4" name="Text Placeholder 2"/>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1" name="Text Placeholder 2"/>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65" name="Text Placeholder 2"/>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endParaRPr lang="en-US"/>
          </a:p>
        </p:txBody>
      </p:sp>
      <p:sp>
        <p:nvSpPr>
          <p:cNvPr id="7" name="Date Placeholder 6"/>
          <p:cNvSpPr>
            <a:spLocks noGrp="1"/>
          </p:cNvSpPr>
          <p:nvPr>
            <p:ph type="dt" sz="half" idx="10"/>
          </p:nvPr>
        </p:nvSpPr>
        <p:spPr/>
        <p:txBody>
          <a:bodyPr/>
          <a:lstStyle>
            <a:lvl1pPr>
              <a:defRPr sz="900">
                <a:solidFill>
                  <a:srgbClr val="898989"/>
                </a:solidFill>
              </a:defRPr>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solidFill>
                  <a:srgbClr val="898989"/>
                </a:solidFill>
              </a:defRPr>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fld>
            <a:endParaRPr lang="en-US" dirty="0"/>
          </a:p>
        </p:txBody>
      </p:sp>
      <p:pic>
        <p:nvPicPr>
          <p:cNvPr id="13" name="Graphic 12"/>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1" name="Content Placeholder 10"/>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3" name="Text Placeholder 2"/>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7" name="Text Placeholder 2"/>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4" name="Content Placeholder 3"/>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4" name="Content Placeholder 10"/>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5" name="Text Placeholder 4"/>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8" name="Text Placeholder 4"/>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endParaRPr lang="en-US" dirty="0"/>
          </a:p>
        </p:txBody>
      </p:sp>
      <p:sp>
        <p:nvSpPr>
          <p:cNvPr id="6" name="Content Placeholder 5"/>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5" name="Content Placeholder 10"/>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21" name="Text Placeholder 2"/>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endParaRPr lang="en-US"/>
          </a:p>
        </p:txBody>
      </p:sp>
      <p:sp>
        <p:nvSpPr>
          <p:cNvPr id="19" name="Text Placeholder 2"/>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sp>
        <p:nvSpPr>
          <p:cNvPr id="22" name="Content Placeholder 3"/>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26" name="Content Placeholder 10"/>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endParaRPr lang="en-US" dirty="0"/>
          </a:p>
        </p:txBody>
      </p:sp>
      <p:sp>
        <p:nvSpPr>
          <p:cNvPr id="14" name="Text Placeholder 2"/>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endParaRPr lang="en-US" dirty="0"/>
          </a:p>
        </p:txBody>
      </p:sp>
      <p:sp>
        <p:nvSpPr>
          <p:cNvPr id="23" name="Text Placeholder 2"/>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endParaRPr lang="en-US" dirty="0"/>
          </a:p>
        </p:txBody>
      </p:sp>
      <p:cxnSp>
        <p:nvCxnSpPr>
          <p:cNvPr id="16" name="Straight Connector 15"/>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cxnSp>
        <p:nvCxnSpPr>
          <p:cNvPr id="23" name="Straight Connector 22"/>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22" name="Footer Placeholder 7"/>
          <p:cNvSpPr>
            <a:spLocks noGrp="1"/>
          </p:cNvSpPr>
          <p:nvPr>
            <p:ph type="ftr" sz="quarter" idx="11"/>
          </p:nvPr>
        </p:nvSpPr>
        <p:spPr>
          <a:xfrm>
            <a:off x="4038600" y="6356350"/>
            <a:ext cx="4114800" cy="365125"/>
          </a:xfrm>
        </p:spPr>
        <p:txBody>
          <a:bodyPr/>
          <a:lstStyle>
            <a:lvl1pPr>
              <a:defRPr sz="900"/>
            </a:lvl1pPr>
          </a:lstStyle>
          <a:p>
            <a:r>
              <a:rPr lang="en-US" dirty="0"/>
              <a:t>Career Connect</a:t>
            </a:r>
            <a:endParaRPr lang="en-US" dirty="0"/>
          </a:p>
        </p:txBody>
      </p:sp>
      <p:sp>
        <p:nvSpPr>
          <p:cNvPr id="24"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6" name="Graphic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p:cNvSpPr>
            <a:spLocks noGrp="1"/>
          </p:cNvSpPr>
          <p:nvPr>
            <p:ph type="dt" sz="half" idx="10"/>
          </p:nvPr>
        </p:nvSpPr>
        <p:spPr>
          <a:xfrm>
            <a:off x="4267200" y="6356350"/>
            <a:ext cx="1774371" cy="365125"/>
          </a:xfrm>
        </p:spPr>
        <p:txBody>
          <a:bodyPr/>
          <a:lstStyle>
            <a:lvl1pPr>
              <a:defRPr sz="900"/>
            </a:lvl1pPr>
          </a:lstStyle>
          <a:p>
            <a:r>
              <a:rPr lang="en-US" dirty="0"/>
              <a:t>2025</a:t>
            </a:r>
            <a:endParaRPr lang="en-US" dirty="0"/>
          </a:p>
        </p:txBody>
      </p:sp>
      <p:sp>
        <p:nvSpPr>
          <p:cNvPr id="10" name="Footer Placeholder 7"/>
          <p:cNvSpPr>
            <a:spLocks noGrp="1"/>
          </p:cNvSpPr>
          <p:nvPr>
            <p:ph type="ftr" sz="quarter" idx="11"/>
          </p:nvPr>
        </p:nvSpPr>
        <p:spPr>
          <a:xfrm>
            <a:off x="6479721" y="6356350"/>
            <a:ext cx="2661557" cy="365125"/>
          </a:xfrm>
        </p:spPr>
        <p:txBody>
          <a:bodyPr/>
          <a:lstStyle>
            <a:lvl1pPr>
              <a:defRPr sz="900"/>
            </a:lvl1pPr>
          </a:lstStyle>
          <a:p>
            <a:r>
              <a:rPr lang="en-US" dirty="0"/>
              <a:t>Career Connect</a:t>
            </a:r>
            <a:endParaRPr lang="en-US" dirty="0"/>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5488815" y="0"/>
            <a:ext cx="6703185" cy="6858000"/>
          </a:xfrm>
          <a:prstGeom prst="rect">
            <a:avLst/>
          </a:prstGeom>
        </p:spPr>
      </p:pic>
      <p:sp>
        <p:nvSpPr>
          <p:cNvPr id="2" name="Title 1"/>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endParaRPr lang="en-US"/>
          </a:p>
        </p:txBody>
      </p:sp>
      <p:sp>
        <p:nvSpPr>
          <p:cNvPr id="3" name="Content Placeholder 2"/>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1333500" y="6356350"/>
            <a:ext cx="985157" cy="365125"/>
          </a:xfrm>
        </p:spPr>
        <p:txBody>
          <a:bodyPr/>
          <a:lstStyle>
            <a:lvl1pPr>
              <a:defRPr sz="900"/>
            </a:lvl1p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lvl1pPr>
              <a:defRPr sz="900"/>
            </a:lvl1pPr>
          </a:lstStyle>
          <a:p>
            <a:r>
              <a:rPr lang="en-US" dirty="0"/>
              <a:t>Career Connect</a:t>
            </a:r>
            <a:endParaRPr lang="en-US" dirty="0"/>
          </a:p>
        </p:txBody>
      </p:sp>
      <p:sp>
        <p:nvSpPr>
          <p:cNvPr id="6" name="Slide Number Placeholder 5"/>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endParaRPr lang="en-US"/>
          </a:p>
        </p:txBody>
      </p:sp>
      <p:sp>
        <p:nvSpPr>
          <p:cNvPr id="16" name="Text Placeholder 15"/>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endParaRPr lang="en-US" dirty="0"/>
          </a:p>
        </p:txBody>
      </p:sp>
      <p:sp>
        <p:nvSpPr>
          <p:cNvPr id="17" name="Text Placeholder 15"/>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18" name="Text Placeholder 15"/>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19" name="Text Placeholder 15"/>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endParaRPr lang="en-US"/>
          </a:p>
        </p:txBody>
      </p:sp>
      <p:sp>
        <p:nvSpPr>
          <p:cNvPr id="34" name="Text Placeholder 15"/>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5" name="Text Placeholder 15"/>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6" name="Text Placeholder 15"/>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sp>
        <p:nvSpPr>
          <p:cNvPr id="37" name="Text Placeholder 15"/>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endParaRPr lang="en-US"/>
          </a:p>
        </p:txBody>
      </p:sp>
      <p:cxnSp>
        <p:nvCxnSpPr>
          <p:cNvPr id="3" name="Straight Connector 2"/>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p:cNvSpPr>
            <a:spLocks noGrp="1"/>
          </p:cNvSpPr>
          <p:nvPr>
            <p:ph type="dt" sz="half" idx="10"/>
          </p:nvPr>
        </p:nvSpPr>
        <p:spPr/>
        <p:txBody>
          <a:bodyPr/>
          <a:lstStyle>
            <a:lvl1pPr>
              <a:defRPr sz="900">
                <a:solidFill>
                  <a:srgbClr val="898989"/>
                </a:solidFill>
              </a:defRPr>
            </a:lvl1pPr>
          </a:lstStyle>
          <a:p>
            <a:r>
              <a:rPr lang="en-US" dirty="0"/>
              <a:t>2025</a:t>
            </a:r>
            <a:endParaRPr lang="en-US" dirty="0"/>
          </a:p>
        </p:txBody>
      </p:sp>
      <p:sp>
        <p:nvSpPr>
          <p:cNvPr id="6" name="Footer Placeholder 5"/>
          <p:cNvSpPr>
            <a:spLocks noGrp="1"/>
          </p:cNvSpPr>
          <p:nvPr>
            <p:ph type="ftr" sz="quarter" idx="11"/>
          </p:nvPr>
        </p:nvSpPr>
        <p:spPr>
          <a:xfrm>
            <a:off x="6155823" y="6356350"/>
            <a:ext cx="1808712" cy="365125"/>
          </a:xfrm>
        </p:spPr>
        <p:txBody>
          <a:bodyPr/>
          <a:lstStyle>
            <a:lvl1pPr algn="l">
              <a:defRPr sz="900"/>
            </a:lvl1pPr>
          </a:lstStyle>
          <a:p>
            <a:r>
              <a:rPr lang="en-US" dirty="0"/>
              <a:t>Career Connect</a:t>
            </a:r>
            <a:endParaRPr lang="en-US" dirty="0"/>
          </a:p>
        </p:txBody>
      </p:sp>
      <p:sp>
        <p:nvSpPr>
          <p:cNvPr id="7" name="Slide Number Placeholder 6"/>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5" name="Text Placeholder 15"/>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1" name="Text Placeholder 15"/>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32" name="Text Placeholder 18"/>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3" name="Text Placeholder 15"/>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34" name="Text Placeholder 18"/>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2" name="Text Placeholder 15"/>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endParaRPr lang="en-US"/>
          </a:p>
        </p:txBody>
      </p:sp>
      <p:sp>
        <p:nvSpPr>
          <p:cNvPr id="13" name="Text Placeholder 18"/>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 name="Date Placeholder 2"/>
          <p:cNvSpPr>
            <a:spLocks noGrp="1"/>
          </p:cNvSpPr>
          <p:nvPr>
            <p:ph type="dt" sz="half" idx="20"/>
          </p:nvPr>
        </p:nvSpPr>
        <p:spPr/>
        <p:txBody>
          <a:bodyPr/>
          <a:lstStyle/>
          <a:p>
            <a:r>
              <a:rPr lang="en-US" dirty="0"/>
              <a:t>2025</a:t>
            </a:r>
            <a:endParaRPr lang="en-US" dirty="0"/>
          </a:p>
        </p:txBody>
      </p:sp>
      <p:sp>
        <p:nvSpPr>
          <p:cNvPr id="4" name="Footer Placeholder 3"/>
          <p:cNvSpPr>
            <a:spLocks noGrp="1"/>
          </p:cNvSpPr>
          <p:nvPr>
            <p:ph type="ftr" sz="quarter" idx="21"/>
          </p:nvPr>
        </p:nvSpPr>
        <p:spPr/>
        <p:txBody>
          <a:bodyPr/>
          <a:lstStyle/>
          <a:p>
            <a:r>
              <a:rPr lang="en-US" dirty="0"/>
              <a:t>Career Connect</a:t>
            </a:r>
            <a:endParaRPr lang="en-US" dirty="0"/>
          </a:p>
        </p:txBody>
      </p:sp>
      <p:sp>
        <p:nvSpPr>
          <p:cNvPr id="5" name="Slide Number Placeholder 4"/>
          <p:cNvSpPr>
            <a:spLocks noGrp="1"/>
          </p:cNvSpPr>
          <p:nvPr>
            <p:ph type="sldNum" sz="quarter" idx="22"/>
          </p:nvPr>
        </p:nvSpPr>
        <p:spPr/>
        <p:txBody>
          <a:bodyPr/>
          <a:lstStyle/>
          <a:p>
            <a:fld id="{B5CEABB6-07DC-46E8-9B57-56EC44A396E5}" type="slidenum">
              <a:rPr lang="en-US" smtClean="0"/>
            </a:fld>
            <a:endParaRPr lang="en-US" dirty="0"/>
          </a:p>
        </p:txBody>
      </p:sp>
      <p:cxnSp>
        <p:nvCxnSpPr>
          <p:cNvPr id="2" name="Straight Connector 1"/>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15" name="Text Placeholder 15"/>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7" name="Text Placeholder 18"/>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6" name="Text Placeholder 15"/>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8" name="Text Placeholder 18"/>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9" name="Text Placeholder 15"/>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0" name="Text Placeholder 18"/>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23" name="Text Placeholder 15"/>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24" name="Text Placeholder 18"/>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3"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endParaRPr lang="en-US" dirty="0"/>
          </a:p>
        </p:txBody>
      </p:sp>
      <p:sp>
        <p:nvSpPr>
          <p:cNvPr id="4"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endParaRPr lang="en-US" dirty="0"/>
          </a:p>
        </p:txBody>
      </p:sp>
      <p:sp>
        <p:nvSpPr>
          <p:cNvPr id="5"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fld>
            <a:endParaRPr lang="en-US" dirty="0"/>
          </a:p>
        </p:txBody>
      </p:sp>
      <p:pic>
        <p:nvPicPr>
          <p:cNvPr id="2" name="Graphic 1"/>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4696" y="-1"/>
            <a:ext cx="4896735" cy="4385949"/>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cxnSp>
        <p:nvCxnSpPr>
          <p:cNvPr id="14" name="Straight Connector 13"/>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p:cNvSpPr>
            <a:spLocks noGrp="1"/>
          </p:cNvSpPr>
          <p:nvPr>
            <p:ph type="dt" sz="half" idx="10"/>
          </p:nvPr>
        </p:nvSpPr>
        <p:spPr>
          <a:xfrm>
            <a:off x="838200" y="6356350"/>
            <a:ext cx="2743200" cy="365125"/>
          </a:xfrm>
        </p:spPr>
        <p:txBody>
          <a:bodyPr/>
          <a:lstStyle>
            <a:lvl1pPr>
              <a:defRPr sz="900"/>
            </a:lvl1pPr>
          </a:lstStyle>
          <a:p>
            <a:r>
              <a:rPr lang="en-US" dirty="0"/>
              <a:t>2025</a:t>
            </a:r>
            <a:endParaRPr lang="en-US" dirty="0"/>
          </a:p>
        </p:txBody>
      </p:sp>
      <p:sp>
        <p:nvSpPr>
          <p:cNvPr id="10" name="Footer Placeholder 7"/>
          <p:cNvSpPr>
            <a:spLocks noGrp="1"/>
          </p:cNvSpPr>
          <p:nvPr>
            <p:ph type="ftr" sz="quarter" idx="11"/>
          </p:nvPr>
        </p:nvSpPr>
        <p:spPr>
          <a:xfrm>
            <a:off x="5224463" y="6356350"/>
            <a:ext cx="1743075" cy="365125"/>
          </a:xfrm>
        </p:spPr>
        <p:txBody>
          <a:bodyPr/>
          <a:lstStyle>
            <a:lvl1pPr>
              <a:defRPr sz="900"/>
            </a:lvl1pPr>
          </a:lstStyle>
          <a:p>
            <a:r>
              <a:rPr lang="en-US" dirty="0"/>
              <a:t>Career Connect</a:t>
            </a:r>
            <a:endParaRPr lang="en-US" dirty="0"/>
          </a:p>
        </p:txBody>
      </p:sp>
      <p:sp>
        <p:nvSpPr>
          <p:cNvPr id="11" name="Slide Number Placeholder 8"/>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endParaRPr lang="en-US"/>
          </a:p>
        </p:txBody>
      </p:sp>
      <p:pic>
        <p:nvPicPr>
          <p:cNvPr id="5" name="Graphic 4"/>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cxnSp>
        <p:nvCxnSpPr>
          <p:cNvPr id="9" name="Straight Connector 8"/>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2" name="Text Placeholder 18"/>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3" name="Text Placeholder 15"/>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4" name="Text Placeholder 18"/>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5" name="Text Placeholder 15"/>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endParaRPr lang="en-US"/>
          </a:p>
        </p:txBody>
      </p:sp>
      <p:sp>
        <p:nvSpPr>
          <p:cNvPr id="16" name="Text Placeholder 18"/>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endParaRPr lang="en-US"/>
          </a:p>
        </p:txBody>
      </p:sp>
      <p:sp>
        <p:nvSpPr>
          <p:cNvPr id="17" name="Date Placeholder 2"/>
          <p:cNvSpPr>
            <a:spLocks noGrp="1"/>
          </p:cNvSpPr>
          <p:nvPr>
            <p:ph type="dt" sz="half" idx="20"/>
          </p:nvPr>
        </p:nvSpPr>
        <p:spPr>
          <a:xfrm>
            <a:off x="5919680" y="6356350"/>
            <a:ext cx="947516" cy="365125"/>
          </a:xfrm>
        </p:spPr>
        <p:txBody>
          <a:bodyPr/>
          <a:lstStyle>
            <a:lvl1pPr>
              <a:defRPr sz="900"/>
            </a:lvl1pPr>
          </a:lstStyle>
          <a:p>
            <a:r>
              <a:rPr lang="en-US" dirty="0"/>
              <a:t>2025</a:t>
            </a:r>
            <a:endParaRPr lang="en-US" dirty="0"/>
          </a:p>
        </p:txBody>
      </p:sp>
      <p:sp>
        <p:nvSpPr>
          <p:cNvPr id="18" name="Footer Placeholder 3"/>
          <p:cNvSpPr>
            <a:spLocks noGrp="1"/>
          </p:cNvSpPr>
          <p:nvPr>
            <p:ph type="ftr" sz="quarter" idx="21"/>
          </p:nvPr>
        </p:nvSpPr>
        <p:spPr>
          <a:xfrm>
            <a:off x="7161955" y="6356350"/>
            <a:ext cx="3243942" cy="365125"/>
          </a:xfrm>
        </p:spPr>
        <p:txBody>
          <a:bodyPr/>
          <a:lstStyle>
            <a:lvl1pPr>
              <a:defRPr sz="900"/>
            </a:lvl1pPr>
          </a:lstStyle>
          <a:p>
            <a:r>
              <a:rPr lang="en-US" dirty="0"/>
              <a:t>Career Connect</a:t>
            </a:r>
            <a:endParaRPr lang="en-US" dirty="0"/>
          </a:p>
        </p:txBody>
      </p:sp>
      <p:sp>
        <p:nvSpPr>
          <p:cNvPr id="19" name="Slide Number Placeholder 4"/>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endParaRPr lang="en-US"/>
          </a:p>
        </p:txBody>
      </p:sp>
      <p:sp>
        <p:nvSpPr>
          <p:cNvPr id="3" name="Text Placeholder 2"/>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4" name="Content Placeholder 3"/>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endParaRPr lang="en-US"/>
          </a:p>
        </p:txBody>
      </p:sp>
      <p:sp>
        <p:nvSpPr>
          <p:cNvPr id="6" name="Content Placeholder 5"/>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1" name="Text Placeholder 2"/>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endParaRPr lang="en-US"/>
          </a:p>
        </p:txBody>
      </p:sp>
      <p:sp>
        <p:nvSpPr>
          <p:cNvPr id="22" name="Content Placeholder 3"/>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sz="900"/>
            </a:lvl1pPr>
          </a:lstStyle>
          <a:p>
            <a:r>
              <a:rPr lang="en-US" dirty="0"/>
              <a:t>2025</a:t>
            </a:r>
            <a:endParaRPr lang="en-US" dirty="0"/>
          </a:p>
        </p:txBody>
      </p:sp>
      <p:sp>
        <p:nvSpPr>
          <p:cNvPr id="8" name="Footer Placeholder 7"/>
          <p:cNvSpPr>
            <a:spLocks noGrp="1"/>
          </p:cNvSpPr>
          <p:nvPr>
            <p:ph type="ftr" sz="quarter" idx="11"/>
          </p:nvPr>
        </p:nvSpPr>
        <p:spPr/>
        <p:txBody>
          <a:bodyPr/>
          <a:lstStyle>
            <a:lvl1pPr>
              <a:defRPr sz="900"/>
            </a:lvl1pPr>
          </a:lstStyle>
          <a:p>
            <a:r>
              <a:rPr lang="en-US" dirty="0"/>
              <a:t>Career Connect</a:t>
            </a:r>
            <a:endParaRPr lang="en-US" dirty="0"/>
          </a:p>
        </p:txBody>
      </p:sp>
      <p:sp>
        <p:nvSpPr>
          <p:cNvPr id="9" name="Slide Number Placeholder 8"/>
          <p:cNvSpPr>
            <a:spLocks noGrp="1"/>
          </p:cNvSpPr>
          <p:nvPr>
            <p:ph type="sldNum" sz="quarter" idx="12"/>
          </p:nvPr>
        </p:nvSpPr>
        <p:spPr/>
        <p:txBody>
          <a:bodyPr/>
          <a:lstStyle>
            <a:lvl1pPr>
              <a:defRPr sz="900"/>
            </a:lvl1pPr>
          </a:lstStyle>
          <a:p>
            <a:fld id="{B5CEABB6-07DC-46E8-9B57-56EC44A396E5}" type="slidenum">
              <a:rPr lang="en-US" smtClean="0"/>
            </a:fld>
            <a:endParaRPr lang="en-US" dirty="0"/>
          </a:p>
        </p:txBody>
      </p:sp>
      <p:cxnSp>
        <p:nvCxnSpPr>
          <p:cNvPr id="16" name="Straight Connector 15"/>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2025</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Career Connect</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041" y="1285875"/>
            <a:ext cx="7509509" cy="1769755"/>
          </a:xfrm>
        </p:spPr>
        <p:txBody>
          <a:bodyPr/>
          <a:lstStyle/>
          <a:p>
            <a:r>
              <a:rPr lang="en-US" sz="5400" dirty="0"/>
              <a:t>Career connect</a:t>
            </a:r>
            <a:br>
              <a:rPr lang="en-US" dirty="0"/>
            </a:br>
            <a:r>
              <a:rPr lang="en-US" sz="2000" b="0" i="0" dirty="0">
                <a:solidFill>
                  <a:srgbClr val="34495E"/>
                </a:solidFill>
                <a:effectLst/>
                <a:ea typeface="STKaiti" panose="02010600040101010101" pitchFamily="2" charset="-122"/>
              </a:rPr>
              <a:t>A Smart Placement &amp; Internship Portal</a:t>
            </a:r>
            <a:endParaRPr lang="en-US" sz="2000" dirty="0">
              <a:ea typeface="STKaiti" panose="02010600040101010101" pitchFamily="2" charset="-122"/>
            </a:endParaRPr>
          </a:p>
        </p:txBody>
      </p:sp>
      <p:sp>
        <p:nvSpPr>
          <p:cNvPr id="3" name="Subtitle 2"/>
          <p:cNvSpPr>
            <a:spLocks noGrp="1"/>
          </p:cNvSpPr>
          <p:nvPr>
            <p:ph type="subTitle" idx="1"/>
          </p:nvPr>
        </p:nvSpPr>
        <p:spPr>
          <a:xfrm>
            <a:off x="815341" y="3761340"/>
            <a:ext cx="4941770" cy="2330523"/>
          </a:xfrm>
        </p:spPr>
        <p:txBody>
          <a:bodyPr>
            <a:normAutofit lnSpcReduction="10000"/>
          </a:bodyPr>
          <a:lstStyle/>
          <a:p>
            <a:r>
              <a:rPr lang="en-IN" sz="2400" b="1" i="0" dirty="0">
                <a:solidFill>
                  <a:srgbClr val="000000"/>
                </a:solidFill>
                <a:effectLst/>
                <a:latin typeface="+mj-lt"/>
              </a:rPr>
              <a:t>PBL Group 29</a:t>
            </a:r>
            <a:endParaRPr lang="en-IN" sz="2400" b="1" i="0" dirty="0">
              <a:solidFill>
                <a:srgbClr val="000000"/>
              </a:solidFill>
              <a:effectLst/>
              <a:latin typeface="+mj-lt"/>
            </a:endParaRPr>
          </a:p>
          <a:p>
            <a:r>
              <a:rPr lang="en-IN" sz="2800" b="1" dirty="0">
                <a:solidFill>
                  <a:schemeClr val="tx1">
                    <a:lumMod val="95000"/>
                    <a:lumOff val="5000"/>
                  </a:schemeClr>
                </a:solidFill>
                <a:effectLst/>
                <a:latin typeface="+mj-lt"/>
              </a:rPr>
              <a:t>Team Members</a:t>
            </a:r>
            <a:r>
              <a:rPr lang="en-IN" sz="2800" dirty="0">
                <a:solidFill>
                  <a:schemeClr val="tx1">
                    <a:lumMod val="95000"/>
                    <a:lumOff val="5000"/>
                  </a:schemeClr>
                </a:solidFill>
                <a:latin typeface="+mj-lt"/>
              </a:rPr>
              <a:t> : </a:t>
            </a:r>
            <a:br>
              <a:rPr lang="en-IN"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Ayush Butala</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Samyak Gaikwad</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Aadish </a:t>
            </a:r>
            <a:r>
              <a:rPr lang="en-IN" sz="2000" i="1" dirty="0">
                <a:solidFill>
                  <a:schemeClr val="tx1">
                    <a:lumMod val="95000"/>
                    <a:lumOff val="5000"/>
                  </a:schemeClr>
                </a:solidFill>
                <a:latin typeface="+mj-lt"/>
              </a:rPr>
              <a:t>S</a:t>
            </a:r>
            <a:r>
              <a:rPr lang="en-IN" sz="2000" b="0" i="1" dirty="0">
                <a:solidFill>
                  <a:schemeClr val="tx1">
                    <a:lumMod val="95000"/>
                    <a:lumOff val="5000"/>
                  </a:schemeClr>
                </a:solidFill>
                <a:effectLst/>
                <a:latin typeface="+mj-lt"/>
              </a:rPr>
              <a:t>onawane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Siddhi </a:t>
            </a:r>
            <a:r>
              <a:rPr lang="en-IN" sz="2000" b="0" i="1" dirty="0" err="1">
                <a:solidFill>
                  <a:schemeClr val="tx1">
                    <a:lumMod val="95000"/>
                    <a:lumOff val="5000"/>
                  </a:schemeClr>
                </a:solidFill>
                <a:effectLst/>
                <a:latin typeface="+mj-lt"/>
              </a:rPr>
              <a:t>Lolge</a:t>
            </a:r>
            <a:br>
              <a:rPr lang="en-IN" sz="2000" dirty="0">
                <a:solidFill>
                  <a:schemeClr val="tx1">
                    <a:lumMod val="95000"/>
                    <a:lumOff val="5000"/>
                  </a:schemeClr>
                </a:solidFill>
                <a:latin typeface="+mj-lt"/>
              </a:rPr>
            </a:br>
            <a:r>
              <a:rPr lang="en-IN" sz="2000" b="0" i="1" dirty="0">
                <a:solidFill>
                  <a:schemeClr val="tx1">
                    <a:lumMod val="95000"/>
                    <a:lumOff val="5000"/>
                  </a:schemeClr>
                </a:solidFill>
                <a:effectLst/>
                <a:latin typeface="+mj-lt"/>
              </a:rPr>
              <a:t>Pratik Dhawale</a:t>
            </a:r>
            <a:endParaRPr lang="en-US" sz="2000" dirty="0">
              <a:solidFill>
                <a:schemeClr val="tx1">
                  <a:lumMod val="95000"/>
                  <a:lumOff val="5000"/>
                </a:schemeClr>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2025</a:t>
            </a:r>
            <a:endParaRPr lang="en-US" dirty="0"/>
          </a:p>
        </p:txBody>
      </p:sp>
      <p:sp>
        <p:nvSpPr>
          <p:cNvPr id="5" name="Footer Placeholder 4"/>
          <p:cNvSpPr>
            <a:spLocks noGrp="1"/>
          </p:cNvSpPr>
          <p:nvPr>
            <p:ph type="ftr" sz="quarter" idx="11"/>
          </p:nvPr>
        </p:nvSpPr>
        <p:spPr/>
        <p:txBody>
          <a:bodyPr/>
          <a:lstStyle/>
          <a:p>
            <a:r>
              <a:rPr lang="en-US"/>
              <a:t>Career Connect</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pic>
        <p:nvPicPr>
          <p:cNvPr id="8" name="Picture 7"/>
          <p:cNvPicPr>
            <a:picLocks noChangeAspect="1"/>
          </p:cNvPicPr>
          <p:nvPr/>
        </p:nvPicPr>
        <p:blipFill>
          <a:blip r:embed="rId1"/>
          <a:stretch>
            <a:fillRect/>
          </a:stretch>
        </p:blipFill>
        <p:spPr>
          <a:xfrm>
            <a:off x="3166430" y="1138864"/>
            <a:ext cx="5859139" cy="5217485"/>
          </a:xfrm>
          <a:prstGeom prst="rect">
            <a:avLst/>
          </a:prstGeom>
        </p:spPr>
      </p:pic>
      <p:sp>
        <p:nvSpPr>
          <p:cNvPr id="10" name="TextBox 9"/>
          <p:cNvSpPr txBox="1"/>
          <p:nvPr/>
        </p:nvSpPr>
        <p:spPr>
          <a:xfrm>
            <a:off x="709179" y="677780"/>
            <a:ext cx="6094268" cy="584775"/>
          </a:xfrm>
          <a:prstGeom prst="rect">
            <a:avLst/>
          </a:prstGeom>
          <a:noFill/>
        </p:spPr>
        <p:txBody>
          <a:bodyPr wrap="square">
            <a:spAutoFit/>
          </a:bodyPr>
          <a:lstStyle/>
          <a:p>
            <a:r>
              <a:rPr lang="en-US" sz="3200" spc="-150" dirty="0"/>
              <a:t>FLOWCHART</a:t>
            </a:r>
            <a:endParaRPr lang="en-IN"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658496"/>
            <a:ext cx="5439884" cy="1072124"/>
          </a:xfrm>
        </p:spPr>
        <p:txBody>
          <a:bodyPr>
            <a:noAutofit/>
          </a:bodyPr>
          <a:lstStyle/>
          <a:p>
            <a:r>
              <a:rPr lang="en-US" sz="3600" spc="-150" dirty="0"/>
              <a:t>Expected benefits</a:t>
            </a:r>
            <a:endParaRPr lang="en-US" sz="3600" spc="-150" dirty="0"/>
          </a:p>
        </p:txBody>
      </p:sp>
      <p:sp>
        <p:nvSpPr>
          <p:cNvPr id="3" name="Subtitle 2"/>
          <p:cNvSpPr>
            <a:spLocks noGrp="1"/>
          </p:cNvSpPr>
          <p:nvPr>
            <p:ph idx="1"/>
          </p:nvPr>
        </p:nvSpPr>
        <p:spPr>
          <a:xfrm>
            <a:off x="1083973" y="2046409"/>
            <a:ext cx="8736302" cy="3994150"/>
          </a:xfrm>
        </p:spPr>
        <p:txBody>
          <a:bodyPr>
            <a:normAutofit fontScale="47500" lnSpcReduction="20000"/>
          </a:bodyPr>
          <a:lstStyle/>
          <a:p>
            <a:r>
              <a:rPr lang="en-US" sz="3800" b="1" dirty="0">
                <a:solidFill>
                  <a:schemeClr val="tx1"/>
                </a:solidFill>
                <a:latin typeface="+mj-lt"/>
              </a:rPr>
              <a:t>For Students: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Easy access to internships and jobs based on CGPA and skills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Increased motivation through leaderboard rankings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Improved career planning with data-driven insights</a:t>
            </a:r>
            <a:endParaRPr lang="en-US" sz="3600" dirty="0">
              <a:solidFill>
                <a:schemeClr val="tx1"/>
              </a:solidFill>
            </a:endParaRPr>
          </a:p>
          <a:p>
            <a:r>
              <a:rPr lang="en-US" sz="3800" b="1" dirty="0">
                <a:solidFill>
                  <a:schemeClr val="tx1"/>
                </a:solidFill>
                <a:latin typeface="+mj-lt"/>
              </a:rPr>
              <a:t>For Placement Officers: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A centralized platform for managing students and companies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Simplified tracking of student performance and applications</a:t>
            </a:r>
            <a:endParaRPr lang="en-US" sz="3600" dirty="0">
              <a:solidFill>
                <a:schemeClr val="tx1"/>
              </a:solidFill>
            </a:endParaRPr>
          </a:p>
          <a:p>
            <a:r>
              <a:rPr lang="en-US" sz="3800" b="1" dirty="0">
                <a:solidFill>
                  <a:schemeClr val="tx1"/>
                </a:solidFill>
                <a:latin typeface="+mj-lt"/>
              </a:rPr>
              <a:t>For Companies:</a:t>
            </a:r>
            <a:endParaRPr lang="en-US" sz="3800" b="1" dirty="0">
              <a:solidFill>
                <a:schemeClr val="tx1"/>
              </a:solidFill>
              <a:latin typeface="+mj-lt"/>
            </a:endParaRPr>
          </a:p>
          <a:p>
            <a:pPr marL="571500" indent="-571500">
              <a:buFont typeface="Wingdings" panose="05000000000000000000" pitchFamily="2" charset="2"/>
              <a:buChar char="Ø"/>
            </a:pPr>
            <a:r>
              <a:rPr lang="en-US" sz="3600" dirty="0">
                <a:solidFill>
                  <a:schemeClr val="tx1"/>
                </a:solidFill>
              </a:rPr>
              <a:t>Access to a filtered pool of qualified candidates</a:t>
            </a:r>
            <a:endParaRPr lang="en-US" sz="3600" dirty="0">
              <a:solidFill>
                <a:schemeClr val="tx1"/>
              </a:solidFill>
            </a:endParaRPr>
          </a:p>
          <a:p>
            <a:pPr marL="571500" indent="-571500">
              <a:buFont typeface="Wingdings" panose="05000000000000000000" pitchFamily="2" charset="2"/>
              <a:buChar char="Ø"/>
            </a:pPr>
            <a:r>
              <a:rPr lang="en-US" sz="3600" dirty="0">
                <a:solidFill>
                  <a:schemeClr val="tx1"/>
                </a:solidFill>
              </a:rPr>
              <a:t>Efficient hiring through a dedicated recruitment panel</a:t>
            </a:r>
            <a:endParaRPr lang="en-US" sz="3600" dirty="0">
              <a:solidFill>
                <a:schemeClr val="tx1"/>
              </a:solidFill>
            </a:endParaRPr>
          </a:p>
          <a:p>
            <a:pPr marL="514350" indent="-514350">
              <a:spcBef>
                <a:spcPts val="750"/>
              </a:spcBef>
              <a:spcAft>
                <a:spcPts val="750"/>
              </a:spcAft>
              <a:buAutoNum type="arabicPeriod"/>
            </a:pPr>
            <a:endParaRPr lang="en-IN" sz="2600" b="1" dirty="0">
              <a:solidFill>
                <a:schemeClr val="tx1"/>
              </a:solidFill>
              <a:latin typeface="Segoe UI" panose="020B0502040204020203" pitchFamily="34" charset="0"/>
            </a:endParaRPr>
          </a:p>
          <a:p>
            <a:pPr marL="514350" indent="-514350">
              <a:spcBef>
                <a:spcPts val="750"/>
              </a:spcBef>
              <a:spcAft>
                <a:spcPts val="750"/>
              </a:spcAft>
              <a:buAutoNum type="arabicPeriod"/>
            </a:pPr>
            <a:endParaRPr lang="en-US" sz="2600" b="1" noProof="1">
              <a:solidFill>
                <a:schemeClr val="tx1"/>
              </a:solidFill>
              <a:latin typeface="Segoe UI" panose="020B0502040204020203" pitchFamily="34" charset="0"/>
            </a:endParaRPr>
          </a:p>
          <a:p>
            <a:pPr algn="l">
              <a:spcBef>
                <a:spcPts val="750"/>
              </a:spcBef>
              <a:spcAft>
                <a:spcPts val="750"/>
              </a:spcAft>
            </a:pPr>
            <a:endParaRPr lang="en-IN" sz="2400" dirty="0">
              <a:solidFill>
                <a:schemeClr val="tx1"/>
              </a:solidFill>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conclusion</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Career Connect provides a structured, efficient, and engaging way to manage college placements &amp; internships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Gamification &amp; data-driven insights ensure students stay motivated and competitive</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Placement officers get a centralized system to handle recruitment more efficiently</a:t>
            </a:r>
            <a:endParaRPr lang="en-US"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10454" y="1615736"/>
            <a:ext cx="5328138" cy="2006695"/>
          </a:xfrm>
        </p:spPr>
        <p:txBody>
          <a:bodyPr/>
          <a:lstStyle/>
          <a:p>
            <a:r>
              <a:rPr lang="en-US" sz="4800" dirty="0"/>
              <a:t>THANK YOU!</a:t>
            </a:r>
            <a:endParaRPr lang="en-US" sz="4800" dirty="0"/>
          </a:p>
        </p:txBody>
      </p:sp>
      <p:sp>
        <p:nvSpPr>
          <p:cNvPr id="3" name="Content Placeholder 2"/>
          <p:cNvSpPr>
            <a:spLocks noGrp="1"/>
          </p:cNvSpPr>
          <p:nvPr>
            <p:ph type="subTitle" idx="1"/>
          </p:nvPr>
        </p:nvSpPr>
        <p:spPr>
          <a:xfrm flipV="1">
            <a:off x="0" y="6721475"/>
            <a:ext cx="45719" cy="45719"/>
          </a:xfrm>
        </p:spPr>
        <p:txBody>
          <a:bodyPr>
            <a:normAutofit fontScale="25000" lnSpcReduction="20000"/>
          </a:bodyPr>
          <a:lstStyle/>
          <a:p>
            <a:endParaRPr lang="en-US" dirty="0"/>
          </a:p>
        </p:txBody>
      </p:sp>
      <p:sp>
        <p:nvSpPr>
          <p:cNvPr id="4" name="Date Placeholder 3"/>
          <p:cNvSpPr>
            <a:spLocks noGrp="1"/>
          </p:cNvSpPr>
          <p:nvPr>
            <p:ph type="dt" sz="half" idx="10"/>
          </p:nvPr>
        </p:nvSpPr>
        <p:spPr>
          <a:xfrm>
            <a:off x="4267200" y="6356350"/>
            <a:ext cx="1774371" cy="365125"/>
          </a:xfrm>
        </p:spPr>
        <p:txBody>
          <a:bodyPr/>
          <a:lstStyle/>
          <a:p>
            <a:r>
              <a:rPr lang="en-US" dirty="0"/>
              <a:t>2025</a:t>
            </a:r>
            <a:endParaRPr lang="en-US" dirty="0"/>
          </a:p>
        </p:txBody>
      </p:sp>
      <p:sp>
        <p:nvSpPr>
          <p:cNvPr id="5" name="Footer Placeholder 4"/>
          <p:cNvSpPr>
            <a:spLocks noGrp="1"/>
          </p:cNvSpPr>
          <p:nvPr>
            <p:ph type="ftr" sz="quarter" idx="11"/>
          </p:nvPr>
        </p:nvSpPr>
        <p:spPr>
          <a:xfrm>
            <a:off x="6479721" y="6356350"/>
            <a:ext cx="2661557" cy="365125"/>
          </a:xfrm>
        </p:spPr>
        <p:txBody>
          <a:bodyPr/>
          <a:lstStyle/>
          <a:p>
            <a:r>
              <a:rPr lang="en-US" dirty="0"/>
              <a:t>Career Connect</a:t>
            </a:r>
            <a:endParaRPr lang="en-US" dirty="0"/>
          </a:p>
        </p:txBody>
      </p:sp>
      <p:sp>
        <p:nvSpPr>
          <p:cNvPr id="6" name="Slide Number Placeholder 5"/>
          <p:cNvSpPr>
            <a:spLocks noGrp="1"/>
          </p:cNvSpPr>
          <p:nvPr>
            <p:ph type="sldNum" sz="quarter" idx="12"/>
          </p:nvPr>
        </p:nvSpPr>
        <p:spPr>
          <a:xfrm>
            <a:off x="9579428" y="6356350"/>
            <a:ext cx="1774371" cy="365125"/>
          </a:xfrm>
        </p:spPr>
        <p:txBody>
          <a:bodyPr/>
          <a:lstStyle/>
          <a:p>
            <a:fld id="{B5CEABB6-07DC-46E8-9B57-56EC44A396E5}"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68375"/>
            <a:ext cx="9674225" cy="1296670"/>
          </a:xfrm>
        </p:spPr>
        <p:txBody>
          <a:bodyPr>
            <a:normAutofit/>
          </a:bodyPr>
          <a:lstStyle/>
          <a:p>
            <a:r>
              <a:rPr lang="en-US" sz="3600" dirty="0"/>
              <a:t>Introduction</a:t>
            </a:r>
            <a:endParaRPr lang="en-IN" sz="3600" dirty="0"/>
          </a:p>
        </p:txBody>
      </p:sp>
      <p:sp>
        <p:nvSpPr>
          <p:cNvPr id="3" name="Content Placeholder 2"/>
          <p:cNvSpPr>
            <a:spLocks noGrp="1"/>
          </p:cNvSpPr>
          <p:nvPr>
            <p:ph idx="1"/>
          </p:nvPr>
        </p:nvSpPr>
        <p:spPr>
          <a:xfrm>
            <a:off x="990600" y="2102485"/>
            <a:ext cx="10200005" cy="4253230"/>
          </a:xfrm>
        </p:spPr>
        <p:txBody>
          <a:bodyPr>
            <a:noAutofit/>
          </a:bodyPr>
          <a:lstStyle/>
          <a:p>
            <a:r>
              <a:rPr lang="en-IN" sz="1800" dirty="0">
                <a:solidFill>
                  <a:srgbClr val="2C3E50"/>
                </a:solidFill>
                <a:effectLst/>
                <a:sym typeface="+mn-ea"/>
              </a:rPr>
              <a:t>• </a:t>
            </a:r>
            <a:r>
              <a:rPr lang="en-US" altLang="en-US" sz="1800" dirty="0"/>
              <a:t>The placement and internship process plays a vital role in a student’s transition from academics to professional life. However, many colleges struggle with efficiently organizing and managing this process. Students often face difficulties in finding relevant job and internship opportunities, while placement officers encounter challenges in handling large volumes of data.</a:t>
            </a:r>
            <a:endParaRPr lang="en-US" altLang="en-US" sz="1800" dirty="0"/>
          </a:p>
          <a:p>
            <a:r>
              <a:rPr lang="en-IN" sz="1800" dirty="0">
                <a:solidFill>
                  <a:srgbClr val="2C3E50"/>
                </a:solidFill>
                <a:effectLst/>
                <a:sym typeface="+mn-ea"/>
              </a:rPr>
              <a:t>• </a:t>
            </a:r>
            <a:r>
              <a:rPr lang="en-US" altLang="en-US" sz="1800" dirty="0"/>
              <a:t>To address these issues, this project proposes a college-specific placement and internship platform that streamlines the process for both students and administrators. By leveraging technology, the platform aims to provide personalized recommendations, structured data management, and a more engaging placement experience</a:t>
            </a:r>
            <a:endParaRPr lang="en-US" altLang="en-US" sz="1800" dirty="0"/>
          </a:p>
        </p:txBody>
      </p:sp>
      <p:sp>
        <p:nvSpPr>
          <p:cNvPr id="4" name="Date Placeholder 3"/>
          <p:cNvSpPr>
            <a:spLocks noGrp="1"/>
          </p:cNvSpPr>
          <p:nvPr>
            <p:ph type="dt" sz="half" idx="10"/>
          </p:nvPr>
        </p:nvSpPr>
        <p:spPr/>
        <p:txBody>
          <a:bodyPr/>
          <a:lstStyle/>
          <a:p>
            <a:r>
              <a:rPr lang="en-US"/>
              <a:t>2025</a:t>
            </a:r>
            <a:endParaRPr lang="en-US" dirty="0"/>
          </a:p>
        </p:txBody>
      </p:sp>
      <p:sp>
        <p:nvSpPr>
          <p:cNvPr id="5" name="Footer Placeholder 4"/>
          <p:cNvSpPr>
            <a:spLocks noGrp="1"/>
          </p:cNvSpPr>
          <p:nvPr>
            <p:ph type="ftr" sz="quarter" idx="11"/>
          </p:nvPr>
        </p:nvSpPr>
        <p:spPr/>
        <p:txBody>
          <a:bodyPr/>
          <a:lstStyle/>
          <a:p>
            <a:r>
              <a:rPr lang="en-US"/>
              <a:t>Career Connect</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MOTIVATION</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lgn="l">
              <a:buFont typeface="Wingdings" panose="05000000000000000000" pitchFamily="2" charset="2"/>
              <a:buChar char="Ø"/>
            </a:pPr>
            <a:r>
              <a:rPr lang="en-US" sz="1800" b="0" i="0" dirty="0">
                <a:solidFill>
                  <a:schemeClr val="tx1"/>
                </a:solidFill>
                <a:effectLst/>
                <a:latin typeface="+mj-lt"/>
              </a:rPr>
              <a:t> The placement and internship process is often unstructured and stressful for students</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Students struggle to find relevant job &amp; internship opportunities efficiently</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Placement officers have difficulty managing student data &amp; company listings</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Lack of motivation for students to improve coding skills and CGPA</a:t>
            </a:r>
            <a:endParaRPr lang="en-US" sz="1800" b="0" i="0" dirty="0">
              <a:solidFill>
                <a:schemeClr val="tx1"/>
              </a:solidFill>
              <a:effectLst/>
              <a:latin typeface="+mj-lt"/>
            </a:endParaRPr>
          </a:p>
          <a:p>
            <a:pPr marL="285750" indent="-285750" algn="l">
              <a:buFont typeface="Wingdings" panose="05000000000000000000" pitchFamily="2" charset="2"/>
              <a:buChar char="Ø"/>
            </a:pPr>
            <a:r>
              <a:rPr lang="en-US" sz="1800" b="0" i="0" dirty="0">
                <a:solidFill>
                  <a:schemeClr val="tx1"/>
                </a:solidFill>
                <a:effectLst/>
                <a:latin typeface="+mj-lt"/>
              </a:rPr>
              <a:t> Gamification techniques like leaderboards can boost engagement</a:t>
            </a:r>
            <a:endParaRPr lang="en-US" sz="1800" b="0" i="0" dirty="0">
              <a:solidFill>
                <a:schemeClr val="tx1"/>
              </a:solidFill>
              <a:effectLst/>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068071"/>
            <a:ext cx="5439884" cy="1072124"/>
          </a:xfrm>
        </p:spPr>
        <p:txBody>
          <a:bodyPr>
            <a:noAutofit/>
          </a:bodyPr>
          <a:lstStyle/>
          <a:p>
            <a:r>
              <a:rPr lang="en-US" sz="3600" spc="-150" dirty="0"/>
              <a:t>PROBLEM STATEMENT </a:t>
            </a:r>
            <a:endParaRPr lang="en-US" sz="3600" spc="-150" dirty="0"/>
          </a:p>
        </p:txBody>
      </p:sp>
      <p:sp>
        <p:nvSpPr>
          <p:cNvPr id="3" name="Subtitle 2"/>
          <p:cNvSpPr>
            <a:spLocks noGrp="1"/>
          </p:cNvSpPr>
          <p:nvPr>
            <p:ph idx="1"/>
          </p:nvPr>
        </p:nvSpPr>
        <p:spPr>
          <a:xfrm>
            <a:off x="1083973" y="2362199"/>
            <a:ext cx="4545302" cy="3667125"/>
          </a:xfrm>
        </p:spPr>
        <p:txBody>
          <a:bodyPr>
            <a:normAutofit/>
          </a:bodyPr>
          <a:lstStyle/>
          <a:p>
            <a:r>
              <a:rPr lang="en-US" sz="1600" b="0" dirty="0">
                <a:solidFill>
                  <a:schemeClr val="tx1">
                    <a:lumMod val="95000"/>
                    <a:lumOff val="5000"/>
                  </a:schemeClr>
                </a:solidFill>
                <a:effectLst/>
                <a:latin typeface="+mj-lt"/>
              </a:rPr>
              <a:t>The placement and internship process in colleges is often disorganized, making it difficult for students to find relevant opportunities and for placement officers to manage data efficiently. This project aims to create a college-specific platform that recommends jobs and internships based on CGPA and skills, motivates students through a gamified leaderboard, and provides an admin dashboard for streamlined management.</a:t>
            </a:r>
            <a:endParaRPr lang="en-US" sz="1600" dirty="0">
              <a:solidFill>
                <a:schemeClr val="tx1">
                  <a:lumMod val="95000"/>
                  <a:lumOff val="5000"/>
                </a:schemeClr>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Tech Stack</a:t>
            </a:r>
            <a:endParaRPr lang="en-IN" altLang="en-US"/>
          </a:p>
        </p:txBody>
      </p:sp>
      <p:sp>
        <p:nvSpPr>
          <p:cNvPr id="3" name="Content Placeholder 2"/>
          <p:cNvSpPr>
            <a:spLocks noGrp="1"/>
          </p:cNvSpPr>
          <p:nvPr>
            <p:ph idx="1"/>
          </p:nvPr>
        </p:nvSpPr>
        <p:spPr>
          <a:xfrm>
            <a:off x="1333500" y="2418080"/>
            <a:ext cx="8465185" cy="3938270"/>
          </a:xfrm>
        </p:spPr>
        <p:txBody>
          <a:bodyPr>
            <a:normAutofit lnSpcReduction="20000"/>
          </a:bodyPr>
          <a:p>
            <a:r>
              <a:rPr lang="en-IN" dirty="0">
                <a:solidFill>
                  <a:srgbClr val="2C3E50"/>
                </a:solidFill>
                <a:effectLst/>
                <a:sym typeface="+mn-ea"/>
              </a:rPr>
              <a:t>• </a:t>
            </a:r>
            <a:r>
              <a:rPr lang="en-US" altLang="en-US" b="1"/>
              <a:t>Frontend (User Interface)</a:t>
            </a:r>
            <a:endParaRPr lang="en-US" altLang="en-US"/>
          </a:p>
          <a:p>
            <a:r>
              <a:rPr lang="en-IN" altLang="en-US"/>
              <a:t>-</a:t>
            </a:r>
            <a:r>
              <a:rPr lang="en-US" altLang="en-US"/>
              <a:t>React.js – For building an interactive and responsive UI.</a:t>
            </a:r>
            <a:endParaRPr lang="en-US" altLang="en-US"/>
          </a:p>
          <a:p>
            <a:r>
              <a:rPr lang="en-IN" altLang="en-US"/>
              <a:t>-</a:t>
            </a:r>
            <a:r>
              <a:rPr lang="en-US" altLang="en-US"/>
              <a:t>Redux (Optional) – For state management.</a:t>
            </a:r>
            <a:endParaRPr lang="en-US" altLang="en-US"/>
          </a:p>
          <a:p>
            <a:r>
              <a:rPr lang="en-IN" altLang="en-US"/>
              <a:t>-</a:t>
            </a:r>
            <a:r>
              <a:rPr lang="en-US" altLang="en-US"/>
              <a:t>Tailwind CSS / Material-UI – For modern UI design and styling.</a:t>
            </a:r>
            <a:endParaRPr lang="en-US" altLang="en-US"/>
          </a:p>
          <a:p>
            <a:r>
              <a:rPr lang="en-IN" dirty="0">
                <a:solidFill>
                  <a:srgbClr val="2C3E50"/>
                </a:solidFill>
                <a:effectLst/>
                <a:sym typeface="+mn-ea"/>
              </a:rPr>
              <a:t>• </a:t>
            </a:r>
            <a:r>
              <a:rPr lang="en-US" altLang="en-US" b="1"/>
              <a:t>Backend (Server &amp; Logic)</a:t>
            </a:r>
            <a:endParaRPr lang="en-US" altLang="en-US" b="1"/>
          </a:p>
          <a:p>
            <a:r>
              <a:rPr lang="en-IN" altLang="en-US"/>
              <a:t>-</a:t>
            </a:r>
            <a:r>
              <a:rPr lang="en-US" altLang="en-US"/>
              <a:t>Node.js &amp; Express.js – To handle API requests and business logic.</a:t>
            </a:r>
            <a:endParaRPr lang="en-US" altLang="en-US"/>
          </a:p>
          <a:p>
            <a:r>
              <a:rPr lang="en-IN" altLang="en-US"/>
              <a:t>-</a:t>
            </a:r>
            <a:r>
              <a:rPr lang="en-US" altLang="en-US"/>
              <a:t>JWT Authentication – For secure login and user authentication.</a:t>
            </a:r>
            <a:endParaRPr lang="en-US" altLang="en-US"/>
          </a:p>
          <a:p>
            <a:r>
              <a:rPr lang="en-IN" dirty="0">
                <a:solidFill>
                  <a:srgbClr val="2C3E50"/>
                </a:solidFill>
                <a:effectLst/>
                <a:sym typeface="+mn-ea"/>
              </a:rPr>
              <a:t>• </a:t>
            </a:r>
            <a:r>
              <a:rPr lang="en-US" altLang="en-US" b="1"/>
              <a:t>Database (Data Storage &amp; Management)</a:t>
            </a:r>
            <a:endParaRPr lang="en-US" altLang="en-US"/>
          </a:p>
          <a:p>
            <a:r>
              <a:rPr lang="en-IN" altLang="en-US"/>
              <a:t>-</a:t>
            </a:r>
            <a:r>
              <a:rPr lang="en-US" altLang="en-US"/>
              <a:t>MongoDB (NoSQL) – To store student profiles, job postings, leaderboard data, and company information.</a:t>
            </a:r>
            <a:endParaRPr lang="en-US" altLang="en-US"/>
          </a:p>
          <a:p>
            <a:r>
              <a:rPr lang="en-IN" b="1" dirty="0">
                <a:solidFill>
                  <a:srgbClr val="2C3E50"/>
                </a:solidFill>
                <a:effectLst/>
                <a:sym typeface="+mn-ea"/>
              </a:rPr>
              <a:t>•</a:t>
            </a:r>
            <a:r>
              <a:rPr lang="en-US" altLang="en-US" b="1"/>
              <a:t>Tech Stack: MERN Stack (MongoDB, Express.js, React.js, Node.js)</a:t>
            </a:r>
            <a:endParaRPr lang="en-US" altLang="en-US" b="1"/>
          </a:p>
        </p:txBody>
      </p:sp>
      <p:sp>
        <p:nvSpPr>
          <p:cNvPr id="4" name="Date Placeholder 3"/>
          <p:cNvSpPr>
            <a:spLocks noGrp="1"/>
          </p:cNvSpPr>
          <p:nvPr>
            <p:ph type="dt" sz="half" idx="10"/>
          </p:nvPr>
        </p:nvSpPr>
        <p:spPr/>
        <p:txBody>
          <a:bodyPr/>
          <a:p>
            <a:r>
              <a:rPr lang="en-US" dirty="0"/>
              <a:t>2025</a:t>
            </a:r>
            <a:endParaRPr lang="en-US" dirty="0"/>
          </a:p>
        </p:txBody>
      </p:sp>
      <p:sp>
        <p:nvSpPr>
          <p:cNvPr id="5" name="Footer Placeholder 4"/>
          <p:cNvSpPr>
            <a:spLocks noGrp="1"/>
          </p:cNvSpPr>
          <p:nvPr>
            <p:ph type="ftr" sz="quarter" idx="11"/>
          </p:nvPr>
        </p:nvSpPr>
        <p:spPr/>
        <p:txBody>
          <a:bodyPr/>
          <a:p>
            <a:r>
              <a:rPr lang="en-US" dirty="0"/>
              <a:t>Career Connect</a:t>
            </a:r>
            <a:endParaRPr lang="en-US" dirty="0"/>
          </a:p>
        </p:txBody>
      </p:sp>
      <p:sp>
        <p:nvSpPr>
          <p:cNvPr id="6" name="Slide Number Placeholder 5"/>
          <p:cNvSpPr>
            <a:spLocks noGrp="1"/>
          </p:cNvSpPr>
          <p:nvPr>
            <p:ph type="sldNum" sz="quarter" idx="12"/>
          </p:nvPr>
        </p:nvSpPr>
        <p:spPr/>
        <p:txBody>
          <a:bodyPr/>
          <a:p>
            <a:fld id="{B5CEABB6-07DC-46E8-9B57-56EC44A396E5}"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23" y="1132608"/>
            <a:ext cx="5190358" cy="527599"/>
          </a:xfrm>
        </p:spPr>
        <p:txBody>
          <a:bodyPr/>
          <a:lstStyle/>
          <a:p>
            <a:r>
              <a:rPr lang="en-US" dirty="0"/>
              <a:t>Literature survey</a:t>
            </a:r>
            <a:endParaRPr lang="en-IN" dirty="0"/>
          </a:p>
        </p:txBody>
      </p:sp>
      <p:sp>
        <p:nvSpPr>
          <p:cNvPr id="4" name="Date Placeholder 3"/>
          <p:cNvSpPr>
            <a:spLocks noGrp="1"/>
          </p:cNvSpPr>
          <p:nvPr>
            <p:ph type="dt" sz="half" idx="10"/>
          </p:nvPr>
        </p:nvSpPr>
        <p:spPr/>
        <p:txBody>
          <a:bodyPr/>
          <a:lstStyle/>
          <a:p>
            <a:r>
              <a:rPr lang="en-US"/>
              <a:t>2025</a:t>
            </a:r>
            <a:endParaRPr lang="en-US" dirty="0"/>
          </a:p>
        </p:txBody>
      </p:sp>
      <p:sp>
        <p:nvSpPr>
          <p:cNvPr id="5" name="Footer Placeholder 4"/>
          <p:cNvSpPr>
            <a:spLocks noGrp="1"/>
          </p:cNvSpPr>
          <p:nvPr>
            <p:ph type="ftr" sz="quarter" idx="11"/>
          </p:nvPr>
        </p:nvSpPr>
        <p:spPr/>
        <p:txBody>
          <a:bodyPr/>
          <a:lstStyle/>
          <a:p>
            <a:r>
              <a:rPr lang="en-US"/>
              <a:t>Career Connect</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graphicFrame>
        <p:nvGraphicFramePr>
          <p:cNvPr id="7" name="Table 6"/>
          <p:cNvGraphicFramePr>
            <a:graphicFrameLocks noGrp="1"/>
          </p:cNvGraphicFramePr>
          <p:nvPr/>
        </p:nvGraphicFramePr>
        <p:xfrm>
          <a:off x="289421" y="2273987"/>
          <a:ext cx="11613158" cy="3955110"/>
        </p:xfrm>
        <a:graphic>
          <a:graphicData uri="http://schemas.openxmlformats.org/drawingml/2006/table">
            <a:tbl>
              <a:tblPr firstRow="1" bandRow="1">
                <a:tableStyleId>{21E4AEA4-8DFA-4A89-87EB-49C32662AFE0}</a:tableStyleId>
              </a:tblPr>
              <a:tblGrid>
                <a:gridCol w="846836"/>
                <a:gridCol w="3655142"/>
                <a:gridCol w="766916"/>
                <a:gridCol w="6344264"/>
              </a:tblGrid>
              <a:tr h="403555">
                <a:tc>
                  <a:txBody>
                    <a:bodyPr/>
                    <a:lstStyle/>
                    <a:p>
                      <a:pPr algn="just"/>
                      <a:r>
                        <a:rPr lang="en-IN" dirty="0">
                          <a:solidFill>
                            <a:schemeClr val="tx1"/>
                          </a:solidFill>
                        </a:rPr>
                        <a:t>Sr. no.</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Year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r>
              <a:tr h="968045">
                <a:tc>
                  <a:txBody>
                    <a:bodyPr/>
                    <a:lstStyle/>
                    <a:p>
                      <a:pPr algn="just"/>
                      <a:r>
                        <a:rPr lang="en-IN" dirty="0">
                          <a:solidFill>
                            <a:schemeClr val="tx1"/>
                          </a:solidFill>
                        </a:rPr>
                        <a:t>1.</a:t>
                      </a:r>
                      <a:r>
                        <a:rPr lang="en-US" sz="1800" b="1" dirty="0">
                          <a:solidFill>
                            <a:schemeClr val="tx1"/>
                          </a:solidFill>
                        </a:rPr>
                        <a:t>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spcBef>
                          <a:spcPts val="750"/>
                        </a:spcBef>
                        <a:spcAft>
                          <a:spcPts val="750"/>
                        </a:spcAft>
                      </a:pPr>
                      <a:r>
                        <a:rPr lang="en-US" altLang="en-US" sz="1800" b="1" kern="1200" dirty="0">
                          <a:solidFill>
                            <a:srgbClr val="2C3E50"/>
                          </a:solidFill>
                          <a:latin typeface="+mn-lt"/>
                          <a:ea typeface="+mn-ea"/>
                          <a:cs typeface="+mn-cs"/>
                        </a:rPr>
                        <a:t>Enhancing Job Recommendation Systems through Machine Learning</a:t>
                      </a:r>
                      <a:endParaRPr lang="en-US" altLang="en-US" sz="1800" b="1" kern="1200" dirty="0">
                        <a:solidFill>
                          <a:srgbClr val="2C3E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2024</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l">
                        <a:spcBef>
                          <a:spcPts val="750"/>
                        </a:spcBef>
                        <a:spcAft>
                          <a:spcPts val="750"/>
                        </a:spcAft>
                      </a:pPr>
                      <a:r>
                        <a:rPr lang="en-IN" sz="1600" b="0" i="0" kern="1200" dirty="0">
                          <a:solidFill>
                            <a:srgbClr val="2C3E50"/>
                          </a:solidFill>
                          <a:effectLst/>
                          <a:latin typeface="+mn-lt"/>
                          <a:ea typeface="+mn-ea"/>
                          <a:cs typeface="+mn-cs"/>
                        </a:rPr>
                        <a:t>• </a:t>
                      </a:r>
                      <a:r>
                        <a:rPr lang="en-US" altLang="en-US" sz="1800" b="0" i="0" kern="1200" dirty="0">
                          <a:solidFill>
                            <a:srgbClr val="2C3E50"/>
                          </a:solidFill>
                          <a:effectLst/>
                          <a:latin typeface="+mn-lt"/>
                          <a:ea typeface="+mn-ea"/>
                          <a:cs typeface="+mn-cs"/>
                        </a:rPr>
                        <a:t>This paper explores the use of machine learning to improve job and internship recommendations for students. It focuses on matching opportunities based on CGPA, skills, and interests, ensuring better career guidance.</a:t>
                      </a:r>
                      <a:endParaRPr lang="en-US" altLang="en-US" sz="1800" b="0" i="0" kern="1200" dirty="0">
                        <a:solidFill>
                          <a:srgbClr val="2C3E5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r>
              <a:tr h="1561165">
                <a:tc>
                  <a:txBody>
                    <a:bodyPr/>
                    <a:lstStyle/>
                    <a:p>
                      <a:pPr algn="just"/>
                      <a:r>
                        <a:rPr lang="en-IN" dirty="0">
                          <a:solidFill>
                            <a:schemeClr val="tx1"/>
                          </a:solidFill>
                        </a:rPr>
                        <a:t>2.</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altLang="en-US" sz="1800" b="1" kern="1200" dirty="0">
                          <a:solidFill>
                            <a:srgbClr val="2C3E50"/>
                          </a:solidFill>
                          <a:latin typeface="+mn-lt"/>
                          <a:ea typeface="+mn-ea"/>
                          <a:cs typeface="+mn-cs"/>
                        </a:rPr>
                        <a:t>Examining the Effectiveness of Gamification as a Tool Promoting Intrinsic and Extrinsic Motivation Among Higher Education Students: A Systematic Review</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sz="1800" dirty="0">
                          <a:solidFill>
                            <a:schemeClr val="tx1"/>
                          </a:solidFill>
                        </a:rPr>
                        <a:t>2</a:t>
                      </a:r>
                      <a:r>
                        <a:rPr lang="en-IN" sz="1800" dirty="0">
                          <a:solidFill>
                            <a:schemeClr val="tx1"/>
                          </a:solidFill>
                        </a:rPr>
                        <a:t>023</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nSpc>
                          <a:spcPct val="130000"/>
                        </a:lnSpc>
                        <a:spcBef>
                          <a:spcPts val="750"/>
                        </a:spcBef>
                        <a:spcAft>
                          <a:spcPts val="750"/>
                        </a:spcAft>
                      </a:pPr>
                      <a:r>
                        <a:rPr lang="en-IN" sz="1800" b="0" i="0" kern="1200" dirty="0">
                          <a:solidFill>
                            <a:srgbClr val="2C3E50"/>
                          </a:solidFill>
                          <a:effectLst/>
                          <a:latin typeface="+mn-lt"/>
                          <a:ea typeface="+mn-ea"/>
                          <a:cs typeface="+mn-cs"/>
                        </a:rPr>
                        <a:t>•</a:t>
                      </a:r>
                      <a:r>
                        <a:rPr lang="en-US" altLang="en-US" sz="1800" kern="1200" dirty="0">
                          <a:solidFill>
                            <a:schemeClr val="dk1"/>
                          </a:solidFill>
                          <a:latin typeface="+mn-lt"/>
                          <a:ea typeface="+mn-ea"/>
                          <a:cs typeface="+mn-cs"/>
                        </a:rPr>
                        <a:t>This study examines the role of gamification, including leaderboards and competition, in enhancing student motivation. It discusses both intrinsic (self-driven) and extrinsic (reward-driven) motivation, showing how gamification can sustain long-term engagement.</a:t>
                      </a:r>
                      <a:endParaRPr lang="en-US" altLang="en-US" sz="1800"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6299" y="1205344"/>
            <a:ext cx="4090556" cy="548381"/>
          </a:xfrm>
        </p:spPr>
        <p:txBody>
          <a:bodyPr/>
          <a:lstStyle/>
          <a:p>
            <a:r>
              <a:rPr lang="en-US" dirty="0"/>
              <a:t>Literature survey</a:t>
            </a:r>
            <a:endParaRPr lang="en-IN" dirty="0"/>
          </a:p>
        </p:txBody>
      </p:sp>
      <p:sp>
        <p:nvSpPr>
          <p:cNvPr id="4" name="Date Placeholder 3"/>
          <p:cNvSpPr>
            <a:spLocks noGrp="1"/>
          </p:cNvSpPr>
          <p:nvPr>
            <p:ph type="dt" sz="half" idx="10"/>
          </p:nvPr>
        </p:nvSpPr>
        <p:spPr/>
        <p:txBody>
          <a:bodyPr/>
          <a:lstStyle/>
          <a:p>
            <a:r>
              <a:rPr lang="en-US"/>
              <a:t>2025</a:t>
            </a:r>
            <a:endParaRPr lang="en-US" dirty="0"/>
          </a:p>
        </p:txBody>
      </p:sp>
      <p:sp>
        <p:nvSpPr>
          <p:cNvPr id="5" name="Footer Placeholder 4"/>
          <p:cNvSpPr>
            <a:spLocks noGrp="1"/>
          </p:cNvSpPr>
          <p:nvPr>
            <p:ph type="ftr" sz="quarter" idx="11"/>
          </p:nvPr>
        </p:nvSpPr>
        <p:spPr/>
        <p:txBody>
          <a:bodyPr/>
          <a:lstStyle/>
          <a:p>
            <a:r>
              <a:rPr lang="en-US"/>
              <a:t>Career Connect</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fld>
            <a:endParaRPr lang="en-US" dirty="0"/>
          </a:p>
        </p:txBody>
      </p:sp>
      <p:graphicFrame>
        <p:nvGraphicFramePr>
          <p:cNvPr id="7" name="Table 6"/>
          <p:cNvGraphicFramePr>
            <a:graphicFrameLocks noGrp="1"/>
          </p:cNvGraphicFramePr>
          <p:nvPr>
            <p:custDataLst>
              <p:tags r:id="rId1"/>
            </p:custDataLst>
          </p:nvPr>
        </p:nvGraphicFramePr>
        <p:xfrm>
          <a:off x="381000" y="2241550"/>
          <a:ext cx="11612880" cy="1734185"/>
        </p:xfrm>
        <a:graphic>
          <a:graphicData uri="http://schemas.openxmlformats.org/drawingml/2006/table">
            <a:tbl>
              <a:tblPr firstRow="1" bandRow="1">
                <a:tableStyleId>{21E4AEA4-8DFA-4A89-87EB-49C32662AFE0}</a:tableStyleId>
              </a:tblPr>
              <a:tblGrid>
                <a:gridCol w="847090"/>
                <a:gridCol w="3655060"/>
                <a:gridCol w="766445"/>
                <a:gridCol w="6344285"/>
              </a:tblGrid>
              <a:tr h="1734185">
                <a:tc>
                  <a:txBody>
                    <a:bodyPr/>
                    <a:lstStyle/>
                    <a:p>
                      <a:pPr algn="just"/>
                      <a:r>
                        <a:rPr lang="en-IN" dirty="0">
                          <a:solidFill>
                            <a:schemeClr val="tx1"/>
                          </a:solidFill>
                        </a:rPr>
                        <a:t>3.</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altLang="en-US" sz="2000" b="1" kern="1200" dirty="0">
                          <a:solidFill>
                            <a:srgbClr val="2C3E50"/>
                          </a:solidFill>
                          <a:latin typeface="+mn-lt"/>
                          <a:ea typeface="+mn-ea"/>
                          <a:cs typeface="+mn-cs"/>
                        </a:rPr>
                        <a:t>The Use of </a:t>
                      </a:r>
                      <a:r>
                        <a:rPr lang="en-US" altLang="en-US" sz="1800" b="1" kern="1200" dirty="0">
                          <a:solidFill>
                            <a:srgbClr val="2C3E50"/>
                          </a:solidFill>
                          <a:latin typeface="+mn-lt"/>
                          <a:ea typeface="+mn-ea"/>
                          <a:cs typeface="+mn-cs"/>
                        </a:rPr>
                        <a:t>Leaderboards in Education: A Systematic Review of Empirical Evidence in Higher Education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2024</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spcBef>
                          <a:spcPts val="750"/>
                        </a:spcBef>
                        <a:spcAft>
                          <a:spcPts val="750"/>
                        </a:spcAft>
                      </a:pPr>
                      <a:r>
                        <a:rPr lang="en-IN" sz="1800" b="0" i="0" kern="1200" dirty="0">
                          <a:solidFill>
                            <a:srgbClr val="2C3E50"/>
                          </a:solidFill>
                          <a:effectLst/>
                          <a:latin typeface="+mn-lt"/>
                          <a:ea typeface="+mn-ea"/>
                          <a:cs typeface="+mn-cs"/>
                        </a:rPr>
                        <a:t>•</a:t>
                      </a:r>
                      <a:r>
                        <a:rPr lang="en-US" altLang="en-US" sz="1800" b="0" i="0" kern="1200" dirty="0">
                          <a:solidFill>
                            <a:srgbClr val="2C3E50"/>
                          </a:solidFill>
                          <a:effectLst/>
                          <a:latin typeface="+mn-lt"/>
                          <a:ea typeface="+mn-ea"/>
                          <a:cs typeface="+mn-cs"/>
                        </a:rPr>
                        <a:t>This paper provides a systematic review of how leaderboards impact student motivation, engagement, and learning outcomes in higher education. It highlights the effectiveness of competitive ranking systems in improving academic participation</a:t>
                      </a:r>
                      <a:r>
                        <a:rPr lang="en-US" altLang="en-US" sz="1600" b="0" i="0" kern="1200" dirty="0">
                          <a:solidFill>
                            <a:srgbClr val="2C3E50"/>
                          </a:solidFill>
                          <a:effectLst/>
                          <a:latin typeface="+mn-lt"/>
                          <a:ea typeface="+mn-ea"/>
                          <a:cs typeface="+mn-cs"/>
                        </a:rPr>
                        <a:t>.</a:t>
                      </a:r>
                      <a:endParaRPr lang="en-US" altLang="en-US" sz="1600" b="0" i="0" kern="1200" dirty="0">
                        <a:solidFill>
                          <a:srgbClr val="2C3E5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r>
            </a:tbl>
          </a:graphicData>
        </a:graphic>
      </p:graphicFrame>
      <p:graphicFrame>
        <p:nvGraphicFramePr>
          <p:cNvPr id="8" name="Table 7"/>
          <p:cNvGraphicFramePr>
            <a:graphicFrameLocks noGrp="1"/>
          </p:cNvGraphicFramePr>
          <p:nvPr>
            <p:custDataLst>
              <p:tags r:id="rId2"/>
            </p:custDataLst>
          </p:nvPr>
        </p:nvGraphicFramePr>
        <p:xfrm>
          <a:off x="381000" y="3975735"/>
          <a:ext cx="11613515" cy="2091690"/>
        </p:xfrm>
        <a:graphic>
          <a:graphicData uri="http://schemas.openxmlformats.org/drawingml/2006/table">
            <a:tbl>
              <a:tblPr firstRow="1" bandRow="1">
                <a:tableStyleId>{21E4AEA4-8DFA-4A89-87EB-49C32662AFE0}</a:tableStyleId>
              </a:tblPr>
              <a:tblGrid>
                <a:gridCol w="847090"/>
                <a:gridCol w="3655060"/>
                <a:gridCol w="766445"/>
                <a:gridCol w="6344920"/>
              </a:tblGrid>
              <a:tr h="2091690">
                <a:tc>
                  <a:txBody>
                    <a:bodyPr/>
                    <a:lstStyle/>
                    <a:p>
                      <a:pPr algn="just"/>
                      <a:r>
                        <a:rPr lang="en-IN" dirty="0">
                          <a:solidFill>
                            <a:schemeClr val="tx1"/>
                          </a:solidFill>
                        </a:rPr>
                        <a:t>4.</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US" altLang="en-US" sz="2000" b="1" kern="1200" dirty="0">
                          <a:solidFill>
                            <a:srgbClr val="2C3E50"/>
                          </a:solidFill>
                          <a:latin typeface="+mn-lt"/>
                          <a:ea typeface="+mn-ea"/>
                          <a:cs typeface="+mn-cs"/>
                        </a:rPr>
                        <a:t>Using Internship Management System to Improve the Relationship between Internship Seekers, Employers, and Educational Institutions</a:t>
                      </a:r>
                      <a:endParaRPr lang="en-US" altLang="en-US" sz="2000" b="1" kern="1200" dirty="0">
                        <a:solidFill>
                          <a:srgbClr val="2C3E5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gn="just"/>
                      <a:r>
                        <a:rPr lang="en-IN" sz="1800" dirty="0">
                          <a:solidFill>
                            <a:schemeClr val="tx1"/>
                          </a:solidFill>
                        </a:rPr>
                        <a:t>2020</a:t>
                      </a:r>
                      <a:endParaRPr lang="en-IN"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c>
                  <a:txBody>
                    <a:bodyPr/>
                    <a:lstStyle/>
                    <a:p>
                      <a:pPr>
                        <a:lnSpc>
                          <a:spcPct val="130000"/>
                        </a:lnSpc>
                        <a:spcBef>
                          <a:spcPts val="750"/>
                        </a:spcBef>
                        <a:spcAft>
                          <a:spcPts val="750"/>
                        </a:spcAft>
                      </a:pPr>
                      <a:r>
                        <a:rPr lang="en-IN" sz="1600" b="0" i="0" kern="1200" dirty="0">
                          <a:solidFill>
                            <a:srgbClr val="2C3E50"/>
                          </a:solidFill>
                          <a:effectLst/>
                          <a:latin typeface="+mn-lt"/>
                          <a:ea typeface="+mn-ea"/>
                          <a:cs typeface="+mn-cs"/>
                        </a:rPr>
                        <a:t> </a:t>
                      </a:r>
                      <a:r>
                        <a:rPr lang="en-US" sz="1800" b="0" i="0" kern="1200" dirty="0">
                          <a:solidFill>
                            <a:srgbClr val="2C3E50"/>
                          </a:solidFill>
                          <a:effectLst/>
                          <a:latin typeface="+mn-lt"/>
                          <a:ea typeface="+mn-ea"/>
                          <a:cs typeface="+mn-cs"/>
                        </a:rPr>
                        <a:t>• </a:t>
                      </a:r>
                      <a:r>
                        <a:rPr lang="en-US" altLang="en-US" sz="1800" b="0" i="0" kern="1200" dirty="0">
                          <a:solidFill>
                            <a:srgbClr val="2C3E50"/>
                          </a:solidFill>
                          <a:effectLst/>
                          <a:latin typeface="+mn-lt"/>
                          <a:ea typeface="+mn-ea"/>
                          <a:cs typeface="+mn-cs"/>
                        </a:rPr>
                        <a:t>This paper discusses an internship management system designed to enhance communication between students, employers, and educational institutions. It emphasizes better tracking, real-time company listings, and streamlined internship applications.</a:t>
                      </a:r>
                      <a:endParaRPr lang="en-US" altLang="en-US" sz="1800" b="0" i="0" kern="1200" dirty="0">
                        <a:solidFill>
                          <a:srgbClr val="2C3E50"/>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lumOff val="5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365" y="1126562"/>
            <a:ext cx="5439884" cy="1072124"/>
          </a:xfrm>
        </p:spPr>
        <p:txBody>
          <a:bodyPr>
            <a:noAutofit/>
          </a:bodyPr>
          <a:lstStyle/>
          <a:p>
            <a:r>
              <a:rPr lang="en-US" sz="3600" spc="-150" dirty="0"/>
              <a:t>Objective</a:t>
            </a:r>
            <a:endParaRPr lang="en-US" sz="3600" spc="-150" dirty="0"/>
          </a:p>
        </p:txBody>
      </p:sp>
      <p:sp>
        <p:nvSpPr>
          <p:cNvPr id="3" name="Subtitle 2"/>
          <p:cNvSpPr>
            <a:spLocks noGrp="1"/>
          </p:cNvSpPr>
          <p:nvPr>
            <p:ph idx="1"/>
          </p:nvPr>
        </p:nvSpPr>
        <p:spPr>
          <a:xfrm>
            <a:off x="1083973" y="2362199"/>
            <a:ext cx="7326602" cy="3667125"/>
          </a:xfrm>
        </p:spPr>
        <p:txBody>
          <a:bodyPr>
            <a:normAutofit/>
          </a:bodyPr>
          <a:lstStyle/>
          <a:p>
            <a:pPr marL="285750" indent="-285750">
              <a:buFont typeface="Wingdings" panose="05000000000000000000" pitchFamily="2" charset="2"/>
              <a:buChar char="Ø"/>
            </a:pPr>
            <a:r>
              <a:rPr lang="en-US" sz="1800" dirty="0">
                <a:solidFill>
                  <a:schemeClr val="tx1"/>
                </a:solidFill>
                <a:latin typeface="+mj-lt"/>
              </a:rPr>
              <a:t> Create a web-based platform for college-specific internship &amp; job recommendations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Provide a gamified ranking system to encourage skill development</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Offer an admin dashboard for placement officers to manage recruitment efficiently</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Help students make data-driven decisions about career opportunities</a:t>
            </a:r>
            <a:endParaRPr lang="en-US" sz="1800" dirty="0">
              <a:solidFill>
                <a:schemeClr val="tx1"/>
              </a:solidFill>
              <a:latin typeface="+mj-lt"/>
            </a:endParaRPr>
          </a:p>
          <a:p>
            <a:pPr marL="285750" indent="-285750">
              <a:buFont typeface="Wingdings" panose="05000000000000000000" pitchFamily="2" charset="2"/>
              <a:buChar char="Ø"/>
            </a:pPr>
            <a:r>
              <a:rPr lang="en-US" sz="1800" dirty="0">
                <a:solidFill>
                  <a:schemeClr val="tx1"/>
                </a:solidFill>
                <a:latin typeface="+mj-lt"/>
              </a:rPr>
              <a:t> Increase student participation through leaderboards &amp; performance tracking</a:t>
            </a:r>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973" y="1499111"/>
            <a:ext cx="6355052" cy="1072124"/>
          </a:xfrm>
        </p:spPr>
        <p:txBody>
          <a:bodyPr>
            <a:noAutofit/>
          </a:bodyPr>
          <a:lstStyle/>
          <a:p>
            <a:br>
              <a:rPr lang="en-IN" sz="3600" spc="-150" dirty="0"/>
            </a:br>
            <a:r>
              <a:rPr lang="en-IN" sz="3600" spc="-150" dirty="0"/>
              <a:t>Proposed Methodology</a:t>
            </a:r>
            <a:br>
              <a:rPr lang="en-IN" sz="3600" spc="-150" dirty="0"/>
            </a:br>
            <a:endParaRPr lang="en-US" sz="3600" spc="-150" dirty="0"/>
          </a:p>
        </p:txBody>
      </p:sp>
      <p:sp>
        <p:nvSpPr>
          <p:cNvPr id="3" name="Subtitle 2"/>
          <p:cNvSpPr>
            <a:spLocks noGrp="1"/>
          </p:cNvSpPr>
          <p:nvPr>
            <p:ph idx="1"/>
          </p:nvPr>
        </p:nvSpPr>
        <p:spPr>
          <a:xfrm>
            <a:off x="1083973" y="2362199"/>
            <a:ext cx="10546052" cy="3667125"/>
          </a:xfrm>
        </p:spPr>
        <p:txBody>
          <a:bodyPr numCol="2">
            <a:normAutofit fontScale="47500" lnSpcReduction="20000"/>
          </a:bodyPr>
          <a:lstStyle/>
          <a:p>
            <a:r>
              <a:rPr lang="en-IN" sz="3600" b="1" dirty="0">
                <a:solidFill>
                  <a:schemeClr val="tx1"/>
                </a:solidFill>
                <a:latin typeface="+mj-lt"/>
              </a:rPr>
              <a:t>1. Data Collection</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Gathering student profiles</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Tracking CGPA and academic performance</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Evaluating coding scores</a:t>
            </a:r>
            <a:endParaRPr lang="en-IN" sz="3400" dirty="0">
              <a:solidFill>
                <a:schemeClr val="tx1"/>
              </a:solidFill>
              <a:latin typeface="+mj-lt"/>
            </a:endParaRPr>
          </a:p>
          <a:p>
            <a:endParaRPr lang="en-IN" sz="3600" b="1" dirty="0">
              <a:solidFill>
                <a:schemeClr val="tx1"/>
              </a:solidFill>
              <a:latin typeface="+mj-lt"/>
            </a:endParaRPr>
          </a:p>
          <a:p>
            <a:r>
              <a:rPr lang="en-IN" sz="3600" b="1" dirty="0">
                <a:solidFill>
                  <a:schemeClr val="tx1"/>
                </a:solidFill>
                <a:latin typeface="+mj-lt"/>
              </a:rPr>
              <a:t>2. Job Matching</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Implementing AI-driven job recommendation algorithms</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Mapping student skills to job requirements</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Analysing employer expectations</a:t>
            </a:r>
            <a:endParaRPr lang="en-IN" sz="3400" b="1" dirty="0">
              <a:solidFill>
                <a:schemeClr val="tx1"/>
              </a:solidFill>
              <a:latin typeface="+mj-lt"/>
            </a:endParaRPr>
          </a:p>
          <a:p>
            <a:r>
              <a:rPr lang="en-IN" sz="3600" b="1" dirty="0">
                <a:solidFill>
                  <a:schemeClr val="tx1"/>
                </a:solidFill>
                <a:latin typeface="+mj-lt"/>
              </a:rPr>
              <a:t>3. Gamification</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Introducing a leaderboard system</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Tracking performance metrics</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Enhancing engagement through interactive features</a:t>
            </a:r>
            <a:endParaRPr lang="en-IN" sz="3400" dirty="0">
              <a:solidFill>
                <a:schemeClr val="tx1"/>
              </a:solidFill>
              <a:latin typeface="+mj-lt"/>
            </a:endParaRPr>
          </a:p>
          <a:p>
            <a:pPr>
              <a:buFont typeface="Arial" panose="020B0604020202020204" pitchFamily="34" charset="0"/>
              <a:buChar char="•"/>
            </a:pPr>
            <a:endParaRPr lang="en-IN" sz="2400" dirty="0">
              <a:solidFill>
                <a:schemeClr val="tx1"/>
              </a:solidFill>
              <a:latin typeface="+mj-lt"/>
            </a:endParaRPr>
          </a:p>
          <a:p>
            <a:r>
              <a:rPr lang="en-IN" sz="3600" b="1" dirty="0">
                <a:solidFill>
                  <a:schemeClr val="tx1"/>
                </a:solidFill>
                <a:latin typeface="+mj-lt"/>
              </a:rPr>
              <a:t>4. Deployment</a:t>
            </a:r>
            <a:endParaRPr lang="en-IN" sz="3600" b="1"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Hosting on cloud platforms like AWS/GCP</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Conducting scalability testing</a:t>
            </a:r>
            <a:endParaRPr lang="en-IN" sz="3400" dirty="0">
              <a:solidFill>
                <a:schemeClr val="tx1"/>
              </a:solidFill>
              <a:latin typeface="+mj-lt"/>
            </a:endParaRPr>
          </a:p>
          <a:p>
            <a:pPr marL="457200" indent="-457200">
              <a:buFont typeface="Wingdings" panose="05000000000000000000" pitchFamily="2" charset="2"/>
              <a:buChar char="Ø"/>
            </a:pPr>
            <a:r>
              <a:rPr lang="en-IN" sz="3400" dirty="0">
                <a:solidFill>
                  <a:schemeClr val="tx1"/>
                </a:solidFill>
                <a:latin typeface="+mj-lt"/>
              </a:rPr>
              <a:t>Optimizing system performance</a:t>
            </a:r>
            <a:endParaRPr lang="en-IN" sz="3400" dirty="0">
              <a:solidFill>
                <a:schemeClr val="tx1"/>
              </a:solidFill>
              <a:latin typeface="+mj-lt"/>
            </a:endParaRPr>
          </a:p>
          <a:p>
            <a:endParaRPr lang="en-IN" sz="1800" dirty="0">
              <a:solidFill>
                <a:schemeClr val="tx1"/>
              </a:solidFill>
              <a:latin typeface="+mj-lt"/>
            </a:endParaRPr>
          </a:p>
        </p:txBody>
      </p:sp>
      <p:sp>
        <p:nvSpPr>
          <p:cNvPr id="6" name="Date Placeholder 5"/>
          <p:cNvSpPr>
            <a:spLocks noGrp="1"/>
          </p:cNvSpPr>
          <p:nvPr>
            <p:ph type="dt" sz="half" idx="10"/>
          </p:nvPr>
        </p:nvSpPr>
        <p:spPr>
          <a:xfrm>
            <a:off x="1333500" y="6356350"/>
            <a:ext cx="985157" cy="365125"/>
          </a:xfrm>
        </p:spPr>
        <p:txBody>
          <a:bodyPr/>
          <a:lstStyle/>
          <a:p>
            <a:r>
              <a:rPr lang="en-US" dirty="0"/>
              <a:t>2025</a:t>
            </a:r>
            <a:endParaRPr lang="en-US" dirty="0"/>
          </a:p>
        </p:txBody>
      </p:sp>
      <p:sp>
        <p:nvSpPr>
          <p:cNvPr id="5" name="Footer Placeholder 4"/>
          <p:cNvSpPr>
            <a:spLocks noGrp="1"/>
          </p:cNvSpPr>
          <p:nvPr>
            <p:ph type="ftr" sz="quarter" idx="11"/>
          </p:nvPr>
        </p:nvSpPr>
        <p:spPr>
          <a:xfrm>
            <a:off x="2669886" y="6356349"/>
            <a:ext cx="2482842" cy="365125"/>
          </a:xfrm>
        </p:spPr>
        <p:txBody>
          <a:bodyPr/>
          <a:lstStyle/>
          <a:p>
            <a:r>
              <a:rPr lang="en-US" dirty="0"/>
              <a:t>Career Connect</a:t>
            </a:r>
            <a:endParaRPr lang="en-US" dirty="0"/>
          </a:p>
        </p:txBody>
      </p:sp>
      <p:sp>
        <p:nvSpPr>
          <p:cNvPr id="4" name="Slide Number Placeholder 3"/>
          <p:cNvSpPr>
            <a:spLocks noGrp="1"/>
          </p:cNvSpPr>
          <p:nvPr>
            <p:ph type="sldNum" sz="quarter" idx="12"/>
          </p:nvPr>
        </p:nvSpPr>
        <p:spPr>
          <a:xfrm>
            <a:off x="5536305" y="6356350"/>
            <a:ext cx="987552" cy="365125"/>
          </a:xfrm>
        </p:spPr>
        <p:txBody>
          <a:bodyPr/>
          <a:lstStyle/>
          <a:p>
            <a:fld id="{19B51A1E-902D-48AF-9020-955120F399B6}" type="slidenum">
              <a:rPr lang="en-US" smtClean="0"/>
            </a:fld>
            <a:endParaRPr lang="en-US" dirty="0"/>
          </a:p>
        </p:txBody>
      </p:sp>
    </p:spTree>
  </p:cSld>
  <p:clrMapOvr>
    <a:masterClrMapping/>
  </p:clrMapOvr>
</p:sld>
</file>

<file path=ppt/tags/tag1.xml><?xml version="1.0" encoding="utf-8"?>
<p:tagLst xmlns:p="http://schemas.openxmlformats.org/presentationml/2006/main">
  <p:tag name="TABLE_ENDDRAG_ORIGIN_RECT" val="914*136"/>
  <p:tag name="TABLE_ENDDRAG_RECT" val="30*176*914*136"/>
</p:tagLst>
</file>

<file path=ppt/tags/tag2.xml><?xml version="1.0" encoding="utf-8"?>
<p:tagLst xmlns:p="http://schemas.openxmlformats.org/presentationml/2006/main">
  <p:tag name="TABLE_ENDDRAG_ORIGIN_RECT" val="914*164"/>
  <p:tag name="TABLE_ENDDRAG_RECT" val="30*313*914*164"/>
</p:tagLst>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3.xml><?xml version="1.0" encoding="utf-8"?>
<ds:datastoreItem xmlns:ds="http://schemas.openxmlformats.org/officeDocument/2006/customXml" ds:itemID="{211845F9-C5F4-4AA5-BA9E-EC2182E91488}">
  <ds:schemaRefs/>
</ds:datastoreItem>
</file>

<file path=customXml/itemProps4.xml><?xml version="1.0" encoding="utf-8"?>
<ds:datastoreItem xmlns:ds="http://schemas.openxmlformats.org/officeDocument/2006/customXml" ds:itemID="{6C8B084D-D430-4822-B3CB-DEADB2E7A5FC}">
  <ds:schemaRefs/>
</ds:datastoreItem>
</file>

<file path=customXml/itemProps5.xml><?xml version="1.0" encoding="utf-8"?>
<ds:datastoreItem xmlns:ds="http://schemas.openxmlformats.org/officeDocument/2006/customXml" ds:itemID="{15BFCE94-6EC9-4D8E-89B6-C22DE7AD70CB}">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0</TotalTime>
  <Words>5598</Words>
  <Application>WPS Presentation</Application>
  <PresentationFormat>Widescreen</PresentationFormat>
  <Paragraphs>207</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STKaiti</vt:lpstr>
      <vt:lpstr>Segoe UI</vt:lpstr>
      <vt:lpstr>Tenorite</vt:lpstr>
      <vt:lpstr>Segoe Print</vt:lpstr>
      <vt:lpstr>Microsoft YaHei</vt:lpstr>
      <vt:lpstr>Arial Unicode MS</vt:lpstr>
      <vt:lpstr>Calibri</vt:lpstr>
      <vt:lpstr>Monoline</vt:lpstr>
      <vt:lpstr>Career connect A Smart Placement &amp; Internship Portal</vt:lpstr>
      <vt:lpstr>Introduction</vt:lpstr>
      <vt:lpstr>MOTIVATION</vt:lpstr>
      <vt:lpstr>PROBLEM STATEMENT </vt:lpstr>
      <vt:lpstr>PowerPoint 演示文稿</vt:lpstr>
      <vt:lpstr>Literature survey</vt:lpstr>
      <vt:lpstr>Literature survey</vt:lpstr>
      <vt:lpstr>Objective</vt:lpstr>
      <vt:lpstr> Proposed Methodology </vt:lpstr>
      <vt:lpstr>PowerPoint 演示文稿</vt:lpstr>
      <vt:lpstr>Expected benefits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AYUSH BUTALA</cp:lastModifiedBy>
  <cp:revision>3</cp:revision>
  <dcterms:created xsi:type="dcterms:W3CDTF">2023-07-24T01:11:00Z</dcterms:created>
  <dcterms:modified xsi:type="dcterms:W3CDTF">2025-03-03T07:48:25Z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704946A932F74F388DA71C36CB7D263D_12</vt:lpwstr>
  </property>
  <property fmtid="{D5CDD505-2E9C-101B-9397-08002B2CF9AE}" pid="5" name="KSOProductBuildVer">
    <vt:lpwstr>1033-12.2.0.19805</vt:lpwstr>
  </property>
</Properties>
</file>