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66" r:id="rId3"/>
    <p:sldId id="257" r:id="rId4"/>
    <p:sldId id="259" r:id="rId5"/>
    <p:sldId id="258" r:id="rId6"/>
    <p:sldId id="260" r:id="rId7"/>
    <p:sldId id="262" r:id="rId8"/>
    <p:sldId id="263" r:id="rId9"/>
    <p:sldId id="265"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g9+NMTVL7dBpydm8FH/4DNGETmg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snapToGrid="0">
      <p:cViewPr varScale="1">
        <p:scale>
          <a:sx n="107" d="100"/>
          <a:sy n="107" d="100"/>
        </p:scale>
        <p:origin x="811"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 name="Google Shape;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c2a1e5735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1c2a1e57358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7"/>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lvl1pPr marL="457200" lvl="0" indent="-342900" algn="l">
              <a:lnSpc>
                <a:spcPct val="115000"/>
              </a:lnSpc>
              <a:spcBef>
                <a:spcPts val="360"/>
              </a:spcBef>
              <a:spcAft>
                <a:spcPts val="0"/>
              </a:spcAft>
              <a:buClr>
                <a:schemeClr val="dk1"/>
              </a:buClr>
              <a:buSzPts val="1800"/>
              <a:buChar char="●"/>
              <a:defRPr/>
            </a:lvl1pPr>
            <a:lvl2pPr marL="914400" lvl="1" indent="-342900" algn="l">
              <a:lnSpc>
                <a:spcPct val="115000"/>
              </a:lnSpc>
              <a:spcBef>
                <a:spcPts val="1200"/>
              </a:spcBef>
              <a:spcAft>
                <a:spcPts val="0"/>
              </a:spcAft>
              <a:buClr>
                <a:schemeClr val="dk1"/>
              </a:buClr>
              <a:buSzPts val="1800"/>
              <a:buChar char="○"/>
              <a:defRPr/>
            </a:lvl2pPr>
            <a:lvl3pPr marL="1371600" lvl="2" indent="-342900" algn="l">
              <a:lnSpc>
                <a:spcPct val="115000"/>
              </a:lnSpc>
              <a:spcBef>
                <a:spcPts val="1200"/>
              </a:spcBef>
              <a:spcAft>
                <a:spcPts val="0"/>
              </a:spcAft>
              <a:buClr>
                <a:schemeClr val="dk1"/>
              </a:buClr>
              <a:buSzPts val="1800"/>
              <a:buChar char="■"/>
              <a:defRPr/>
            </a:lvl3pPr>
            <a:lvl4pPr marL="1828800" lvl="3" indent="-342900" algn="l">
              <a:lnSpc>
                <a:spcPct val="115000"/>
              </a:lnSpc>
              <a:spcBef>
                <a:spcPts val="1200"/>
              </a:spcBef>
              <a:spcAft>
                <a:spcPts val="0"/>
              </a:spcAft>
              <a:buClr>
                <a:schemeClr val="dk1"/>
              </a:buClr>
              <a:buSzPts val="1800"/>
              <a:buChar char="●"/>
              <a:defRPr/>
            </a:lvl4pPr>
            <a:lvl5pPr marL="2286000" lvl="4" indent="-342900" algn="l">
              <a:lnSpc>
                <a:spcPct val="115000"/>
              </a:lnSpc>
              <a:spcBef>
                <a:spcPts val="1200"/>
              </a:spcBef>
              <a:spcAft>
                <a:spcPts val="0"/>
              </a:spcAft>
              <a:buClr>
                <a:schemeClr val="dk1"/>
              </a:buClr>
              <a:buSzPts val="1800"/>
              <a:buChar char="○"/>
              <a:defRPr/>
            </a:lvl5pPr>
            <a:lvl6pPr marL="2743200" lvl="5" indent="-342900" algn="l">
              <a:lnSpc>
                <a:spcPct val="115000"/>
              </a:lnSpc>
              <a:spcBef>
                <a:spcPts val="1200"/>
              </a:spcBef>
              <a:spcAft>
                <a:spcPts val="0"/>
              </a:spcAft>
              <a:buClr>
                <a:schemeClr val="dk1"/>
              </a:buClr>
              <a:buSzPts val="1800"/>
              <a:buChar char="■"/>
              <a:defRPr/>
            </a:lvl6pPr>
            <a:lvl7pPr marL="3200400" lvl="6" indent="-342900" algn="l">
              <a:lnSpc>
                <a:spcPct val="115000"/>
              </a:lnSpc>
              <a:spcBef>
                <a:spcPts val="1200"/>
              </a:spcBef>
              <a:spcAft>
                <a:spcPts val="0"/>
              </a:spcAft>
              <a:buClr>
                <a:schemeClr val="dk1"/>
              </a:buClr>
              <a:buSzPts val="1800"/>
              <a:buChar char="●"/>
              <a:defRPr/>
            </a:lvl7pPr>
            <a:lvl8pPr marL="3657600" lvl="7" indent="-342900" algn="l">
              <a:lnSpc>
                <a:spcPct val="115000"/>
              </a:lnSpc>
              <a:spcBef>
                <a:spcPts val="1200"/>
              </a:spcBef>
              <a:spcAft>
                <a:spcPts val="0"/>
              </a:spcAft>
              <a:buClr>
                <a:schemeClr val="dk1"/>
              </a:buClr>
              <a:buSzPts val="1800"/>
              <a:buChar char="○"/>
              <a:defRPr/>
            </a:lvl8pPr>
            <a:lvl9pPr marL="4114800" lvl="8" indent="-342900" algn="l">
              <a:lnSpc>
                <a:spcPct val="115000"/>
              </a:lnSpc>
              <a:spcBef>
                <a:spcPts val="1200"/>
              </a:spcBef>
              <a:spcAft>
                <a:spcPts val="1200"/>
              </a:spcAft>
              <a:buClr>
                <a:schemeClr val="dk1"/>
              </a:buClr>
              <a:buSzPts val="1800"/>
              <a:buChar char="■"/>
              <a:defRPr/>
            </a:lvl9pPr>
          </a:lstStyle>
          <a:p>
            <a:endParaRPr/>
          </a:p>
        </p:txBody>
      </p:sp>
      <p:sp>
        <p:nvSpPr>
          <p:cNvPr id="12" name="Google Shape;12;p7"/>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 name="Google Shape;13;p7"/>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1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1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0" name="Google Shape;30;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1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1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7" name="Google Shape;37;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1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1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1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6" name="Google Shape;46;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1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3" name="Google Shape;53;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5" r:id="rId3"/>
    <p:sldLayoutId id="2147483656" r:id="rId4"/>
    <p:sldLayoutId id="2147483657" r:id="rId5"/>
    <p:sldLayoutId id="2147483659" r:id="rId6"/>
    <p:sldLayoutId id="2147483660"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
          <p:cNvSpPr txBox="1">
            <a:spLocks noGrp="1"/>
          </p:cNvSpPr>
          <p:nvPr>
            <p:ph type="body" idx="1"/>
          </p:nvPr>
        </p:nvSpPr>
        <p:spPr>
          <a:xfrm>
            <a:off x="110003" y="577516"/>
            <a:ext cx="8925625" cy="3619088"/>
          </a:xfrm>
          <a:prstGeom prst="rect">
            <a:avLst/>
          </a:prstGeom>
          <a:noFill/>
          <a:ln>
            <a:noFill/>
          </a:ln>
        </p:spPr>
        <p:txBody>
          <a:bodyPr spcFirstLastPara="1" wrap="square" lIns="91425" tIns="45700" rIns="91425" bIns="45700" anchor="t" anchorCtr="0">
            <a:normAutofit/>
          </a:bodyPr>
          <a:lstStyle/>
          <a:p>
            <a:pPr marL="0" lvl="0" indent="0" algn="ctr" rtl="0">
              <a:lnSpc>
                <a:spcPct val="115000"/>
              </a:lnSpc>
              <a:spcBef>
                <a:spcPts val="640"/>
              </a:spcBef>
              <a:spcAft>
                <a:spcPts val="0"/>
              </a:spcAft>
              <a:buSzPct val="150000"/>
              <a:buNone/>
            </a:pPr>
            <a:r>
              <a:rPr lang="en-US" sz="2400" b="1" dirty="0">
                <a:solidFill>
                  <a:schemeClr val="tx1"/>
                </a:solidFill>
                <a:latin typeface="Times New Roman" pitchFamily="18" charset="0"/>
                <a:cs typeface="Times New Roman" pitchFamily="18" charset="0"/>
              </a:rPr>
              <a:t>Project Title :-  </a:t>
            </a:r>
          </a:p>
          <a:p>
            <a:pPr marL="0" lvl="0" indent="0" algn="ctr" rtl="0">
              <a:lnSpc>
                <a:spcPct val="115000"/>
              </a:lnSpc>
              <a:spcBef>
                <a:spcPts val="640"/>
              </a:spcBef>
              <a:spcAft>
                <a:spcPts val="0"/>
              </a:spcAft>
              <a:buSzPct val="150000"/>
              <a:buNone/>
            </a:pPr>
            <a:r>
              <a:rPr lang="en-US" sz="2400" dirty="0">
                <a:solidFill>
                  <a:schemeClr val="tx1"/>
                </a:solidFill>
                <a:latin typeface="Times New Roman" pitchFamily="18" charset="0"/>
                <a:cs typeface="Times New Roman" pitchFamily="18" charset="0"/>
              </a:rPr>
              <a:t>Music  Recommendation Using Facial Expressions </a:t>
            </a:r>
          </a:p>
          <a:p>
            <a:pPr marL="0" lvl="0" indent="0" algn="ctr" rtl="0">
              <a:lnSpc>
                <a:spcPct val="115000"/>
              </a:lnSpc>
              <a:spcBef>
                <a:spcPts val="640"/>
              </a:spcBef>
              <a:spcAft>
                <a:spcPts val="0"/>
              </a:spcAft>
              <a:buSzPct val="150000"/>
              <a:buNone/>
            </a:pPr>
            <a:endParaRPr lang="en-US" sz="2400" dirty="0">
              <a:solidFill>
                <a:schemeClr val="tx1"/>
              </a:solidFill>
              <a:latin typeface="Times New Roman" pitchFamily="18" charset="0"/>
              <a:cs typeface="Times New Roman" pitchFamily="18" charset="0"/>
              <a:sym typeface="Arial"/>
            </a:endParaRPr>
          </a:p>
          <a:p>
            <a:pPr marL="0" lvl="0" indent="0" algn="ctr" rtl="0">
              <a:lnSpc>
                <a:spcPct val="115000"/>
              </a:lnSpc>
              <a:spcBef>
                <a:spcPts val="640"/>
              </a:spcBef>
              <a:spcAft>
                <a:spcPts val="0"/>
              </a:spcAft>
              <a:buSzPct val="150000"/>
              <a:buNone/>
            </a:pPr>
            <a:r>
              <a:rPr lang="en-US" sz="2400" b="1" dirty="0">
                <a:solidFill>
                  <a:schemeClr val="tx1"/>
                </a:solidFill>
                <a:latin typeface="Times New Roman" pitchFamily="18" charset="0"/>
                <a:cs typeface="Times New Roman" pitchFamily="18" charset="0"/>
              </a:rPr>
              <a:t>Presented By :- </a:t>
            </a:r>
          </a:p>
          <a:p>
            <a:pPr marL="0" lvl="0" indent="0" algn="ctr" rtl="0">
              <a:lnSpc>
                <a:spcPct val="115000"/>
              </a:lnSpc>
              <a:spcBef>
                <a:spcPts val="640"/>
              </a:spcBef>
              <a:spcAft>
                <a:spcPts val="0"/>
              </a:spcAft>
              <a:buSzPct val="150000"/>
              <a:buNone/>
            </a:pPr>
            <a:r>
              <a:rPr lang="en-GB" sz="1400" dirty="0">
                <a:solidFill>
                  <a:schemeClr val="tx1"/>
                </a:solidFill>
                <a:latin typeface="Times New Roman" pitchFamily="18" charset="0"/>
                <a:cs typeface="Times New Roman" pitchFamily="18" charset="0"/>
              </a:rPr>
              <a:t>Aadish Bhat (191203011)</a:t>
            </a:r>
          </a:p>
          <a:p>
            <a:pPr marL="0" lvl="0" indent="0" algn="ctr" rtl="0">
              <a:lnSpc>
                <a:spcPct val="115000"/>
              </a:lnSpc>
              <a:spcBef>
                <a:spcPts val="640"/>
              </a:spcBef>
              <a:spcAft>
                <a:spcPts val="0"/>
              </a:spcAft>
              <a:buSzPct val="150000"/>
              <a:buNone/>
            </a:pPr>
            <a:r>
              <a:rPr lang="en-GB" sz="1400" dirty="0">
                <a:solidFill>
                  <a:schemeClr val="tx1"/>
                </a:solidFill>
                <a:latin typeface="Times New Roman" pitchFamily="18" charset="0"/>
                <a:cs typeface="Times New Roman" pitchFamily="18" charset="0"/>
              </a:rPr>
              <a:t>Archit Gupta (191203079)</a:t>
            </a:r>
          </a:p>
          <a:p>
            <a:pPr marL="0" lvl="0" indent="0" algn="ctr" rtl="0">
              <a:lnSpc>
                <a:spcPct val="115000"/>
              </a:lnSpc>
              <a:spcBef>
                <a:spcPts val="640"/>
              </a:spcBef>
              <a:spcAft>
                <a:spcPts val="0"/>
              </a:spcAft>
              <a:buSzPct val="150000"/>
              <a:buNone/>
            </a:pPr>
            <a:r>
              <a:rPr lang="en-GB" sz="1400" dirty="0">
                <a:solidFill>
                  <a:schemeClr val="tx1"/>
                </a:solidFill>
                <a:latin typeface="Times New Roman" pitchFamily="18" charset="0"/>
                <a:cs typeface="Times New Roman" pitchFamily="18" charset="0"/>
                <a:sym typeface="Arial"/>
              </a:rPr>
              <a:t>Ansh K</a:t>
            </a:r>
            <a:r>
              <a:rPr lang="en-GB" sz="1400" dirty="0">
                <a:solidFill>
                  <a:schemeClr val="tx1"/>
                </a:solidFill>
                <a:latin typeface="Times New Roman" pitchFamily="18" charset="0"/>
                <a:cs typeface="Times New Roman" pitchFamily="18" charset="0"/>
              </a:rPr>
              <a:t>hajuria(191203009)</a:t>
            </a:r>
          </a:p>
          <a:p>
            <a:pPr marL="0" lvl="0" indent="0" algn="ctr" rtl="0">
              <a:lnSpc>
                <a:spcPct val="115000"/>
              </a:lnSpc>
              <a:spcBef>
                <a:spcPts val="640"/>
              </a:spcBef>
              <a:spcAft>
                <a:spcPts val="0"/>
              </a:spcAft>
              <a:buSzPct val="150000"/>
              <a:buNone/>
            </a:pPr>
            <a:r>
              <a:rPr lang="en-GB" sz="1400" dirty="0">
                <a:solidFill>
                  <a:schemeClr val="tx1"/>
                </a:solidFill>
                <a:latin typeface="Times New Roman" pitchFamily="18" charset="0"/>
                <a:cs typeface="Times New Roman" pitchFamily="18" charset="0"/>
                <a:sym typeface="Arial"/>
              </a:rPr>
              <a:t>Saksha</a:t>
            </a:r>
            <a:r>
              <a:rPr lang="en-GB" sz="1400" dirty="0">
                <a:solidFill>
                  <a:schemeClr val="tx1"/>
                </a:solidFill>
                <a:latin typeface="Times New Roman" pitchFamily="18" charset="0"/>
                <a:cs typeface="Times New Roman" pitchFamily="18" charset="0"/>
              </a:rPr>
              <a:t>m Mahajan(191203063)</a:t>
            </a:r>
            <a:endParaRPr sz="1400" dirty="0">
              <a:solidFill>
                <a:schemeClr val="tx1"/>
              </a:solidFill>
              <a:latin typeface="Times New Roman" pitchFamily="18" charset="0"/>
              <a:cs typeface="Times New Roman" pitchFamily="18" charset="0"/>
              <a:sym typeface="Arial"/>
            </a:endParaRPr>
          </a:p>
        </p:txBody>
      </p:sp>
      <p:pic>
        <p:nvPicPr>
          <p:cNvPr id="61" name="Google Shape;61;p1" descr="C:\Users\Nycon\Desktop\miet_logo.png"/>
          <p:cNvPicPr preferRelativeResize="0"/>
          <p:nvPr/>
        </p:nvPicPr>
        <p:blipFill rotWithShape="1">
          <a:blip r:embed="rId3">
            <a:alphaModFix/>
          </a:blip>
          <a:srcRect/>
          <a:stretch/>
        </p:blipFill>
        <p:spPr>
          <a:xfrm>
            <a:off x="7315101" y="4468872"/>
            <a:ext cx="1610524" cy="520091"/>
          </a:xfrm>
          <a:prstGeom prst="rect">
            <a:avLst/>
          </a:prstGeom>
          <a:noFill/>
          <a:ln>
            <a:noFill/>
          </a:ln>
        </p:spPr>
      </p:pic>
      <p:sp>
        <p:nvSpPr>
          <p:cNvPr id="2" name="Slide Number Placeholder 1">
            <a:extLst>
              <a:ext uri="{FF2B5EF4-FFF2-40B4-BE49-F238E27FC236}">
                <a16:creationId xmlns:a16="http://schemas.microsoft.com/office/drawing/2014/main" id="{BCB7C512-A1B7-B992-6F37-CED2591F26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6F008-4178-3E7A-864C-C05AE410411D}"/>
              </a:ext>
            </a:extLst>
          </p:cNvPr>
          <p:cNvSpPr>
            <a:spLocks noGrp="1"/>
          </p:cNvSpPr>
          <p:nvPr>
            <p:ph type="title"/>
          </p:nvPr>
        </p:nvSpPr>
        <p:spPr/>
        <p:txBody>
          <a:bodyPr/>
          <a:lstStyle/>
          <a:p>
            <a:r>
              <a:rPr lang="en-GB" dirty="0"/>
              <a:t>Abstract</a:t>
            </a:r>
          </a:p>
        </p:txBody>
      </p:sp>
      <p:sp>
        <p:nvSpPr>
          <p:cNvPr id="3" name="Text Placeholder 2">
            <a:extLst>
              <a:ext uri="{FF2B5EF4-FFF2-40B4-BE49-F238E27FC236}">
                <a16:creationId xmlns:a16="http://schemas.microsoft.com/office/drawing/2014/main" id="{8247C864-53F7-2BD3-19D7-96F300EDA4C1}"/>
              </a:ext>
            </a:extLst>
          </p:cNvPr>
          <p:cNvSpPr>
            <a:spLocks noGrp="1"/>
          </p:cNvSpPr>
          <p:nvPr>
            <p:ph type="body" idx="1"/>
          </p:nvPr>
        </p:nvSpPr>
        <p:spPr/>
        <p:txBody>
          <a:bodyPr>
            <a:normAutofit/>
          </a:bodyPr>
          <a:lstStyle/>
          <a:p>
            <a:pPr algn="just">
              <a:buNone/>
            </a:pPr>
            <a:r>
              <a:rPr lang="en-GB" dirty="0">
                <a:solidFill>
                  <a:schemeClr val="tx1"/>
                </a:solidFill>
                <a:latin typeface="Times New Roman" panose="02020603050405020304" pitchFamily="18" charset="0"/>
                <a:cs typeface="Times New Roman" panose="02020603050405020304" pitchFamily="18" charset="0"/>
              </a:rPr>
              <a:t>      Our proposed system tends to reduce the computational time involved in obtaining the results and the overall cost of the designed system, thereby increasing the system’s overall accuracy. Facial expressions are captured using an inbuilt camera. Feature extraction is performed on input face images to detect emotions such as happy, angry, sad, surprise, and neutral. Automatically music playlist is generated by identifying the current emotion of the user. It yields better performance in terms of computational time, as compared to the algorithm in the existing literature. </a:t>
            </a:r>
          </a:p>
        </p:txBody>
      </p:sp>
      <p:sp>
        <p:nvSpPr>
          <p:cNvPr id="4" name="Slide Number Placeholder 3">
            <a:extLst>
              <a:ext uri="{FF2B5EF4-FFF2-40B4-BE49-F238E27FC236}">
                <a16:creationId xmlns:a16="http://schemas.microsoft.com/office/drawing/2014/main" id="{9F1489EB-A51A-7BA4-CEBF-D16659E497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a:t>
            </a:fld>
            <a:endParaRPr lang="en"/>
          </a:p>
        </p:txBody>
      </p:sp>
      <p:pic>
        <p:nvPicPr>
          <p:cNvPr id="5" name="Google Shape;88;g1c2a1e57358_1_0" descr="C:\Users\Nycon\Desktop\miet_logo.png">
            <a:extLst>
              <a:ext uri="{FF2B5EF4-FFF2-40B4-BE49-F238E27FC236}">
                <a16:creationId xmlns:a16="http://schemas.microsoft.com/office/drawing/2014/main" id="{93A8E15C-31E4-D989-55F5-499CF70157FC}"/>
              </a:ext>
            </a:extLst>
          </p:cNvPr>
          <p:cNvPicPr preferRelativeResize="0"/>
          <p:nvPr/>
        </p:nvPicPr>
        <p:blipFill rotWithShape="1">
          <a:blip r:embed="rId2">
            <a:alphaModFix/>
          </a:blip>
          <a:srcRect/>
          <a:stretch/>
        </p:blipFill>
        <p:spPr>
          <a:xfrm>
            <a:off x="7315101" y="4549388"/>
            <a:ext cx="1610524" cy="439575"/>
          </a:xfrm>
          <a:prstGeom prst="rect">
            <a:avLst/>
          </a:prstGeom>
          <a:noFill/>
          <a:ln>
            <a:noFill/>
          </a:ln>
        </p:spPr>
      </p:pic>
    </p:spTree>
    <p:extLst>
      <p:ext uri="{BB962C8B-B14F-4D97-AF65-F5344CB8AC3E}">
        <p14:creationId xmlns:p14="http://schemas.microsoft.com/office/powerpoint/2010/main" val="209804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 dirty="0"/>
              <a:t>Problem Statement</a:t>
            </a:r>
            <a:endParaRPr/>
          </a:p>
        </p:txBody>
      </p:sp>
      <p:pic>
        <p:nvPicPr>
          <p:cNvPr id="67" name="Google Shape;67;p2" descr="C:\Users\Nycon\Desktop\miet_logo.png"/>
          <p:cNvPicPr preferRelativeResize="0"/>
          <p:nvPr/>
        </p:nvPicPr>
        <p:blipFill rotWithShape="1">
          <a:blip r:embed="rId3">
            <a:alphaModFix/>
          </a:blip>
          <a:srcRect/>
          <a:stretch/>
        </p:blipFill>
        <p:spPr>
          <a:xfrm>
            <a:off x="7315101" y="4549388"/>
            <a:ext cx="1610524" cy="439575"/>
          </a:xfrm>
          <a:prstGeom prst="rect">
            <a:avLst/>
          </a:prstGeom>
          <a:noFill/>
          <a:ln>
            <a:noFill/>
          </a:ln>
        </p:spPr>
      </p:pic>
      <p:sp>
        <p:nvSpPr>
          <p:cNvPr id="68" name="Google Shape;68;p2"/>
          <p:cNvSpPr txBox="1">
            <a:spLocks noGrp="1"/>
          </p:cNvSpPr>
          <p:nvPr>
            <p:ph type="body" idx="1"/>
          </p:nvPr>
        </p:nvSpPr>
        <p:spPr>
          <a:xfrm>
            <a:off x="457200" y="1063375"/>
            <a:ext cx="8229600" cy="3167700"/>
          </a:xfrm>
          <a:prstGeom prst="rect">
            <a:avLst/>
          </a:prstGeom>
          <a:noFill/>
          <a:ln>
            <a:noFill/>
          </a:ln>
        </p:spPr>
        <p:txBody>
          <a:bodyPr spcFirstLastPara="1" wrap="square" lIns="91425" tIns="45700" rIns="91425" bIns="45700" anchor="t" anchorCtr="0">
            <a:normAutofit/>
          </a:bodyPr>
          <a:lstStyle/>
          <a:p>
            <a:pPr lvl="0" algn="just">
              <a:buNone/>
            </a:pPr>
            <a:r>
              <a:rPr lang="en-US" dirty="0">
                <a:solidFill>
                  <a:schemeClr val="tx1"/>
                </a:solidFill>
                <a:latin typeface="Times New Roman" pitchFamily="18" charset="0"/>
                <a:cs typeface="Times New Roman" pitchFamily="18" charset="0"/>
              </a:rPr>
              <a:t>	Develop a system that presents a cross-platform music player, which recommends music based on the real-time mood of the user through a web camera using Machine Learning Algorithms.</a:t>
            </a:r>
            <a:endParaRPr dirty="0">
              <a:solidFill>
                <a:schemeClr val="tx1"/>
              </a:solidFill>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379A2B0A-67DB-E7AD-AB41-31CC2FA26E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
              <a:t>Technology Stack</a:t>
            </a:r>
            <a:endParaRPr/>
          </a:p>
        </p:txBody>
      </p:sp>
      <p:pic>
        <p:nvPicPr>
          <p:cNvPr id="81" name="Google Shape;81;p5" descr="C:\Users\Nycon\Desktop\miet_logo.png"/>
          <p:cNvPicPr preferRelativeResize="0"/>
          <p:nvPr/>
        </p:nvPicPr>
        <p:blipFill rotWithShape="1">
          <a:blip r:embed="rId3">
            <a:alphaModFix/>
          </a:blip>
          <a:srcRect/>
          <a:stretch/>
        </p:blipFill>
        <p:spPr>
          <a:xfrm>
            <a:off x="7315101" y="4549388"/>
            <a:ext cx="1610524" cy="439575"/>
          </a:xfrm>
          <a:prstGeom prst="rect">
            <a:avLst/>
          </a:prstGeom>
          <a:noFill/>
          <a:ln>
            <a:noFill/>
          </a:ln>
        </p:spPr>
      </p:pic>
      <p:sp>
        <p:nvSpPr>
          <p:cNvPr id="82" name="Google Shape;82;p5"/>
          <p:cNvSpPr txBox="1">
            <a:spLocks noGrp="1"/>
          </p:cNvSpPr>
          <p:nvPr>
            <p:ph type="body" idx="1"/>
          </p:nvPr>
        </p:nvSpPr>
        <p:spPr>
          <a:xfrm>
            <a:off x="457200" y="1063375"/>
            <a:ext cx="8229600" cy="3167700"/>
          </a:xfrm>
          <a:prstGeom prst="rect">
            <a:avLst/>
          </a:prstGeom>
          <a:noFill/>
          <a:ln>
            <a:noFill/>
          </a:ln>
        </p:spPr>
        <p:txBody>
          <a:bodyPr spcFirstLastPara="1" wrap="square" lIns="91425" tIns="45700" rIns="91425" bIns="45700" anchor="t" anchorCtr="0">
            <a:normAutofit/>
          </a:bodyPr>
          <a:lstStyle/>
          <a:p>
            <a:pPr marL="457200" lvl="0" indent="-342900" algn="l" rtl="0">
              <a:lnSpc>
                <a:spcPct val="115000"/>
              </a:lnSpc>
              <a:spcBef>
                <a:spcPts val="360"/>
              </a:spcBef>
              <a:spcAft>
                <a:spcPts val="0"/>
              </a:spcAft>
              <a:buSzPts val="1800"/>
              <a:buChar char="●"/>
            </a:pPr>
            <a:r>
              <a:rPr lang="en-GB" dirty="0">
                <a:latin typeface="Times New Roman" panose="02020603050405020304" pitchFamily="18" charset="0"/>
                <a:cs typeface="Times New Roman" panose="02020603050405020304" pitchFamily="18" charset="0"/>
              </a:rPr>
              <a:t>Python</a:t>
            </a:r>
          </a:p>
          <a:p>
            <a:pPr marL="457200" lvl="0" indent="-342900" algn="l" rtl="0">
              <a:lnSpc>
                <a:spcPct val="115000"/>
              </a:lnSpc>
              <a:spcBef>
                <a:spcPts val="360"/>
              </a:spcBef>
              <a:spcAft>
                <a:spcPts val="0"/>
              </a:spcAft>
              <a:buSzPts val="1800"/>
              <a:buChar char="●"/>
            </a:pPr>
            <a:r>
              <a:rPr lang="en-IN" dirty="0">
                <a:latin typeface="Times New Roman" panose="02020603050405020304" pitchFamily="18" charset="0"/>
                <a:cs typeface="Times New Roman" panose="02020603050405020304" pitchFamily="18" charset="0"/>
              </a:rPr>
              <a:t>OpenCV</a:t>
            </a:r>
            <a:endParaRPr lang="en-GB"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360"/>
              </a:spcBef>
              <a:spcAft>
                <a:spcPts val="0"/>
              </a:spcAft>
              <a:buSzPts val="1800"/>
              <a:buChar char="●"/>
            </a:pPr>
            <a:r>
              <a:rPr lang="en-IN" dirty="0">
                <a:latin typeface="Times New Roman" panose="02020603050405020304" pitchFamily="18" charset="0"/>
                <a:cs typeface="Times New Roman" panose="02020603050405020304" pitchFamily="18" charset="0"/>
              </a:rPr>
              <a:t>Matplotlib</a:t>
            </a:r>
          </a:p>
          <a:p>
            <a:r>
              <a:rPr lang="en-IN" dirty="0">
                <a:latin typeface="Times New Roman" panose="02020603050405020304" pitchFamily="18" charset="0"/>
                <a:cs typeface="Times New Roman" panose="02020603050405020304" pitchFamily="18" charset="0"/>
              </a:rPr>
              <a:t>Deep Face	</a:t>
            </a:r>
          </a:p>
          <a:p>
            <a:pPr marL="457200" lvl="0" indent="-342900" algn="l" rtl="0">
              <a:lnSpc>
                <a:spcPct val="115000"/>
              </a:lnSpc>
              <a:spcBef>
                <a:spcPts val="360"/>
              </a:spcBef>
              <a:spcAft>
                <a:spcPts val="0"/>
              </a:spcAft>
              <a:buSzPts val="1800"/>
              <a:buChar char="●"/>
            </a:pPr>
            <a:r>
              <a:rPr lang="en-IN" dirty="0">
                <a:latin typeface="Times New Roman" panose="02020603050405020304" pitchFamily="18" charset="0"/>
                <a:cs typeface="Times New Roman" panose="02020603050405020304" pitchFamily="18" charset="0"/>
              </a:rPr>
              <a:t>Spotify API</a:t>
            </a:r>
          </a:p>
        </p:txBody>
      </p:sp>
      <p:sp>
        <p:nvSpPr>
          <p:cNvPr id="2" name="Slide Number Placeholder 1">
            <a:extLst>
              <a:ext uri="{FF2B5EF4-FFF2-40B4-BE49-F238E27FC236}">
                <a16:creationId xmlns:a16="http://schemas.microsoft.com/office/drawing/2014/main" id="{3E22DB3F-62B1-DDA0-1C5B-94CC123E20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 dirty="0"/>
              <a:t>Your Solution</a:t>
            </a:r>
            <a:endParaRPr dirty="0"/>
          </a:p>
        </p:txBody>
      </p:sp>
      <p:pic>
        <p:nvPicPr>
          <p:cNvPr id="74" name="Google Shape;74;p4" descr="C:\Users\Nycon\Desktop\miet_logo.png"/>
          <p:cNvPicPr preferRelativeResize="0"/>
          <p:nvPr/>
        </p:nvPicPr>
        <p:blipFill rotWithShape="1">
          <a:blip r:embed="rId3">
            <a:alphaModFix/>
          </a:blip>
          <a:srcRect/>
          <a:stretch/>
        </p:blipFill>
        <p:spPr>
          <a:xfrm>
            <a:off x="7315101" y="4549388"/>
            <a:ext cx="1610524" cy="439575"/>
          </a:xfrm>
          <a:prstGeom prst="rect">
            <a:avLst/>
          </a:prstGeom>
          <a:noFill/>
          <a:ln>
            <a:noFill/>
          </a:ln>
        </p:spPr>
      </p:pic>
      <p:sp>
        <p:nvSpPr>
          <p:cNvPr id="75" name="Google Shape;75;p4"/>
          <p:cNvSpPr txBox="1">
            <a:spLocks noGrp="1"/>
          </p:cNvSpPr>
          <p:nvPr>
            <p:ph type="body" idx="1"/>
          </p:nvPr>
        </p:nvSpPr>
        <p:spPr>
          <a:xfrm>
            <a:off x="381572" y="1194003"/>
            <a:ext cx="8229600" cy="3167700"/>
          </a:xfrm>
          <a:prstGeom prst="rect">
            <a:avLst/>
          </a:prstGeom>
          <a:noFill/>
          <a:ln>
            <a:noFill/>
          </a:ln>
        </p:spPr>
        <p:txBody>
          <a:bodyPr spcFirstLastPara="1" wrap="square" lIns="91425" tIns="45700" rIns="91425" bIns="45700" anchor="t" anchorCtr="0">
            <a:noAutofit/>
          </a:bodyPr>
          <a:lstStyle/>
          <a:p>
            <a:pPr lvl="0" algn="just">
              <a:buNone/>
            </a:pPr>
            <a:r>
              <a:rPr lang="en-US" dirty="0">
                <a:solidFill>
                  <a:schemeClr val="tx1"/>
                </a:solidFill>
                <a:latin typeface="Times New Roman" pitchFamily="18" charset="0"/>
                <a:cs typeface="Times New Roman" pitchFamily="18" charset="0"/>
              </a:rPr>
              <a:t>	</a:t>
            </a:r>
            <a:r>
              <a:rPr lang="en-US" sz="1600" dirty="0">
                <a:solidFill>
                  <a:schemeClr val="tx1"/>
                </a:solidFill>
                <a:latin typeface="Times New Roman" pitchFamily="18" charset="0"/>
                <a:cs typeface="Times New Roman" pitchFamily="18" charset="0"/>
              </a:rPr>
              <a:t>The proposed system benefits us to present interaction between the user and the music player. The purpose of the system is to capture the face properly with the camera. Captured images are fed into the Convolutional Neural Network which predicts the emotion. Then emotion derived from the captured image is used to get a playlist of songs. The main aim of our proposed system is to provide a music playlist automatically to change the user's moods, which can be happy, sad, natural, or surprised. The proposed system detects the emotions, if the topic features a negative emotion , then a selected playlist is going to be presented that contains the foremost suitable sorts of music that will enhance the mood of the person positively.</a:t>
            </a:r>
            <a:endParaRPr sz="1600" dirty="0">
              <a:solidFill>
                <a:schemeClr val="tx1"/>
              </a:solidFill>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B668CFCE-E56D-96EB-EF2F-B208AB5BEA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1c2a1e57358_1_0"/>
          <p:cNvSpPr txBox="1">
            <a:spLocks noGrp="1"/>
          </p:cNvSpPr>
          <p:nvPr>
            <p:ph type="title"/>
          </p:nvPr>
        </p:nvSpPr>
        <p:spPr>
          <a:xfrm>
            <a:off x="-244069" y="233464"/>
            <a:ext cx="3432600" cy="4343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 dirty="0"/>
              <a:t>Flow Chart :-</a:t>
            </a:r>
            <a:endParaRPr dirty="0"/>
          </a:p>
        </p:txBody>
      </p:sp>
      <p:pic>
        <p:nvPicPr>
          <p:cNvPr id="88" name="Google Shape;88;g1c2a1e57358_1_0" descr="C:\Users\Nycon\Desktop\miet_logo.png"/>
          <p:cNvPicPr preferRelativeResize="0"/>
          <p:nvPr/>
        </p:nvPicPr>
        <p:blipFill rotWithShape="1">
          <a:blip r:embed="rId3">
            <a:alphaModFix/>
          </a:blip>
          <a:srcRect/>
          <a:stretch/>
        </p:blipFill>
        <p:spPr>
          <a:xfrm>
            <a:off x="7315101" y="4549388"/>
            <a:ext cx="1610524" cy="439575"/>
          </a:xfrm>
          <a:prstGeom prst="rect">
            <a:avLst/>
          </a:prstGeom>
          <a:noFill/>
          <a:ln>
            <a:noFill/>
          </a:ln>
        </p:spPr>
      </p:pic>
      <p:sp>
        <p:nvSpPr>
          <p:cNvPr id="2" name="Slide Number Placeholder 1">
            <a:extLst>
              <a:ext uri="{FF2B5EF4-FFF2-40B4-BE49-F238E27FC236}">
                <a16:creationId xmlns:a16="http://schemas.microsoft.com/office/drawing/2014/main" id="{48DA701B-AAB6-CCCF-8D22-FF649086E4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pic>
        <p:nvPicPr>
          <p:cNvPr id="5" name="Picture 4">
            <a:extLst>
              <a:ext uri="{FF2B5EF4-FFF2-40B4-BE49-F238E27FC236}">
                <a16:creationId xmlns:a16="http://schemas.microsoft.com/office/drawing/2014/main" id="{33C39897-4B87-E765-367B-0B38BEC14928}"/>
              </a:ext>
            </a:extLst>
          </p:cNvPr>
          <p:cNvPicPr>
            <a:picLocks noChangeAspect="1"/>
          </p:cNvPicPr>
          <p:nvPr/>
        </p:nvPicPr>
        <p:blipFill>
          <a:blip r:embed="rId4"/>
          <a:stretch>
            <a:fillRect/>
          </a:stretch>
        </p:blipFill>
        <p:spPr>
          <a:xfrm>
            <a:off x="2840294" y="355603"/>
            <a:ext cx="4293132" cy="44322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Benefits</a:t>
            </a:r>
            <a:br>
              <a:rPr lang="en-US" dirty="0"/>
            </a:br>
            <a:endParaRPr lang="en-US" dirty="0"/>
          </a:p>
        </p:txBody>
      </p:sp>
      <p:sp>
        <p:nvSpPr>
          <p:cNvPr id="3" name="Text Placeholder 2"/>
          <p:cNvSpPr>
            <a:spLocks noGrp="1"/>
          </p:cNvSpPr>
          <p:nvPr>
            <p:ph type="body" idx="1"/>
          </p:nvPr>
        </p:nvSpPr>
        <p:spPr/>
        <p:txBody>
          <a:bodyPr/>
          <a:lstStyle/>
          <a:p>
            <a:pPr algn="just"/>
            <a:r>
              <a:rPr lang="en-US" dirty="0">
                <a:solidFill>
                  <a:schemeClr val="tx1"/>
                </a:solidFill>
              </a:rPr>
              <a:t>The Facial Expression-Based Music Recommendation System offers numerous benefits to the user, including a more personalized music listening experience, improved emotional regulation, and increased engagement with music.</a:t>
            </a:r>
          </a:p>
          <a:p>
            <a:pPr marL="0" indent="0" algn="just">
              <a:buNone/>
            </a:pPr>
            <a:endParaRPr lang="en-US" dirty="0">
              <a:solidFill>
                <a:schemeClr val="tx1"/>
              </a:solidFill>
            </a:endParaRPr>
          </a:p>
          <a:p>
            <a:pPr algn="just"/>
            <a:r>
              <a:rPr lang="en-US" dirty="0">
                <a:solidFill>
                  <a:schemeClr val="tx1"/>
                </a:solidFill>
              </a:rPr>
              <a:t>By providing music that is tailored to the user's emotional state, this system can also help reduce stress and anxiety levels.                </a:t>
            </a:r>
          </a:p>
          <a:p>
            <a:endParaRPr lang="en-US" dirty="0">
              <a:solidFill>
                <a:schemeClr val="tx1"/>
              </a:solidFill>
            </a:endParaRPr>
          </a:p>
          <a:p>
            <a:pPr lvl="8"/>
            <a:endParaRPr lang="en-US" dirty="0">
              <a:solidFill>
                <a:schemeClr val="tx1"/>
              </a:solidFill>
            </a:endParaRPr>
          </a:p>
        </p:txBody>
      </p:sp>
      <p:pic>
        <p:nvPicPr>
          <p:cNvPr id="7" name="Google Shape;88;g1c2a1e57358_1_0" descr="C:\Users\Nycon\Desktop\miet_logo.png">
            <a:extLst>
              <a:ext uri="{FF2B5EF4-FFF2-40B4-BE49-F238E27FC236}">
                <a16:creationId xmlns:a16="http://schemas.microsoft.com/office/drawing/2014/main" id="{19E97E21-8CEC-3320-4C46-E2A39BA4C9B5}"/>
              </a:ext>
            </a:extLst>
          </p:cNvPr>
          <p:cNvPicPr preferRelativeResize="0"/>
          <p:nvPr/>
        </p:nvPicPr>
        <p:blipFill rotWithShape="1">
          <a:blip r:embed="rId2">
            <a:alphaModFix/>
          </a:blip>
          <a:srcRect/>
          <a:stretch/>
        </p:blipFill>
        <p:spPr>
          <a:xfrm>
            <a:off x="7315101" y="4549388"/>
            <a:ext cx="1610524" cy="439575"/>
          </a:xfrm>
          <a:prstGeom prst="rect">
            <a:avLst/>
          </a:prstGeom>
          <a:noFill/>
          <a:ln>
            <a:noFill/>
          </a:ln>
        </p:spPr>
      </p:pic>
      <p:sp>
        <p:nvSpPr>
          <p:cNvPr id="8" name="Slide Number Placeholder 7">
            <a:extLst>
              <a:ext uri="{FF2B5EF4-FFF2-40B4-BE49-F238E27FC236}">
                <a16:creationId xmlns:a16="http://schemas.microsoft.com/office/drawing/2014/main" id="{E294E13A-44A5-236D-01AD-551422B2D2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The Facial Expression-Based Music Recommendation System is a groundbreaking technology that has the potential to revolutionize the way we listen to music and interact with technology.</a:t>
            </a: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By utilizing facial recognition software and a sophisticated music recommendation algorithm, this system provides a truly personalized music listening experience that is tailored to the user's emotional state</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lvl="8"/>
            <a:endParaRPr lang="en-US" dirty="0">
              <a:latin typeface="Times New Roman" panose="02020603050405020304" pitchFamily="18" charset="0"/>
              <a:cs typeface="Times New Roman" panose="02020603050405020304" pitchFamily="18" charset="0"/>
            </a:endParaRPr>
          </a:p>
          <a:p>
            <a:endParaRPr lang="en-US" dirty="0"/>
          </a:p>
        </p:txBody>
      </p:sp>
      <p:pic>
        <p:nvPicPr>
          <p:cNvPr id="6" name="Google Shape;88;g1c2a1e57358_1_0" descr="C:\Users\Nycon\Desktop\miet_logo.png">
            <a:extLst>
              <a:ext uri="{FF2B5EF4-FFF2-40B4-BE49-F238E27FC236}">
                <a16:creationId xmlns:a16="http://schemas.microsoft.com/office/drawing/2014/main" id="{59194F94-8B40-1025-F264-4E91BE20A837}"/>
              </a:ext>
            </a:extLst>
          </p:cNvPr>
          <p:cNvPicPr preferRelativeResize="0"/>
          <p:nvPr/>
        </p:nvPicPr>
        <p:blipFill rotWithShape="1">
          <a:blip r:embed="rId2">
            <a:alphaModFix/>
          </a:blip>
          <a:srcRect/>
          <a:stretch/>
        </p:blipFill>
        <p:spPr>
          <a:xfrm>
            <a:off x="7315101" y="4549388"/>
            <a:ext cx="1610524" cy="439575"/>
          </a:xfrm>
          <a:prstGeom prst="rect">
            <a:avLst/>
          </a:prstGeom>
          <a:noFill/>
          <a:ln>
            <a:noFill/>
          </a:ln>
        </p:spPr>
      </p:pic>
      <p:sp>
        <p:nvSpPr>
          <p:cNvPr id="7" name="Slide Number Placeholder 6">
            <a:extLst>
              <a:ext uri="{FF2B5EF4-FFF2-40B4-BE49-F238E27FC236}">
                <a16:creationId xmlns:a16="http://schemas.microsoft.com/office/drawing/2014/main" id="{C3578500-5ADC-A951-B6DF-058F704439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ankyou.PNG"/>
          <p:cNvPicPr>
            <a:picLocks noChangeAspect="1"/>
          </p:cNvPicPr>
          <p:nvPr/>
        </p:nvPicPr>
        <p:blipFill>
          <a:blip r:embed="rId2"/>
          <a:stretch>
            <a:fillRect/>
          </a:stretch>
        </p:blipFill>
        <p:spPr>
          <a:xfrm>
            <a:off x="1926634" y="1124983"/>
            <a:ext cx="5087865" cy="29520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Slide Number Placeholder 3">
            <a:extLst>
              <a:ext uri="{FF2B5EF4-FFF2-40B4-BE49-F238E27FC236}">
                <a16:creationId xmlns:a16="http://schemas.microsoft.com/office/drawing/2014/main" id="{4855045B-D452-5F5C-4DB2-1B5825D2D2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TotalTime>
  <Words>437</Words>
  <Application>Microsoft Office PowerPoint</Application>
  <PresentationFormat>On-screen Show (16:9)</PresentationFormat>
  <Paragraphs>39</Paragraphs>
  <Slides>9</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Times New Roman</vt:lpstr>
      <vt:lpstr>Simple Light</vt:lpstr>
      <vt:lpstr>PowerPoint Presentation</vt:lpstr>
      <vt:lpstr>Abstract</vt:lpstr>
      <vt:lpstr>Problem Statement</vt:lpstr>
      <vt:lpstr>Technology Stack</vt:lpstr>
      <vt:lpstr>Your Solution</vt:lpstr>
      <vt:lpstr>Flow Chart :-</vt:lpstr>
      <vt:lpstr>Benefits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Adish Bhat</cp:lastModifiedBy>
  <cp:revision>21</cp:revision>
  <dcterms:modified xsi:type="dcterms:W3CDTF">2023-06-01T06:22:47Z</dcterms:modified>
</cp:coreProperties>
</file>