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70" r:id="rId8"/>
    <p:sldId id="273" r:id="rId9"/>
    <p:sldId id="268" r:id="rId10"/>
    <p:sldId id="272" r:id="rId11"/>
    <p:sldId id="275" r:id="rId12"/>
    <p:sldId id="264" r:id="rId13"/>
    <p:sldId id="262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9.01507.pdf" TargetMode="External"/><Relationship Id="rId2" Type="http://schemas.openxmlformats.org/officeDocument/2006/relationships/hyperlink" Target="https://github.com/albu/albument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605.03498.pdf" TargetMode="External"/><Relationship Id="rId4" Type="http://schemas.openxmlformats.org/officeDocument/2006/relationships/hyperlink" Target="https://arxiv.org/pdf/1506.07224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6.07224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EA38-D3C8-450B-842F-CA5C5F223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800" dirty="0"/>
              <a:t>Universal</a:t>
            </a:r>
            <a:br>
              <a:rPr lang="en-IN" sz="6800" dirty="0"/>
            </a:br>
            <a:r>
              <a:rPr lang="en-IN" sz="6000" dirty="0"/>
              <a:t>open-image</a:t>
            </a:r>
            <a:br>
              <a:rPr lang="en-IN" sz="6800" dirty="0"/>
            </a:br>
            <a:r>
              <a:rPr lang="en-IN" sz="6800" dirty="0"/>
              <a:t>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12100-5442-4B0C-9C6C-FD74A79E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Group 11</a:t>
            </a:r>
          </a:p>
          <a:p>
            <a:r>
              <a:rPr lang="en-IN" dirty="0"/>
              <a:t>Aadish Joshi | asj170430</a:t>
            </a:r>
          </a:p>
          <a:p>
            <a:r>
              <a:rPr lang="en-IN" dirty="0"/>
              <a:t>Piyush Mahatkar | pkm170230</a:t>
            </a:r>
          </a:p>
        </p:txBody>
      </p:sp>
    </p:spTree>
    <p:extLst>
      <p:ext uri="{BB962C8B-B14F-4D97-AF65-F5344CB8AC3E}">
        <p14:creationId xmlns:p14="http://schemas.microsoft.com/office/powerpoint/2010/main" val="123492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under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Data size: ~16GB.</a:t>
            </a:r>
          </a:p>
          <a:p>
            <a:r>
              <a:rPr lang="en-IN" dirty="0"/>
              <a:t># validation images: ~10K.</a:t>
            </a:r>
          </a:p>
          <a:p>
            <a:r>
              <a:rPr lang="en-IN" dirty="0"/>
              <a:t># test images: ~1K.</a:t>
            </a:r>
          </a:p>
          <a:p>
            <a:r>
              <a:rPr lang="en-IN" dirty="0"/>
              <a:t># label classes : 20</a:t>
            </a:r>
          </a:p>
          <a:p>
            <a:r>
              <a:rPr lang="en-IN" dirty="0"/>
              <a:t># human label: 551K [Confidence 1]</a:t>
            </a:r>
          </a:p>
          <a:p>
            <a:r>
              <a:rPr lang="en-IN" dirty="0"/>
              <a:t># Machine labels : 512K [Confidence 0]</a:t>
            </a:r>
          </a:p>
        </p:txBody>
      </p:sp>
    </p:spTree>
    <p:extLst>
      <p:ext uri="{BB962C8B-B14F-4D97-AF65-F5344CB8AC3E}">
        <p14:creationId xmlns:p14="http://schemas.microsoft.com/office/powerpoint/2010/main" val="330995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Data Augmentations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A very useful library: </a:t>
            </a:r>
            <a:r>
              <a:rPr lang="en-IN" b="1" dirty="0" err="1"/>
              <a:t>albumentations</a:t>
            </a:r>
            <a:endParaRPr lang="en-IN" b="1" dirty="0"/>
          </a:p>
          <a:p>
            <a:r>
              <a:rPr lang="en-IN" dirty="0"/>
              <a:t>Horizontal flip</a:t>
            </a:r>
          </a:p>
          <a:p>
            <a:r>
              <a:rPr lang="en-IN" dirty="0"/>
              <a:t>One of the noises: Additive Gaussian Noise / Gauss Noise</a:t>
            </a:r>
          </a:p>
          <a:p>
            <a:r>
              <a:rPr lang="en-IN" dirty="0"/>
              <a:t>One of Motion Blur / Median Blur</a:t>
            </a:r>
          </a:p>
          <a:p>
            <a:r>
              <a:rPr lang="en-IN" dirty="0"/>
              <a:t>Shift scale rotate</a:t>
            </a:r>
          </a:p>
          <a:p>
            <a:r>
              <a:rPr lang="en-IN" dirty="0"/>
              <a:t>One of Optical Distortion, Grid distortion, Piecewise Affine</a:t>
            </a:r>
          </a:p>
          <a:p>
            <a:r>
              <a:rPr lang="en-IN" dirty="0"/>
              <a:t>One of CLAHE / Sharpen / Emboss / Random Contrast / Brightness</a:t>
            </a:r>
          </a:p>
          <a:p>
            <a:r>
              <a:rPr lang="en-IN" dirty="0" err="1"/>
              <a:t>HueSaturation</a:t>
            </a:r>
            <a:endParaRPr lang="en-IN" dirty="0"/>
          </a:p>
          <a:p>
            <a:r>
              <a:rPr lang="en-IN" dirty="0" err="1"/>
              <a:t>Gray</a:t>
            </a:r>
            <a:r>
              <a:rPr lang="en-IN" dirty="0"/>
              <a:t> scale</a:t>
            </a:r>
          </a:p>
          <a:p>
            <a:r>
              <a:rPr lang="en-IN" dirty="0"/>
              <a:t>Jpeg Compression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9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Data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We trained data separately on</a:t>
            </a:r>
          </a:p>
          <a:p>
            <a:r>
              <a:rPr lang="en-IN" dirty="0"/>
              <a:t>InceptionV3</a:t>
            </a:r>
          </a:p>
          <a:p>
            <a:r>
              <a:rPr lang="en-IN" dirty="0"/>
              <a:t>ResNet50</a:t>
            </a:r>
          </a:p>
          <a:p>
            <a:r>
              <a:rPr lang="en-IN" dirty="0" err="1"/>
              <a:t>InceptionResnet</a:t>
            </a:r>
            <a:r>
              <a:rPr lang="en-IN" dirty="0"/>
              <a:t> V2.</a:t>
            </a:r>
          </a:p>
          <a:p>
            <a:r>
              <a:rPr lang="en-IN" dirty="0"/>
              <a:t>Our Module</a:t>
            </a:r>
          </a:p>
          <a:p>
            <a:r>
              <a:rPr lang="en-IN" dirty="0"/>
              <a:t>Weighted </a:t>
            </a:r>
            <a:r>
              <a:rPr lang="en-IN" dirty="0" err="1"/>
              <a:t>Avg</a:t>
            </a:r>
            <a:r>
              <a:rPr lang="en-IN" dirty="0"/>
              <a:t> of prediction.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52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for 20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9C56C-0186-427A-B844-EDE582455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269" y="990600"/>
            <a:ext cx="10195916" cy="5654878"/>
          </a:xfrm>
        </p:spPr>
      </p:pic>
    </p:spTree>
    <p:extLst>
      <p:ext uri="{BB962C8B-B14F-4D97-AF65-F5344CB8AC3E}">
        <p14:creationId xmlns:p14="http://schemas.microsoft.com/office/powerpoint/2010/main" val="256115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r>
              <a:rPr lang="en-IN" dirty="0"/>
              <a:t>Train/test split : 9:1 [9K : 1K] </a:t>
            </a:r>
          </a:p>
          <a:p>
            <a:r>
              <a:rPr lang="en-IN" dirty="0"/>
              <a:t>Epochs: 10</a:t>
            </a:r>
          </a:p>
          <a:p>
            <a:r>
              <a:rPr lang="en-IN" dirty="0"/>
              <a:t>Entropy loss: </a:t>
            </a:r>
            <a:r>
              <a:rPr lang="en-IN" dirty="0" err="1"/>
              <a:t>categorical_crossentropy</a:t>
            </a:r>
            <a:r>
              <a:rPr lang="en-IN" dirty="0"/>
              <a:t>.</a:t>
            </a:r>
          </a:p>
          <a:p>
            <a:r>
              <a:rPr lang="en-IN" dirty="0"/>
              <a:t>Optimizer: </a:t>
            </a:r>
            <a:r>
              <a:rPr lang="en-IN" dirty="0" err="1"/>
              <a:t>RMSProps</a:t>
            </a:r>
            <a:r>
              <a:rPr lang="en-IN" dirty="0"/>
              <a:t> </a:t>
            </a:r>
            <a:r>
              <a:rPr lang="en-IN" dirty="0" err="1"/>
              <a:t>lr</a:t>
            </a:r>
            <a:r>
              <a:rPr lang="en-IN" dirty="0"/>
              <a:t> 0.001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94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 err="1"/>
              <a:t>albumentations</a:t>
            </a:r>
            <a:endParaRPr lang="en-IN" dirty="0"/>
          </a:p>
          <a:p>
            <a:r>
              <a:rPr lang="en-IN" dirty="0">
                <a:hlinkClick r:id="rId2"/>
              </a:rPr>
              <a:t>https://github.com/albu/albumentations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Squeeze-and-Excitation Networks</a:t>
            </a:r>
          </a:p>
          <a:p>
            <a:r>
              <a:rPr lang="en-IN" dirty="0">
                <a:hlinkClick r:id="rId3"/>
              </a:rPr>
              <a:t>https://arxiv.org/pdf/1709.01507.pdf</a:t>
            </a:r>
            <a:endParaRPr lang="en-IN" dirty="0"/>
          </a:p>
          <a:p>
            <a:endParaRPr lang="en-IN" dirty="0"/>
          </a:p>
          <a:p>
            <a:r>
              <a:rPr lang="en-US" dirty="0"/>
              <a:t>Deep CNN Ensemble with Data Augmentation for Object Detection</a:t>
            </a:r>
          </a:p>
          <a:p>
            <a:r>
              <a:rPr lang="en-IN" dirty="0">
                <a:hlinkClick r:id="rId4"/>
              </a:rPr>
              <a:t>https://arxiv.org/pdf/1506.07224.pdf</a:t>
            </a:r>
            <a:endParaRPr lang="en-IN" dirty="0"/>
          </a:p>
          <a:p>
            <a:endParaRPr lang="en-IN" dirty="0"/>
          </a:p>
          <a:p>
            <a:r>
              <a:rPr lang="en-US" dirty="0"/>
              <a:t>DEEP NEURAL NETWORKS UNDER STRESS</a:t>
            </a:r>
          </a:p>
          <a:p>
            <a:r>
              <a:rPr lang="en-IN" dirty="0">
                <a:hlinkClick r:id="rId5"/>
              </a:rPr>
              <a:t>https://arxiv.org/pdf/1605.03498.pdf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Idea &amp;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/>
          <a:lstStyle/>
          <a:p>
            <a:endParaRPr lang="en-IN" dirty="0"/>
          </a:p>
          <a:p>
            <a:r>
              <a:rPr lang="en-IN" dirty="0" err="1"/>
              <a:t>GoogleAI</a:t>
            </a:r>
            <a:r>
              <a:rPr lang="en-IN" dirty="0"/>
              <a:t>: Inclusive Images Challenge</a:t>
            </a:r>
          </a:p>
          <a:p>
            <a:r>
              <a:rPr lang="en-US" dirty="0"/>
              <a:t>The motto: To make products that work for people all over the globe. In the field of classification, this means developing models that work well for regions all over the world.</a:t>
            </a:r>
          </a:p>
          <a:p>
            <a:r>
              <a:rPr lang="en-US" dirty="0"/>
              <a:t>A system trained on a dataset that doesn’t represent a broad range of localities could perform worse on images drawn from geographic regions underrepresented in the training data.</a:t>
            </a:r>
          </a:p>
          <a:p>
            <a:r>
              <a:rPr lang="en-IN" dirty="0"/>
              <a:t>For example.</a:t>
            </a:r>
          </a:p>
        </p:txBody>
      </p:sp>
    </p:spTree>
    <p:extLst>
      <p:ext uri="{BB962C8B-B14F-4D97-AF65-F5344CB8AC3E}">
        <p14:creationId xmlns:p14="http://schemas.microsoft.com/office/powerpoint/2010/main" val="37018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Data Generated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0592D-8DB6-4552-8939-655D755FB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8800"/>
            <a:ext cx="9601200" cy="3200400"/>
          </a:xfrm>
        </p:spPr>
      </p:pic>
    </p:spTree>
    <p:extLst>
      <p:ext uri="{BB962C8B-B14F-4D97-AF65-F5344CB8AC3E}">
        <p14:creationId xmlns:p14="http://schemas.microsoft.com/office/powerpoint/2010/main" val="334246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AECE7-AC7F-446C-AFB0-7072597DA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307133"/>
            <a:ext cx="6900380" cy="424373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dirty="0"/>
              <a:t>What is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99CA7-648B-498A-878F-F5BFC7D1F8CD}"/>
              </a:ext>
            </a:extLst>
          </p:cNvPr>
          <p:cNvSpPr txBox="1"/>
          <p:nvPr/>
        </p:nvSpPr>
        <p:spPr>
          <a:xfrm>
            <a:off x="8569666" y="4955141"/>
            <a:ext cx="2729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Sponge ?</a:t>
            </a:r>
          </a:p>
        </p:txBody>
      </p:sp>
    </p:spTree>
    <p:extLst>
      <p:ext uri="{BB962C8B-B14F-4D97-AF65-F5344CB8AC3E}">
        <p14:creationId xmlns:p14="http://schemas.microsoft.com/office/powerpoint/2010/main" val="3650865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4B324CFA-BBF6-48D2-A54E-83485C4C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52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9A4D06D-9A25-4590-9672-D295A740E12B}"/>
              </a:ext>
            </a:extLst>
          </p:cNvPr>
          <p:cNvSpPr txBox="1">
            <a:spLocks/>
          </p:cNvSpPr>
          <p:nvPr/>
        </p:nvSpPr>
        <p:spPr>
          <a:xfrm>
            <a:off x="8569666" y="1314922"/>
            <a:ext cx="3176246" cy="3000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all" dirty="0"/>
              <a:t>What is this?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41861-629C-4FB0-B82C-6A5580B6BD00}"/>
              </a:ext>
            </a:extLst>
          </p:cNvPr>
          <p:cNvSpPr txBox="1"/>
          <p:nvPr/>
        </p:nvSpPr>
        <p:spPr>
          <a:xfrm>
            <a:off x="8569666" y="4955141"/>
            <a:ext cx="2729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Audi ?</a:t>
            </a:r>
          </a:p>
        </p:txBody>
      </p:sp>
    </p:spTree>
    <p:extLst>
      <p:ext uri="{BB962C8B-B14F-4D97-AF65-F5344CB8AC3E}">
        <p14:creationId xmlns:p14="http://schemas.microsoft.com/office/powerpoint/2010/main" val="375195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Data size: ~16GB.</a:t>
            </a:r>
          </a:p>
          <a:p>
            <a:r>
              <a:rPr lang="en-IN" dirty="0"/>
              <a:t># validation images: ~40K.</a:t>
            </a:r>
          </a:p>
          <a:p>
            <a:r>
              <a:rPr lang="en-IN" dirty="0"/>
              <a:t># test images: ~15K.</a:t>
            </a:r>
          </a:p>
          <a:p>
            <a:r>
              <a:rPr lang="en-IN" dirty="0"/>
              <a:t># label classes : 19998</a:t>
            </a:r>
          </a:p>
          <a:p>
            <a:r>
              <a:rPr lang="en-IN" dirty="0"/>
              <a:t># human label: 803K[Confidence 1]</a:t>
            </a:r>
          </a:p>
          <a:p>
            <a:r>
              <a:rPr lang="en-IN" dirty="0"/>
              <a:t># Machine labels : 15M [Confidence 0]</a:t>
            </a:r>
          </a:p>
        </p:txBody>
      </p:sp>
    </p:spTree>
    <p:extLst>
      <p:ext uri="{BB962C8B-B14F-4D97-AF65-F5344CB8AC3E}">
        <p14:creationId xmlns:p14="http://schemas.microsoft.com/office/powerpoint/2010/main" val="368194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We knew that images would come from diverse regions. We used</a:t>
            </a:r>
          </a:p>
          <a:p>
            <a:r>
              <a:rPr lang="en-IN" dirty="0"/>
              <a:t>Data augmentation and ensembling. </a:t>
            </a:r>
          </a:p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https://arxiv.org/pdf/1506.07224.pdf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dirty="0"/>
              <a:t>Some approaches for diversity:</a:t>
            </a:r>
          </a:p>
          <a:p>
            <a:r>
              <a:rPr lang="en-IN" dirty="0"/>
              <a:t>1) Different CNN architectures</a:t>
            </a:r>
          </a:p>
          <a:p>
            <a:r>
              <a:rPr lang="en-IN" dirty="0"/>
              <a:t>2) Different Image sizes</a:t>
            </a:r>
          </a:p>
          <a:p>
            <a:r>
              <a:rPr lang="en-IN" dirty="0"/>
              <a:t>3) Train with/without augmentation</a:t>
            </a:r>
          </a:p>
          <a:p>
            <a:r>
              <a:rPr lang="en-IN" dirty="0"/>
              <a:t>4) Different augmentation schedules</a:t>
            </a:r>
          </a:p>
        </p:txBody>
      </p:sp>
    </p:spTree>
    <p:extLst>
      <p:ext uri="{BB962C8B-B14F-4D97-AF65-F5344CB8AC3E}">
        <p14:creationId xmlns:p14="http://schemas.microsoft.com/office/powerpoint/2010/main" val="413217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Hardware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Processor: Intel(R) Core(TM) i5-5200U CPU @ 2.20GHz, 2195 Mhz, 2 Core(s), 4 Logical Processor(s)</a:t>
            </a:r>
            <a:endParaRPr lang="en-IN" dirty="0"/>
          </a:p>
          <a:p>
            <a:r>
              <a:rPr lang="en-IN" dirty="0"/>
              <a:t>GPU: 2x NVIDIA GEFORCE 1080</a:t>
            </a:r>
          </a:p>
          <a:p>
            <a:r>
              <a:rPr lang="en-IN" dirty="0"/>
              <a:t>RAM: 8 GB</a:t>
            </a:r>
          </a:p>
          <a:p>
            <a:r>
              <a:rPr lang="en-IN" dirty="0"/>
              <a:t>HDD: 1x 1TB</a:t>
            </a:r>
          </a:p>
          <a:p>
            <a:r>
              <a:rPr lang="en-IN" dirty="0"/>
              <a:t>In memory: 8GB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Failed / Over Time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ResNet50, 60epochs, 224X224, </a:t>
            </a:r>
            <a:r>
              <a:rPr lang="en-IN" dirty="0" err="1"/>
              <a:t>adam</a:t>
            </a:r>
            <a:r>
              <a:rPr lang="en-IN" dirty="0"/>
              <a:t> optimizer 0.001, batch 64, increasing augmentation schedule </a:t>
            </a:r>
          </a:p>
          <a:p>
            <a:pPr marL="0" indent="0">
              <a:buNone/>
            </a:pPr>
            <a:r>
              <a:rPr lang="en-IN" dirty="0"/>
              <a:t>	~ 4+ hours / epoch</a:t>
            </a:r>
          </a:p>
          <a:p>
            <a:r>
              <a:rPr lang="en-IN" dirty="0"/>
              <a:t>InceptionV3, 30epochs, 400X400, </a:t>
            </a:r>
            <a:r>
              <a:rPr lang="en-IN" dirty="0" err="1"/>
              <a:t>adam</a:t>
            </a:r>
            <a:r>
              <a:rPr lang="en-IN" dirty="0"/>
              <a:t> optimizer 0.001, batch 32, increasing augmentation schedule </a:t>
            </a:r>
          </a:p>
          <a:p>
            <a:pPr lvl="1"/>
            <a:r>
              <a:rPr lang="en-IN" i="0" dirty="0"/>
              <a:t>~ 4+ hours /epoch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 we </a:t>
            </a:r>
            <a:r>
              <a:rPr lang="en-IN" dirty="0">
                <a:solidFill>
                  <a:srgbClr val="FF0000"/>
                </a:solidFill>
              </a:rPr>
              <a:t>COMPROMIZED.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411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488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Universal open-image predictor</vt:lpstr>
      <vt:lpstr>Idea &amp; Inspiration</vt:lpstr>
      <vt:lpstr>Data Generated Locations</vt:lpstr>
      <vt:lpstr>What is this?</vt:lpstr>
      <vt:lpstr>PowerPoint Presentation</vt:lpstr>
      <vt:lpstr>Dataset</vt:lpstr>
      <vt:lpstr>Starting point</vt:lpstr>
      <vt:lpstr>Hardware Utilized</vt:lpstr>
      <vt:lpstr>Failed / Over Time Experiments</vt:lpstr>
      <vt:lpstr>Dataset under consideration</vt:lpstr>
      <vt:lpstr>Data Augmentations used</vt:lpstr>
      <vt:lpstr>Data Ensemble</vt:lpstr>
      <vt:lpstr>Model for 20 classes</vt:lpstr>
      <vt:lpstr>Training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open-image predictor</dc:title>
  <dc:creator>Aadish Joshi</dc:creator>
  <cp:lastModifiedBy>Aadish Joshi</cp:lastModifiedBy>
  <cp:revision>34</cp:revision>
  <dcterms:created xsi:type="dcterms:W3CDTF">2018-12-04T01:41:35Z</dcterms:created>
  <dcterms:modified xsi:type="dcterms:W3CDTF">2018-12-04T05:19:04Z</dcterms:modified>
</cp:coreProperties>
</file>