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81" r:id="rId3"/>
    <p:sldId id="276" r:id="rId4"/>
    <p:sldId id="274" r:id="rId5"/>
    <p:sldId id="258" r:id="rId6"/>
    <p:sldId id="275" r:id="rId7"/>
    <p:sldId id="257" r:id="rId8"/>
    <p:sldId id="262" r:id="rId9"/>
    <p:sldId id="263" r:id="rId10"/>
    <p:sldId id="264" r:id="rId11"/>
    <p:sldId id="277" r:id="rId12"/>
    <p:sldId id="278" r:id="rId13"/>
    <p:sldId id="279" r:id="rId14"/>
    <p:sldId id="280" r:id="rId15"/>
    <p:sldId id="272" r:id="rId16"/>
    <p:sldId id="273" r:id="rId17"/>
  </p:sldIdLst>
  <p:sldSz cx="9144000" cy="5143500" type="screen16x9"/>
  <p:notesSz cx="6858000" cy="9144000"/>
  <p:embeddedFontLst>
    <p:embeddedFont>
      <p:font typeface="Caveat" panose="020B0604020202020204" charset="0"/>
      <p:regular r:id="rId19"/>
      <p:bold r:id="rId20"/>
    </p:embeddedFont>
    <p:embeddedFont>
      <p:font typeface="Lexend" panose="020B0604020202020204" charset="0"/>
      <p:regular r:id="rId21"/>
      <p:bold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6de985bd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6de985bd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6de985bd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6de985bd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c9df11f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c9df11f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c9df11f1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c9df11f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c9df11f1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c9df11f1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93b7380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93b7380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93b7380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93b73808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kirtigupta10007/Walmart-Store-Sales-Forecasting/master/data/stores.csv" TargetMode="External"/><Relationship Id="rId2" Type="http://schemas.openxmlformats.org/officeDocument/2006/relationships/hyperlink" Target="https://raw.githubusercontent.com/kirtigupta10007/Walmart-Store-Sales-Forecasting/master/data/train.csv"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raw.githubusercontent.com/kirtigupta10007/Walmart-Store-Sales-Forecasting/master/data/features.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059356"/>
            <a:ext cx="7136700" cy="1581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solidFill>
                  <a:srgbClr val="0070C0"/>
                </a:solidFill>
                <a:latin typeface="Lexend"/>
                <a:ea typeface="Lexend"/>
                <a:cs typeface="Lexend"/>
                <a:sym typeface="Lexend"/>
              </a:rPr>
              <a:t>Walmart Stores Analysis And Prediction</a:t>
            </a:r>
            <a:endParaRPr sz="4000" dirty="0">
              <a:solidFill>
                <a:srgbClr val="0070C0"/>
              </a:solidFill>
              <a:latin typeface="Lexend"/>
              <a:ea typeface="Lexend"/>
              <a:cs typeface="Lexend"/>
              <a:sym typeface="Lexend"/>
            </a:endParaRPr>
          </a:p>
        </p:txBody>
      </p:sp>
      <p:sp>
        <p:nvSpPr>
          <p:cNvPr id="67" name="Google Shape;67;p13"/>
          <p:cNvSpPr txBox="1">
            <a:spLocks noGrp="1"/>
          </p:cNvSpPr>
          <p:nvPr>
            <p:ph type="subTitle" idx="1"/>
          </p:nvPr>
        </p:nvSpPr>
        <p:spPr>
          <a:xfrm>
            <a:off x="1558100" y="2571750"/>
            <a:ext cx="6028800" cy="11163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935"/>
              <a:buNone/>
            </a:pPr>
            <a:r>
              <a:rPr lang="en" sz="1700" i="1" dirty="0">
                <a:solidFill>
                  <a:srgbClr val="0B5394"/>
                </a:solidFill>
                <a:latin typeface="Lexend"/>
                <a:ea typeface="Lexend"/>
                <a:cs typeface="Lexend"/>
                <a:sym typeface="Lexend"/>
              </a:rPr>
              <a:t>Technologies used: Python, Spark, Mongodb, Machine Learning, Power BI</a:t>
            </a:r>
            <a:endParaRPr sz="1700" i="1" dirty="0">
              <a:solidFill>
                <a:srgbClr val="0B5394"/>
              </a:solidFill>
              <a:latin typeface="Lexend"/>
              <a:ea typeface="Lexend"/>
              <a:cs typeface="Lexend"/>
              <a:sym typeface="Lexend"/>
            </a:endParaRPr>
          </a:p>
        </p:txBody>
      </p:sp>
      <p:pic>
        <p:nvPicPr>
          <p:cNvPr id="2050" name="Picture 2" descr="HMY awarded by Walmart Chile as best commercial equipment supplier - HMY">
            <a:extLst>
              <a:ext uri="{FF2B5EF4-FFF2-40B4-BE49-F238E27FC236}">
                <a16:creationId xmlns:a16="http://schemas.microsoft.com/office/drawing/2014/main" id="{91C1FEDC-861E-C280-D1B6-10B00AF7E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578" y="4084144"/>
            <a:ext cx="3025422" cy="139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280450"/>
            <a:ext cx="8520600" cy="104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70C0"/>
                </a:solidFill>
                <a:latin typeface="Lexend"/>
                <a:ea typeface="Lexend"/>
                <a:cs typeface="Lexend"/>
                <a:sym typeface="Lexend"/>
              </a:rPr>
              <a:t>Machine Learning (using Python Pandas)</a:t>
            </a:r>
            <a:endParaRPr dirty="0">
              <a:solidFill>
                <a:srgbClr val="0070C0"/>
              </a:solidFill>
              <a:latin typeface="Lexend"/>
              <a:ea typeface="Lexend"/>
              <a:cs typeface="Lexend"/>
              <a:sym typeface="Lexend"/>
            </a:endParaRPr>
          </a:p>
        </p:txBody>
      </p:sp>
      <p:sp>
        <p:nvSpPr>
          <p:cNvPr id="125" name="Google Shape;125;p21"/>
          <p:cNvSpPr txBox="1">
            <a:spLocks noGrp="1"/>
          </p:cNvSpPr>
          <p:nvPr>
            <p:ph type="body" idx="1"/>
          </p:nvPr>
        </p:nvSpPr>
        <p:spPr>
          <a:xfrm>
            <a:off x="311700" y="1420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dirty="0">
                <a:solidFill>
                  <a:srgbClr val="000009"/>
                </a:solidFill>
                <a:highlight>
                  <a:srgbClr val="FFFFFF"/>
                </a:highlight>
                <a:latin typeface="Lexend"/>
                <a:ea typeface="Lexend"/>
                <a:cs typeface="Lexend"/>
                <a:sym typeface="Lexend"/>
              </a:rPr>
              <a:t>Machine learning </a:t>
            </a:r>
            <a:r>
              <a:rPr lang="en" dirty="0">
                <a:solidFill>
                  <a:srgbClr val="000009"/>
                </a:solidFill>
                <a:highlight>
                  <a:srgbClr val="FFFFFF"/>
                </a:highlight>
                <a:latin typeface="Lexend"/>
                <a:ea typeface="Lexend"/>
                <a:cs typeface="Lexend"/>
                <a:sym typeface="Lexend"/>
              </a:rPr>
              <a:t>is a branch of artificial intelligence (AI) and computer science which focuses on the use of data and algorithms to imitate the way that humans learn, gradually improving its accuracy.</a:t>
            </a:r>
            <a:endParaRPr dirty="0">
              <a:solidFill>
                <a:srgbClr val="000009"/>
              </a:solidFill>
              <a:highlight>
                <a:srgbClr val="FFFFFF"/>
              </a:highlight>
              <a:latin typeface="Lexend"/>
              <a:ea typeface="Lexend"/>
              <a:cs typeface="Lexend"/>
              <a:sym typeface="Lexend"/>
            </a:endParaRPr>
          </a:p>
          <a:p>
            <a:pPr marL="0" lvl="0" indent="0" algn="just" rtl="0">
              <a:spcBef>
                <a:spcPts val="1200"/>
              </a:spcBef>
              <a:spcAft>
                <a:spcPts val="0"/>
              </a:spcAft>
              <a:buNone/>
            </a:pPr>
            <a:r>
              <a:rPr lang="en" b="1" dirty="0">
                <a:solidFill>
                  <a:srgbClr val="000009"/>
                </a:solidFill>
                <a:highlight>
                  <a:srgbClr val="FFFFFF"/>
                </a:highlight>
                <a:latin typeface="Lexend"/>
                <a:ea typeface="Lexend"/>
                <a:cs typeface="Lexend"/>
                <a:sym typeface="Lexend"/>
              </a:rPr>
              <a:t>Pandas</a:t>
            </a:r>
            <a:r>
              <a:rPr lang="en" dirty="0">
                <a:solidFill>
                  <a:srgbClr val="000009"/>
                </a:solidFill>
                <a:highlight>
                  <a:srgbClr val="FFFFFF"/>
                </a:highlight>
                <a:latin typeface="Lexend"/>
                <a:ea typeface="Lexend"/>
                <a:cs typeface="Lexend"/>
                <a:sym typeface="Lexend"/>
              </a:rPr>
              <a:t> is a fast, powerful, flexible and easy to use open source data analysis and manipulation tool, built on top of the </a:t>
            </a:r>
            <a:r>
              <a:rPr lang="en" b="1" dirty="0">
                <a:solidFill>
                  <a:srgbClr val="000009"/>
                </a:solidFill>
                <a:highlight>
                  <a:srgbClr val="FFFFFF"/>
                </a:highlight>
                <a:latin typeface="Lexend"/>
                <a:ea typeface="Lexend"/>
                <a:cs typeface="Lexend"/>
                <a:sym typeface="Lexend"/>
              </a:rPr>
              <a:t>Python</a:t>
            </a:r>
            <a:r>
              <a:rPr lang="en" dirty="0">
                <a:solidFill>
                  <a:srgbClr val="000009"/>
                </a:solidFill>
                <a:highlight>
                  <a:srgbClr val="FFFFFF"/>
                </a:highlight>
                <a:latin typeface="Lexend"/>
                <a:ea typeface="Lexend"/>
                <a:cs typeface="Lexend"/>
                <a:sym typeface="Lexend"/>
              </a:rPr>
              <a:t> programming language.</a:t>
            </a:r>
            <a:endParaRPr dirty="0">
              <a:solidFill>
                <a:srgbClr val="000009"/>
              </a:solidFill>
              <a:highlight>
                <a:srgbClr val="FFFFFF"/>
              </a:highlight>
              <a:latin typeface="Lexend"/>
              <a:ea typeface="Lexend"/>
              <a:cs typeface="Lexend"/>
              <a:sym typeface="Lexend"/>
            </a:endParaRPr>
          </a:p>
          <a:p>
            <a:pPr marL="0" lvl="0" indent="0" algn="just" rtl="0">
              <a:spcBef>
                <a:spcPts val="1200"/>
              </a:spcBef>
              <a:spcAft>
                <a:spcPts val="1200"/>
              </a:spcAft>
              <a:buNone/>
            </a:pPr>
            <a:r>
              <a:rPr lang="en" dirty="0">
                <a:solidFill>
                  <a:srgbClr val="000009"/>
                </a:solidFill>
                <a:highlight>
                  <a:srgbClr val="FFFFFF"/>
                </a:highlight>
                <a:latin typeface="Lexend"/>
                <a:ea typeface="Lexend"/>
                <a:cs typeface="Lexend"/>
                <a:sym typeface="Lexend"/>
              </a:rPr>
              <a:t>In Project Recommender System Model was trained using Vectorization Technique and using cosine similarity the results were generated.</a:t>
            </a:r>
            <a:endParaRPr dirty="0">
              <a:solidFill>
                <a:srgbClr val="000009"/>
              </a:solidFill>
              <a:highlight>
                <a:srgbClr val="FFFFFF"/>
              </a:highlight>
              <a:latin typeface="Lexend"/>
              <a:ea typeface="Lexend"/>
              <a:cs typeface="Lexend"/>
              <a:sym typeface="Lexend"/>
            </a:endParaRPr>
          </a:p>
        </p:txBody>
      </p:sp>
      <p:pic>
        <p:nvPicPr>
          <p:cNvPr id="2" name="Picture 2" descr="HMY awarded by Walmart Chile as best commercial equipment supplier - HMY">
            <a:extLst>
              <a:ext uri="{FF2B5EF4-FFF2-40B4-BE49-F238E27FC236}">
                <a16:creationId xmlns:a16="http://schemas.microsoft.com/office/drawing/2014/main" id="{2814A8B8-B596-F35D-BEBA-C60FBA69C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B235-0439-5700-DFEB-EE2B87A2E900}"/>
              </a:ext>
            </a:extLst>
          </p:cNvPr>
          <p:cNvSpPr>
            <a:spLocks noGrp="1"/>
          </p:cNvSpPr>
          <p:nvPr>
            <p:ph type="title"/>
          </p:nvPr>
        </p:nvSpPr>
        <p:spPr/>
        <p:txBody>
          <a:bodyPr>
            <a:normAutofit fontScale="90000"/>
          </a:bodyPr>
          <a:lstStyle/>
          <a:p>
            <a:r>
              <a:rPr lang="en-US" dirty="0">
                <a:solidFill>
                  <a:srgbClr val="0070C0"/>
                </a:solidFill>
              </a:rPr>
              <a:t>Linear Regression</a:t>
            </a:r>
            <a:endParaRPr lang="en-IN" dirty="0">
              <a:solidFill>
                <a:srgbClr val="0070C0"/>
              </a:solidFill>
            </a:endParaRPr>
          </a:p>
        </p:txBody>
      </p:sp>
      <p:sp>
        <p:nvSpPr>
          <p:cNvPr id="3" name="Text Placeholder 2">
            <a:extLst>
              <a:ext uri="{FF2B5EF4-FFF2-40B4-BE49-F238E27FC236}">
                <a16:creationId xmlns:a16="http://schemas.microsoft.com/office/drawing/2014/main" id="{F7725CA0-0498-9C2F-AB0A-85AE25D35737}"/>
              </a:ext>
            </a:extLst>
          </p:cNvPr>
          <p:cNvSpPr>
            <a:spLocks noGrp="1"/>
          </p:cNvSpPr>
          <p:nvPr>
            <p:ph type="body" idx="1"/>
          </p:nvPr>
        </p:nvSpPr>
        <p:spPr/>
        <p:txBody>
          <a:bodyPr/>
          <a:lstStyle/>
          <a:p>
            <a:r>
              <a:rPr lang="en-US" sz="2000" dirty="0"/>
              <a:t>It is one of the very basic forms of machine learning where we train a model to predict the </a:t>
            </a:r>
            <a:r>
              <a:rPr lang="en-US" sz="2000" dirty="0" err="1"/>
              <a:t>behaviour</a:t>
            </a:r>
            <a:r>
              <a:rPr lang="en-US" sz="2000" dirty="0"/>
              <a:t> of your data based on some variables. In the case of linear regression as you can see the name suggests linear that means the two variables which are on the x-axis and y-axis should be linearly correlated</a:t>
            </a:r>
            <a:r>
              <a:rPr lang="en-US" dirty="0"/>
              <a:t>.</a:t>
            </a:r>
            <a:endParaRPr lang="en-IN" dirty="0"/>
          </a:p>
        </p:txBody>
      </p:sp>
      <p:pic>
        <p:nvPicPr>
          <p:cNvPr id="4" name="Picture 2" descr="HMY awarded by Walmart Chile as best commercial equipment supplier - HMY">
            <a:extLst>
              <a:ext uri="{FF2B5EF4-FFF2-40B4-BE49-F238E27FC236}">
                <a16:creationId xmlns:a16="http://schemas.microsoft.com/office/drawing/2014/main" id="{DA911087-4C51-2A27-2E9B-FAE7BEB79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97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7490-0762-FD0C-34DC-78F242FC1F14}"/>
              </a:ext>
            </a:extLst>
          </p:cNvPr>
          <p:cNvSpPr>
            <a:spLocks noGrp="1"/>
          </p:cNvSpPr>
          <p:nvPr>
            <p:ph type="title"/>
          </p:nvPr>
        </p:nvSpPr>
        <p:spPr/>
        <p:txBody>
          <a:bodyPr>
            <a:normAutofit fontScale="90000"/>
          </a:bodyPr>
          <a:lstStyle/>
          <a:p>
            <a:r>
              <a:rPr lang="en-US" dirty="0">
                <a:solidFill>
                  <a:srgbClr val="0070C0"/>
                </a:solidFill>
              </a:rPr>
              <a:t>Random Forest</a:t>
            </a:r>
            <a:endParaRPr lang="en-IN" dirty="0">
              <a:solidFill>
                <a:srgbClr val="0070C0"/>
              </a:solidFill>
            </a:endParaRPr>
          </a:p>
        </p:txBody>
      </p:sp>
      <p:sp>
        <p:nvSpPr>
          <p:cNvPr id="3" name="Text Placeholder 2">
            <a:extLst>
              <a:ext uri="{FF2B5EF4-FFF2-40B4-BE49-F238E27FC236}">
                <a16:creationId xmlns:a16="http://schemas.microsoft.com/office/drawing/2014/main" id="{46FD7EAD-12FB-D3AA-5DB5-7797463B88FA}"/>
              </a:ext>
            </a:extLst>
          </p:cNvPr>
          <p:cNvSpPr>
            <a:spLocks noGrp="1"/>
          </p:cNvSpPr>
          <p:nvPr>
            <p:ph type="body" idx="1"/>
          </p:nvPr>
        </p:nvSpPr>
        <p:spPr/>
        <p:txBody>
          <a:bodyPr>
            <a:normAutofit/>
          </a:bodyPr>
          <a:lstStyle/>
          <a:p>
            <a:r>
              <a:rPr lang="en-US" sz="2000" dirty="0"/>
              <a:t>Random forest is a Supervised Machine Learning Algorithm that is used widely in Classification and Regression problems. It builds decision trees on different samples and takes their majority vote for classification and average in case of regression. 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endParaRPr lang="en-IN" sz="2000" dirty="0"/>
          </a:p>
        </p:txBody>
      </p:sp>
      <p:pic>
        <p:nvPicPr>
          <p:cNvPr id="4" name="Picture 2" descr="HMY awarded by Walmart Chile as best commercial equipment supplier - HMY">
            <a:extLst>
              <a:ext uri="{FF2B5EF4-FFF2-40B4-BE49-F238E27FC236}">
                <a16:creationId xmlns:a16="http://schemas.microsoft.com/office/drawing/2014/main" id="{491C8D61-2359-8F35-8385-59576560D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90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7ABC-7FFE-4374-A89B-8A3A4185B5C3}"/>
              </a:ext>
            </a:extLst>
          </p:cNvPr>
          <p:cNvSpPr>
            <a:spLocks noGrp="1"/>
          </p:cNvSpPr>
          <p:nvPr>
            <p:ph type="title"/>
          </p:nvPr>
        </p:nvSpPr>
        <p:spPr/>
        <p:txBody>
          <a:bodyPr>
            <a:normAutofit fontScale="90000"/>
          </a:bodyPr>
          <a:lstStyle/>
          <a:p>
            <a:r>
              <a:rPr lang="en-US" dirty="0">
                <a:solidFill>
                  <a:srgbClr val="0070C0"/>
                </a:solidFill>
              </a:rPr>
              <a:t>Decision Tree</a:t>
            </a:r>
            <a:endParaRPr lang="en-IN" dirty="0">
              <a:solidFill>
                <a:srgbClr val="0070C0"/>
              </a:solidFill>
            </a:endParaRPr>
          </a:p>
        </p:txBody>
      </p:sp>
      <p:sp>
        <p:nvSpPr>
          <p:cNvPr id="3" name="Text Placeholder 2">
            <a:extLst>
              <a:ext uri="{FF2B5EF4-FFF2-40B4-BE49-F238E27FC236}">
                <a16:creationId xmlns:a16="http://schemas.microsoft.com/office/drawing/2014/main" id="{0DF482F4-4B87-F05C-A3F3-F505D1CDBCD9}"/>
              </a:ext>
            </a:extLst>
          </p:cNvPr>
          <p:cNvSpPr>
            <a:spLocks noGrp="1"/>
          </p:cNvSpPr>
          <p:nvPr>
            <p:ph type="body" idx="1"/>
          </p:nvPr>
        </p:nvSpPr>
        <p:spPr/>
        <p:txBody>
          <a:bodyPr>
            <a:normAutofit lnSpcReduction="10000"/>
          </a:bodyPr>
          <a:lstStyle/>
          <a:p>
            <a:r>
              <a:rPr lang="en-US" dirty="0"/>
              <a:t>Decision Tree algorithm belongs to the family of supervised learning algorithms. Unlike other supervised learning algorithms, the decision tree algorithm can be used for solving regression and classification problems too. The goal of using a Decision Tree is to create a training model that can use to predict the class or value of the target variable by learning simple decision rules inferred from prior data(training data).In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lang="en-IN" dirty="0"/>
          </a:p>
        </p:txBody>
      </p:sp>
      <p:pic>
        <p:nvPicPr>
          <p:cNvPr id="4" name="Picture 2" descr="HMY awarded by Walmart Chile as best commercial equipment supplier - HMY">
            <a:extLst>
              <a:ext uri="{FF2B5EF4-FFF2-40B4-BE49-F238E27FC236}">
                <a16:creationId xmlns:a16="http://schemas.microsoft.com/office/drawing/2014/main" id="{B282350F-B525-6542-A212-3206D368A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0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6075-619A-19BA-845F-F0C0709A41C7}"/>
              </a:ext>
            </a:extLst>
          </p:cNvPr>
          <p:cNvSpPr>
            <a:spLocks noGrp="1"/>
          </p:cNvSpPr>
          <p:nvPr>
            <p:ph type="title"/>
          </p:nvPr>
        </p:nvSpPr>
        <p:spPr/>
        <p:txBody>
          <a:bodyPr>
            <a:normAutofit fontScale="90000"/>
          </a:bodyPr>
          <a:lstStyle/>
          <a:p>
            <a:r>
              <a:rPr lang="en-IN" dirty="0">
                <a:solidFill>
                  <a:srgbClr val="0070C0"/>
                </a:solidFill>
              </a:rPr>
              <a:t>Results :</a:t>
            </a:r>
          </a:p>
        </p:txBody>
      </p:sp>
      <p:sp>
        <p:nvSpPr>
          <p:cNvPr id="3" name="Text Placeholder 2">
            <a:extLst>
              <a:ext uri="{FF2B5EF4-FFF2-40B4-BE49-F238E27FC236}">
                <a16:creationId xmlns:a16="http://schemas.microsoft.com/office/drawing/2014/main" id="{3E2F33EF-E764-C723-084B-CDE8B10F58AC}"/>
              </a:ext>
            </a:extLst>
          </p:cNvPr>
          <p:cNvSpPr>
            <a:spLocks noGrp="1"/>
          </p:cNvSpPr>
          <p:nvPr>
            <p:ph type="body" idx="1"/>
          </p:nvPr>
        </p:nvSpPr>
        <p:spPr/>
        <p:txBody>
          <a:bodyPr/>
          <a:lstStyle/>
          <a:p>
            <a:r>
              <a:rPr lang="en-US" dirty="0"/>
              <a:t>Linear regression, random forest and decision tree machine learning algorithm were used to predict the weekly sales of </a:t>
            </a:r>
            <a:r>
              <a:rPr lang="en-US" dirty="0" err="1"/>
              <a:t>wallmart</a:t>
            </a:r>
            <a:r>
              <a:rPr lang="en-US" dirty="0"/>
              <a:t>. These are the scores in percentage.  </a:t>
            </a:r>
          </a:p>
          <a:p>
            <a:pPr marL="114300" indent="0">
              <a:buNone/>
            </a:pPr>
            <a:endParaRPr lang="en-IN" dirty="0"/>
          </a:p>
        </p:txBody>
      </p:sp>
      <p:graphicFrame>
        <p:nvGraphicFramePr>
          <p:cNvPr id="4" name="Table 3">
            <a:extLst>
              <a:ext uri="{FF2B5EF4-FFF2-40B4-BE49-F238E27FC236}">
                <a16:creationId xmlns:a16="http://schemas.microsoft.com/office/drawing/2014/main" id="{821431BE-2F84-9270-4F8A-DA22373954A4}"/>
              </a:ext>
            </a:extLst>
          </p:cNvPr>
          <p:cNvGraphicFramePr>
            <a:graphicFrameLocks noGrp="1"/>
          </p:cNvGraphicFramePr>
          <p:nvPr>
            <p:extLst>
              <p:ext uri="{D42A27DB-BD31-4B8C-83A1-F6EECF244321}">
                <p14:modId xmlns:p14="http://schemas.microsoft.com/office/powerpoint/2010/main" val="1852751463"/>
              </p:ext>
            </p:extLst>
          </p:nvPr>
        </p:nvGraphicFramePr>
        <p:xfrm>
          <a:off x="1320800" y="2308223"/>
          <a:ext cx="5678310" cy="1568952"/>
        </p:xfrm>
        <a:graphic>
          <a:graphicData uri="http://schemas.openxmlformats.org/drawingml/2006/table">
            <a:tbl>
              <a:tblPr>
                <a:tableStyleId>{D113A9D2-9D6B-4929-AA2D-F23B5EE8CBE7}</a:tableStyleId>
              </a:tblPr>
              <a:tblGrid>
                <a:gridCol w="355762">
                  <a:extLst>
                    <a:ext uri="{9D8B030D-6E8A-4147-A177-3AD203B41FA5}">
                      <a16:colId xmlns:a16="http://schemas.microsoft.com/office/drawing/2014/main" val="3895066089"/>
                    </a:ext>
                  </a:extLst>
                </a:gridCol>
                <a:gridCol w="2661274">
                  <a:extLst>
                    <a:ext uri="{9D8B030D-6E8A-4147-A177-3AD203B41FA5}">
                      <a16:colId xmlns:a16="http://schemas.microsoft.com/office/drawing/2014/main" val="3232242324"/>
                    </a:ext>
                  </a:extLst>
                </a:gridCol>
                <a:gridCol w="2661274">
                  <a:extLst>
                    <a:ext uri="{9D8B030D-6E8A-4147-A177-3AD203B41FA5}">
                      <a16:colId xmlns:a16="http://schemas.microsoft.com/office/drawing/2014/main" val="1735424801"/>
                    </a:ext>
                  </a:extLst>
                </a:gridCol>
              </a:tblGrid>
              <a:tr h="392238">
                <a:tc>
                  <a:txBody>
                    <a:bodyPr/>
                    <a:lstStyle/>
                    <a:p>
                      <a:pPr algn="r" fontAlgn="ctr"/>
                      <a:r>
                        <a:rPr lang="en-IN" sz="1400" b="1" dirty="0">
                          <a:effectLst/>
                        </a:rPr>
                        <a:t>   </a:t>
                      </a:r>
                    </a:p>
                  </a:txBody>
                  <a:tcPr anchor="ctr"/>
                </a:tc>
                <a:tc>
                  <a:txBody>
                    <a:bodyPr/>
                    <a:lstStyle/>
                    <a:p>
                      <a:pPr algn="ctr" fontAlgn="ctr"/>
                      <a:r>
                        <a:rPr lang="en-US" sz="1400" b="1" dirty="0">
                          <a:effectLst/>
                        </a:rPr>
                        <a:t>M</a:t>
                      </a:r>
                      <a:r>
                        <a:rPr lang="en-IN" sz="1400" b="1" dirty="0" err="1">
                          <a:effectLst/>
                        </a:rPr>
                        <a:t>odel</a:t>
                      </a:r>
                      <a:endParaRPr lang="en-IN" sz="1400" b="1" dirty="0">
                        <a:effectLst/>
                      </a:endParaRPr>
                    </a:p>
                  </a:txBody>
                  <a:tcPr anchor="ctr"/>
                </a:tc>
                <a:tc>
                  <a:txBody>
                    <a:bodyPr/>
                    <a:lstStyle/>
                    <a:p>
                      <a:pPr algn="ctr"/>
                      <a:r>
                        <a:rPr lang="en-US" sz="1400" dirty="0"/>
                        <a:t>  Score</a:t>
                      </a:r>
                      <a:endParaRPr lang="en-IN" sz="1400" dirty="0"/>
                    </a:p>
                  </a:txBody>
                  <a:tcPr/>
                </a:tc>
                <a:extLst>
                  <a:ext uri="{0D108BD9-81ED-4DB2-BD59-A6C34878D82A}">
                    <a16:rowId xmlns:a16="http://schemas.microsoft.com/office/drawing/2014/main" val="3558688741"/>
                  </a:ext>
                </a:extLst>
              </a:tr>
              <a:tr h="392238">
                <a:tc>
                  <a:txBody>
                    <a:bodyPr/>
                    <a:lstStyle/>
                    <a:p>
                      <a:pPr algn="r" fontAlgn="ctr"/>
                      <a:r>
                        <a:rPr lang="en-US" sz="1400" b="1" dirty="0">
                          <a:effectLst/>
                        </a:rPr>
                        <a:t>1</a:t>
                      </a:r>
                      <a:endParaRPr lang="en-IN" sz="1400" b="1" dirty="0">
                        <a:effectLst/>
                      </a:endParaRPr>
                    </a:p>
                  </a:txBody>
                  <a:tcPr anchor="ctr"/>
                </a:tc>
                <a:tc>
                  <a:txBody>
                    <a:bodyPr/>
                    <a:lstStyle/>
                    <a:p>
                      <a:pPr algn="r" fontAlgn="ctr"/>
                      <a:r>
                        <a:rPr lang="en-IN" sz="1400" dirty="0">
                          <a:effectLst/>
                        </a:rPr>
                        <a:t>Decision Tree</a:t>
                      </a:r>
                    </a:p>
                  </a:txBody>
                  <a:tcPr anchor="ctr"/>
                </a:tc>
                <a:tc>
                  <a:txBody>
                    <a:bodyPr/>
                    <a:lstStyle/>
                    <a:p>
                      <a:pPr algn="r" fontAlgn="ctr"/>
                      <a:r>
                        <a:rPr lang="en-IN" sz="1400" dirty="0">
                          <a:effectLst/>
                        </a:rPr>
                        <a:t>100.00</a:t>
                      </a:r>
                    </a:p>
                  </a:txBody>
                  <a:tcPr anchor="ctr"/>
                </a:tc>
                <a:extLst>
                  <a:ext uri="{0D108BD9-81ED-4DB2-BD59-A6C34878D82A}">
                    <a16:rowId xmlns:a16="http://schemas.microsoft.com/office/drawing/2014/main" val="3709516828"/>
                  </a:ext>
                </a:extLst>
              </a:tr>
              <a:tr h="392238">
                <a:tc>
                  <a:txBody>
                    <a:bodyPr/>
                    <a:lstStyle/>
                    <a:p>
                      <a:pPr algn="r" fontAlgn="ctr"/>
                      <a:r>
                        <a:rPr lang="en-US" sz="1400" b="1" dirty="0">
                          <a:effectLst/>
                        </a:rPr>
                        <a:t>2</a:t>
                      </a:r>
                      <a:endParaRPr lang="en-IN" sz="1400" b="1" dirty="0">
                        <a:effectLst/>
                      </a:endParaRPr>
                    </a:p>
                  </a:txBody>
                  <a:tcPr anchor="ctr"/>
                </a:tc>
                <a:tc>
                  <a:txBody>
                    <a:bodyPr/>
                    <a:lstStyle/>
                    <a:p>
                      <a:pPr algn="r" fontAlgn="ctr"/>
                      <a:r>
                        <a:rPr lang="en-IN" sz="1400">
                          <a:effectLst/>
                        </a:rPr>
                        <a:t>Random Forest</a:t>
                      </a:r>
                    </a:p>
                  </a:txBody>
                  <a:tcPr anchor="ctr"/>
                </a:tc>
                <a:tc>
                  <a:txBody>
                    <a:bodyPr/>
                    <a:lstStyle/>
                    <a:p>
                      <a:pPr algn="r" fontAlgn="ctr"/>
                      <a:r>
                        <a:rPr lang="en-IN" sz="1400" dirty="0">
                          <a:effectLst/>
                        </a:rPr>
                        <a:t>99.77</a:t>
                      </a:r>
                    </a:p>
                  </a:txBody>
                  <a:tcPr anchor="ctr"/>
                </a:tc>
                <a:extLst>
                  <a:ext uri="{0D108BD9-81ED-4DB2-BD59-A6C34878D82A}">
                    <a16:rowId xmlns:a16="http://schemas.microsoft.com/office/drawing/2014/main" val="3240596142"/>
                  </a:ext>
                </a:extLst>
              </a:tr>
              <a:tr h="392238">
                <a:tc>
                  <a:txBody>
                    <a:bodyPr/>
                    <a:lstStyle/>
                    <a:p>
                      <a:pPr algn="r" fontAlgn="ctr"/>
                      <a:r>
                        <a:rPr lang="en-US" sz="1400" b="1" dirty="0">
                          <a:effectLst/>
                        </a:rPr>
                        <a:t>3</a:t>
                      </a:r>
                      <a:endParaRPr lang="en-IN" sz="1400" b="1" dirty="0">
                        <a:effectLst/>
                      </a:endParaRPr>
                    </a:p>
                  </a:txBody>
                  <a:tcPr anchor="ctr"/>
                </a:tc>
                <a:tc>
                  <a:txBody>
                    <a:bodyPr/>
                    <a:lstStyle/>
                    <a:p>
                      <a:pPr algn="r" fontAlgn="ctr"/>
                      <a:r>
                        <a:rPr lang="en-IN" sz="1400" dirty="0">
                          <a:effectLst/>
                        </a:rPr>
                        <a:t>Linear Regression</a:t>
                      </a:r>
                    </a:p>
                  </a:txBody>
                  <a:tcPr anchor="ctr"/>
                </a:tc>
                <a:tc>
                  <a:txBody>
                    <a:bodyPr/>
                    <a:lstStyle/>
                    <a:p>
                      <a:pPr algn="r" fontAlgn="ctr"/>
                      <a:r>
                        <a:rPr lang="en-IN" sz="1400" dirty="0">
                          <a:effectLst/>
                        </a:rPr>
                        <a:t>8.86</a:t>
                      </a:r>
                    </a:p>
                  </a:txBody>
                  <a:tcPr anchor="ctr"/>
                </a:tc>
                <a:extLst>
                  <a:ext uri="{0D108BD9-81ED-4DB2-BD59-A6C34878D82A}">
                    <a16:rowId xmlns:a16="http://schemas.microsoft.com/office/drawing/2014/main" val="681613679"/>
                  </a:ext>
                </a:extLst>
              </a:tr>
            </a:tbl>
          </a:graphicData>
        </a:graphic>
      </p:graphicFrame>
      <p:pic>
        <p:nvPicPr>
          <p:cNvPr id="5" name="Picture 2" descr="HMY awarded by Walmart Chile as best commercial equipment supplier - HMY">
            <a:extLst>
              <a:ext uri="{FF2B5EF4-FFF2-40B4-BE49-F238E27FC236}">
                <a16:creationId xmlns:a16="http://schemas.microsoft.com/office/drawing/2014/main" id="{FB623EDF-F00F-796A-57D6-1A7F23B4E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4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145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70C0"/>
                </a:solidFill>
                <a:latin typeface="Lexend"/>
                <a:ea typeface="Lexend"/>
                <a:cs typeface="Lexend"/>
                <a:sym typeface="Lexend"/>
              </a:rPr>
              <a:t>Data Insights using PowerBI</a:t>
            </a:r>
            <a:endParaRPr dirty="0">
              <a:solidFill>
                <a:srgbClr val="0070C0"/>
              </a:solidFill>
              <a:latin typeface="Lexend"/>
              <a:ea typeface="Lexend"/>
              <a:cs typeface="Lexend"/>
              <a:sym typeface="Lexend"/>
            </a:endParaRPr>
          </a:p>
        </p:txBody>
      </p:sp>
      <p:pic>
        <p:nvPicPr>
          <p:cNvPr id="3" name="Picture 2">
            <a:extLst>
              <a:ext uri="{FF2B5EF4-FFF2-40B4-BE49-F238E27FC236}">
                <a16:creationId xmlns:a16="http://schemas.microsoft.com/office/drawing/2014/main" id="{0EB56218-1D84-C91C-2328-FEBE916D80CD}"/>
              </a:ext>
            </a:extLst>
          </p:cNvPr>
          <p:cNvPicPr>
            <a:picLocks noChangeAspect="1"/>
          </p:cNvPicPr>
          <p:nvPr/>
        </p:nvPicPr>
        <p:blipFill>
          <a:blip r:embed="rId3"/>
          <a:stretch>
            <a:fillRect/>
          </a:stretch>
        </p:blipFill>
        <p:spPr>
          <a:xfrm>
            <a:off x="185737" y="417336"/>
            <a:ext cx="8646563" cy="45836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i="1" dirty="0">
                <a:solidFill>
                  <a:srgbClr val="0070C0"/>
                </a:solidFill>
                <a:latin typeface="Lexend"/>
                <a:ea typeface="Lexend"/>
                <a:cs typeface="Lexend"/>
                <a:sym typeface="Lexend"/>
              </a:rPr>
              <a:t>THANK YOU!!</a:t>
            </a:r>
            <a:endParaRPr i="1" dirty="0">
              <a:solidFill>
                <a:srgbClr val="0070C0"/>
              </a:solidFill>
              <a:latin typeface="Lexend"/>
              <a:ea typeface="Lexend"/>
              <a:cs typeface="Lexend"/>
              <a:sym typeface="Lexend"/>
            </a:endParaRPr>
          </a:p>
        </p:txBody>
      </p:sp>
      <p:pic>
        <p:nvPicPr>
          <p:cNvPr id="2" name="Picture 2" descr="HMY awarded by Walmart Chile as best commercial equipment supplier - HMY">
            <a:extLst>
              <a:ext uri="{FF2B5EF4-FFF2-40B4-BE49-F238E27FC236}">
                <a16:creationId xmlns:a16="http://schemas.microsoft.com/office/drawing/2014/main" id="{6DF0A592-7734-F466-998C-2B0379165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DF4C-F321-515E-ECBC-A0E6094A4393}"/>
              </a:ext>
            </a:extLst>
          </p:cNvPr>
          <p:cNvSpPr>
            <a:spLocks noGrp="1"/>
          </p:cNvSpPr>
          <p:nvPr>
            <p:ph type="title"/>
          </p:nvPr>
        </p:nvSpPr>
        <p:spPr/>
        <p:txBody>
          <a:bodyPr>
            <a:normAutofit fontScale="90000"/>
          </a:bodyPr>
          <a:lstStyle/>
          <a:p>
            <a:pPr algn="ctr"/>
            <a:r>
              <a:rPr lang="en-US" dirty="0">
                <a:solidFill>
                  <a:srgbClr val="0070C0"/>
                </a:solidFill>
              </a:rPr>
              <a:t>Presented By:</a:t>
            </a:r>
            <a:endParaRPr lang="en-IN" dirty="0">
              <a:solidFill>
                <a:srgbClr val="0070C0"/>
              </a:solidFill>
            </a:endParaRPr>
          </a:p>
        </p:txBody>
      </p:sp>
      <p:sp>
        <p:nvSpPr>
          <p:cNvPr id="3" name="Text Placeholder 2">
            <a:extLst>
              <a:ext uri="{FF2B5EF4-FFF2-40B4-BE49-F238E27FC236}">
                <a16:creationId xmlns:a16="http://schemas.microsoft.com/office/drawing/2014/main" id="{5ABAA6B7-4BCD-7650-76F4-6C0D63E1BC5A}"/>
              </a:ext>
            </a:extLst>
          </p:cNvPr>
          <p:cNvSpPr>
            <a:spLocks noGrp="1"/>
          </p:cNvSpPr>
          <p:nvPr>
            <p:ph type="body" idx="1"/>
          </p:nvPr>
        </p:nvSpPr>
        <p:spPr/>
        <p:txBody>
          <a:bodyPr>
            <a:normAutofit/>
          </a:bodyPr>
          <a:lstStyle/>
          <a:p>
            <a:r>
              <a:rPr lang="en-US" sz="2400" dirty="0"/>
              <a:t>Aditya Shroff                                             220343025003</a:t>
            </a:r>
          </a:p>
          <a:p>
            <a:r>
              <a:rPr lang="en-US" sz="2400" dirty="0"/>
              <a:t>Usama Abdul </a:t>
            </a:r>
            <a:r>
              <a:rPr lang="en-US" sz="2400" dirty="0" err="1"/>
              <a:t>Hadi</a:t>
            </a:r>
            <a:r>
              <a:rPr lang="en-US" sz="2400" dirty="0"/>
              <a:t> Khan                         220343025050</a:t>
            </a:r>
          </a:p>
          <a:p>
            <a:r>
              <a:rPr lang="en-US" sz="2400" dirty="0"/>
              <a:t>Rajat </a:t>
            </a:r>
            <a:r>
              <a:rPr lang="en-US" sz="2400" dirty="0" err="1"/>
              <a:t>Choursia</a:t>
            </a:r>
            <a:r>
              <a:rPr lang="en-US" sz="2400" dirty="0"/>
              <a:t>                                          220343025033</a:t>
            </a:r>
          </a:p>
          <a:p>
            <a:r>
              <a:rPr lang="en-US" sz="2400" dirty="0" err="1"/>
              <a:t>Kannawar</a:t>
            </a:r>
            <a:r>
              <a:rPr lang="en-US" sz="2400" dirty="0"/>
              <a:t> Shubham </a:t>
            </a:r>
            <a:r>
              <a:rPr lang="en-US" sz="2400" dirty="0" err="1"/>
              <a:t>Somnathrao</a:t>
            </a:r>
            <a:r>
              <a:rPr lang="en-US" sz="2400" dirty="0"/>
              <a:t>        220343025019</a:t>
            </a:r>
          </a:p>
          <a:p>
            <a:endParaRPr lang="en-US" sz="2400" dirty="0"/>
          </a:p>
        </p:txBody>
      </p:sp>
      <p:pic>
        <p:nvPicPr>
          <p:cNvPr id="4" name="Picture 2" descr="HMY awarded by Walmart Chile as best commercial equipment supplier - HMY">
            <a:extLst>
              <a:ext uri="{FF2B5EF4-FFF2-40B4-BE49-F238E27FC236}">
                <a16:creationId xmlns:a16="http://schemas.microsoft.com/office/drawing/2014/main" id="{93D39B0F-0CAB-AED1-990C-99690AA71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0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0E20-DF2B-93BF-B8E2-3A4D2B659E6C}"/>
              </a:ext>
            </a:extLst>
          </p:cNvPr>
          <p:cNvSpPr>
            <a:spLocks noGrp="1"/>
          </p:cNvSpPr>
          <p:nvPr>
            <p:ph type="title"/>
          </p:nvPr>
        </p:nvSpPr>
        <p:spPr/>
        <p:txBody>
          <a:bodyPr>
            <a:normAutofit fontScale="90000"/>
          </a:bodyPr>
          <a:lstStyle/>
          <a:p>
            <a:r>
              <a:rPr lang="en-US" dirty="0">
                <a:solidFill>
                  <a:srgbClr val="0070C0"/>
                </a:solidFill>
              </a:rPr>
              <a:t>Content:</a:t>
            </a:r>
            <a:endParaRPr lang="en-IN" dirty="0">
              <a:solidFill>
                <a:srgbClr val="0070C0"/>
              </a:solidFill>
            </a:endParaRPr>
          </a:p>
        </p:txBody>
      </p:sp>
      <p:sp>
        <p:nvSpPr>
          <p:cNvPr id="3" name="Text Placeholder 2">
            <a:extLst>
              <a:ext uri="{FF2B5EF4-FFF2-40B4-BE49-F238E27FC236}">
                <a16:creationId xmlns:a16="http://schemas.microsoft.com/office/drawing/2014/main" id="{F16A7786-C6F8-174D-398C-3033FFBE609A}"/>
              </a:ext>
            </a:extLst>
          </p:cNvPr>
          <p:cNvSpPr>
            <a:spLocks noGrp="1"/>
          </p:cNvSpPr>
          <p:nvPr>
            <p:ph type="body" idx="1"/>
          </p:nvPr>
        </p:nvSpPr>
        <p:spPr/>
        <p:txBody>
          <a:bodyPr/>
          <a:lstStyle/>
          <a:p>
            <a:r>
              <a:rPr lang="en-US" b="1" dirty="0"/>
              <a:t>Introduction</a:t>
            </a:r>
          </a:p>
          <a:p>
            <a:r>
              <a:rPr lang="en-US" b="1" dirty="0"/>
              <a:t>Objective</a:t>
            </a:r>
          </a:p>
          <a:p>
            <a:r>
              <a:rPr lang="en-US" b="1" dirty="0"/>
              <a:t>Data </a:t>
            </a:r>
            <a:r>
              <a:rPr lang="en-US" b="1" dirty="0" err="1"/>
              <a:t>Prepration</a:t>
            </a:r>
            <a:endParaRPr lang="en-US" b="1" dirty="0"/>
          </a:p>
          <a:p>
            <a:r>
              <a:rPr lang="en-US" b="1" dirty="0"/>
              <a:t>Project Flow</a:t>
            </a:r>
          </a:p>
          <a:p>
            <a:r>
              <a:rPr lang="en-US" b="1" dirty="0"/>
              <a:t>Platform Used</a:t>
            </a:r>
          </a:p>
          <a:p>
            <a:r>
              <a:rPr lang="en-US" b="1" dirty="0"/>
              <a:t>Results</a:t>
            </a:r>
          </a:p>
          <a:p>
            <a:r>
              <a:rPr lang="en-US" b="1" dirty="0"/>
              <a:t>Data insights using </a:t>
            </a:r>
            <a:r>
              <a:rPr lang="en-US" b="1" dirty="0" err="1"/>
              <a:t>PowerBi</a:t>
            </a:r>
            <a:endParaRPr lang="en-US" b="1" dirty="0"/>
          </a:p>
          <a:p>
            <a:endParaRPr lang="en-IN" b="1" dirty="0"/>
          </a:p>
        </p:txBody>
      </p:sp>
      <p:pic>
        <p:nvPicPr>
          <p:cNvPr id="4" name="Picture 2" descr="HMY awarded by Walmart Chile as best commercial equipment supplier - HMY">
            <a:extLst>
              <a:ext uri="{FF2B5EF4-FFF2-40B4-BE49-F238E27FC236}">
                <a16:creationId xmlns:a16="http://schemas.microsoft.com/office/drawing/2014/main" id="{FE52890F-1D77-9F8B-CFDF-FAB98823E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68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FFD4-7DA6-FDD6-42C1-E71AB125A2A8}"/>
              </a:ext>
            </a:extLst>
          </p:cNvPr>
          <p:cNvSpPr>
            <a:spLocks noGrp="1"/>
          </p:cNvSpPr>
          <p:nvPr>
            <p:ph type="title"/>
          </p:nvPr>
        </p:nvSpPr>
        <p:spPr/>
        <p:txBody>
          <a:bodyPr>
            <a:normAutofit fontScale="90000"/>
          </a:bodyPr>
          <a:lstStyle/>
          <a:p>
            <a:r>
              <a:rPr lang="en-US" dirty="0">
                <a:solidFill>
                  <a:srgbClr val="0070C0"/>
                </a:solidFill>
              </a:rPr>
              <a:t>Introduction</a:t>
            </a:r>
            <a:endParaRPr lang="en-IN" dirty="0">
              <a:solidFill>
                <a:srgbClr val="0070C0"/>
              </a:solidFill>
            </a:endParaRPr>
          </a:p>
        </p:txBody>
      </p:sp>
      <p:sp>
        <p:nvSpPr>
          <p:cNvPr id="3" name="Text Placeholder 2">
            <a:extLst>
              <a:ext uri="{FF2B5EF4-FFF2-40B4-BE49-F238E27FC236}">
                <a16:creationId xmlns:a16="http://schemas.microsoft.com/office/drawing/2014/main" id="{230B02E6-C9A2-4FA5-4A63-CC7FD5B97B25}"/>
              </a:ext>
            </a:extLst>
          </p:cNvPr>
          <p:cNvSpPr>
            <a:spLocks noGrp="1"/>
          </p:cNvSpPr>
          <p:nvPr>
            <p:ph type="body" idx="1"/>
          </p:nvPr>
        </p:nvSpPr>
        <p:spPr/>
        <p:txBody>
          <a:bodyPr/>
          <a:lstStyle/>
          <a:p>
            <a:pPr marL="114300" indent="0">
              <a:buNone/>
            </a:pPr>
            <a:r>
              <a:rPr lang="en-US" dirty="0"/>
              <a:t>Walmart is a renowned retail corporation that operates a chain of hypermarkets. Here, Walmart has provided a data combining of 45 stores including store information and monthly sales. The data is provided on weekly basis. Walmart tries to find the impact of holidays on the sales of store. For which it has included four holidays weeks into the dataset which are Christmas, Thanksgiving, Super bowl, Labor day. Here we are owing to Analyze the dataset given. before doing that , let me point out the objective of this analysis. Our Main Objective is to predict sales of store in a week. </a:t>
            </a:r>
            <a:endParaRPr lang="en-IN" dirty="0"/>
          </a:p>
        </p:txBody>
      </p:sp>
      <p:pic>
        <p:nvPicPr>
          <p:cNvPr id="4" name="Picture 2" descr="HMY awarded by Walmart Chile as best commercial equipment supplier - HMY">
            <a:extLst>
              <a:ext uri="{FF2B5EF4-FFF2-40B4-BE49-F238E27FC236}">
                <a16:creationId xmlns:a16="http://schemas.microsoft.com/office/drawing/2014/main" id="{E1CCF70B-F133-BBF3-5700-228B37458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2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70C0"/>
                </a:solidFill>
                <a:latin typeface="Lexend"/>
                <a:ea typeface="Lexend"/>
                <a:cs typeface="Lexend"/>
                <a:sym typeface="Lexend"/>
              </a:rPr>
              <a:t>Objective</a:t>
            </a:r>
            <a:endParaRPr dirty="0">
              <a:solidFill>
                <a:srgbClr val="0070C0"/>
              </a:solidFill>
              <a:latin typeface="Lexend"/>
              <a:ea typeface="Lexend"/>
              <a:cs typeface="Lexend"/>
              <a:sym typeface="Lexend"/>
            </a:endParaRPr>
          </a:p>
        </p:txBody>
      </p:sp>
      <p:sp>
        <p:nvSpPr>
          <p:cNvPr id="89" name="Google Shape;89;p15"/>
          <p:cNvSpPr txBox="1">
            <a:spLocks noGrp="1"/>
          </p:cNvSpPr>
          <p:nvPr>
            <p:ph type="body" idx="1"/>
          </p:nvPr>
        </p:nvSpPr>
        <p:spPr>
          <a:xfrm>
            <a:off x="194100" y="1266325"/>
            <a:ext cx="8750400" cy="33027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sz="2800" b="0" i="0" dirty="0">
                <a:solidFill>
                  <a:srgbClr val="171717"/>
                </a:solidFill>
                <a:effectLst/>
                <a:latin typeface="-apple-system"/>
              </a:rPr>
              <a:t>Predict the sales across various departments in each store.</a:t>
            </a:r>
          </a:p>
          <a:p>
            <a:pPr algn="l">
              <a:buFont typeface="Arial" panose="020B0604020202020204" pitchFamily="34" charset="0"/>
              <a:buChar char="•"/>
            </a:pPr>
            <a:r>
              <a:rPr lang="en-US" sz="2800" b="0" i="0" dirty="0">
                <a:solidFill>
                  <a:srgbClr val="171717"/>
                </a:solidFill>
                <a:effectLst/>
                <a:latin typeface="-apple-system"/>
              </a:rPr>
              <a:t>predict effect of markdowns on sales during the holiday.</a:t>
            </a:r>
          </a:p>
          <a:p>
            <a:pPr marL="0" lvl="0" indent="0" algn="l" rtl="0">
              <a:lnSpc>
                <a:spcPct val="150000"/>
              </a:lnSpc>
              <a:spcBef>
                <a:spcPts val="0"/>
              </a:spcBef>
              <a:spcAft>
                <a:spcPts val="0"/>
              </a:spcAft>
              <a:buNone/>
            </a:pPr>
            <a:endParaRPr dirty="0">
              <a:solidFill>
                <a:srgbClr val="000009"/>
              </a:solidFill>
              <a:highlight>
                <a:srgbClr val="FFFFFF"/>
              </a:highlight>
              <a:latin typeface="Lexend"/>
              <a:ea typeface="Lexend"/>
              <a:cs typeface="Lexend"/>
              <a:sym typeface="Lexend"/>
            </a:endParaRPr>
          </a:p>
          <a:p>
            <a:pPr marL="0" lvl="0" indent="0" algn="l" rtl="0">
              <a:spcBef>
                <a:spcPts val="1500"/>
              </a:spcBef>
              <a:spcAft>
                <a:spcPts val="1200"/>
              </a:spcAft>
              <a:buNone/>
            </a:pPr>
            <a:endParaRPr dirty="0">
              <a:latin typeface="Lexend"/>
              <a:ea typeface="Lexend"/>
              <a:cs typeface="Lexend"/>
              <a:sym typeface="Lexend"/>
            </a:endParaRPr>
          </a:p>
        </p:txBody>
      </p:sp>
      <p:pic>
        <p:nvPicPr>
          <p:cNvPr id="2" name="Picture 2" descr="HMY awarded by Walmart Chile as best commercial equipment supplier - HMY">
            <a:extLst>
              <a:ext uri="{FF2B5EF4-FFF2-40B4-BE49-F238E27FC236}">
                <a16:creationId xmlns:a16="http://schemas.microsoft.com/office/drawing/2014/main" id="{3EC1CAFC-A364-C9B2-4EFF-9A18026C3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78" y="4085090"/>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E741-5B72-A2C2-AAF4-4AAB6E223F47}"/>
              </a:ext>
            </a:extLst>
          </p:cNvPr>
          <p:cNvSpPr>
            <a:spLocks noGrp="1"/>
          </p:cNvSpPr>
          <p:nvPr>
            <p:ph type="title"/>
          </p:nvPr>
        </p:nvSpPr>
        <p:spPr/>
        <p:txBody>
          <a:bodyPr>
            <a:normAutofit fontScale="90000"/>
          </a:bodyPr>
          <a:lstStyle/>
          <a:p>
            <a:r>
              <a:rPr lang="en-IN" b="1" i="0" dirty="0">
                <a:solidFill>
                  <a:srgbClr val="0070C0"/>
                </a:solidFill>
                <a:effectLst/>
                <a:latin typeface="-apple-system"/>
              </a:rPr>
              <a:t>Data Preparation</a:t>
            </a:r>
            <a:endParaRPr lang="en-IN" dirty="0">
              <a:solidFill>
                <a:srgbClr val="0070C0"/>
              </a:solidFill>
            </a:endParaRPr>
          </a:p>
        </p:txBody>
      </p:sp>
      <p:sp>
        <p:nvSpPr>
          <p:cNvPr id="3" name="Text Placeholder 2">
            <a:extLst>
              <a:ext uri="{FF2B5EF4-FFF2-40B4-BE49-F238E27FC236}">
                <a16:creationId xmlns:a16="http://schemas.microsoft.com/office/drawing/2014/main" id="{2410643B-ED16-1899-7534-4354F0AA4681}"/>
              </a:ext>
            </a:extLst>
          </p:cNvPr>
          <p:cNvSpPr>
            <a:spLocks noGrp="1"/>
          </p:cNvSpPr>
          <p:nvPr>
            <p:ph type="body" idx="1"/>
          </p:nvPr>
        </p:nvSpPr>
        <p:spPr/>
        <p:txBody>
          <a:bodyPr/>
          <a:lstStyle/>
          <a:p>
            <a:r>
              <a:rPr lang="en-US" b="1" i="0" dirty="0">
                <a:solidFill>
                  <a:srgbClr val="171717"/>
                </a:solidFill>
                <a:effectLst/>
                <a:latin typeface="-apple-system"/>
              </a:rPr>
              <a:t>train.csv</a:t>
            </a:r>
            <a:r>
              <a:rPr lang="en-US" b="0" i="0" dirty="0">
                <a:solidFill>
                  <a:srgbClr val="171717"/>
                </a:solidFill>
                <a:effectLst/>
                <a:latin typeface="-apple-system"/>
              </a:rPr>
              <a:t> : this file has 421570 rows and 5 columns.(</a:t>
            </a:r>
            <a:r>
              <a:rPr lang="en-US" b="0" i="0" dirty="0">
                <a:solidFill>
                  <a:srgbClr val="171717"/>
                </a:solidFill>
                <a:effectLst/>
                <a:latin typeface="-apple-system"/>
                <a:hlinkClick r:id="rId2"/>
              </a:rPr>
              <a:t>https://raw.githubusercontent.com/kirtigupta10007/Walmart-Store-Sales-Forecasting/master/data/train.csv</a:t>
            </a:r>
            <a:r>
              <a:rPr lang="en-US" b="1" dirty="0">
                <a:solidFill>
                  <a:srgbClr val="171717"/>
                </a:solidFill>
                <a:latin typeface="-apple-system"/>
              </a:rPr>
              <a:t>)</a:t>
            </a:r>
          </a:p>
          <a:p>
            <a:r>
              <a:rPr lang="en-US" b="1" i="0" dirty="0">
                <a:solidFill>
                  <a:srgbClr val="171717"/>
                </a:solidFill>
                <a:effectLst/>
                <a:latin typeface="-apple-system"/>
              </a:rPr>
              <a:t>store.csv</a:t>
            </a:r>
            <a:r>
              <a:rPr lang="en-US" b="0" i="0" dirty="0">
                <a:solidFill>
                  <a:srgbClr val="171717"/>
                </a:solidFill>
                <a:effectLst/>
                <a:latin typeface="-apple-system"/>
              </a:rPr>
              <a:t> : this file has 45 rows and 3 columns.</a:t>
            </a:r>
            <a:r>
              <a:rPr lang="en-US" b="1" i="0" dirty="0">
                <a:solidFill>
                  <a:srgbClr val="171717"/>
                </a:solidFill>
                <a:effectLst/>
                <a:latin typeface="-apple-system"/>
              </a:rPr>
              <a:t>(</a:t>
            </a:r>
            <a:r>
              <a:rPr lang="en-US" b="1" i="0" dirty="0">
                <a:solidFill>
                  <a:srgbClr val="171717"/>
                </a:solidFill>
                <a:effectLst/>
                <a:latin typeface="-apple-system"/>
                <a:hlinkClick r:id="rId3"/>
              </a:rPr>
              <a:t>https://raw.githubusercontent.com/kirtigupta10007/Walmart-Store-Sales-Forecasting/master/data/stores.csv</a:t>
            </a:r>
            <a:endParaRPr lang="en-US" b="1" i="0" dirty="0">
              <a:solidFill>
                <a:srgbClr val="171717"/>
              </a:solidFill>
              <a:effectLst/>
              <a:latin typeface="-apple-system"/>
            </a:endParaRPr>
          </a:p>
          <a:p>
            <a:r>
              <a:rPr lang="en-US" b="1" i="0" dirty="0">
                <a:solidFill>
                  <a:srgbClr val="171717"/>
                </a:solidFill>
                <a:effectLst/>
                <a:latin typeface="-apple-system"/>
              </a:rPr>
              <a:t>features.csv</a:t>
            </a:r>
            <a:r>
              <a:rPr lang="en-US" b="0" i="0" dirty="0">
                <a:solidFill>
                  <a:srgbClr val="171717"/>
                </a:solidFill>
                <a:effectLst/>
                <a:latin typeface="-apple-system"/>
              </a:rPr>
              <a:t> : this file 8190 rows and 12 columns</a:t>
            </a:r>
            <a:r>
              <a:rPr lang="en-US" b="1" dirty="0">
                <a:solidFill>
                  <a:srgbClr val="171717"/>
                </a:solidFill>
                <a:latin typeface="-apple-system"/>
              </a:rPr>
              <a:t>(</a:t>
            </a:r>
            <a:r>
              <a:rPr lang="en-US" b="1" dirty="0">
                <a:solidFill>
                  <a:srgbClr val="171717"/>
                </a:solidFill>
                <a:latin typeface="-apple-system"/>
                <a:hlinkClick r:id="rId4"/>
              </a:rPr>
              <a:t>https://raw.githubusercontent.com/kirtigupta10007/Walmart-Store-Sales-Forecasting/master/data/features.csv</a:t>
            </a:r>
            <a:r>
              <a:rPr lang="en-US" b="1" dirty="0">
                <a:solidFill>
                  <a:srgbClr val="171717"/>
                </a:solidFill>
                <a:latin typeface="-apple-system"/>
              </a:rPr>
              <a:t>)</a:t>
            </a:r>
          </a:p>
          <a:p>
            <a:endParaRPr lang="en-US" b="0" i="0" dirty="0">
              <a:solidFill>
                <a:srgbClr val="171717"/>
              </a:solidFill>
              <a:effectLst/>
              <a:latin typeface="-apple-system"/>
            </a:endParaRPr>
          </a:p>
          <a:p>
            <a:endParaRPr lang="en-IN" dirty="0"/>
          </a:p>
        </p:txBody>
      </p:sp>
      <p:pic>
        <p:nvPicPr>
          <p:cNvPr id="4" name="Picture 2" descr="HMY awarded by Walmart Chile as best commercial equipment supplier - HMY">
            <a:extLst>
              <a:ext uri="{FF2B5EF4-FFF2-40B4-BE49-F238E27FC236}">
                <a16:creationId xmlns:a16="http://schemas.microsoft.com/office/drawing/2014/main" id="{7881E536-0665-BFE3-4B09-FF6AA8375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3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425200" y="32250"/>
            <a:ext cx="79140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b="1">
                <a:highlight>
                  <a:schemeClr val="lt1"/>
                </a:highlight>
                <a:latin typeface="Caveat"/>
                <a:ea typeface="Caveat"/>
                <a:cs typeface="Caveat"/>
                <a:sym typeface="Caveat"/>
              </a:rPr>
              <a:t>Project Flow:</a:t>
            </a:r>
            <a:endParaRPr sz="4100" b="1">
              <a:highlight>
                <a:schemeClr val="lt1"/>
              </a:highlight>
              <a:latin typeface="Caveat"/>
              <a:ea typeface="Caveat"/>
              <a:cs typeface="Caveat"/>
              <a:sym typeface="Caveat"/>
            </a:endParaRPr>
          </a:p>
        </p:txBody>
      </p:sp>
      <p:pic>
        <p:nvPicPr>
          <p:cNvPr id="74" name="Google Shape;74;p14"/>
          <p:cNvPicPr preferRelativeResize="0"/>
          <p:nvPr/>
        </p:nvPicPr>
        <p:blipFill>
          <a:blip r:embed="rId3">
            <a:alphaModFix/>
          </a:blip>
          <a:stretch>
            <a:fillRect/>
          </a:stretch>
        </p:blipFill>
        <p:spPr>
          <a:xfrm>
            <a:off x="989526" y="792760"/>
            <a:ext cx="2119148" cy="1099921"/>
          </a:xfrm>
          <a:prstGeom prst="rect">
            <a:avLst/>
          </a:prstGeom>
          <a:noFill/>
          <a:ln w="9525" cap="flat" cmpd="sng">
            <a:solidFill>
              <a:schemeClr val="lt1"/>
            </a:solidFill>
            <a:prstDash val="solid"/>
            <a:round/>
            <a:headEnd type="none" w="sm" len="sm"/>
            <a:tailEnd type="none" w="sm" len="sm"/>
          </a:ln>
        </p:spPr>
      </p:pic>
      <p:pic>
        <p:nvPicPr>
          <p:cNvPr id="75" name="Google Shape;75;p14"/>
          <p:cNvPicPr preferRelativeResize="0"/>
          <p:nvPr/>
        </p:nvPicPr>
        <p:blipFill>
          <a:blip r:embed="rId4">
            <a:alphaModFix/>
          </a:blip>
          <a:stretch>
            <a:fillRect/>
          </a:stretch>
        </p:blipFill>
        <p:spPr>
          <a:xfrm>
            <a:off x="4758235" y="1043533"/>
            <a:ext cx="3299700" cy="1099900"/>
          </a:xfrm>
          <a:prstGeom prst="rect">
            <a:avLst/>
          </a:prstGeom>
          <a:noFill/>
          <a:ln>
            <a:noFill/>
          </a:ln>
        </p:spPr>
      </p:pic>
      <p:sp>
        <p:nvSpPr>
          <p:cNvPr id="78" name="Google Shape;78;p14"/>
          <p:cNvSpPr/>
          <p:nvPr/>
        </p:nvSpPr>
        <p:spPr>
          <a:xfrm>
            <a:off x="3647850" y="1300838"/>
            <a:ext cx="1116000" cy="504000"/>
          </a:xfrm>
          <a:prstGeom prst="righ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3217240" y="3234344"/>
            <a:ext cx="1019100" cy="6027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7989550" y="1529199"/>
            <a:ext cx="954300" cy="1755867"/>
          </a:xfrm>
          <a:prstGeom prst="curvedLeftArrow">
            <a:avLst>
              <a:gd name="adj1" fmla="val 25000"/>
              <a:gd name="adj2" fmla="val 50000"/>
              <a:gd name="adj3" fmla="val 25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4"/>
          <p:cNvPicPr preferRelativeResize="0"/>
          <p:nvPr/>
        </p:nvPicPr>
        <p:blipFill>
          <a:blip r:embed="rId5">
            <a:alphaModFix/>
          </a:blip>
          <a:stretch>
            <a:fillRect/>
          </a:stretch>
        </p:blipFill>
        <p:spPr>
          <a:xfrm>
            <a:off x="464840" y="2913963"/>
            <a:ext cx="2347700" cy="1436777"/>
          </a:xfrm>
          <a:prstGeom prst="rect">
            <a:avLst/>
          </a:prstGeom>
          <a:noFill/>
          <a:ln>
            <a:noFill/>
          </a:ln>
        </p:spPr>
      </p:pic>
      <p:pic>
        <p:nvPicPr>
          <p:cNvPr id="1026" name="Picture 2" descr="pandas (software) - Wikipedia">
            <a:extLst>
              <a:ext uri="{FF2B5EF4-FFF2-40B4-BE49-F238E27FC236}">
                <a16:creationId xmlns:a16="http://schemas.microsoft.com/office/drawing/2014/main" id="{5FF3A5C1-81DE-A8D0-7CA9-6685031107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040" y="2834350"/>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MY awarded by Walmart Chile as best commercial equipment supplier - HMY">
            <a:extLst>
              <a:ext uri="{FF2B5EF4-FFF2-40B4-BE49-F238E27FC236}">
                <a16:creationId xmlns:a16="http://schemas.microsoft.com/office/drawing/2014/main" id="{673139AB-0278-B18B-03C3-F8B2DEA139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70C0"/>
                </a:solidFill>
                <a:latin typeface="Lexend"/>
                <a:ea typeface="Lexend"/>
                <a:cs typeface="Lexend"/>
                <a:sym typeface="Lexend"/>
              </a:rPr>
              <a:t>Spark</a:t>
            </a:r>
            <a:endParaRPr dirty="0">
              <a:solidFill>
                <a:srgbClr val="0070C0"/>
              </a:solidFill>
              <a:latin typeface="Lexend"/>
              <a:ea typeface="Lexend"/>
              <a:cs typeface="Lexend"/>
              <a:sym typeface="Lexend"/>
            </a:endParaRPr>
          </a:p>
        </p:txBody>
      </p:sp>
      <p:sp>
        <p:nvSpPr>
          <p:cNvPr id="113" name="Google Shape;11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rgbClr val="000009"/>
                </a:solidFill>
                <a:highlight>
                  <a:srgbClr val="FFFFFF"/>
                </a:highlight>
                <a:latin typeface="Lexend"/>
                <a:ea typeface="Lexend"/>
                <a:cs typeface="Lexend"/>
                <a:sym typeface="Lexend"/>
              </a:rPr>
              <a:t>Apache Spark is a multi-language engine for executing data engineering, data science, and machine learning on single-node machines or clusters.</a:t>
            </a:r>
            <a:endParaRPr>
              <a:solidFill>
                <a:srgbClr val="000009"/>
              </a:solidFill>
              <a:highlight>
                <a:srgbClr val="FFFFFF"/>
              </a:highlight>
              <a:latin typeface="Lexend"/>
              <a:ea typeface="Lexend"/>
              <a:cs typeface="Lexend"/>
              <a:sym typeface="Lexend"/>
            </a:endParaRPr>
          </a:p>
          <a:p>
            <a:pPr marL="0" lvl="0" indent="0" algn="just" rtl="0">
              <a:spcBef>
                <a:spcPts val="1200"/>
              </a:spcBef>
              <a:spcAft>
                <a:spcPts val="0"/>
              </a:spcAft>
              <a:buNone/>
            </a:pPr>
            <a:r>
              <a:rPr lang="en">
                <a:solidFill>
                  <a:srgbClr val="000009"/>
                </a:solidFill>
                <a:highlight>
                  <a:srgbClr val="FFFFFF"/>
                </a:highlight>
                <a:latin typeface="Lexend"/>
                <a:ea typeface="Lexend"/>
                <a:cs typeface="Lexend"/>
                <a:sym typeface="Lexend"/>
              </a:rPr>
              <a:t> It utilizes in-memory caching, and optimized query execution for fast analytic queries against data of any size.</a:t>
            </a:r>
            <a:endParaRPr>
              <a:solidFill>
                <a:srgbClr val="000009"/>
              </a:solidFill>
              <a:highlight>
                <a:srgbClr val="FFFFFF"/>
              </a:highlight>
              <a:latin typeface="Lexend"/>
              <a:ea typeface="Lexend"/>
              <a:cs typeface="Lexend"/>
              <a:sym typeface="Lexend"/>
            </a:endParaRPr>
          </a:p>
          <a:p>
            <a:pPr marL="0" lvl="0" indent="0" algn="just" rtl="0">
              <a:spcBef>
                <a:spcPts val="1200"/>
              </a:spcBef>
              <a:spcAft>
                <a:spcPts val="1200"/>
              </a:spcAft>
              <a:buNone/>
            </a:pPr>
            <a:r>
              <a:rPr lang="en">
                <a:solidFill>
                  <a:srgbClr val="000009"/>
                </a:solidFill>
                <a:highlight>
                  <a:srgbClr val="FFFFFF"/>
                </a:highlight>
                <a:latin typeface="Lexend"/>
                <a:ea typeface="Lexend"/>
                <a:cs typeface="Lexend"/>
                <a:sym typeface="Lexend"/>
              </a:rPr>
              <a:t>For project work Spark was used to do perform Extract, Transform, Load(ETL) processes on the retrieved data.  Later the data was dumped directy from Spark into Mongo DB.</a:t>
            </a:r>
            <a:endParaRPr>
              <a:solidFill>
                <a:srgbClr val="000009"/>
              </a:solidFill>
              <a:highlight>
                <a:srgbClr val="FFFFFF"/>
              </a:highlight>
              <a:latin typeface="Lexend"/>
              <a:ea typeface="Lexend"/>
              <a:cs typeface="Lexend"/>
              <a:sym typeface="Lexend"/>
            </a:endParaRPr>
          </a:p>
        </p:txBody>
      </p:sp>
      <p:pic>
        <p:nvPicPr>
          <p:cNvPr id="2" name="Picture 2" descr="HMY awarded by Walmart Chile as best commercial equipment supplier - HMY">
            <a:extLst>
              <a:ext uri="{FF2B5EF4-FFF2-40B4-BE49-F238E27FC236}">
                <a16:creationId xmlns:a16="http://schemas.microsoft.com/office/drawing/2014/main" id="{2751382B-7235-5A63-A8F2-2701F902C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70C0"/>
                </a:solidFill>
                <a:latin typeface="Lexend"/>
                <a:ea typeface="Lexend"/>
                <a:cs typeface="Lexend"/>
                <a:sym typeface="Lexend"/>
              </a:rPr>
              <a:t>MongoDB</a:t>
            </a:r>
            <a:endParaRPr dirty="0">
              <a:solidFill>
                <a:srgbClr val="0070C0"/>
              </a:solidFill>
              <a:latin typeface="Lexend"/>
              <a:ea typeface="Lexend"/>
              <a:cs typeface="Lexend"/>
              <a:sym typeface="Lexend"/>
            </a:endParaRPr>
          </a:p>
        </p:txBody>
      </p:sp>
      <p:sp>
        <p:nvSpPr>
          <p:cNvPr id="119" name="Google Shape;11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9"/>
                </a:solidFill>
                <a:highlight>
                  <a:srgbClr val="FFFFFF"/>
                </a:highlight>
                <a:latin typeface="Lexend"/>
                <a:ea typeface="Lexend"/>
                <a:cs typeface="Lexend"/>
                <a:sym typeface="Lexend"/>
              </a:rPr>
              <a:t>MongoDB is a source-available cross-platform document-oriented database program. Classified as a NoSQL database program, MongoDB uses JSON-like documents with optional schemas.</a:t>
            </a:r>
            <a:endParaRPr>
              <a:solidFill>
                <a:srgbClr val="000009"/>
              </a:solidFill>
              <a:highlight>
                <a:srgbClr val="FFFFFF"/>
              </a:highlight>
              <a:latin typeface="Lexend"/>
              <a:ea typeface="Lexend"/>
              <a:cs typeface="Lexend"/>
              <a:sym typeface="Lexend"/>
            </a:endParaRPr>
          </a:p>
          <a:p>
            <a:pPr marL="0" lvl="0" indent="0" algn="l" rtl="0">
              <a:spcBef>
                <a:spcPts val="1200"/>
              </a:spcBef>
              <a:spcAft>
                <a:spcPts val="1200"/>
              </a:spcAft>
              <a:buNone/>
            </a:pPr>
            <a:r>
              <a:rPr lang="en">
                <a:solidFill>
                  <a:srgbClr val="000009"/>
                </a:solidFill>
                <a:highlight>
                  <a:srgbClr val="FFFFFF"/>
                </a:highlight>
                <a:latin typeface="Lexend"/>
                <a:ea typeface="Lexend"/>
                <a:cs typeface="Lexend"/>
                <a:sym typeface="Lexend"/>
              </a:rPr>
              <a:t>After the ETL process the data was dumped into Mongo DB.</a:t>
            </a:r>
            <a:endParaRPr>
              <a:solidFill>
                <a:srgbClr val="000009"/>
              </a:solidFill>
              <a:highlight>
                <a:srgbClr val="FFFFFF"/>
              </a:highlight>
              <a:latin typeface="Lexend"/>
              <a:ea typeface="Lexend"/>
              <a:cs typeface="Lexend"/>
              <a:sym typeface="Lexend"/>
            </a:endParaRPr>
          </a:p>
        </p:txBody>
      </p:sp>
      <p:pic>
        <p:nvPicPr>
          <p:cNvPr id="2" name="Picture 2" descr="HMY awarded by Walmart Chile as best commercial equipment supplier - HMY">
            <a:extLst>
              <a:ext uri="{FF2B5EF4-FFF2-40B4-BE49-F238E27FC236}">
                <a16:creationId xmlns:a16="http://schemas.microsoft.com/office/drawing/2014/main" id="{FEE95FB7-157C-644E-B1DA-A0850A2E2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78" y="4062512"/>
            <a:ext cx="2408922" cy="101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826</Words>
  <Application>Microsoft Office PowerPoint</Application>
  <PresentationFormat>On-screen Show (16:9)</PresentationFormat>
  <Paragraphs>58</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Caveat</vt:lpstr>
      <vt:lpstr>PT Sans Narrow</vt:lpstr>
      <vt:lpstr>-apple-system</vt:lpstr>
      <vt:lpstr>Open Sans</vt:lpstr>
      <vt:lpstr>Arial</vt:lpstr>
      <vt:lpstr>Lexend</vt:lpstr>
      <vt:lpstr>Tropic</vt:lpstr>
      <vt:lpstr>Walmart Stores Analysis And Prediction</vt:lpstr>
      <vt:lpstr>Presented By:</vt:lpstr>
      <vt:lpstr>Content:</vt:lpstr>
      <vt:lpstr>Introduction</vt:lpstr>
      <vt:lpstr>Objective</vt:lpstr>
      <vt:lpstr>Data Preparation</vt:lpstr>
      <vt:lpstr>PowerPoint Presentation</vt:lpstr>
      <vt:lpstr>Spark</vt:lpstr>
      <vt:lpstr>MongoDB</vt:lpstr>
      <vt:lpstr>Machine Learning (using Python Pandas)</vt:lpstr>
      <vt:lpstr>Linear Regression</vt:lpstr>
      <vt:lpstr>Random Forest</vt:lpstr>
      <vt:lpstr>Decision Tree</vt:lpstr>
      <vt:lpstr>Results :</vt:lpstr>
      <vt:lpstr>Data Insights using PowerBI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Recommender System</dc:title>
  <dc:creator>hp</dc:creator>
  <cp:lastModifiedBy>hp</cp:lastModifiedBy>
  <cp:revision>2</cp:revision>
  <dcterms:modified xsi:type="dcterms:W3CDTF">2022-09-26T12:18:25Z</dcterms:modified>
</cp:coreProperties>
</file>