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E9DE-0559-49A2-8D13-92FD8A84C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9B9264-B0F8-42D8-92F2-782F1CE7B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73D7AB-7200-4D8E-B628-0DB5754F2258}"/>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EC62D2A2-FB0F-47B6-86D7-BC3E059682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4914D-F5B5-45D1-840F-E1243EF56035}"/>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108186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01E1-A5A3-404E-8224-02D8FAA801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009377-D948-4AF5-873F-820E8F22E2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6B09E0-598A-42FA-83A6-7133065F0D31}"/>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4BEE5996-2692-43E1-B4E4-D7A55FA31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80ABF-FB86-4300-91FE-36D3424CA6FB}"/>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1675952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6F4E4-E428-4BFF-AE6B-DB8FE847D5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FCFF4A-6113-408D-A6AB-D8A9295F93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85961-585D-4CEB-98CE-D136C84B5E87}"/>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5B143DD9-A24C-442A-B9B5-A8647EBE61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221FE-227A-420B-9BDC-1F318C923EE4}"/>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199634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92C6-30E1-432B-AF77-31AA9C82E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3310E4-7707-4139-B942-90EE43A6C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B85D6-210F-468D-BE95-C523CDE9D8C9}"/>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B481AE31-EF71-4E64-8A89-F796EAE15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AE878C-5C99-40F1-A811-8F47D26694B5}"/>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3323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954C-3128-44F3-AC2C-7C103E7AF1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A5FF6F-A695-43B6-830D-A05BB7C07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74EA06-2C75-4BD3-9619-314DC13F2B0B}"/>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66FE3155-A79D-41B1-86EA-2537BB2846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88A94-13F0-47CE-A4EE-58F613BFD314}"/>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82671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4BEF-BE1F-41C7-9058-CD64CAE387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025F9B-BEAC-44CE-97B7-653F3F0B58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541A6F-FC9F-4760-BCE5-2162C39712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092F8B-25B8-455D-B60A-C0C305CC4037}"/>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6" name="Footer Placeholder 5">
            <a:extLst>
              <a:ext uri="{FF2B5EF4-FFF2-40B4-BE49-F238E27FC236}">
                <a16:creationId xmlns:a16="http://schemas.microsoft.com/office/drawing/2014/main" id="{02743044-8202-470C-8AEA-5E2D44CD6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7BD32-D0DB-427B-8031-82DDA0E8FA78}"/>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4287659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5645-3267-4D7C-995D-F6F1708DED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8E7B9-7D08-4465-B68B-E681AF42F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56FF8-BDCC-41C1-B167-0BB6A0736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4D3729-3D81-4CB3-8135-36BB1F66A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51F06-C1DF-4CBF-B3EE-14AC41401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19DC9A-A3AB-41D4-896A-D786B39FFE65}"/>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8" name="Footer Placeholder 7">
            <a:extLst>
              <a:ext uri="{FF2B5EF4-FFF2-40B4-BE49-F238E27FC236}">
                <a16:creationId xmlns:a16="http://schemas.microsoft.com/office/drawing/2014/main" id="{032FE1F5-C1A1-41FB-8FD2-3011E1E55A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91A6D9-209C-4AD2-B92B-349E4F84F68F}"/>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279125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233E-21A3-4D9B-8D73-1967CE36B4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70EB7A-D050-45AF-BC99-D2EED95C31B6}"/>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4" name="Footer Placeholder 3">
            <a:extLst>
              <a:ext uri="{FF2B5EF4-FFF2-40B4-BE49-F238E27FC236}">
                <a16:creationId xmlns:a16="http://schemas.microsoft.com/office/drawing/2014/main" id="{56464980-4F86-4D2F-A82D-85444679BA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535E5C-1A32-42C4-A29F-0B9A0F32BA5D}"/>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225555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C0C448-1C62-4879-93AF-28FD7DF87498}"/>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3" name="Footer Placeholder 2">
            <a:extLst>
              <a:ext uri="{FF2B5EF4-FFF2-40B4-BE49-F238E27FC236}">
                <a16:creationId xmlns:a16="http://schemas.microsoft.com/office/drawing/2014/main" id="{C7013C27-1742-4A2C-9F24-B99180CA3B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81C117-6902-4B47-95E5-E7BFEBBBF396}"/>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176207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290D-368A-4704-9250-B3AC8A31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0A108-CD0C-446F-AF6C-2DCDA7676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89212B-7585-4E90-8902-3A4AA003A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5FB8A-139E-4CE2-B6C9-2AB7B6042447}"/>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6" name="Footer Placeholder 5">
            <a:extLst>
              <a:ext uri="{FF2B5EF4-FFF2-40B4-BE49-F238E27FC236}">
                <a16:creationId xmlns:a16="http://schemas.microsoft.com/office/drawing/2014/main" id="{03C9480B-BB55-48AF-ACB5-3C0FA10C22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52F27D-70AA-4308-A07F-360C078859A6}"/>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317510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CF85-FDDA-42EE-8E13-9617484FB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52806A-960D-414B-9673-743A5897F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B8B424-D937-43DC-AEEC-E4EC986C4E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5E06B0-5774-4A2D-B343-03ADCB4BEBA3}"/>
              </a:ext>
            </a:extLst>
          </p:cNvPr>
          <p:cNvSpPr>
            <a:spLocks noGrp="1"/>
          </p:cNvSpPr>
          <p:nvPr>
            <p:ph type="dt" sz="half" idx="10"/>
          </p:nvPr>
        </p:nvSpPr>
        <p:spPr/>
        <p:txBody>
          <a:bodyPr/>
          <a:lstStyle/>
          <a:p>
            <a:fld id="{5BEF652E-7EE1-4F5C-A53E-D712AD099C59}" type="datetimeFigureOut">
              <a:rPr lang="en-IN" smtClean="0"/>
              <a:t>20-09-2020</a:t>
            </a:fld>
            <a:endParaRPr lang="en-IN"/>
          </a:p>
        </p:txBody>
      </p:sp>
      <p:sp>
        <p:nvSpPr>
          <p:cNvPr id="6" name="Footer Placeholder 5">
            <a:extLst>
              <a:ext uri="{FF2B5EF4-FFF2-40B4-BE49-F238E27FC236}">
                <a16:creationId xmlns:a16="http://schemas.microsoft.com/office/drawing/2014/main" id="{01848459-677E-472F-A1D6-C71E5EB3C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E8718-EFAF-4C14-B3B8-013B2D5DE82E}"/>
              </a:ext>
            </a:extLst>
          </p:cNvPr>
          <p:cNvSpPr>
            <a:spLocks noGrp="1"/>
          </p:cNvSpPr>
          <p:nvPr>
            <p:ph type="sldNum" sz="quarter" idx="12"/>
          </p:nvPr>
        </p:nvSpPr>
        <p:spPr/>
        <p:txBody>
          <a:bodyPr/>
          <a:lstStyle/>
          <a:p>
            <a:fld id="{6FFB8472-1DFB-49F3-88DF-00561BF724BF}" type="slidenum">
              <a:rPr lang="en-IN" smtClean="0"/>
              <a:t>‹#›</a:t>
            </a:fld>
            <a:endParaRPr lang="en-IN"/>
          </a:p>
        </p:txBody>
      </p:sp>
    </p:spTree>
    <p:extLst>
      <p:ext uri="{BB962C8B-B14F-4D97-AF65-F5344CB8AC3E}">
        <p14:creationId xmlns:p14="http://schemas.microsoft.com/office/powerpoint/2010/main" val="428203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F848F-7AE4-4A3F-A8F2-473DA9F780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503350-3538-41D7-9921-B76D72F9D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2B89F-2E13-4940-B861-A4A1B4BB7A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F652E-7EE1-4F5C-A53E-D712AD099C59}" type="datetimeFigureOut">
              <a:rPr lang="en-IN" smtClean="0"/>
              <a:t>20-09-2020</a:t>
            </a:fld>
            <a:endParaRPr lang="en-IN"/>
          </a:p>
        </p:txBody>
      </p:sp>
      <p:sp>
        <p:nvSpPr>
          <p:cNvPr id="5" name="Footer Placeholder 4">
            <a:extLst>
              <a:ext uri="{FF2B5EF4-FFF2-40B4-BE49-F238E27FC236}">
                <a16:creationId xmlns:a16="http://schemas.microsoft.com/office/drawing/2014/main" id="{AE1E3BE0-2302-418D-ADEF-224CDA623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C5E428-00DE-4AE0-89B1-39A438A47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B8472-1DFB-49F3-88DF-00561BF724BF}" type="slidenum">
              <a:rPr lang="en-IN" smtClean="0"/>
              <a:t>‹#›</a:t>
            </a:fld>
            <a:endParaRPr lang="en-IN"/>
          </a:p>
        </p:txBody>
      </p:sp>
    </p:spTree>
    <p:extLst>
      <p:ext uri="{BB962C8B-B14F-4D97-AF65-F5344CB8AC3E}">
        <p14:creationId xmlns:p14="http://schemas.microsoft.com/office/powerpoint/2010/main" val="1913071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9DD-0176-4455-B35E-0052643D3CCF}"/>
              </a:ext>
            </a:extLst>
          </p:cNvPr>
          <p:cNvSpPr>
            <a:spLocks noGrp="1"/>
          </p:cNvSpPr>
          <p:nvPr>
            <p:ph type="ctrTitle"/>
          </p:nvPr>
        </p:nvSpPr>
        <p:spPr/>
        <p:txBody>
          <a:bodyPr/>
          <a:lstStyle/>
          <a:p>
            <a:r>
              <a:rPr lang="en-IN" dirty="0"/>
              <a:t>Predicting Accident Severity</a:t>
            </a:r>
          </a:p>
        </p:txBody>
      </p:sp>
    </p:spTree>
    <p:extLst>
      <p:ext uri="{BB962C8B-B14F-4D97-AF65-F5344CB8AC3E}">
        <p14:creationId xmlns:p14="http://schemas.microsoft.com/office/powerpoint/2010/main" val="20579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AD1A-C2EF-4233-9866-C1AE7B4A4C2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BB8101E-9C36-48A9-A972-8A9A746EE3AF}"/>
              </a:ext>
            </a:extLst>
          </p:cNvPr>
          <p:cNvSpPr>
            <a:spLocks noGrp="1"/>
          </p:cNvSpPr>
          <p:nvPr>
            <p:ph idx="1"/>
          </p:nvPr>
        </p:nvSpPr>
        <p:spPr/>
        <p:txBody>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accuracy of models was not satisfactory in any of our case. We expected that some insight could be taken out of the data by using the features that we selected but the accuracy of models is required to be high in order to predict something with assurance.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 a dataset is heavily unbalanced, we need to balance it as in the unbalanced data, we saw that the predictions were bound to be partial to one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2410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797B-1D92-4E1D-AAD3-AB63489DB72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95888E6-5828-4BDD-85BB-428A5E74B83E}"/>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a lot of accidents which can be avoided by making people aware of certain accident-prone areas. So, to reduce the frequency of vehicle collisions, an algorithm or a model must be developed to predict the severity of an accident given the current weather, road conditions, street lights conditions. </a:t>
            </a: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doing so we can alert the drivers beforehand so as to be more careful and drive accordingly if the model predicts high severity. Hence, reducing the frequency of accidents in the community and saving the lives of people. This model targets all the people in the community.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people and the government would be most likely interested in a model that predicts the severity of an accident in particular areas. This would help reduce the accidents and save lives.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644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D85-8969-41D7-AE19-2816C4E7C2A4}"/>
              </a:ext>
            </a:extLst>
          </p:cNvPr>
          <p:cNvSpPr>
            <a:spLocks noGrp="1"/>
          </p:cNvSpPr>
          <p:nvPr>
            <p:ph type="title"/>
          </p:nvPr>
        </p:nvSpPr>
        <p:spPr/>
        <p:txBody>
          <a:bodyPr/>
          <a:lstStyle/>
          <a:p>
            <a:r>
              <a:rPr lang="en-IN" dirty="0"/>
              <a:t>Data Acquisition and Cleaning</a:t>
            </a:r>
          </a:p>
        </p:txBody>
      </p:sp>
      <p:sp>
        <p:nvSpPr>
          <p:cNvPr id="3" name="Content Placeholder 2">
            <a:extLst>
              <a:ext uri="{FF2B5EF4-FFF2-40B4-BE49-F238E27FC236}">
                <a16:creationId xmlns:a16="http://schemas.microsoft.com/office/drawing/2014/main" id="{35A670A0-18F1-468C-86EF-67EB8909AE36}"/>
              </a:ext>
            </a:extLst>
          </p:cNvPr>
          <p:cNvSpPr>
            <a:spLocks noGrp="1"/>
          </p:cNvSpPr>
          <p:nvPr>
            <p:ph idx="1"/>
          </p:nvPr>
        </p:nvSpPr>
        <p:spPr/>
        <p:txBody>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dataset that we have used has been provided by IBM in their course named Applied Data science. It has 194673 rows and 37 columns. This means that it has 194672 samples and 37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a lot of missing and unknown values in the dataset which had to be removed. ‘SPEEDING’ feature was dropped as a whole because it had around 180000 missing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built the model on the features ROADCOND, LIGHTCOND and WEATHER. I believed that these are the conditions on which a large number of road accidents would depend upon and then we could predict the severity of an accident in a particular area and alert the drivers beforehand.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the data was made categorical to predict the SEVERITYCODE using machine learning models. All the text values in the features that we have used were replaced by numerical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5075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209F-45F7-4F2A-B166-6B479682067F}"/>
              </a:ext>
            </a:extLst>
          </p:cNvPr>
          <p:cNvSpPr>
            <a:spLocks noGrp="1"/>
          </p:cNvSpPr>
          <p:nvPr>
            <p:ph type="title"/>
          </p:nvPr>
        </p:nvSpPr>
        <p:spPr/>
        <p:txBody>
          <a:bodyPr/>
          <a:lstStyle/>
          <a:p>
            <a:r>
              <a:rPr lang="en-IN" dirty="0"/>
              <a:t>Unbalanced and balanced data</a:t>
            </a:r>
          </a:p>
        </p:txBody>
      </p:sp>
      <p:sp>
        <p:nvSpPr>
          <p:cNvPr id="3" name="Content Placeholder 2">
            <a:extLst>
              <a:ext uri="{FF2B5EF4-FFF2-40B4-BE49-F238E27FC236}">
                <a16:creationId xmlns:a16="http://schemas.microsoft.com/office/drawing/2014/main" id="{50BEFCD0-4248-499B-93B7-E0092E142105}"/>
              </a:ext>
            </a:extLst>
          </p:cNvPr>
          <p:cNvSpPr>
            <a:spLocks noGrp="1"/>
          </p:cNvSpPr>
          <p:nvPr>
            <p:ph idx="1"/>
          </p:nvPr>
        </p:nvSpPr>
        <p:spPr/>
        <p:txBody>
          <a:bodyPr/>
          <a:lstStyle/>
          <a:p>
            <a:r>
              <a:rPr lang="en-IN" dirty="0"/>
              <a:t>We have used both imbalanced and balanced data for prediction.</a:t>
            </a:r>
          </a:p>
          <a:p>
            <a:r>
              <a:rPr lang="en-IN" dirty="0"/>
              <a:t>This is done so that we can observe the difference between balancing and not balancing.</a:t>
            </a:r>
          </a:p>
          <a:p>
            <a:r>
              <a:rPr lang="en-IN" dirty="0"/>
              <a:t>The imbalanced data has a large samples for ‘SEVERITYCODE=1’. </a:t>
            </a:r>
          </a:p>
          <a:p>
            <a:r>
              <a:rPr lang="en-IN" dirty="0"/>
              <a:t>The balancing of data was done in two ways:</a:t>
            </a:r>
          </a:p>
          <a:p>
            <a:r>
              <a:rPr lang="en-IN" sz="2400" dirty="0"/>
              <a:t>Random under sampling and Random over sampling.</a:t>
            </a:r>
          </a:p>
        </p:txBody>
      </p:sp>
    </p:spTree>
    <p:extLst>
      <p:ext uri="{BB962C8B-B14F-4D97-AF65-F5344CB8AC3E}">
        <p14:creationId xmlns:p14="http://schemas.microsoft.com/office/powerpoint/2010/main" val="232115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9D76-D2B8-419D-BD39-A87034E7034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71D9C4F-A1C9-4510-B736-A21404FF4650}"/>
              </a:ext>
            </a:extLst>
          </p:cNvPr>
          <p:cNvSpPr>
            <a:spLocks noGrp="1"/>
          </p:cNvSpPr>
          <p:nvPr>
            <p:ph idx="1"/>
          </p:nvPr>
        </p:nvSpPr>
        <p:spPr/>
        <p:txBody>
          <a:bodyPr>
            <a:normAutofit/>
          </a:bodyPr>
          <a:lstStyle/>
          <a:p>
            <a:r>
              <a:rPr lang="en-IN" sz="3200" dirty="0"/>
              <a:t>Classifiers Used to build models</a:t>
            </a:r>
          </a:p>
          <a:p>
            <a:r>
              <a:rPr lang="en-IN" sz="2400" dirty="0"/>
              <a:t>Decision Tree</a:t>
            </a:r>
          </a:p>
          <a:p>
            <a:r>
              <a:rPr lang="en-IN" sz="2400" dirty="0"/>
              <a:t>Random Forest</a:t>
            </a:r>
          </a:p>
          <a:p>
            <a:r>
              <a:rPr lang="en-IN" sz="2400" dirty="0"/>
              <a:t>Logistic Regression</a:t>
            </a:r>
          </a:p>
          <a:p>
            <a:r>
              <a:rPr lang="en-IN" sz="2400" dirty="0"/>
              <a:t>K Nearest Neighbours</a:t>
            </a:r>
          </a:p>
          <a:p>
            <a:r>
              <a:rPr lang="en-IN" sz="2400" dirty="0"/>
              <a:t>Support Vector Machine</a:t>
            </a:r>
          </a:p>
        </p:txBody>
      </p:sp>
    </p:spTree>
    <p:extLst>
      <p:ext uri="{BB962C8B-B14F-4D97-AF65-F5344CB8AC3E}">
        <p14:creationId xmlns:p14="http://schemas.microsoft.com/office/powerpoint/2010/main" val="236377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1721-BFC9-463B-BD9C-F4A70F940C42}"/>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04DDC28-FD66-4C91-ABE8-1F075953CB00}"/>
              </a:ext>
            </a:extLst>
          </p:cNvPr>
          <p:cNvSpPr>
            <a:spLocks noGrp="1"/>
          </p:cNvSpPr>
          <p:nvPr>
            <p:ph idx="1"/>
          </p:nvPr>
        </p:nvSpPr>
        <p:spPr/>
        <p:txBody>
          <a:bodyPr/>
          <a:lstStyle/>
          <a:p>
            <a:r>
              <a:rPr lang="en-IN" sz="3200" dirty="0"/>
              <a:t>Different Metrics Used:</a:t>
            </a:r>
          </a:p>
          <a:p>
            <a:r>
              <a:rPr lang="en-IN" dirty="0"/>
              <a:t>Confusion matrix</a:t>
            </a:r>
          </a:p>
          <a:p>
            <a:r>
              <a:rPr lang="en-IN" dirty="0"/>
              <a:t>Classification report</a:t>
            </a:r>
          </a:p>
          <a:p>
            <a:r>
              <a:rPr lang="en-IN" dirty="0"/>
              <a:t>Accuracy</a:t>
            </a:r>
          </a:p>
        </p:txBody>
      </p:sp>
    </p:spTree>
    <p:extLst>
      <p:ext uri="{BB962C8B-B14F-4D97-AF65-F5344CB8AC3E}">
        <p14:creationId xmlns:p14="http://schemas.microsoft.com/office/powerpoint/2010/main" val="42781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7AF8-C675-43C5-AF5B-4352FCF2945D}"/>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F1CD350-8EF5-40EA-9369-BE78870CF401}"/>
              </a:ext>
            </a:extLst>
          </p:cNvPr>
          <p:cNvSpPr>
            <a:spLocks noGrp="1"/>
          </p:cNvSpPr>
          <p:nvPr>
            <p:ph idx="1"/>
          </p:nvPr>
        </p:nvSpPr>
        <p:spPr/>
        <p:txBody>
          <a:bodyPr/>
          <a:lstStyle/>
          <a:p>
            <a:pPr marL="0" indent="0">
              <a:buNone/>
            </a:pPr>
            <a:r>
              <a:rPr lang="en-IN" sz="2400" dirty="0"/>
              <a:t>Snapshots of best results in different situations.</a:t>
            </a:r>
          </a:p>
          <a:p>
            <a:pPr marL="0" indent="0">
              <a:buNone/>
            </a:pPr>
            <a:r>
              <a:rPr lang="en-IN" sz="2000" dirty="0"/>
              <a:t>Imbalanced data</a:t>
            </a:r>
          </a:p>
          <a:p>
            <a:pPr marL="0" indent="0">
              <a:buNone/>
            </a:pPr>
            <a:r>
              <a:rPr lang="en-IN" sz="2000" dirty="0"/>
              <a:t>Decision Tree</a:t>
            </a:r>
          </a:p>
          <a:p>
            <a:pPr marL="0" indent="0">
              <a:buNone/>
            </a:pPr>
            <a:endParaRPr lang="en-IN" sz="2400" dirty="0"/>
          </a:p>
        </p:txBody>
      </p:sp>
      <p:pic>
        <p:nvPicPr>
          <p:cNvPr id="5" name="Picture 4">
            <a:extLst>
              <a:ext uri="{FF2B5EF4-FFF2-40B4-BE49-F238E27FC236}">
                <a16:creationId xmlns:a16="http://schemas.microsoft.com/office/drawing/2014/main" id="{5ACC46E6-2381-4061-B22C-DB68C78DB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856" y="3233692"/>
            <a:ext cx="5143500" cy="2065020"/>
          </a:xfrm>
          <a:prstGeom prst="rect">
            <a:avLst/>
          </a:prstGeom>
        </p:spPr>
      </p:pic>
    </p:spTree>
    <p:extLst>
      <p:ext uri="{BB962C8B-B14F-4D97-AF65-F5344CB8AC3E}">
        <p14:creationId xmlns:p14="http://schemas.microsoft.com/office/powerpoint/2010/main" val="73192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E8FE56-9170-44ED-81F7-4D8D3671C831}"/>
              </a:ext>
            </a:extLst>
          </p:cNvPr>
          <p:cNvSpPr>
            <a:spLocks noGrp="1"/>
          </p:cNvSpPr>
          <p:nvPr>
            <p:ph idx="1"/>
          </p:nvPr>
        </p:nvSpPr>
        <p:spPr/>
        <p:txBody>
          <a:bodyPr/>
          <a:lstStyle/>
          <a:p>
            <a:r>
              <a:rPr lang="en-IN" dirty="0"/>
              <a:t>Random Under sampling</a:t>
            </a:r>
          </a:p>
          <a:p>
            <a:r>
              <a:rPr lang="en-IN" sz="2400" dirty="0"/>
              <a:t>Support Vector Machine</a:t>
            </a:r>
          </a:p>
          <a:p>
            <a:endParaRPr lang="en-IN" dirty="0"/>
          </a:p>
          <a:p>
            <a:endParaRPr lang="en-IN" dirty="0"/>
          </a:p>
        </p:txBody>
      </p:sp>
      <p:pic>
        <p:nvPicPr>
          <p:cNvPr id="4" name="Picture 3">
            <a:extLst>
              <a:ext uri="{FF2B5EF4-FFF2-40B4-BE49-F238E27FC236}">
                <a16:creationId xmlns:a16="http://schemas.microsoft.com/office/drawing/2014/main" id="{E94A200A-EB17-418F-A8A8-E1574C6876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7749" y="3260029"/>
            <a:ext cx="5631180" cy="2255520"/>
          </a:xfrm>
          <a:prstGeom prst="rect">
            <a:avLst/>
          </a:prstGeom>
          <a:noFill/>
          <a:ln>
            <a:noFill/>
          </a:ln>
        </p:spPr>
      </p:pic>
    </p:spTree>
    <p:extLst>
      <p:ext uri="{BB962C8B-B14F-4D97-AF65-F5344CB8AC3E}">
        <p14:creationId xmlns:p14="http://schemas.microsoft.com/office/powerpoint/2010/main" val="106729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6FB08-D462-48B0-A34F-9866402A6641}"/>
              </a:ext>
            </a:extLst>
          </p:cNvPr>
          <p:cNvSpPr>
            <a:spLocks noGrp="1"/>
          </p:cNvSpPr>
          <p:nvPr>
            <p:ph idx="1"/>
          </p:nvPr>
        </p:nvSpPr>
        <p:spPr>
          <a:xfrm>
            <a:off x="669524" y="1612426"/>
            <a:ext cx="10515600" cy="4351338"/>
          </a:xfrm>
        </p:spPr>
        <p:txBody>
          <a:bodyPr/>
          <a:lstStyle/>
          <a:p>
            <a:r>
              <a:rPr lang="en-IN" dirty="0"/>
              <a:t>Random Over Sampling</a:t>
            </a:r>
          </a:p>
          <a:p>
            <a:r>
              <a:rPr lang="en-IN" sz="2400" dirty="0"/>
              <a:t>Decision Tree</a:t>
            </a:r>
          </a:p>
          <a:p>
            <a:endParaRPr lang="en-IN" dirty="0"/>
          </a:p>
        </p:txBody>
      </p:sp>
      <p:pic>
        <p:nvPicPr>
          <p:cNvPr id="4" name="Picture 3">
            <a:extLst>
              <a:ext uri="{FF2B5EF4-FFF2-40B4-BE49-F238E27FC236}">
                <a16:creationId xmlns:a16="http://schemas.microsoft.com/office/drawing/2014/main" id="{F67A727E-A324-4D0B-80EF-0DDF38FF61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40796" y="2881302"/>
            <a:ext cx="4686300" cy="2026920"/>
          </a:xfrm>
          <a:prstGeom prst="rect">
            <a:avLst/>
          </a:prstGeom>
          <a:noFill/>
          <a:ln>
            <a:noFill/>
          </a:ln>
        </p:spPr>
      </p:pic>
    </p:spTree>
    <p:extLst>
      <p:ext uri="{BB962C8B-B14F-4D97-AF65-F5344CB8AC3E}">
        <p14:creationId xmlns:p14="http://schemas.microsoft.com/office/powerpoint/2010/main" val="283748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503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Predicting Accident Severity</vt:lpstr>
      <vt:lpstr>Introduction</vt:lpstr>
      <vt:lpstr>Data Acquisition and Cleaning</vt:lpstr>
      <vt:lpstr>Unbalanced and balanced data</vt:lpstr>
      <vt:lpstr>Methodology</vt:lpstr>
      <vt:lpstr>Results</vt:lpstr>
      <vt:lpstr>Results</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dc:title>
  <dc:creator>Aadit Khandelwal</dc:creator>
  <cp:lastModifiedBy>Aadit Khandelwal</cp:lastModifiedBy>
  <cp:revision>6</cp:revision>
  <dcterms:created xsi:type="dcterms:W3CDTF">2020-09-20T02:56:54Z</dcterms:created>
  <dcterms:modified xsi:type="dcterms:W3CDTF">2020-09-20T03:56:04Z</dcterms:modified>
</cp:coreProperties>
</file>