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dith Ks" initials="AK" lastIdx="1" clrIdx="0">
    <p:extLst>
      <p:ext uri="{19B8F6BF-5375-455C-9EA6-DF929625EA0E}">
        <p15:presenceInfo xmlns:p15="http://schemas.microsoft.com/office/powerpoint/2012/main" userId="2f693f65cfc069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3B5AEE-1576-4BDE-8CCF-68D57F39FA29}"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90239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3B5AEE-1576-4BDE-8CCF-68D57F39FA29}"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205920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3B5AEE-1576-4BDE-8CCF-68D57F39FA29}"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864311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3B5AEE-1576-4BDE-8CCF-68D57F39FA29}"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0C507-184B-4345-A787-427912F3528C}"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0506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3B5AEE-1576-4BDE-8CCF-68D57F39FA29}"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7689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3B5AEE-1576-4BDE-8CCF-68D57F39FA29}" type="datetimeFigureOut">
              <a:rPr lang="en-IN" smtClean="0"/>
              <a:t>18-05-2022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219388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3B5AEE-1576-4BDE-8CCF-68D57F39FA29}" type="datetimeFigureOut">
              <a:rPr lang="en-IN" smtClean="0"/>
              <a:t>18-05-2022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1784433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B5AEE-1576-4BDE-8CCF-68D57F39FA29}"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2938722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B5AEE-1576-4BDE-8CCF-68D57F39FA29}"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42784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B5AEE-1576-4BDE-8CCF-68D57F39FA29}"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361092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B5AEE-1576-4BDE-8CCF-68D57F39FA29}"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188799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3B5AEE-1576-4BDE-8CCF-68D57F39FA29}"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118592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B5AEE-1576-4BDE-8CCF-68D57F39FA29}" type="datetimeFigureOut">
              <a:rPr lang="en-IN" smtClean="0"/>
              <a:t>18-05-2022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286487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3B5AEE-1576-4BDE-8CCF-68D57F39FA29}" type="datetimeFigureOut">
              <a:rPr lang="en-IN" smtClean="0"/>
              <a:t>18-05-2022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224376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B5AEE-1576-4BDE-8CCF-68D57F39FA29}" type="datetimeFigureOut">
              <a:rPr lang="en-IN" smtClean="0"/>
              <a:t>18-05-2022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4325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3B5AEE-1576-4BDE-8CCF-68D57F39FA29}"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416287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3B5AEE-1576-4BDE-8CCF-68D57F39FA29}"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0C507-184B-4345-A787-427912F3528C}" type="slidenum">
              <a:rPr lang="en-IN" smtClean="0"/>
              <a:t>‹#›</a:t>
            </a:fld>
            <a:endParaRPr lang="en-IN"/>
          </a:p>
        </p:txBody>
      </p:sp>
    </p:spTree>
    <p:extLst>
      <p:ext uri="{BB962C8B-B14F-4D97-AF65-F5344CB8AC3E}">
        <p14:creationId xmlns:p14="http://schemas.microsoft.com/office/powerpoint/2010/main" val="85698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3B5AEE-1576-4BDE-8CCF-68D57F39FA29}" type="datetimeFigureOut">
              <a:rPr lang="en-IN" smtClean="0"/>
              <a:t>18-05-2022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80C507-184B-4345-A787-427912F3528C}" type="slidenum">
              <a:rPr lang="en-IN" smtClean="0"/>
              <a:t>‹#›</a:t>
            </a:fld>
            <a:endParaRPr lang="en-IN"/>
          </a:p>
        </p:txBody>
      </p:sp>
    </p:spTree>
    <p:extLst>
      <p:ext uri="{BB962C8B-B14F-4D97-AF65-F5344CB8AC3E}">
        <p14:creationId xmlns:p14="http://schemas.microsoft.com/office/powerpoint/2010/main" val="38620093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D2E15B-9421-830F-10FD-BABB3CC26F1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4000"/>
                    </a14:imgEffect>
                  </a14:imgLayer>
                </a14:imgProps>
              </a:ext>
              <a:ext uri="{28A0092B-C50C-407E-A947-70E740481C1C}">
                <a14:useLocalDpi xmlns:a14="http://schemas.microsoft.com/office/drawing/2010/main" val="0"/>
              </a:ext>
            </a:extLst>
          </a:blip>
          <a:stretch>
            <a:fillRect/>
          </a:stretch>
        </p:blipFill>
        <p:spPr>
          <a:xfrm>
            <a:off x="-7705" y="0"/>
            <a:ext cx="12192000" cy="6858000"/>
          </a:xfrm>
          <a:prstGeom prst="rect">
            <a:avLst/>
          </a:prstGeom>
        </p:spPr>
      </p:pic>
      <p:sp>
        <p:nvSpPr>
          <p:cNvPr id="8" name="Rectangle 7">
            <a:extLst>
              <a:ext uri="{FF2B5EF4-FFF2-40B4-BE49-F238E27FC236}">
                <a16:creationId xmlns:a16="http://schemas.microsoft.com/office/drawing/2014/main" id="{49FBF851-23D2-8926-4F42-90D0802A620F}"/>
              </a:ext>
            </a:extLst>
          </p:cNvPr>
          <p:cNvSpPr/>
          <p:nvPr/>
        </p:nvSpPr>
        <p:spPr>
          <a:xfrm>
            <a:off x="367803" y="2788041"/>
            <a:ext cx="8023161" cy="1754326"/>
          </a:xfrm>
          <a:prstGeom prst="rect">
            <a:avLst/>
          </a:prstGeom>
          <a:noFill/>
        </p:spPr>
        <p:txBody>
          <a:bodyPr wrap="square" lIns="91440" tIns="45720" rIns="91440" bIns="45720">
            <a:spAutoFit/>
          </a:bodyPr>
          <a:lstStyle/>
          <a:p>
            <a:pPr algn="ctr"/>
            <a:r>
              <a:rPr lang="en-US" sz="5400" b="1" cap="none" spc="0" dirty="0">
                <a:ln w="19050">
                  <a:solidFill>
                    <a:schemeClr val="bg1"/>
                  </a:solidFill>
                  <a:prstDash val="solid"/>
                </a:ln>
                <a:solidFill>
                  <a:schemeClr val="tx1">
                    <a:lumMod val="85000"/>
                    <a:lumOff val="15000"/>
                  </a:schemeClr>
                </a:solidFill>
                <a:effectLst>
                  <a:outerShdw blurRad="38100" dist="22860" dir="5400000" algn="tl" rotWithShape="0">
                    <a:srgbClr val="000000">
                      <a:alpha val="30000"/>
                    </a:srgbClr>
                  </a:outerShdw>
                </a:effectLst>
              </a:rPr>
              <a:t>Su</a:t>
            </a:r>
            <a:r>
              <a:rPr lang="en-US" sz="5400" b="1" dirty="0">
                <a:ln w="19050">
                  <a:solidFill>
                    <a:schemeClr val="bg1"/>
                  </a:solidFill>
                  <a:prstDash val="solid"/>
                </a:ln>
                <a:solidFill>
                  <a:schemeClr val="tx1">
                    <a:lumMod val="85000"/>
                    <a:lumOff val="15000"/>
                  </a:schemeClr>
                </a:solidFill>
                <a:effectLst>
                  <a:outerShdw blurRad="38100" dist="22860" dir="5400000" algn="tl" rotWithShape="0">
                    <a:srgbClr val="000000">
                      <a:alpha val="30000"/>
                    </a:srgbClr>
                  </a:outerShdw>
                </a:effectLst>
              </a:rPr>
              <a:t>pply Chain Analytics – </a:t>
            </a:r>
            <a:br>
              <a:rPr lang="en-US" sz="5400" b="1" dirty="0">
                <a:ln w="19050">
                  <a:solidFill>
                    <a:schemeClr val="bg1"/>
                  </a:solidFill>
                  <a:prstDash val="solid"/>
                </a:ln>
                <a:solidFill>
                  <a:schemeClr val="tx1">
                    <a:lumMod val="85000"/>
                    <a:lumOff val="15000"/>
                  </a:schemeClr>
                </a:solidFill>
                <a:effectLst>
                  <a:outerShdw blurRad="38100" dist="22860" dir="5400000" algn="tl" rotWithShape="0">
                    <a:srgbClr val="000000">
                      <a:alpha val="30000"/>
                    </a:srgbClr>
                  </a:outerShdw>
                </a:effectLst>
              </a:rPr>
            </a:br>
            <a:r>
              <a:rPr lang="en-US" sz="5400" b="1" dirty="0">
                <a:ln w="19050">
                  <a:solidFill>
                    <a:schemeClr val="bg1"/>
                  </a:solidFill>
                  <a:prstDash val="solid"/>
                </a:ln>
                <a:solidFill>
                  <a:schemeClr val="tx1">
                    <a:lumMod val="85000"/>
                    <a:lumOff val="15000"/>
                  </a:schemeClr>
                </a:solidFill>
                <a:effectLst>
                  <a:outerShdw blurRad="38100" dist="22860" dir="5400000" algn="tl" rotWithShape="0">
                    <a:srgbClr val="000000">
                      <a:alpha val="30000"/>
                    </a:srgbClr>
                  </a:outerShdw>
                </a:effectLst>
              </a:rPr>
              <a:t>Capstone Project</a:t>
            </a:r>
            <a:endParaRPr lang="en-US" sz="5400" b="1" cap="none" spc="0" dirty="0">
              <a:ln w="19050">
                <a:solidFill>
                  <a:schemeClr val="bg1"/>
                </a:solidFill>
                <a:prstDash val="solid"/>
              </a:ln>
              <a:solidFill>
                <a:schemeClr val="tx1">
                  <a:lumMod val="85000"/>
                  <a:lumOff val="15000"/>
                </a:schemeClr>
              </a:solidFill>
              <a:effectLst>
                <a:outerShdw blurRad="38100" dist="22860" dir="5400000" algn="tl" rotWithShape="0">
                  <a:srgbClr val="000000">
                    <a:alpha val="30000"/>
                  </a:srgbClr>
                </a:outerShdw>
              </a:effectLst>
            </a:endParaRPr>
          </a:p>
        </p:txBody>
      </p:sp>
      <p:sp>
        <p:nvSpPr>
          <p:cNvPr id="9" name="Rectangle 8">
            <a:extLst>
              <a:ext uri="{FF2B5EF4-FFF2-40B4-BE49-F238E27FC236}">
                <a16:creationId xmlns:a16="http://schemas.microsoft.com/office/drawing/2014/main" id="{4993F901-53DA-15A4-C631-322A0A8EE1FE}"/>
              </a:ext>
            </a:extLst>
          </p:cNvPr>
          <p:cNvSpPr/>
          <p:nvPr/>
        </p:nvSpPr>
        <p:spPr>
          <a:xfrm>
            <a:off x="7792782" y="6396335"/>
            <a:ext cx="4203395" cy="461665"/>
          </a:xfrm>
          <a:prstGeom prst="rect">
            <a:avLst/>
          </a:prstGeom>
          <a:noFill/>
        </p:spPr>
        <p:txBody>
          <a:bodyPr wrap="none" lIns="91440" tIns="45720" rIns="91440" bIns="45720">
            <a:spAutoFit/>
          </a:bodyPr>
          <a:lstStyle/>
          <a:p>
            <a:pPr algn="ctr"/>
            <a:r>
              <a:rPr lang="en-US" sz="2400" b="1" cap="none" spc="0" dirty="0">
                <a:ln w="12700">
                  <a:solidFill>
                    <a:schemeClr val="bg2"/>
                  </a:solidFill>
                  <a:prstDash val="solid"/>
                </a:ln>
                <a:solidFill>
                  <a:srgbClr val="FFFFFF"/>
                </a:solidFill>
                <a:effectLst>
                  <a:outerShdw blurRad="38100" dist="22860" dir="5400000" algn="tl" rotWithShape="0">
                    <a:srgbClr val="000000">
                      <a:alpha val="30000"/>
                    </a:srgbClr>
                  </a:outerShdw>
                </a:effectLst>
              </a:rPr>
              <a:t>By Aadith </a:t>
            </a:r>
            <a:r>
              <a:rPr lang="en-US" sz="2400" b="1" cap="none" spc="0" dirty="0" err="1">
                <a:ln w="12700">
                  <a:solidFill>
                    <a:schemeClr val="bg2"/>
                  </a:solidFill>
                  <a:prstDash val="solid"/>
                </a:ln>
                <a:solidFill>
                  <a:srgbClr val="FFFFFF"/>
                </a:solidFill>
                <a:effectLst>
                  <a:outerShdw blurRad="38100" dist="22860" dir="5400000" algn="tl" rotWithShape="0">
                    <a:srgbClr val="000000">
                      <a:alpha val="30000"/>
                    </a:srgbClr>
                  </a:outerShdw>
                </a:effectLst>
              </a:rPr>
              <a:t>Kamalaksha</a:t>
            </a:r>
            <a:r>
              <a:rPr lang="en-US" sz="2400" b="1" cap="none" spc="0" dirty="0">
                <a:ln w="12700">
                  <a:solidFill>
                    <a:schemeClr val="bg2"/>
                  </a:solidFill>
                  <a:prstDash val="solid"/>
                </a:ln>
                <a:solidFill>
                  <a:srgbClr val="FFFFFF"/>
                </a:solidFill>
                <a:effectLst>
                  <a:outerShdw blurRad="38100" dist="22860" dir="5400000" algn="tl" rotWithShape="0">
                    <a:srgbClr val="000000">
                      <a:alpha val="30000"/>
                    </a:srgbClr>
                  </a:outerShdw>
                </a:effectLst>
              </a:rPr>
              <a:t> Sreeja</a:t>
            </a:r>
          </a:p>
        </p:txBody>
      </p:sp>
      <p:pic>
        <p:nvPicPr>
          <p:cNvPr id="13" name="Picture 12">
            <a:extLst>
              <a:ext uri="{FF2B5EF4-FFF2-40B4-BE49-F238E27FC236}">
                <a16:creationId xmlns:a16="http://schemas.microsoft.com/office/drawing/2014/main" id="{6A6723AB-979F-4C5A-C21C-B5ED8E670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964" y="123825"/>
            <a:ext cx="3605213" cy="2875205"/>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2963520383"/>
      </p:ext>
    </p:extLst>
  </p:cSld>
  <p:clrMapOvr>
    <a:masterClrMapping/>
  </p:clrMapOvr>
  <mc:AlternateContent xmlns:mc="http://schemas.openxmlformats.org/markup-compatibility/2006" xmlns:p14="http://schemas.microsoft.com/office/powerpoint/2010/main">
    <mc:Choice Requires="p14">
      <p:transition spd="slow" p14:dur="2000" advTm="17776"/>
    </mc:Choice>
    <mc:Fallback xmlns="">
      <p:transition spd="slow" advTm="177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45E53D-3EB0-8142-E3C1-FCA5E1B66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1"/>
          </a:xfrm>
          <a:prstGeom prst="rect">
            <a:avLst/>
          </a:prstGeom>
        </p:spPr>
      </p:pic>
      <p:pic>
        <p:nvPicPr>
          <p:cNvPr id="3" name="Picture 2">
            <a:extLst>
              <a:ext uri="{FF2B5EF4-FFF2-40B4-BE49-F238E27FC236}">
                <a16:creationId xmlns:a16="http://schemas.microsoft.com/office/drawing/2014/main" id="{830CCBDD-C459-2BAD-B6EA-CFBB39AD49E9}"/>
              </a:ext>
            </a:extLst>
          </p:cNvPr>
          <p:cNvPicPr>
            <a:picLocks noChangeAspect="1"/>
          </p:cNvPicPr>
          <p:nvPr/>
        </p:nvPicPr>
        <p:blipFill>
          <a:blip r:embed="rId3"/>
          <a:stretch>
            <a:fillRect/>
          </a:stretch>
        </p:blipFill>
        <p:spPr>
          <a:xfrm>
            <a:off x="8035825" y="506476"/>
            <a:ext cx="3932261" cy="5845047"/>
          </a:xfrm>
          <a:prstGeom prst="rect">
            <a:avLst/>
          </a:prstGeom>
        </p:spPr>
      </p:pic>
      <p:sp>
        <p:nvSpPr>
          <p:cNvPr id="6" name="Rectangle 5">
            <a:extLst>
              <a:ext uri="{FF2B5EF4-FFF2-40B4-BE49-F238E27FC236}">
                <a16:creationId xmlns:a16="http://schemas.microsoft.com/office/drawing/2014/main" id="{FD030D25-63DB-A02E-1D23-E789895F2C1F}"/>
              </a:ext>
            </a:extLst>
          </p:cNvPr>
          <p:cNvSpPr/>
          <p:nvPr/>
        </p:nvSpPr>
        <p:spPr>
          <a:xfrm>
            <a:off x="223914" y="190268"/>
            <a:ext cx="7228390"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Operational Efficiency</a:t>
            </a:r>
          </a:p>
        </p:txBody>
      </p:sp>
      <p:sp>
        <p:nvSpPr>
          <p:cNvPr id="7" name="TextBox 6">
            <a:extLst>
              <a:ext uri="{FF2B5EF4-FFF2-40B4-BE49-F238E27FC236}">
                <a16:creationId xmlns:a16="http://schemas.microsoft.com/office/drawing/2014/main" id="{893CF87B-9C98-975A-C513-33BA5302EC38}"/>
              </a:ext>
            </a:extLst>
          </p:cNvPr>
          <p:cNvSpPr txBox="1"/>
          <p:nvPr/>
        </p:nvSpPr>
        <p:spPr>
          <a:xfrm>
            <a:off x="372533" y="1546578"/>
            <a:ext cx="4233334" cy="2862322"/>
          </a:xfrm>
          <a:prstGeom prst="rect">
            <a:avLst/>
          </a:prstGeom>
          <a:solidFill>
            <a:schemeClr val="tx1">
              <a:alpha val="34000"/>
            </a:schemeClr>
          </a:solidFill>
        </p:spPr>
        <p:txBody>
          <a:bodyPr wrap="square" rtlCol="0">
            <a:spAutoFit/>
          </a:bodyPr>
          <a:lstStyle/>
          <a:p>
            <a:r>
              <a:rPr lang="en-IN" dirty="0">
                <a:solidFill>
                  <a:schemeClr val="bg1"/>
                </a:solidFill>
              </a:rPr>
              <a:t>Operational efficiency is key to the success of any business.</a:t>
            </a:r>
          </a:p>
          <a:p>
            <a:endParaRPr lang="en-IN" dirty="0">
              <a:solidFill>
                <a:schemeClr val="bg1"/>
              </a:solidFill>
            </a:endParaRPr>
          </a:p>
          <a:p>
            <a:r>
              <a:rPr lang="en-IN" dirty="0">
                <a:solidFill>
                  <a:schemeClr val="bg1"/>
                </a:solidFill>
              </a:rPr>
              <a:t>Insights:</a:t>
            </a:r>
          </a:p>
          <a:p>
            <a:endParaRPr lang="en-IN" dirty="0">
              <a:solidFill>
                <a:schemeClr val="bg1"/>
              </a:solidFill>
            </a:endParaRPr>
          </a:p>
          <a:p>
            <a:pPr marL="342900" indent="-342900">
              <a:buAutoNum type="arabicPeriod"/>
            </a:pPr>
            <a:r>
              <a:rPr lang="en-IN" dirty="0">
                <a:solidFill>
                  <a:schemeClr val="bg1"/>
                </a:solidFill>
              </a:rPr>
              <a:t>Rock breaker classes are the least efficient of the lot.</a:t>
            </a:r>
          </a:p>
          <a:p>
            <a:pPr marL="342900" indent="-342900">
              <a:buAutoNum type="arabicPeriod"/>
            </a:pPr>
            <a:endParaRPr lang="en-IN" dirty="0">
              <a:solidFill>
                <a:schemeClr val="bg1"/>
              </a:solidFill>
            </a:endParaRPr>
          </a:p>
          <a:p>
            <a:pPr marL="342900" indent="-342900">
              <a:buAutoNum type="arabicPeriod"/>
            </a:pPr>
            <a:r>
              <a:rPr lang="en-IN" dirty="0">
                <a:solidFill>
                  <a:schemeClr val="bg1"/>
                </a:solidFill>
              </a:rPr>
              <a:t>Truck classes are the most efficient equipment</a:t>
            </a:r>
          </a:p>
        </p:txBody>
      </p:sp>
    </p:spTree>
    <p:extLst>
      <p:ext uri="{BB962C8B-B14F-4D97-AF65-F5344CB8AC3E}">
        <p14:creationId xmlns:p14="http://schemas.microsoft.com/office/powerpoint/2010/main" val="3230137975"/>
      </p:ext>
    </p:extLst>
  </p:cSld>
  <p:clrMapOvr>
    <a:masterClrMapping/>
  </p:clrMapOvr>
  <mc:AlternateContent xmlns:mc="http://schemas.openxmlformats.org/markup-compatibility/2006" xmlns:p14="http://schemas.microsoft.com/office/powerpoint/2010/main">
    <mc:Choice Requires="p14">
      <p:transition spd="slow" p14:dur="2000" advTm="78084"/>
    </mc:Choice>
    <mc:Fallback xmlns="">
      <p:transition spd="slow" advTm="7808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F9942-0D3D-FD2D-90F7-775922E406A5}"/>
              </a:ext>
            </a:extLst>
          </p:cNvPr>
          <p:cNvPicPr>
            <a:picLocks noChangeAspect="1"/>
          </p:cNvPicPr>
          <p:nvPr/>
        </p:nvPicPr>
        <p:blipFill rotWithShape="1">
          <a:blip r:embed="rId2">
            <a:extLst>
              <a:ext uri="{28A0092B-C50C-407E-A947-70E740481C1C}">
                <a14:useLocalDpi xmlns:a14="http://schemas.microsoft.com/office/drawing/2010/main" val="0"/>
              </a:ext>
            </a:extLst>
          </a:blip>
          <a:srcRect b="10"/>
          <a:stretch/>
        </p:blipFill>
        <p:spPr>
          <a:xfrm>
            <a:off x="0" y="0"/>
            <a:ext cx="12192000" cy="6869206"/>
          </a:xfrm>
          <a:prstGeom prst="rect">
            <a:avLst/>
          </a:prstGeom>
        </p:spPr>
      </p:pic>
      <p:sp>
        <p:nvSpPr>
          <p:cNvPr id="4" name="Rectangle 3">
            <a:extLst>
              <a:ext uri="{FF2B5EF4-FFF2-40B4-BE49-F238E27FC236}">
                <a16:creationId xmlns:a16="http://schemas.microsoft.com/office/drawing/2014/main" id="{83618AF6-632D-E86D-2A06-C2279F81BB63}"/>
              </a:ext>
            </a:extLst>
          </p:cNvPr>
          <p:cNvSpPr/>
          <p:nvPr/>
        </p:nvSpPr>
        <p:spPr>
          <a:xfrm>
            <a:off x="4182751" y="0"/>
            <a:ext cx="3826497"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Suggestions</a:t>
            </a:r>
          </a:p>
        </p:txBody>
      </p:sp>
      <p:sp>
        <p:nvSpPr>
          <p:cNvPr id="6" name="TextBox 5">
            <a:extLst>
              <a:ext uri="{FF2B5EF4-FFF2-40B4-BE49-F238E27FC236}">
                <a16:creationId xmlns:a16="http://schemas.microsoft.com/office/drawing/2014/main" id="{3698DFB6-F7E9-F4A9-62FF-4FA484836245}"/>
              </a:ext>
            </a:extLst>
          </p:cNvPr>
          <p:cNvSpPr txBox="1"/>
          <p:nvPr/>
        </p:nvSpPr>
        <p:spPr>
          <a:xfrm>
            <a:off x="508000" y="1264356"/>
            <a:ext cx="11401778" cy="3970318"/>
          </a:xfrm>
          <a:prstGeom prst="rect">
            <a:avLst/>
          </a:prstGeom>
          <a:solidFill>
            <a:schemeClr val="tx1">
              <a:alpha val="27000"/>
            </a:schemeClr>
          </a:solidFill>
        </p:spPr>
        <p:txBody>
          <a:bodyPr wrap="square" rtlCol="0">
            <a:spAutoFit/>
          </a:bodyPr>
          <a:lstStyle/>
          <a:p>
            <a:pPr marL="285750" indent="-285750">
              <a:buBlip>
                <a:blip r:embed="rId3"/>
              </a:buBlip>
            </a:pPr>
            <a:r>
              <a:rPr lang="en-IN" sz="2800" dirty="0">
                <a:solidFill>
                  <a:schemeClr val="bg1"/>
                </a:solidFill>
              </a:rPr>
              <a:t>Equipment that are less productive should be replaced by the more productive ones from the same class</a:t>
            </a:r>
          </a:p>
          <a:p>
            <a:pPr marL="285750" indent="-285750">
              <a:buBlip>
                <a:blip r:embed="rId3"/>
              </a:buBlip>
            </a:pPr>
            <a:r>
              <a:rPr lang="en-IN" sz="2800" dirty="0">
                <a:solidFill>
                  <a:schemeClr val="bg1"/>
                </a:solidFill>
              </a:rPr>
              <a:t>Trucks with a higher payload and mileage should be preferred considering the fuel costs</a:t>
            </a:r>
          </a:p>
          <a:p>
            <a:pPr marL="285750" indent="-285750">
              <a:buBlip>
                <a:blip r:embed="rId3"/>
              </a:buBlip>
            </a:pPr>
            <a:r>
              <a:rPr lang="en-IN" sz="2800" dirty="0">
                <a:solidFill>
                  <a:schemeClr val="bg1"/>
                </a:solidFill>
              </a:rPr>
              <a:t>Lesser quality equipment have a higher downtime and should be replaced </a:t>
            </a:r>
          </a:p>
          <a:p>
            <a:pPr marL="285750" indent="-285750">
              <a:buBlip>
                <a:blip r:embed="rId3"/>
              </a:buBlip>
            </a:pPr>
            <a:r>
              <a:rPr lang="en-IN" sz="2800" dirty="0">
                <a:solidFill>
                  <a:schemeClr val="bg1"/>
                </a:solidFill>
              </a:rPr>
              <a:t>There should be on field maintenance to reduce the maintenance time</a:t>
            </a:r>
          </a:p>
          <a:p>
            <a:pPr marL="285750" indent="-285750">
              <a:buBlip>
                <a:blip r:embed="rId3"/>
              </a:buBlip>
            </a:pPr>
            <a:r>
              <a:rPr lang="en-IN" sz="2800" dirty="0">
                <a:solidFill>
                  <a:schemeClr val="bg1"/>
                </a:solidFill>
              </a:rPr>
              <a:t>We should increase the number of Loaders to reduce the loading and waiting time. </a:t>
            </a:r>
            <a:r>
              <a:rPr lang="en-IN" sz="2800" dirty="0"/>
              <a:t> </a:t>
            </a:r>
            <a:endParaRPr lang="en-IN" sz="2800" dirty="0">
              <a:solidFill>
                <a:schemeClr val="bg1"/>
              </a:solidFill>
            </a:endParaRPr>
          </a:p>
        </p:txBody>
      </p:sp>
    </p:spTree>
    <p:extLst>
      <p:ext uri="{BB962C8B-B14F-4D97-AF65-F5344CB8AC3E}">
        <p14:creationId xmlns:p14="http://schemas.microsoft.com/office/powerpoint/2010/main" val="2410599863"/>
      </p:ext>
    </p:extLst>
  </p:cSld>
  <p:clrMapOvr>
    <a:masterClrMapping/>
  </p:clrMapOvr>
  <mc:AlternateContent xmlns:mc="http://schemas.openxmlformats.org/markup-compatibility/2006" xmlns:p14="http://schemas.microsoft.com/office/powerpoint/2010/main">
    <mc:Choice Requires="p14">
      <p:transition spd="slow" p14:dur="2000" advTm="122588"/>
    </mc:Choice>
    <mc:Fallback xmlns="">
      <p:transition advTm="122588"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2392A3-A896-34B8-BCFD-52D6FBC0FC4F}"/>
              </a:ext>
            </a:extLst>
          </p:cNvPr>
          <p:cNvPicPr>
            <a:picLocks noChangeAspect="1"/>
          </p:cNvPicPr>
          <p:nvPr/>
        </p:nvPicPr>
        <p:blipFill rotWithShape="1">
          <a:blip r:embed="rId2">
            <a:extLst>
              <a:ext uri="{28A0092B-C50C-407E-A947-70E740481C1C}">
                <a14:useLocalDpi xmlns:a14="http://schemas.microsoft.com/office/drawing/2010/main" val="0"/>
              </a:ext>
            </a:extLst>
          </a:blip>
          <a:srcRect b="45"/>
          <a:stretch/>
        </p:blipFill>
        <p:spPr>
          <a:xfrm>
            <a:off x="-135467" y="0"/>
            <a:ext cx="12327467" cy="6858001"/>
          </a:xfrm>
          <a:prstGeom prst="rect">
            <a:avLst/>
          </a:prstGeom>
        </p:spPr>
      </p:pic>
      <p:sp>
        <p:nvSpPr>
          <p:cNvPr id="4" name="Rectangle 3">
            <a:extLst>
              <a:ext uri="{FF2B5EF4-FFF2-40B4-BE49-F238E27FC236}">
                <a16:creationId xmlns:a16="http://schemas.microsoft.com/office/drawing/2014/main" id="{BC9A8DBC-6764-A84F-27D5-75B0B15B341E}"/>
              </a:ext>
            </a:extLst>
          </p:cNvPr>
          <p:cNvSpPr/>
          <p:nvPr/>
        </p:nvSpPr>
        <p:spPr>
          <a:xfrm>
            <a:off x="4069356" y="2967335"/>
            <a:ext cx="4053289"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Thank You! </a:t>
            </a:r>
          </a:p>
        </p:txBody>
      </p:sp>
    </p:spTree>
    <p:extLst>
      <p:ext uri="{BB962C8B-B14F-4D97-AF65-F5344CB8AC3E}">
        <p14:creationId xmlns:p14="http://schemas.microsoft.com/office/powerpoint/2010/main" val="264942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852EED-699B-32CC-4EED-F5A314E1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46" y="3982795"/>
            <a:ext cx="3605213" cy="2875205"/>
          </a:xfrm>
          <a:prstGeom prst="rect">
            <a:avLst/>
          </a:prstGeom>
          <a:effectLst>
            <a:outerShdw blurRad="50800" dist="50800" dir="5400000" algn="ctr" rotWithShape="0">
              <a:srgbClr val="000000"/>
            </a:outerShdw>
          </a:effectLst>
        </p:spPr>
      </p:pic>
      <p:sp>
        <p:nvSpPr>
          <p:cNvPr id="3" name="Rectangle 2">
            <a:extLst>
              <a:ext uri="{FF2B5EF4-FFF2-40B4-BE49-F238E27FC236}">
                <a16:creationId xmlns:a16="http://schemas.microsoft.com/office/drawing/2014/main" id="{B3E745C1-0CA1-B41C-B9E2-E95331692E38}"/>
              </a:ext>
            </a:extLst>
          </p:cNvPr>
          <p:cNvSpPr/>
          <p:nvPr/>
        </p:nvSpPr>
        <p:spPr>
          <a:xfrm>
            <a:off x="1980379" y="0"/>
            <a:ext cx="7872668"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What is Open Pit Mining?</a:t>
            </a:r>
          </a:p>
        </p:txBody>
      </p:sp>
      <p:sp>
        <p:nvSpPr>
          <p:cNvPr id="4" name="TextBox 3">
            <a:extLst>
              <a:ext uri="{FF2B5EF4-FFF2-40B4-BE49-F238E27FC236}">
                <a16:creationId xmlns:a16="http://schemas.microsoft.com/office/drawing/2014/main" id="{6C229255-1535-3358-FB68-F1374BB18ACF}"/>
              </a:ext>
            </a:extLst>
          </p:cNvPr>
          <p:cNvSpPr txBox="1"/>
          <p:nvPr/>
        </p:nvSpPr>
        <p:spPr>
          <a:xfrm>
            <a:off x="206188" y="1120588"/>
            <a:ext cx="11645153" cy="2862322"/>
          </a:xfrm>
          <a:prstGeom prst="rect">
            <a:avLst/>
          </a:prstGeom>
          <a:noFill/>
        </p:spPr>
        <p:txBody>
          <a:bodyPr wrap="square" rtlCol="0">
            <a:spAutoFit/>
          </a:bodyPr>
          <a:lstStyle/>
          <a:p>
            <a:r>
              <a:rPr lang="en-US" dirty="0"/>
              <a:t>Open-pit mining is a surface mining technique of extracting rocks or minerals from open-pit in the ground also known as a quarry. </a:t>
            </a:r>
          </a:p>
          <a:p>
            <a:endParaRPr lang="en-US" dirty="0"/>
          </a:p>
          <a:p>
            <a:r>
              <a:rPr lang="en-US" dirty="0"/>
              <a:t>Open-pit mines are used when deposits are found near the surface and surface material covering valuable deposits is thin or the material of interest is structurally unsuitable for tunnelling (as would be the case for sand, cinder, and gravel). </a:t>
            </a:r>
          </a:p>
          <a:p>
            <a:endParaRPr lang="en-US" dirty="0"/>
          </a:p>
          <a:p>
            <a:r>
              <a:rPr lang="en-US" dirty="0"/>
              <a:t>Materials that can be extracted by this technique include bitumen, clay, coal, copper, coquina, diamonds, gravel and stone (stone refers to bedrock, whereas gravel is unconsolidated material), granite, gritstone, gypsum, limestone, marble, metal ores, such as copper, iron, gold, silver, and molybdenum, uranium and phosphate.</a:t>
            </a:r>
            <a:endParaRPr lang="en-IN" dirty="0"/>
          </a:p>
        </p:txBody>
      </p:sp>
    </p:spTree>
    <p:extLst>
      <p:ext uri="{BB962C8B-B14F-4D97-AF65-F5344CB8AC3E}">
        <p14:creationId xmlns:p14="http://schemas.microsoft.com/office/powerpoint/2010/main" val="3415794987"/>
      </p:ext>
    </p:extLst>
  </p:cSld>
  <p:clrMapOvr>
    <a:masterClrMapping/>
  </p:clrMapOvr>
  <mc:AlternateContent xmlns:mc="http://schemas.openxmlformats.org/markup-compatibility/2006" xmlns:p14="http://schemas.microsoft.com/office/powerpoint/2010/main">
    <mc:Choice Requires="p14">
      <p:transition spd="slow" p14:dur="2000" advTm="30593"/>
    </mc:Choice>
    <mc:Fallback xmlns="">
      <p:transition spd="slow" advTm="305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7DC73A-C8EB-11FF-78E0-429AF2EE01C2}"/>
              </a:ext>
            </a:extLst>
          </p:cNvPr>
          <p:cNvSpPr/>
          <p:nvPr/>
        </p:nvSpPr>
        <p:spPr>
          <a:xfrm>
            <a:off x="-82560" y="84204"/>
            <a:ext cx="10187662" cy="923330"/>
          </a:xfrm>
          <a:prstGeom prst="rect">
            <a:avLst/>
          </a:prstGeom>
          <a:noFill/>
        </p:spPr>
        <p:txBody>
          <a:bodyPr wrap="none" lIns="91440" tIns="45720" rIns="91440" bIns="45720">
            <a:spAutoFit/>
          </a:bodyPr>
          <a:lstStyle/>
          <a:p>
            <a:pPr algn="ctr"/>
            <a:r>
              <a:rPr lang="en-US" sz="5400" u="sng" dirty="0">
                <a:effectLst/>
                <a:latin typeface="Arial" panose="020B0604020202020204" pitchFamily="34" charset="0"/>
              </a:rPr>
              <a:t>Datasets and Treatment of Data:</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1BF5DD21-C510-49F5-2FF0-96BA2B77B73A}"/>
              </a:ext>
            </a:extLst>
          </p:cNvPr>
          <p:cNvSpPr txBox="1"/>
          <p:nvPr/>
        </p:nvSpPr>
        <p:spPr>
          <a:xfrm>
            <a:off x="285750" y="1171575"/>
            <a:ext cx="11610975" cy="3693319"/>
          </a:xfrm>
          <a:prstGeom prst="rect">
            <a:avLst/>
          </a:prstGeom>
          <a:noFill/>
        </p:spPr>
        <p:txBody>
          <a:bodyPr wrap="square" rtlCol="0">
            <a:spAutoFit/>
          </a:bodyPr>
          <a:lstStyle/>
          <a:p>
            <a:r>
              <a:rPr lang="en-US" dirty="0"/>
              <a:t>We have 3 sets of data to perform Analysis on:</a:t>
            </a:r>
          </a:p>
          <a:p>
            <a:pPr marL="342900" indent="-342900">
              <a:buAutoNum type="alphaLcPeriod"/>
            </a:pPr>
            <a:r>
              <a:rPr lang="en-US" dirty="0"/>
              <a:t>Cycle Data</a:t>
            </a:r>
          </a:p>
          <a:p>
            <a:pPr marL="342900" indent="-342900">
              <a:buAutoNum type="alphaLcPeriod"/>
            </a:pPr>
            <a:r>
              <a:rPr lang="en-US" dirty="0"/>
              <a:t>Location data</a:t>
            </a:r>
          </a:p>
          <a:p>
            <a:pPr marL="342900" indent="-342900">
              <a:buAutoNum type="alphaLcPeriod"/>
            </a:pPr>
            <a:r>
              <a:rPr lang="en-US" dirty="0"/>
              <a:t>Delay Data</a:t>
            </a:r>
          </a:p>
          <a:p>
            <a:pPr marL="342900" indent="-342900">
              <a:buAutoNum type="alphaLcPeriod"/>
            </a:pPr>
            <a:endParaRPr lang="en-US" dirty="0"/>
          </a:p>
          <a:p>
            <a:pPr marL="342900" indent="-342900">
              <a:buAutoNum type="alphaLcPeriod"/>
            </a:pPr>
            <a:endParaRPr lang="en-US" dirty="0"/>
          </a:p>
          <a:p>
            <a:endParaRPr lang="en-US" dirty="0"/>
          </a:p>
          <a:p>
            <a:endParaRPr lang="en-US" dirty="0"/>
          </a:p>
          <a:p>
            <a:endParaRPr lang="en-US" dirty="0"/>
          </a:p>
          <a:p>
            <a:pPr marL="342900" indent="-342900">
              <a:buAutoNum type="alphaLcPeriod"/>
            </a:pPr>
            <a:endParaRPr lang="en-US" dirty="0"/>
          </a:p>
          <a:p>
            <a:r>
              <a:rPr lang="en-US" dirty="0"/>
              <a:t>Procedure Followed – Loaded the tables in MySQL Workbench and imputed the null values of the columns taking either the Median or the Average of the column, created stored procedures and loaded the data in Tableau and created the dashboards to get insights.</a:t>
            </a:r>
            <a:endParaRPr lang="en-IN" dirty="0"/>
          </a:p>
        </p:txBody>
      </p:sp>
      <p:pic>
        <p:nvPicPr>
          <p:cNvPr id="8" name="Picture 7">
            <a:extLst>
              <a:ext uri="{FF2B5EF4-FFF2-40B4-BE49-F238E27FC236}">
                <a16:creationId xmlns:a16="http://schemas.microsoft.com/office/drawing/2014/main" id="{7D191C70-7BA0-BE0C-F280-C4E48BE4F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1728" y="-449214"/>
            <a:ext cx="5760732" cy="4319025"/>
          </a:xfrm>
          <a:prstGeom prst="rect">
            <a:avLst/>
          </a:prstGeom>
        </p:spPr>
      </p:pic>
    </p:spTree>
    <p:extLst>
      <p:ext uri="{BB962C8B-B14F-4D97-AF65-F5344CB8AC3E}">
        <p14:creationId xmlns:p14="http://schemas.microsoft.com/office/powerpoint/2010/main" val="3717229077"/>
      </p:ext>
    </p:extLst>
  </p:cSld>
  <p:clrMapOvr>
    <a:masterClrMapping/>
  </p:clrMapOvr>
  <mc:AlternateContent xmlns:mc="http://schemas.openxmlformats.org/markup-compatibility/2006" xmlns:p14="http://schemas.microsoft.com/office/powerpoint/2010/main">
    <mc:Choice Requires="p14">
      <p:transition spd="slow" p14:dur="2000" advTm="41187"/>
    </mc:Choice>
    <mc:Fallback xmlns="">
      <p:transition spd="slow" advTm="4118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D5F4B-A2AF-FEEC-133C-840F2C21BAB1}"/>
              </a:ext>
            </a:extLst>
          </p:cNvPr>
          <p:cNvPicPr>
            <a:picLocks noChangeAspect="1"/>
          </p:cNvPicPr>
          <p:nvPr/>
        </p:nvPicPr>
        <p:blipFill>
          <a:blip r:embed="rId2"/>
          <a:stretch>
            <a:fillRect/>
          </a:stretch>
        </p:blipFill>
        <p:spPr>
          <a:xfrm>
            <a:off x="9593487" y="411218"/>
            <a:ext cx="2149026" cy="6035563"/>
          </a:xfrm>
          <a:prstGeom prst="rect">
            <a:avLst/>
          </a:prstGeom>
        </p:spPr>
      </p:pic>
      <p:sp>
        <p:nvSpPr>
          <p:cNvPr id="4" name="TextBox 3">
            <a:extLst>
              <a:ext uri="{FF2B5EF4-FFF2-40B4-BE49-F238E27FC236}">
                <a16:creationId xmlns:a16="http://schemas.microsoft.com/office/drawing/2014/main" id="{46FC8EDE-B27E-2CD4-0EEB-53E10C566D74}"/>
              </a:ext>
            </a:extLst>
          </p:cNvPr>
          <p:cNvSpPr txBox="1"/>
          <p:nvPr/>
        </p:nvSpPr>
        <p:spPr>
          <a:xfrm>
            <a:off x="285750" y="1851454"/>
            <a:ext cx="8439150" cy="2585323"/>
          </a:xfrm>
          <a:prstGeom prst="rect">
            <a:avLst/>
          </a:prstGeom>
          <a:noFill/>
        </p:spPr>
        <p:txBody>
          <a:bodyPr wrap="square" rtlCol="0">
            <a:spAutoFit/>
          </a:bodyPr>
          <a:lstStyle/>
          <a:p>
            <a:r>
              <a:rPr lang="en-US" dirty="0"/>
              <a:t>When we look at the pie charts here, it’s evident that Trucks are the most efficient of all the Mining Equipment.</a:t>
            </a:r>
          </a:p>
          <a:p>
            <a:endParaRPr lang="en-US" dirty="0"/>
          </a:p>
          <a:p>
            <a:pPr marL="342900" indent="-342900">
              <a:buAutoNum type="arabicPeriod"/>
            </a:pPr>
            <a:r>
              <a:rPr lang="en-IN" dirty="0"/>
              <a:t>Trucks have less down time and are available for operations for more time when compared to other equipment.</a:t>
            </a:r>
          </a:p>
          <a:p>
            <a:pPr marL="342900" indent="-342900">
              <a:buAutoNum type="arabicPeriod"/>
            </a:pPr>
            <a:endParaRPr lang="en-IN" dirty="0"/>
          </a:p>
          <a:p>
            <a:pPr marL="342900" indent="-342900">
              <a:buAutoNum type="arabicPeriod"/>
            </a:pPr>
            <a:r>
              <a:rPr lang="en-IN" dirty="0"/>
              <a:t>Trucks have a higher quality quotient</a:t>
            </a:r>
          </a:p>
          <a:p>
            <a:pPr marL="342900" indent="-342900">
              <a:buAutoNum type="arabicPeriod"/>
            </a:pPr>
            <a:endParaRPr lang="en-IN" dirty="0"/>
          </a:p>
          <a:p>
            <a:pPr marL="342900" indent="-342900">
              <a:buAutoNum type="arabicPeriod"/>
            </a:pPr>
            <a:r>
              <a:rPr lang="en-IN" dirty="0"/>
              <a:t>Trucks also promisingly deliver high performance</a:t>
            </a:r>
          </a:p>
        </p:txBody>
      </p:sp>
      <p:sp>
        <p:nvSpPr>
          <p:cNvPr id="5" name="Rectangle 4">
            <a:extLst>
              <a:ext uri="{FF2B5EF4-FFF2-40B4-BE49-F238E27FC236}">
                <a16:creationId xmlns:a16="http://schemas.microsoft.com/office/drawing/2014/main" id="{F6CC70E1-945D-A2EA-558D-46EE0513320D}"/>
              </a:ext>
            </a:extLst>
          </p:cNvPr>
          <p:cNvSpPr/>
          <p:nvPr/>
        </p:nvSpPr>
        <p:spPr>
          <a:xfrm>
            <a:off x="720044" y="195560"/>
            <a:ext cx="8439150" cy="769441"/>
          </a:xfrm>
          <a:prstGeom prst="rect">
            <a:avLst/>
          </a:prstGeom>
          <a:noFill/>
        </p:spPr>
        <p:txBody>
          <a:bodyPr wrap="square" lIns="91440" tIns="45720" rIns="91440" bIns="45720">
            <a:spAutoFit/>
          </a:bodyPr>
          <a:lstStyle/>
          <a:p>
            <a:pPr algn="ctr"/>
            <a:r>
              <a:rPr lang="en-US" sz="4400" b="0" u="sng" cap="none" spc="0" dirty="0">
                <a:ln w="0"/>
                <a:solidFill>
                  <a:schemeClr val="tx1"/>
                </a:solidFill>
                <a:effectLst>
                  <a:outerShdw blurRad="38100" dist="19050" dir="2700000" algn="tl" rotWithShape="0">
                    <a:schemeClr val="dk1">
                      <a:alpha val="40000"/>
                    </a:schemeClr>
                  </a:outerShdw>
                </a:effectLst>
              </a:rPr>
              <a:t>Overall Equipment Effectiveness</a:t>
            </a:r>
          </a:p>
        </p:txBody>
      </p:sp>
      <p:pic>
        <p:nvPicPr>
          <p:cNvPr id="7" name="Picture 6">
            <a:extLst>
              <a:ext uri="{FF2B5EF4-FFF2-40B4-BE49-F238E27FC236}">
                <a16:creationId xmlns:a16="http://schemas.microsoft.com/office/drawing/2014/main" id="{DEBB6EF6-C676-21EE-9D49-99D833515BD8}"/>
              </a:ext>
            </a:extLst>
          </p:cNvPr>
          <p:cNvPicPr>
            <a:picLocks noChangeAspect="1"/>
          </p:cNvPicPr>
          <p:nvPr/>
        </p:nvPicPr>
        <p:blipFill>
          <a:blip r:embed="rId3"/>
          <a:stretch>
            <a:fillRect/>
          </a:stretch>
        </p:blipFill>
        <p:spPr>
          <a:xfrm>
            <a:off x="0" y="4436777"/>
            <a:ext cx="8202706" cy="2399728"/>
          </a:xfrm>
          <a:prstGeom prst="rect">
            <a:avLst/>
          </a:prstGeom>
        </p:spPr>
      </p:pic>
    </p:spTree>
    <p:extLst>
      <p:ext uri="{BB962C8B-B14F-4D97-AF65-F5344CB8AC3E}">
        <p14:creationId xmlns:p14="http://schemas.microsoft.com/office/powerpoint/2010/main" val="2452184251"/>
      </p:ext>
    </p:extLst>
  </p:cSld>
  <p:clrMapOvr>
    <a:masterClrMapping/>
  </p:clrMapOvr>
  <mc:AlternateContent xmlns:mc="http://schemas.openxmlformats.org/markup-compatibility/2006" xmlns:p14="http://schemas.microsoft.com/office/powerpoint/2010/main">
    <mc:Choice Requires="p14">
      <p:transition spd="slow" p14:dur="2000" advTm="97896"/>
    </mc:Choice>
    <mc:Fallback xmlns="">
      <p:transition spd="slow" advTm="978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2458D3-8B42-E4E4-C735-B4A70E617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373" y="5448437"/>
            <a:ext cx="1767448" cy="1409563"/>
          </a:xfrm>
          <a:prstGeom prst="rect">
            <a:avLst/>
          </a:prstGeom>
          <a:effectLst>
            <a:outerShdw blurRad="50800" dist="50800" dir="5400000" algn="ctr" rotWithShape="0">
              <a:srgbClr val="000000"/>
            </a:outerShdw>
          </a:effectLst>
        </p:spPr>
      </p:pic>
      <p:sp>
        <p:nvSpPr>
          <p:cNvPr id="5" name="Rectangle 4">
            <a:extLst>
              <a:ext uri="{FF2B5EF4-FFF2-40B4-BE49-F238E27FC236}">
                <a16:creationId xmlns:a16="http://schemas.microsoft.com/office/drawing/2014/main" id="{E2903669-2D13-6111-A877-AD21C5407FC7}"/>
              </a:ext>
            </a:extLst>
          </p:cNvPr>
          <p:cNvSpPr/>
          <p:nvPr/>
        </p:nvSpPr>
        <p:spPr>
          <a:xfrm>
            <a:off x="230614" y="58071"/>
            <a:ext cx="6239207" cy="830997"/>
          </a:xfrm>
          <a:prstGeom prst="rect">
            <a:avLst/>
          </a:prstGeom>
          <a:noFill/>
        </p:spPr>
        <p:txBody>
          <a:bodyPr wrap="none" lIns="91440" tIns="45720" rIns="91440" bIns="45720">
            <a:spAutoFit/>
          </a:bodyPr>
          <a:lstStyle/>
          <a:p>
            <a:pPr algn="ctr"/>
            <a:r>
              <a:rPr lang="en-US" sz="4800" b="0" u="sng" cap="none" spc="0" dirty="0">
                <a:ln w="0"/>
                <a:solidFill>
                  <a:schemeClr val="tx1"/>
                </a:solidFill>
                <a:effectLst>
                  <a:outerShdw blurRad="38100" dist="19050" dir="2700000" algn="tl" rotWithShape="0">
                    <a:schemeClr val="dk1">
                      <a:alpha val="40000"/>
                    </a:schemeClr>
                  </a:outerShdw>
                </a:effectLst>
              </a:rPr>
              <a:t>Equipment Availability</a:t>
            </a:r>
          </a:p>
        </p:txBody>
      </p:sp>
      <p:sp>
        <p:nvSpPr>
          <p:cNvPr id="6" name="TextBox 5">
            <a:extLst>
              <a:ext uri="{FF2B5EF4-FFF2-40B4-BE49-F238E27FC236}">
                <a16:creationId xmlns:a16="http://schemas.microsoft.com/office/drawing/2014/main" id="{DBE765BC-C2A6-9888-2544-91461C7BF6DE}"/>
              </a:ext>
            </a:extLst>
          </p:cNvPr>
          <p:cNvSpPr txBox="1"/>
          <p:nvPr/>
        </p:nvSpPr>
        <p:spPr>
          <a:xfrm>
            <a:off x="125506" y="1945341"/>
            <a:ext cx="6104965" cy="2031325"/>
          </a:xfrm>
          <a:prstGeom prst="rect">
            <a:avLst/>
          </a:prstGeom>
          <a:noFill/>
        </p:spPr>
        <p:txBody>
          <a:bodyPr wrap="square" rtlCol="0">
            <a:spAutoFit/>
          </a:bodyPr>
          <a:lstStyle/>
          <a:p>
            <a:r>
              <a:rPr lang="en-US" dirty="0"/>
              <a:t>Equipment under maintenance is a very important factor in our business. We have to make sure that our equipment is always on the ground.</a:t>
            </a:r>
          </a:p>
          <a:p>
            <a:endParaRPr lang="en-US" dirty="0"/>
          </a:p>
          <a:p>
            <a:r>
              <a:rPr lang="en-US" dirty="0"/>
              <a:t>From this graph here it is evident that Trucks and Loaders spent the least time away from the ground whereas dozer units require heavy maintenance.</a:t>
            </a:r>
            <a:endParaRPr lang="en-IN" dirty="0"/>
          </a:p>
        </p:txBody>
      </p:sp>
      <p:pic>
        <p:nvPicPr>
          <p:cNvPr id="8" name="Picture 7">
            <a:extLst>
              <a:ext uri="{FF2B5EF4-FFF2-40B4-BE49-F238E27FC236}">
                <a16:creationId xmlns:a16="http://schemas.microsoft.com/office/drawing/2014/main" id="{DD5140CD-A0D1-DF4A-D3ED-B5C3F081C029}"/>
              </a:ext>
            </a:extLst>
          </p:cNvPr>
          <p:cNvPicPr>
            <a:picLocks noChangeAspect="1"/>
          </p:cNvPicPr>
          <p:nvPr/>
        </p:nvPicPr>
        <p:blipFill>
          <a:blip r:embed="rId3"/>
          <a:stretch>
            <a:fillRect/>
          </a:stretch>
        </p:blipFill>
        <p:spPr>
          <a:xfrm>
            <a:off x="6709170" y="426460"/>
            <a:ext cx="5357324" cy="6005080"/>
          </a:xfrm>
          <a:prstGeom prst="rect">
            <a:avLst/>
          </a:prstGeom>
        </p:spPr>
      </p:pic>
    </p:spTree>
    <p:extLst>
      <p:ext uri="{BB962C8B-B14F-4D97-AF65-F5344CB8AC3E}">
        <p14:creationId xmlns:p14="http://schemas.microsoft.com/office/powerpoint/2010/main" val="4263628171"/>
      </p:ext>
    </p:extLst>
  </p:cSld>
  <p:clrMapOvr>
    <a:masterClrMapping/>
  </p:clrMapOvr>
  <mc:AlternateContent xmlns:mc="http://schemas.openxmlformats.org/markup-compatibility/2006" xmlns:p14="http://schemas.microsoft.com/office/powerpoint/2010/main">
    <mc:Choice Requires="p14">
      <p:transition spd="slow" p14:dur="2000" advTm="66079"/>
    </mc:Choice>
    <mc:Fallback xmlns="">
      <p:transition spd="slow" advTm="660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DFBB2F-AFC3-DF1A-A09D-28D2F804314B}"/>
              </a:ext>
            </a:extLst>
          </p:cNvPr>
          <p:cNvSpPr/>
          <p:nvPr/>
        </p:nvSpPr>
        <p:spPr>
          <a:xfrm>
            <a:off x="102822" y="-7803"/>
            <a:ext cx="3922099"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Performance</a:t>
            </a:r>
          </a:p>
        </p:txBody>
      </p:sp>
      <p:pic>
        <p:nvPicPr>
          <p:cNvPr id="4" name="Picture 3">
            <a:extLst>
              <a:ext uri="{FF2B5EF4-FFF2-40B4-BE49-F238E27FC236}">
                <a16:creationId xmlns:a16="http://schemas.microsoft.com/office/drawing/2014/main" id="{6DC211DE-1103-18F2-2CD6-6E1535BC748D}"/>
              </a:ext>
            </a:extLst>
          </p:cNvPr>
          <p:cNvPicPr>
            <a:picLocks noChangeAspect="1"/>
          </p:cNvPicPr>
          <p:nvPr/>
        </p:nvPicPr>
        <p:blipFill>
          <a:blip r:embed="rId2"/>
          <a:stretch>
            <a:fillRect/>
          </a:stretch>
        </p:blipFill>
        <p:spPr>
          <a:xfrm>
            <a:off x="8339214" y="3398404"/>
            <a:ext cx="3749964" cy="3459596"/>
          </a:xfrm>
          <a:prstGeom prst="rect">
            <a:avLst/>
          </a:prstGeom>
        </p:spPr>
      </p:pic>
      <p:pic>
        <p:nvPicPr>
          <p:cNvPr id="6" name="Picture 5">
            <a:extLst>
              <a:ext uri="{FF2B5EF4-FFF2-40B4-BE49-F238E27FC236}">
                <a16:creationId xmlns:a16="http://schemas.microsoft.com/office/drawing/2014/main" id="{E265D583-6B97-7691-3E4E-C90D2FCC02E7}"/>
              </a:ext>
            </a:extLst>
          </p:cNvPr>
          <p:cNvPicPr>
            <a:picLocks noChangeAspect="1"/>
          </p:cNvPicPr>
          <p:nvPr/>
        </p:nvPicPr>
        <p:blipFill>
          <a:blip r:embed="rId3"/>
          <a:stretch>
            <a:fillRect/>
          </a:stretch>
        </p:blipFill>
        <p:spPr>
          <a:xfrm>
            <a:off x="8339214" y="0"/>
            <a:ext cx="3749964" cy="3398404"/>
          </a:xfrm>
          <a:prstGeom prst="rect">
            <a:avLst/>
          </a:prstGeom>
        </p:spPr>
      </p:pic>
      <p:pic>
        <p:nvPicPr>
          <p:cNvPr id="8" name="Picture 7">
            <a:extLst>
              <a:ext uri="{FF2B5EF4-FFF2-40B4-BE49-F238E27FC236}">
                <a16:creationId xmlns:a16="http://schemas.microsoft.com/office/drawing/2014/main" id="{710D2595-DA51-A744-0926-5FB76B9BC59A}"/>
              </a:ext>
            </a:extLst>
          </p:cNvPr>
          <p:cNvPicPr>
            <a:picLocks noChangeAspect="1"/>
          </p:cNvPicPr>
          <p:nvPr/>
        </p:nvPicPr>
        <p:blipFill>
          <a:blip r:embed="rId4"/>
          <a:stretch>
            <a:fillRect/>
          </a:stretch>
        </p:blipFill>
        <p:spPr>
          <a:xfrm>
            <a:off x="4259420" y="3467400"/>
            <a:ext cx="4077053" cy="1806097"/>
          </a:xfrm>
          <a:prstGeom prst="rect">
            <a:avLst/>
          </a:prstGeom>
        </p:spPr>
      </p:pic>
      <p:pic>
        <p:nvPicPr>
          <p:cNvPr id="10" name="Picture 9">
            <a:extLst>
              <a:ext uri="{FF2B5EF4-FFF2-40B4-BE49-F238E27FC236}">
                <a16:creationId xmlns:a16="http://schemas.microsoft.com/office/drawing/2014/main" id="{32B0D3CF-11A0-2299-11FC-0F8D802E4CAB}"/>
              </a:ext>
            </a:extLst>
          </p:cNvPr>
          <p:cNvPicPr>
            <a:picLocks noChangeAspect="1"/>
          </p:cNvPicPr>
          <p:nvPr/>
        </p:nvPicPr>
        <p:blipFill>
          <a:blip r:embed="rId5"/>
          <a:stretch>
            <a:fillRect/>
          </a:stretch>
        </p:blipFill>
        <p:spPr>
          <a:xfrm>
            <a:off x="4262161" y="-7803"/>
            <a:ext cx="4077053" cy="3467400"/>
          </a:xfrm>
          <a:prstGeom prst="rect">
            <a:avLst/>
          </a:prstGeom>
        </p:spPr>
      </p:pic>
      <p:sp>
        <p:nvSpPr>
          <p:cNvPr id="11" name="TextBox 10">
            <a:extLst>
              <a:ext uri="{FF2B5EF4-FFF2-40B4-BE49-F238E27FC236}">
                <a16:creationId xmlns:a16="http://schemas.microsoft.com/office/drawing/2014/main" id="{4B66689A-3D32-4BB1-DB22-E55658C1854F}"/>
              </a:ext>
            </a:extLst>
          </p:cNvPr>
          <p:cNvSpPr txBox="1"/>
          <p:nvPr/>
        </p:nvSpPr>
        <p:spPr>
          <a:xfrm>
            <a:off x="102822" y="1311564"/>
            <a:ext cx="3922099" cy="4247317"/>
          </a:xfrm>
          <a:prstGeom prst="rect">
            <a:avLst/>
          </a:prstGeom>
          <a:solidFill>
            <a:schemeClr val="tx1">
              <a:alpha val="26000"/>
            </a:schemeClr>
          </a:solidFill>
        </p:spPr>
        <p:txBody>
          <a:bodyPr wrap="square" rtlCol="0">
            <a:spAutoFit/>
          </a:bodyPr>
          <a:lstStyle/>
          <a:p>
            <a:r>
              <a:rPr lang="en-US" dirty="0"/>
              <a:t>Insights:</a:t>
            </a:r>
          </a:p>
          <a:p>
            <a:endParaRPr lang="en-US" dirty="0"/>
          </a:p>
          <a:p>
            <a:pPr marL="342900" indent="-342900">
              <a:buAutoNum type="arabicPeriod"/>
            </a:pPr>
            <a:r>
              <a:rPr lang="en-IN" dirty="0"/>
              <a:t>DT5221 has the best mileage</a:t>
            </a:r>
            <a:br>
              <a:rPr lang="en-IN" dirty="0"/>
            </a:br>
            <a:endParaRPr lang="en-IN" dirty="0"/>
          </a:p>
          <a:p>
            <a:pPr marL="342900" indent="-342900">
              <a:buAutoNum type="arabicPeriod"/>
            </a:pPr>
            <a:r>
              <a:rPr lang="en-IN" dirty="0"/>
              <a:t>994H and LBH R996B, LBH R9400 has the least maintenance</a:t>
            </a:r>
            <a:br>
              <a:rPr lang="en-IN" dirty="0"/>
            </a:br>
            <a:endParaRPr lang="en-IN" dirty="0"/>
          </a:p>
          <a:p>
            <a:pPr marL="342900" indent="-342900">
              <a:buAutoNum type="arabicPeriod"/>
            </a:pPr>
            <a:r>
              <a:rPr lang="en-IN" dirty="0"/>
              <a:t>Loader WL7032 and Shovel EX 7026 have the highest loading efficiency in their respective classes</a:t>
            </a:r>
            <a:br>
              <a:rPr lang="en-IN" dirty="0"/>
            </a:br>
            <a:endParaRPr lang="en-IN" dirty="0"/>
          </a:p>
          <a:p>
            <a:pPr marL="342900" indent="-342900">
              <a:buAutoNum type="arabicPeriod"/>
            </a:pPr>
            <a:r>
              <a:rPr lang="en-IN" dirty="0"/>
              <a:t>Loaders have capability of high payload, and in trucks CAT 793F CMD has the ability to take more ores.</a:t>
            </a:r>
            <a:endParaRPr lang="en-US" dirty="0"/>
          </a:p>
        </p:txBody>
      </p:sp>
      <p:pic>
        <p:nvPicPr>
          <p:cNvPr id="12" name="Picture 11">
            <a:extLst>
              <a:ext uri="{FF2B5EF4-FFF2-40B4-BE49-F238E27FC236}">
                <a16:creationId xmlns:a16="http://schemas.microsoft.com/office/drawing/2014/main" id="{679CCB97-AA67-E667-7C0C-0E109F8E21CD}"/>
              </a:ext>
            </a:extLst>
          </p:cNvPr>
          <p:cNvPicPr>
            <a:picLocks noChangeAspect="1"/>
          </p:cNvPicPr>
          <p:nvPr/>
        </p:nvPicPr>
        <p:blipFill>
          <a:blip r:embed="rId6"/>
          <a:stretch>
            <a:fillRect/>
          </a:stretch>
        </p:blipFill>
        <p:spPr>
          <a:xfrm>
            <a:off x="3073408" y="5005263"/>
            <a:ext cx="2369283" cy="1899310"/>
          </a:xfrm>
          <a:prstGeom prst="rect">
            <a:avLst/>
          </a:prstGeom>
        </p:spPr>
      </p:pic>
    </p:spTree>
    <p:extLst>
      <p:ext uri="{BB962C8B-B14F-4D97-AF65-F5344CB8AC3E}">
        <p14:creationId xmlns:p14="http://schemas.microsoft.com/office/powerpoint/2010/main" val="1974318233"/>
      </p:ext>
    </p:extLst>
  </p:cSld>
  <p:clrMapOvr>
    <a:masterClrMapping/>
  </p:clrMapOvr>
  <mc:AlternateContent xmlns:mc="http://schemas.openxmlformats.org/markup-compatibility/2006" xmlns:p14="http://schemas.microsoft.com/office/powerpoint/2010/main">
    <mc:Choice Requires="p14">
      <p:transition spd="slow" p14:dur="2000" advTm="119355"/>
    </mc:Choice>
    <mc:Fallback xmlns="">
      <p:transition spd="slow" advTm="11935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F30E06-2BCB-5815-5359-F7BE6BB31C90}"/>
              </a:ext>
            </a:extLst>
          </p:cNvPr>
          <p:cNvPicPr>
            <a:picLocks noChangeAspect="1"/>
          </p:cNvPicPr>
          <p:nvPr/>
        </p:nvPicPr>
        <p:blipFill rotWithShape="1">
          <a:blip r:embed="rId2">
            <a:extLst>
              <a:ext uri="{28A0092B-C50C-407E-A947-70E740481C1C}">
                <a14:useLocalDpi xmlns:a14="http://schemas.microsoft.com/office/drawing/2010/main" val="0"/>
              </a:ext>
            </a:extLst>
          </a:blip>
          <a:srcRect r="-5" b="31"/>
          <a:stretch/>
        </p:blipFill>
        <p:spPr>
          <a:xfrm>
            <a:off x="0" y="1"/>
            <a:ext cx="12191999" cy="6858000"/>
          </a:xfrm>
          <a:prstGeom prst="rect">
            <a:avLst/>
          </a:prstGeom>
        </p:spPr>
      </p:pic>
      <p:sp>
        <p:nvSpPr>
          <p:cNvPr id="7" name="Rectangle 6">
            <a:extLst>
              <a:ext uri="{FF2B5EF4-FFF2-40B4-BE49-F238E27FC236}">
                <a16:creationId xmlns:a16="http://schemas.microsoft.com/office/drawing/2014/main" id="{6FEFA2E5-7BA3-22C5-F57B-BBB5F7CA9DA9}"/>
              </a:ext>
            </a:extLst>
          </p:cNvPr>
          <p:cNvSpPr/>
          <p:nvPr/>
        </p:nvSpPr>
        <p:spPr>
          <a:xfrm>
            <a:off x="1006817" y="-41592"/>
            <a:ext cx="10178364"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Key Metrics – Low Performance</a:t>
            </a:r>
          </a:p>
        </p:txBody>
      </p:sp>
      <p:sp>
        <p:nvSpPr>
          <p:cNvPr id="8" name="TextBox 7">
            <a:extLst>
              <a:ext uri="{FF2B5EF4-FFF2-40B4-BE49-F238E27FC236}">
                <a16:creationId xmlns:a16="http://schemas.microsoft.com/office/drawing/2014/main" id="{E1CAC27B-A01A-D807-3E50-F0AC10CAE807}"/>
              </a:ext>
            </a:extLst>
          </p:cNvPr>
          <p:cNvSpPr txBox="1"/>
          <p:nvPr/>
        </p:nvSpPr>
        <p:spPr>
          <a:xfrm>
            <a:off x="166255" y="1357745"/>
            <a:ext cx="4230254" cy="5078313"/>
          </a:xfrm>
          <a:prstGeom prst="rect">
            <a:avLst/>
          </a:prstGeom>
          <a:solidFill>
            <a:schemeClr val="tx1">
              <a:alpha val="53000"/>
            </a:schemeClr>
          </a:solidFill>
        </p:spPr>
        <p:txBody>
          <a:bodyPr wrap="square" rtlCol="0">
            <a:spAutoFit/>
          </a:bodyPr>
          <a:lstStyle/>
          <a:p>
            <a:r>
              <a:rPr lang="en-US" dirty="0">
                <a:solidFill>
                  <a:schemeClr val="bg1"/>
                </a:solidFill>
              </a:rPr>
              <a:t>Insights:</a:t>
            </a:r>
          </a:p>
          <a:p>
            <a:endParaRPr lang="en-US" dirty="0">
              <a:solidFill>
                <a:schemeClr val="bg1"/>
              </a:solidFill>
            </a:endParaRPr>
          </a:p>
          <a:p>
            <a:pPr marL="342900" indent="-342900">
              <a:buAutoNum type="arabicPeriod"/>
            </a:pPr>
            <a:r>
              <a:rPr lang="en-US" dirty="0">
                <a:solidFill>
                  <a:schemeClr val="bg1"/>
                </a:solidFill>
              </a:rPr>
              <a:t>Loader Classes take a longer duration to complete tasks</a:t>
            </a:r>
            <a:br>
              <a:rPr lang="en-US" dirty="0">
                <a:solidFill>
                  <a:schemeClr val="bg1"/>
                </a:solidFill>
              </a:rPr>
            </a:br>
            <a:endParaRPr lang="en-US" dirty="0">
              <a:solidFill>
                <a:schemeClr val="bg1"/>
              </a:solidFill>
            </a:endParaRPr>
          </a:p>
          <a:p>
            <a:pPr marL="342900" indent="-342900">
              <a:buAutoNum type="arabicPeriod"/>
            </a:pPr>
            <a:r>
              <a:rPr lang="en-US" dirty="0">
                <a:solidFill>
                  <a:schemeClr val="bg1"/>
                </a:solidFill>
              </a:rPr>
              <a:t>CAT 789C have the ability to take less payload only.</a:t>
            </a:r>
            <a:br>
              <a:rPr lang="en-US" dirty="0">
                <a:solidFill>
                  <a:schemeClr val="bg1"/>
                </a:solidFill>
              </a:rPr>
            </a:br>
            <a:endParaRPr lang="en-US" dirty="0">
              <a:solidFill>
                <a:schemeClr val="bg1"/>
              </a:solidFill>
            </a:endParaRPr>
          </a:p>
          <a:p>
            <a:pPr marL="342900" indent="-342900">
              <a:buAutoNum type="arabicPeriod"/>
            </a:pPr>
            <a:r>
              <a:rPr lang="en-US" dirty="0">
                <a:solidFill>
                  <a:schemeClr val="bg1"/>
                </a:solidFill>
              </a:rPr>
              <a:t>DT5267 has a lesser mileage when compared to other equipment of the same class</a:t>
            </a:r>
            <a:br>
              <a:rPr lang="en-US" dirty="0">
                <a:solidFill>
                  <a:schemeClr val="bg1"/>
                </a:solidFill>
              </a:rPr>
            </a:br>
            <a:endParaRPr lang="en-US" dirty="0">
              <a:solidFill>
                <a:schemeClr val="bg1"/>
              </a:solidFill>
            </a:endParaRPr>
          </a:p>
          <a:p>
            <a:pPr marL="342900" indent="-342900">
              <a:buAutoNum type="arabicPeriod"/>
            </a:pPr>
            <a:r>
              <a:rPr lang="en-US" dirty="0">
                <a:solidFill>
                  <a:schemeClr val="bg1"/>
                </a:solidFill>
              </a:rPr>
              <a:t>Equipment of Loader and Float categories have high maintenance</a:t>
            </a:r>
            <a:br>
              <a:rPr lang="en-US" dirty="0">
                <a:solidFill>
                  <a:schemeClr val="bg1"/>
                </a:solidFill>
              </a:rPr>
            </a:br>
            <a:endParaRPr lang="en-US" dirty="0">
              <a:solidFill>
                <a:schemeClr val="bg1"/>
              </a:solidFill>
            </a:endParaRPr>
          </a:p>
          <a:p>
            <a:pPr marL="342900" indent="-342900">
              <a:buAutoNum type="arabicPeriod"/>
            </a:pPr>
            <a:r>
              <a:rPr lang="en-IN" dirty="0">
                <a:solidFill>
                  <a:schemeClr val="bg1"/>
                </a:solidFill>
              </a:rPr>
              <a:t>Efficiency of shovel classes is less compared to the other classes of equipment especially LBH R9400</a:t>
            </a:r>
          </a:p>
        </p:txBody>
      </p:sp>
      <p:pic>
        <p:nvPicPr>
          <p:cNvPr id="12" name="Picture 11">
            <a:extLst>
              <a:ext uri="{FF2B5EF4-FFF2-40B4-BE49-F238E27FC236}">
                <a16:creationId xmlns:a16="http://schemas.microsoft.com/office/drawing/2014/main" id="{3CF5B2D1-202A-4079-7150-B431209A784F}"/>
              </a:ext>
            </a:extLst>
          </p:cNvPr>
          <p:cNvPicPr>
            <a:picLocks noChangeAspect="1"/>
          </p:cNvPicPr>
          <p:nvPr/>
        </p:nvPicPr>
        <p:blipFill>
          <a:blip r:embed="rId3"/>
          <a:stretch>
            <a:fillRect/>
          </a:stretch>
        </p:blipFill>
        <p:spPr>
          <a:xfrm>
            <a:off x="4732773" y="840144"/>
            <a:ext cx="7292972" cy="5768840"/>
          </a:xfrm>
          <a:prstGeom prst="rect">
            <a:avLst/>
          </a:prstGeom>
        </p:spPr>
      </p:pic>
    </p:spTree>
    <p:extLst>
      <p:ext uri="{BB962C8B-B14F-4D97-AF65-F5344CB8AC3E}">
        <p14:creationId xmlns:p14="http://schemas.microsoft.com/office/powerpoint/2010/main" val="772782004"/>
      </p:ext>
    </p:extLst>
  </p:cSld>
  <p:clrMapOvr>
    <a:masterClrMapping/>
  </p:clrMapOvr>
  <mc:AlternateContent xmlns:mc="http://schemas.openxmlformats.org/markup-compatibility/2006" xmlns:p14="http://schemas.microsoft.com/office/powerpoint/2010/main">
    <mc:Choice Requires="p14">
      <p:transition spd="slow" p14:dur="2000" advTm="124084"/>
    </mc:Choice>
    <mc:Fallback xmlns="">
      <p:transition advTm="124084"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3A1EEC-A14C-18DE-4C80-D9A3B0638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DC8D399E-2852-A1A7-DB8C-943A6478A68F}"/>
              </a:ext>
            </a:extLst>
          </p:cNvPr>
          <p:cNvPicPr>
            <a:picLocks noChangeAspect="1"/>
          </p:cNvPicPr>
          <p:nvPr/>
        </p:nvPicPr>
        <p:blipFill>
          <a:blip r:embed="rId3"/>
          <a:stretch>
            <a:fillRect/>
          </a:stretch>
        </p:blipFill>
        <p:spPr>
          <a:xfrm>
            <a:off x="4903165" y="750338"/>
            <a:ext cx="7033870" cy="5357324"/>
          </a:xfrm>
          <a:prstGeom prst="rect">
            <a:avLst/>
          </a:prstGeom>
        </p:spPr>
      </p:pic>
      <p:sp>
        <p:nvSpPr>
          <p:cNvPr id="4" name="Rectangle 3">
            <a:extLst>
              <a:ext uri="{FF2B5EF4-FFF2-40B4-BE49-F238E27FC236}">
                <a16:creationId xmlns:a16="http://schemas.microsoft.com/office/drawing/2014/main" id="{C2AF833F-E476-BFF0-1B55-74C78552048C}"/>
              </a:ext>
            </a:extLst>
          </p:cNvPr>
          <p:cNvSpPr/>
          <p:nvPr/>
        </p:nvSpPr>
        <p:spPr>
          <a:xfrm>
            <a:off x="123205" y="0"/>
            <a:ext cx="3792193" cy="923330"/>
          </a:xfrm>
          <a:prstGeom prst="rect">
            <a:avLst/>
          </a:prstGeom>
          <a:noFill/>
        </p:spPr>
        <p:txBody>
          <a:bodyPr wrap="none" lIns="91440" tIns="45720" rIns="91440" bIns="45720">
            <a:spAutoFit/>
          </a:bodyPr>
          <a:lstStyle/>
          <a:p>
            <a:pPr algn="ctr"/>
            <a:r>
              <a:rPr lang="en-US" sz="5400" b="0" u="sng" cap="none" spc="0" dirty="0">
                <a:ln w="0"/>
                <a:solidFill>
                  <a:schemeClr val="bg1"/>
                </a:solidFill>
                <a:effectLst>
                  <a:outerShdw blurRad="38100" dist="19050" dir="2700000" algn="tl" rotWithShape="0">
                    <a:schemeClr val="dk1">
                      <a:alpha val="40000"/>
                    </a:schemeClr>
                  </a:outerShdw>
                </a:effectLst>
              </a:rPr>
              <a:t>Productivity</a:t>
            </a:r>
          </a:p>
        </p:txBody>
      </p:sp>
      <p:sp>
        <p:nvSpPr>
          <p:cNvPr id="7" name="TextBox 6">
            <a:extLst>
              <a:ext uri="{FF2B5EF4-FFF2-40B4-BE49-F238E27FC236}">
                <a16:creationId xmlns:a16="http://schemas.microsoft.com/office/drawing/2014/main" id="{876F7308-97DB-13FE-4055-A7EFE80F9472}"/>
              </a:ext>
            </a:extLst>
          </p:cNvPr>
          <p:cNvSpPr txBox="1"/>
          <p:nvPr/>
        </p:nvSpPr>
        <p:spPr>
          <a:xfrm>
            <a:off x="333375" y="1504950"/>
            <a:ext cx="3876675" cy="2585323"/>
          </a:xfrm>
          <a:prstGeom prst="rect">
            <a:avLst/>
          </a:prstGeom>
          <a:solidFill>
            <a:schemeClr val="tx1">
              <a:alpha val="41000"/>
            </a:schemeClr>
          </a:solidFill>
        </p:spPr>
        <p:txBody>
          <a:bodyPr wrap="square" rtlCol="0">
            <a:spAutoFit/>
          </a:bodyPr>
          <a:lstStyle/>
          <a:p>
            <a:r>
              <a:rPr lang="en-IN" dirty="0">
                <a:solidFill>
                  <a:schemeClr val="bg1"/>
                </a:solidFill>
              </a:rPr>
              <a:t>Insights:</a:t>
            </a:r>
          </a:p>
          <a:p>
            <a:endParaRPr lang="en-IN" dirty="0">
              <a:solidFill>
                <a:schemeClr val="bg1"/>
              </a:solidFill>
            </a:endParaRPr>
          </a:p>
          <a:p>
            <a:pPr marL="342900" indent="-342900">
              <a:buAutoNum type="arabicPeriod"/>
            </a:pPr>
            <a:r>
              <a:rPr lang="en-IN" dirty="0">
                <a:solidFill>
                  <a:schemeClr val="bg1"/>
                </a:solidFill>
              </a:rPr>
              <a:t>Shovel Classes transfer the maximum amount of ores.</a:t>
            </a:r>
            <a:br>
              <a:rPr lang="en-IN" dirty="0">
                <a:solidFill>
                  <a:schemeClr val="bg1"/>
                </a:solidFill>
              </a:rPr>
            </a:br>
            <a:endParaRPr lang="en-IN" dirty="0">
              <a:solidFill>
                <a:schemeClr val="bg1"/>
              </a:solidFill>
            </a:endParaRPr>
          </a:p>
          <a:p>
            <a:pPr marL="342900" indent="-342900">
              <a:buAutoNum type="arabicPeriod"/>
            </a:pPr>
            <a:r>
              <a:rPr lang="en-IN" dirty="0">
                <a:solidFill>
                  <a:schemeClr val="bg1"/>
                </a:solidFill>
              </a:rPr>
              <a:t>EX8044, EX8047 and EX8049 are highly effective in transferring payload and are trending at above 10%.</a:t>
            </a:r>
          </a:p>
        </p:txBody>
      </p:sp>
    </p:spTree>
    <p:extLst>
      <p:ext uri="{BB962C8B-B14F-4D97-AF65-F5344CB8AC3E}">
        <p14:creationId xmlns:p14="http://schemas.microsoft.com/office/powerpoint/2010/main" val="2984596881"/>
      </p:ext>
    </p:extLst>
  </p:cSld>
  <p:clrMapOvr>
    <a:masterClrMapping/>
  </p:clrMapOvr>
  <mc:AlternateContent xmlns:mc="http://schemas.openxmlformats.org/markup-compatibility/2006" xmlns:p14="http://schemas.microsoft.com/office/powerpoint/2010/main">
    <mc:Choice Requires="p14">
      <p:transition spd="slow" p14:dur="2000" advTm="56617"/>
    </mc:Choice>
    <mc:Fallback xmlns="">
      <p:transition spd="slow" advTm="5661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56BF5E-D409-6076-EBF4-5C63272BB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2ED3532C-5702-8DD0-CAF6-B5ED295FF530}"/>
              </a:ext>
            </a:extLst>
          </p:cNvPr>
          <p:cNvPicPr>
            <a:picLocks noChangeAspect="1"/>
          </p:cNvPicPr>
          <p:nvPr/>
        </p:nvPicPr>
        <p:blipFill>
          <a:blip r:embed="rId3"/>
          <a:stretch>
            <a:fillRect/>
          </a:stretch>
        </p:blipFill>
        <p:spPr>
          <a:xfrm>
            <a:off x="5589679" y="1022427"/>
            <a:ext cx="6415677" cy="5195198"/>
          </a:xfrm>
          <a:prstGeom prst="rect">
            <a:avLst/>
          </a:prstGeom>
        </p:spPr>
      </p:pic>
      <p:sp>
        <p:nvSpPr>
          <p:cNvPr id="4" name="Rectangle 3">
            <a:extLst>
              <a:ext uri="{FF2B5EF4-FFF2-40B4-BE49-F238E27FC236}">
                <a16:creationId xmlns:a16="http://schemas.microsoft.com/office/drawing/2014/main" id="{54769E5E-5A9A-B18E-8D25-13EAB11CB80C}"/>
              </a:ext>
            </a:extLst>
          </p:cNvPr>
          <p:cNvSpPr/>
          <p:nvPr/>
        </p:nvSpPr>
        <p:spPr>
          <a:xfrm>
            <a:off x="-72936" y="0"/>
            <a:ext cx="6870599" cy="923330"/>
          </a:xfrm>
          <a:prstGeom prst="rect">
            <a:avLst/>
          </a:prstGeom>
          <a:noFill/>
        </p:spPr>
        <p:txBody>
          <a:bodyPr wrap="none" lIns="91440" tIns="45720" rIns="91440" bIns="45720">
            <a:spAutoFit/>
          </a:bodyPr>
          <a:lstStyle/>
          <a:p>
            <a:pPr algn="ctr"/>
            <a:r>
              <a:rPr lang="en-US" sz="5400" b="0" u="sng" cap="none" spc="0" dirty="0">
                <a:ln w="0"/>
                <a:solidFill>
                  <a:schemeClr val="bg1"/>
                </a:solidFill>
                <a:effectLst>
                  <a:outerShdw blurRad="38100" dist="19050" dir="2700000" algn="tl" rotWithShape="0">
                    <a:schemeClr val="dk1">
                      <a:alpha val="40000"/>
                    </a:schemeClr>
                  </a:outerShdw>
                </a:effectLst>
              </a:rPr>
              <a:t>Quality Vs Availability</a:t>
            </a:r>
          </a:p>
        </p:txBody>
      </p:sp>
      <p:sp>
        <p:nvSpPr>
          <p:cNvPr id="9" name="TextBox 8">
            <a:extLst>
              <a:ext uri="{FF2B5EF4-FFF2-40B4-BE49-F238E27FC236}">
                <a16:creationId xmlns:a16="http://schemas.microsoft.com/office/drawing/2014/main" id="{B0C414BE-389B-57FB-6AF5-512C5AC201AD}"/>
              </a:ext>
            </a:extLst>
          </p:cNvPr>
          <p:cNvSpPr txBox="1"/>
          <p:nvPr/>
        </p:nvSpPr>
        <p:spPr>
          <a:xfrm>
            <a:off x="274320" y="2418080"/>
            <a:ext cx="4704080" cy="1754326"/>
          </a:xfrm>
          <a:prstGeom prst="rect">
            <a:avLst/>
          </a:prstGeom>
          <a:solidFill>
            <a:schemeClr val="tx1">
              <a:alpha val="20000"/>
            </a:schemeClr>
          </a:solidFill>
        </p:spPr>
        <p:txBody>
          <a:bodyPr wrap="square" rtlCol="0">
            <a:spAutoFit/>
          </a:bodyPr>
          <a:lstStyle/>
          <a:p>
            <a:r>
              <a:rPr lang="en-IN" dirty="0">
                <a:solidFill>
                  <a:schemeClr val="bg1"/>
                </a:solidFill>
              </a:rPr>
              <a:t>This graph shows us exactly the difference between a very high productive equipment and a low productive equipment in each class and category which will help us decide which equipment to upgrade and the ones to keep.</a:t>
            </a:r>
          </a:p>
          <a:p>
            <a:endParaRPr lang="en-IN" dirty="0">
              <a:solidFill>
                <a:schemeClr val="bg1"/>
              </a:solidFill>
            </a:endParaRPr>
          </a:p>
        </p:txBody>
      </p:sp>
    </p:spTree>
    <p:extLst>
      <p:ext uri="{BB962C8B-B14F-4D97-AF65-F5344CB8AC3E}">
        <p14:creationId xmlns:p14="http://schemas.microsoft.com/office/powerpoint/2010/main" val="1852180954"/>
      </p:ext>
    </p:extLst>
  </p:cSld>
  <p:clrMapOvr>
    <a:masterClrMapping/>
  </p:clrMapOvr>
  <mc:AlternateContent xmlns:mc="http://schemas.openxmlformats.org/markup-compatibility/2006" xmlns:p14="http://schemas.microsoft.com/office/powerpoint/2010/main">
    <mc:Choice Requires="p14">
      <p:transition spd="slow" p14:dur="2000" advTm="68085"/>
    </mc:Choice>
    <mc:Fallback xmlns="">
      <p:transition spd="slow" advTm="6808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523</TotalTime>
  <Words>633</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Aadith Ks</dc:creator>
  <cp:lastModifiedBy>Aadith Ks</cp:lastModifiedBy>
  <cp:revision>7</cp:revision>
  <dcterms:created xsi:type="dcterms:W3CDTF">2022-05-17T13:01:34Z</dcterms:created>
  <dcterms:modified xsi:type="dcterms:W3CDTF">2022-05-18T17:08:07Z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20428878</vt:lpwstr>
  </property>
  <property fmtid="{D5CDD505-2E9C-101B-9397-08002B2CF9AE}" pid="3" name="NXPowerLiteSettings">
    <vt:lpwstr>F7000400038000</vt:lpwstr>
  </property>
  <property fmtid="{D5CDD505-2E9C-101B-9397-08002B2CF9AE}" pid="4" name="NXPowerLiteVersion">
    <vt:lpwstr>S9.1.4</vt:lpwstr>
  </property>
</Properties>
</file>