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5"/>
    <p:restoredTop sz="94643"/>
  </p:normalViewPr>
  <p:slideViewPr>
    <p:cSldViewPr snapToGrid="0" snapToObjects="1">
      <p:cViewPr>
        <p:scale>
          <a:sx n="175" d="100"/>
          <a:sy n="175" d="100"/>
        </p:scale>
        <p:origin x="2312" y="2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18116" y="1551668"/>
            <a:ext cx="5617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Configure Remote Hosts for the Execution of External Tasks</a:t>
            </a:r>
            <a:endParaRPr lang="en-US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Configuration of a remote workstation and a PBS cluster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04" y="-25776"/>
            <a:ext cx="8229600" cy="7614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SoS Task Model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06060" y="735707"/>
            <a:ext cx="2539292" cy="899675"/>
            <a:chOff x="5277832" y="1016757"/>
            <a:chExt cx="3385723" cy="1199566"/>
          </a:xfrm>
        </p:grpSpPr>
        <p:sp>
          <p:nvSpPr>
            <p:cNvPr id="26" name="Flowchart: Alternate Process 18"/>
            <p:cNvSpPr/>
            <p:nvPr/>
          </p:nvSpPr>
          <p:spPr>
            <a:xfrm>
              <a:off x="5277832" y="1016757"/>
              <a:ext cx="3385723" cy="88590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input: “c:\Users\bpeng1\Project\f1.fastq”</a:t>
              </a:r>
            </a:p>
            <a:p>
              <a:r>
                <a:rPr lang="en-US" sz="788" dirty="0">
                  <a:latin typeface="Consolas" panose="020B0609020204030204" pitchFamily="49" charset="0"/>
                </a:rPr>
                <a:t>output: “c:\Users\bpeng1\Project\f1.bam”</a:t>
              </a:r>
            </a:p>
            <a:p>
              <a:r>
                <a:rPr lang="en-US" sz="788" dirty="0" err="1">
                  <a:latin typeface="Consolas" panose="020B0609020204030204" pitchFamily="49" charset="0"/>
                </a:rPr>
                <a:t>sh</a:t>
              </a:r>
              <a:r>
                <a:rPr lang="en-US" sz="788" dirty="0" smtClean="0">
                  <a:latin typeface="Consolas" panose="020B0609020204030204" pitchFamily="49" charset="0"/>
                </a:rPr>
                <a:t>: expand=True</a:t>
              </a:r>
              <a:endParaRPr lang="en-U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    process </a:t>
              </a:r>
              <a:r>
                <a:rPr lang="en-US" sz="788" dirty="0" smtClean="0">
                  <a:latin typeface="Consolas" panose="020B0609020204030204" pitchFamily="49" charset="0"/>
                </a:rPr>
                <a:t>{_</a:t>
              </a:r>
              <a:r>
                <a:rPr lang="en-US" sz="788" dirty="0">
                  <a:latin typeface="Consolas" panose="020B0609020204030204" pitchFamily="49" charset="0"/>
                </a:rPr>
                <a:t>input}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7833" y="1923935"/>
              <a:ext cx="26143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77e3c2ef7079a236e7404cf6c2f343d3.def</a:t>
              </a:r>
              <a:endParaRPr lang="en-US" sz="825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48402" y="2237861"/>
            <a:ext cx="2876122" cy="951861"/>
            <a:chOff x="4334493" y="949158"/>
            <a:chExt cx="3834829" cy="1269148"/>
          </a:xfrm>
        </p:grpSpPr>
        <p:sp>
          <p:nvSpPr>
            <p:cNvPr id="33" name="Flowchart: Alternate Process 18"/>
            <p:cNvSpPr/>
            <p:nvPr/>
          </p:nvSpPr>
          <p:spPr>
            <a:xfrm>
              <a:off x="4334493" y="949158"/>
              <a:ext cx="3834829" cy="88590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input: “/scratch/bcb/bpeng1/Project/f1.fastq”</a:t>
              </a:r>
            </a:p>
            <a:p>
              <a:r>
                <a:rPr lang="en-US" sz="788" dirty="0">
                  <a:latin typeface="Consolas" panose="020B0609020204030204" pitchFamily="49" charset="0"/>
                </a:rPr>
                <a:t>output: “/</a:t>
              </a:r>
              <a:r>
                <a:rPr lang="en-US" sz="788" dirty="0">
                  <a:latin typeface="Consolas" panose="020B0609020204030204" pitchFamily="49" charset="0"/>
                </a:rPr>
                <a:t>scratch/bcb/bpeng1</a:t>
              </a:r>
              <a:r>
                <a:rPr lang="en-US" sz="788" dirty="0">
                  <a:latin typeface="Consolas" panose="020B0609020204030204" pitchFamily="49" charset="0"/>
                </a:rPr>
                <a:t>/Project</a:t>
              </a:r>
              <a:r>
                <a:rPr lang="en-US" sz="788" dirty="0">
                  <a:latin typeface="Consolas" panose="020B0609020204030204" pitchFamily="49" charset="0"/>
                </a:rPr>
                <a:t>/</a:t>
              </a:r>
              <a:r>
                <a:rPr lang="en-US" sz="788" dirty="0">
                  <a:latin typeface="Consolas" panose="020B0609020204030204" pitchFamily="49" charset="0"/>
                </a:rPr>
                <a:t>f1.bam”</a:t>
              </a:r>
            </a:p>
            <a:p>
              <a:r>
                <a:rPr lang="en-US" sz="788" dirty="0" err="1">
                  <a:latin typeface="Consolas" panose="020B0609020204030204" pitchFamily="49" charset="0"/>
                </a:rPr>
                <a:t>sh</a:t>
              </a:r>
              <a:r>
                <a:rPr lang="en-US" sz="788" dirty="0" smtClean="0">
                  <a:latin typeface="Consolas" panose="020B0609020204030204" pitchFamily="49" charset="0"/>
                </a:rPr>
                <a:t>: expand=True</a:t>
              </a:r>
              <a:endParaRPr lang="en-U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    process </a:t>
              </a:r>
              <a:r>
                <a:rPr lang="en-US" sz="788" dirty="0" smtClean="0">
                  <a:latin typeface="Consolas" panose="020B0609020204030204" pitchFamily="49" charset="0"/>
                </a:rPr>
                <a:t>{_</a:t>
              </a:r>
              <a:r>
                <a:rPr lang="en-US" sz="788" dirty="0">
                  <a:latin typeface="Consolas" panose="020B0609020204030204" pitchFamily="49" charset="0"/>
                </a:rPr>
                <a:t>input}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0762" y="1925918"/>
              <a:ext cx="26614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77e3c2ef7079a236e7404cf6c2f343d3.task</a:t>
              </a:r>
              <a:endParaRPr lang="en-US" sz="825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305506" y="1889293"/>
            <a:ext cx="7598660" cy="10483"/>
          </a:xfrm>
          <a:prstGeom prst="line">
            <a:avLst/>
          </a:prstGeom>
          <a:ln w="5715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318043" y="731456"/>
            <a:ext cx="2031325" cy="907738"/>
            <a:chOff x="4201254" y="975275"/>
            <a:chExt cx="2708434" cy="121031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000" y="975275"/>
              <a:ext cx="917929" cy="91792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201254" y="1893204"/>
              <a:ext cx="27084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c:\Users\bpeng1\Project\f1.fastq</a:t>
              </a:r>
              <a:endParaRPr lang="en-US" sz="825" dirty="0"/>
            </a:p>
          </p:txBody>
        </p:sp>
      </p:grpSp>
      <p:sp>
        <p:nvSpPr>
          <p:cNvPr id="45" name="Right Arrow 44"/>
          <p:cNvSpPr/>
          <p:nvPr/>
        </p:nvSpPr>
        <p:spPr>
          <a:xfrm rot="5400000">
            <a:off x="2897543" y="1731857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305506" y="1011764"/>
            <a:ext cx="904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Local Host</a:t>
            </a:r>
            <a:endParaRPr lang="en-US" sz="1350" dirty="0"/>
          </a:p>
        </p:txBody>
      </p:sp>
      <p:sp>
        <p:nvSpPr>
          <p:cNvPr id="47" name="TextBox 46"/>
          <p:cNvSpPr txBox="1"/>
          <p:nvPr/>
        </p:nvSpPr>
        <p:spPr>
          <a:xfrm>
            <a:off x="305506" y="2289760"/>
            <a:ext cx="1094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Remote Host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3378313" y="1889293"/>
            <a:ext cx="1146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Translate task</a:t>
            </a:r>
            <a:endParaRPr lang="en-US" sz="135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430271" y="2233181"/>
            <a:ext cx="2262158" cy="969191"/>
            <a:chOff x="5020018" y="2977573"/>
            <a:chExt cx="3016210" cy="129225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6126" y="2977573"/>
              <a:ext cx="917929" cy="91792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020018" y="3977439"/>
              <a:ext cx="3016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/scratch/bcb/bpeng1</a:t>
              </a:r>
              <a:r>
                <a:rPr lang="en-US" sz="825" dirty="0">
                  <a:latin typeface="Consolas" panose="020B0609020204030204" pitchFamily="49" charset="0"/>
                </a:rPr>
                <a:t>/Project/f1.fastq</a:t>
              </a:r>
              <a:endParaRPr lang="en-US" sz="825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4047" y="1893706"/>
            <a:ext cx="1488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Transfer input files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1400486" y="3576961"/>
            <a:ext cx="7141171" cy="1464950"/>
          </a:xfrm>
          <a:prstGeom prst="rect">
            <a:avLst/>
          </a:prstGeom>
          <a:noFill/>
          <a:ln w="12700" cmpd="sng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48403" y="3861592"/>
            <a:ext cx="2781868" cy="1042024"/>
            <a:chOff x="4141135" y="904863"/>
            <a:chExt cx="3709158" cy="1389365"/>
          </a:xfrm>
        </p:grpSpPr>
        <p:sp>
          <p:nvSpPr>
            <p:cNvPr id="55" name="Flowchart: Alternate Process 18"/>
            <p:cNvSpPr/>
            <p:nvPr/>
          </p:nvSpPr>
          <p:spPr>
            <a:xfrm>
              <a:off x="4141135" y="904863"/>
              <a:ext cx="3709158" cy="112775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#PBS –N </a:t>
              </a:r>
              <a:r>
                <a:rPr lang="is-IS" sz="788" dirty="0"/>
                <a:t>77e3c2ef7079a236e7404cf6c2f343d3</a:t>
              </a:r>
            </a:p>
            <a:p>
              <a:r>
                <a:rPr lang="is-IS" sz="788" dirty="0">
                  <a:latin typeface="Consolas" panose="020B0609020204030204" pitchFamily="49" charset="0"/>
                </a:rPr>
                <a:t>#PBS –l nodes=1:ppn=1:mem=10G</a:t>
              </a:r>
            </a:p>
            <a:p>
              <a:r>
                <a:rPr lang="is-IS" sz="788" dirty="0">
                  <a:latin typeface="Consolas" panose="020B0609020204030204" pitchFamily="49" charset="0"/>
                </a:rPr>
                <a:t>#PBS –l walltime=24:00:00</a:t>
              </a:r>
            </a:p>
            <a:p>
              <a:endParaRPr lang="is-IS" sz="788" dirty="0">
                <a:latin typeface="Consolas" panose="020B0609020204030204" pitchFamily="49" charset="0"/>
              </a:endParaRPr>
            </a:p>
            <a:p>
              <a:r>
                <a:rPr lang="is-IS" sz="788" dirty="0">
                  <a:latin typeface="Consolas" panose="020B0609020204030204" pitchFamily="49" charset="0"/>
                </a:rPr>
                <a:t>cd /scratch/bcb/bpeng1/Project</a:t>
              </a:r>
              <a:endParaRPr lang="is-I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s</a:t>
              </a:r>
              <a:r>
                <a:rPr lang="is-IS" sz="788" dirty="0">
                  <a:latin typeface="Consolas" panose="020B0609020204030204" pitchFamily="49" charset="0"/>
                </a:rPr>
                <a:t>os execute </a:t>
              </a:r>
              <a:r>
                <a:rPr lang="is-IS" sz="788" dirty="0"/>
                <a:t>77e3c2ef7079a236e7404cf6c2f343d3</a:t>
              </a:r>
              <a:r>
                <a:rPr lang="en-US" sz="788" dirty="0">
                  <a:latin typeface="Consolas" panose="020B0609020204030204" pitchFamily="49" charset="0"/>
                </a:rPr>
                <a:t>  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34492" y="2001840"/>
              <a:ext cx="25566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77e3c2ef7079a236e7404cf6c2f343d3.sh</a:t>
              </a:r>
              <a:endParaRPr lang="en-US" sz="825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48150" y="3573949"/>
            <a:ext cx="9310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PBS/LSF/</a:t>
            </a:r>
            <a:r>
              <a:rPr lang="is-IS" sz="1350" dirty="0"/>
              <a:t>…</a:t>
            </a:r>
            <a:endParaRPr lang="en-US" sz="1350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3605185" y="3345398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262965" y="1680476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4134129" y="3299962"/>
            <a:ext cx="946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Submit job</a:t>
            </a:r>
            <a:endParaRPr lang="en-US" sz="1350" dirty="0"/>
          </a:p>
        </p:txBody>
      </p:sp>
      <p:grpSp>
        <p:nvGrpSpPr>
          <p:cNvPr id="72" name="Group 71"/>
          <p:cNvGrpSpPr/>
          <p:nvPr/>
        </p:nvGrpSpPr>
        <p:grpSpPr>
          <a:xfrm>
            <a:off x="6136118" y="3900974"/>
            <a:ext cx="2146742" cy="985014"/>
            <a:chOff x="6030968" y="5231764"/>
            <a:chExt cx="2862322" cy="131335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7234" y="5231764"/>
              <a:ext cx="917929" cy="91792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030968" y="6252727"/>
              <a:ext cx="28623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/scratch</a:t>
              </a:r>
              <a:r>
                <a:rPr lang="en-US" sz="825" dirty="0">
                  <a:latin typeface="Consolas" panose="020B0609020204030204" pitchFamily="49" charset="0"/>
                </a:rPr>
                <a:t>/bcb/bpeng1</a:t>
              </a:r>
              <a:r>
                <a:rPr lang="en-US" sz="825" dirty="0">
                  <a:latin typeface="Consolas" panose="020B0609020204030204" pitchFamily="49" charset="0"/>
                </a:rPr>
                <a:t>/</a:t>
              </a:r>
              <a:r>
                <a:rPr lang="en-US" sz="825" dirty="0">
                  <a:latin typeface="Consolas" panose="020B0609020204030204" pitchFamily="49" charset="0"/>
                </a:rPr>
                <a:t>Project/f1</a:t>
              </a:r>
              <a:r>
                <a:rPr lang="en-US" sz="825" dirty="0">
                  <a:latin typeface="Consolas" panose="020B0609020204030204" pitchFamily="49" charset="0"/>
                </a:rPr>
                <a:t>.bam</a:t>
              </a:r>
              <a:endParaRPr lang="en-US" sz="825" dirty="0"/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5042209" y="4083862"/>
            <a:ext cx="872662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959610" y="3806863"/>
            <a:ext cx="9975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Execute job</a:t>
            </a:r>
            <a:endParaRPr lang="en-US" sz="1350" dirty="0"/>
          </a:p>
        </p:txBody>
      </p:sp>
      <p:sp>
        <p:nvSpPr>
          <p:cNvPr id="65" name="Right Arrow 64"/>
          <p:cNvSpPr/>
          <p:nvPr/>
        </p:nvSpPr>
        <p:spPr>
          <a:xfrm rot="16200000">
            <a:off x="6214446" y="2513853"/>
            <a:ext cx="2058629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839582" y="2562139"/>
            <a:ext cx="1489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Return Result Files</a:t>
            </a:r>
            <a:endParaRPr lang="en-US" sz="135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521229" y="731456"/>
            <a:ext cx="1915909" cy="911952"/>
            <a:chOff x="6717434" y="964572"/>
            <a:chExt cx="2554545" cy="121593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7699" y="964572"/>
              <a:ext cx="917929" cy="917929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717434" y="1888120"/>
              <a:ext cx="25545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c:\</a:t>
              </a:r>
              <a:r>
                <a:rPr lang="en-US" sz="825" dirty="0">
                  <a:latin typeface="Consolas" panose="020B0609020204030204" pitchFamily="49" charset="0"/>
                </a:rPr>
                <a:t>Users\bpeng1\Project\f1.bam</a:t>
              </a:r>
              <a:endParaRPr lang="en-US" sz="825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2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48" grpId="0"/>
      <p:bldP spid="52" grpId="0"/>
      <p:bldP spid="53" grpId="0" animBg="1"/>
      <p:bldP spid="57" grpId="0"/>
      <p:bldP spid="58" grpId="0" animBg="1"/>
      <p:bldP spid="59" grpId="0" animBg="1"/>
      <p:bldP spid="60" grpId="0"/>
      <p:bldP spid="63" grpId="0" animBg="1"/>
      <p:bldP spid="64" grpId="0"/>
      <p:bldP spid="65" grpId="0" animBg="1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23" y="0"/>
            <a:ext cx="6837610" cy="5999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One-time Host Configuration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6316" y="842788"/>
            <a:ext cx="7871797" cy="1225498"/>
            <a:chOff x="510596" y="1156501"/>
            <a:chExt cx="13980802" cy="1217059"/>
          </a:xfrm>
        </p:grpSpPr>
        <p:sp>
          <p:nvSpPr>
            <p:cNvPr id="15" name="TextBox 14"/>
            <p:cNvSpPr txBox="1"/>
            <p:nvPr/>
          </p:nvSpPr>
          <p:spPr>
            <a:xfrm>
              <a:off x="510596" y="1419309"/>
              <a:ext cx="9535814" cy="296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Font typeface="+mj-lt"/>
                <a:buAutoNum type="arabicPeriod"/>
              </a:pPr>
              <a:r>
                <a:rPr lang="en-US" sz="1350" b="1" dirty="0">
                  <a:solidFill>
                    <a:srgbClr val="558ED5"/>
                  </a:solidFill>
                </a:rPr>
                <a:t>Set up public key authentication between local and remote host</a:t>
              </a:r>
              <a:endParaRPr lang="en-US" sz="1350" b="1" dirty="0">
                <a:solidFill>
                  <a:srgbClr val="558ED5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8438"/>
            <a:stretch/>
          </p:blipFill>
          <p:spPr>
            <a:xfrm>
              <a:off x="10357455" y="1156501"/>
              <a:ext cx="4133943" cy="121705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26316" y="2243999"/>
            <a:ext cx="46582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US" sz="1350" b="1" dirty="0">
                <a:solidFill>
                  <a:srgbClr val="558ED5"/>
                </a:solidFill>
              </a:rPr>
              <a:t>Install SoS on both local and remote hosts </a:t>
            </a:r>
            <a:endParaRPr lang="en-US" sz="1350" b="1" dirty="0">
              <a:solidFill>
                <a:srgbClr val="558E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316" y="4110884"/>
            <a:ext cx="581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 startAt="4"/>
            </a:pPr>
            <a:r>
              <a:rPr lang="en-US" sz="1350" b="1" dirty="0">
                <a:solidFill>
                  <a:srgbClr val="558ED5"/>
                </a:solidFill>
              </a:rPr>
              <a:t>Set up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$PATH </a:t>
            </a:r>
            <a:r>
              <a:rPr lang="en-US" sz="1350" b="1" dirty="0">
                <a:solidFill>
                  <a:srgbClr val="558ED5"/>
                </a:solidFill>
              </a:rPr>
              <a:t>to make sure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sos</a:t>
            </a:r>
            <a:r>
              <a:rPr lang="en-US" sz="1350" b="1" dirty="0">
                <a:solidFill>
                  <a:srgbClr val="558ED5"/>
                </a:solidFill>
              </a:rPr>
              <a:t> (and other commands you would like to execute on remote hosts) could be executed remotely with commands like</a:t>
            </a:r>
          </a:p>
          <a:p>
            <a:pPr marL="257175" indent="-257175">
              <a:buFont typeface="+mj-lt"/>
              <a:buAutoNum type="arabicPeriod" startAt="4"/>
            </a:pPr>
            <a:endParaRPr lang="en-US" sz="1350" dirty="0"/>
          </a:p>
          <a:p>
            <a:pPr lvl="1"/>
            <a:r>
              <a:rPr lang="en-US" sz="1350" dirty="0">
                <a:latin typeface="Consolas"/>
                <a:cs typeface="Consolas"/>
              </a:rPr>
              <a:t>% </a:t>
            </a:r>
            <a:r>
              <a:rPr lang="en-US" sz="1350" dirty="0" err="1">
                <a:latin typeface="Consolas"/>
                <a:cs typeface="Consolas"/>
              </a:rPr>
              <a:t>ssh</a:t>
            </a:r>
            <a:r>
              <a:rPr lang="en-US" sz="1350" dirty="0">
                <a:latin typeface="Consolas"/>
                <a:cs typeface="Consolas"/>
              </a:rPr>
              <a:t> remote-host “bash --login –c ‘sos status’”</a:t>
            </a:r>
            <a:endParaRPr lang="en-US" sz="135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316" y="2962628"/>
            <a:ext cx="560036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 startAt="3"/>
            </a:pPr>
            <a:r>
              <a:rPr lang="en-US" sz="1350" b="1" dirty="0">
                <a:solidFill>
                  <a:srgbClr val="558ED5"/>
                </a:solidFill>
              </a:rPr>
              <a:t>Make sure you have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ssh</a:t>
            </a:r>
            <a:r>
              <a:rPr lang="en-US" sz="1350" b="1" dirty="0">
                <a:solidFill>
                  <a:srgbClr val="558ED5"/>
                </a:solidFill>
              </a:rPr>
              <a:t>,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scp</a:t>
            </a:r>
            <a:r>
              <a:rPr lang="en-US" sz="1350" b="1" dirty="0">
                <a:solidFill>
                  <a:srgbClr val="558ED5"/>
                </a:solidFill>
              </a:rPr>
              <a:t>, and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rsync</a:t>
            </a:r>
            <a:r>
              <a:rPr lang="en-US" sz="1350" b="1" dirty="0">
                <a:solidFill>
                  <a:srgbClr val="558ED5"/>
                </a:solidFill>
              </a:rPr>
              <a:t> installed</a:t>
            </a:r>
            <a:r>
              <a:rPr lang="en-US" sz="1350" b="1" dirty="0">
                <a:solidFill>
                  <a:srgbClr val="558ED5"/>
                </a:solidFill>
              </a:rPr>
              <a:t>. For windows, install msys2 (recommended) or enable Ubuntu Linux Shell (windows 10, developer mode)</a:t>
            </a:r>
            <a:endParaRPr lang="en-US" sz="135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46036" y="3087333"/>
            <a:ext cx="2255120" cy="466169"/>
            <a:chOff x="1738007" y="4410378"/>
            <a:chExt cx="3006827" cy="62155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498" y="4410378"/>
              <a:ext cx="932336" cy="6215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8007" y="4410378"/>
              <a:ext cx="1303266" cy="621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23" y="0"/>
            <a:ext cx="6837610" cy="5999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One-time Host Configuration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436" y="568571"/>
            <a:ext cx="3453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+mj-lt"/>
              <a:buAutoNum type="arabicPeriod" startAt="5"/>
            </a:pPr>
            <a:r>
              <a:rPr lang="en-US" sz="1350" b="1" dirty="0">
                <a:solidFill>
                  <a:srgbClr val="558ED5"/>
                </a:solidFill>
              </a:rPr>
              <a:t>Define all hosts in </a:t>
            </a:r>
            <a:r>
              <a:rPr lang="en-US" sz="1350" b="1" dirty="0">
                <a:solidFill>
                  <a:srgbClr val="558ED5"/>
                </a:solidFill>
                <a:latin typeface="Consolas"/>
                <a:cs typeface="Consolas"/>
              </a:rPr>
              <a:t> ~/.sos/hosts.yml</a:t>
            </a:r>
            <a:r>
              <a:rPr lang="en-US" sz="1350" b="1" dirty="0">
                <a:solidFill>
                  <a:srgbClr val="558ED5"/>
                </a:solidFill>
              </a:rPr>
              <a:t>: </a:t>
            </a:r>
            <a:endParaRPr lang="en-US" sz="1350" b="1" dirty="0">
              <a:solidFill>
                <a:srgbClr val="558ED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31" y="4512348"/>
            <a:ext cx="4751622" cy="571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spcAft>
                <a:spcPts val="450"/>
              </a:spcAft>
              <a:buFont typeface="+mj-lt"/>
              <a:buAutoNum type="arabicPeriod" startAt="6"/>
            </a:pPr>
            <a:r>
              <a:rPr lang="en-US" sz="1350" b="1" dirty="0">
                <a:solidFill>
                  <a:srgbClr val="558ED5"/>
                </a:solidFill>
              </a:rPr>
              <a:t>Define local host for each host:</a:t>
            </a:r>
          </a:p>
          <a:p>
            <a:pPr lvl="1"/>
            <a:r>
              <a:rPr lang="en-US" sz="1350" dirty="0">
                <a:latin typeface="Consolas"/>
                <a:cs typeface="Consolas"/>
              </a:rPr>
              <a:t> </a:t>
            </a:r>
            <a:r>
              <a:rPr lang="en-US" sz="1350" dirty="0">
                <a:latin typeface="Consolas"/>
                <a:cs typeface="Consolas"/>
              </a:rPr>
              <a:t>% sos config</a:t>
            </a:r>
            <a:r>
              <a:rPr lang="en-US" sz="1350" dirty="0">
                <a:latin typeface="Consolas"/>
                <a:cs typeface="Consolas"/>
              </a:rPr>
              <a:t> --global --set localhost </a:t>
            </a:r>
            <a:r>
              <a:rPr lang="en-US" sz="1350" dirty="0" smtClean="0">
                <a:latin typeface="Consolas"/>
                <a:cs typeface="Consolas"/>
              </a:rPr>
              <a:t>mini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0" y="991047"/>
            <a:ext cx="3381829" cy="1343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89" y="991047"/>
            <a:ext cx="8171625" cy="35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242</Words>
  <Application>Microsoft Macintosh PowerPoint</Application>
  <PresentationFormat>On-screen Show (16:9)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  <vt:lpstr>SoS Task Model</vt:lpstr>
      <vt:lpstr>One-time Host Configuration</vt:lpstr>
      <vt:lpstr>One-time Host Configuration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2017-10-10T21:03:09Z</dcterms:created>
  <dcterms:modified xsi:type="dcterms:W3CDTF">2017-11-16T21:54:18Z</dcterms:modified>
</cp:coreProperties>
</file>