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2695194" y="4352544"/>
            <a:ext cx="6801600" cy="12399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3F3F3F"/>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2"/>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15" name="Google Shape;15;p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16" name="Google Shape;16;p2"/>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11"/>
          <p:cNvSpPr txBox="1"/>
          <p:nvPr>
            <p:ph type="title"/>
          </p:nvPr>
        </p:nvSpPr>
        <p:spPr>
          <a:xfrm>
            <a:off x="808523" y="2243828"/>
            <a:ext cx="4494900" cy="1134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p:nvPr>
            <p:ph idx="2" type="pic"/>
          </p:nvPr>
        </p:nvSpPr>
        <p:spPr>
          <a:xfrm>
            <a:off x="6095999" y="0"/>
            <a:ext cx="6102000" cy="6858000"/>
          </a:xfrm>
          <a:prstGeom prst="rect">
            <a:avLst/>
          </a:prstGeom>
          <a:solidFill>
            <a:srgbClr val="BFBFBF"/>
          </a:solidFill>
          <a:ln>
            <a:noFill/>
          </a:ln>
        </p:spPr>
      </p:sp>
      <p:sp>
        <p:nvSpPr>
          <p:cNvPr id="72" name="Google Shape;72;p11"/>
          <p:cNvSpPr txBox="1"/>
          <p:nvPr>
            <p:ph idx="1" type="body"/>
          </p:nvPr>
        </p:nvSpPr>
        <p:spPr>
          <a:xfrm>
            <a:off x="1115568" y="3549918"/>
            <a:ext cx="3794700" cy="2193900"/>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3" name="Google Shape;73;p1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FFFF"/>
              </a:buClr>
              <a:buSzPts val="1400"/>
              <a:buFont typeface="Gill Sans"/>
              <a:buNone/>
              <a:defRPr>
                <a:solidFill>
                  <a:srgbClr val="FFFFFF"/>
                </a:solidFill>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74" name="Google Shape;74;p11"/>
          <p:cNvSpPr txBox="1"/>
          <p:nvPr>
            <p:ph idx="11" type="ftr"/>
          </p:nvPr>
        </p:nvSpPr>
        <p:spPr>
          <a:xfrm>
            <a:off x="804672" y="6236208"/>
            <a:ext cx="51249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400"/>
              <a:buFont typeface="Gill Sans"/>
              <a:buNone/>
              <a:defRPr>
                <a:solidFill>
                  <a:srgbClr val="FFFFFF"/>
                </a:solidFill>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75" name="Google Shape;75;p11"/>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rot="5400000">
            <a:off x="4544964" y="324144"/>
            <a:ext cx="3102000" cy="772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9" name="Google Shape;79;p12"/>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80" name="Google Shape;80;p1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81" name="Google Shape;81;p12"/>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6810570" y="2779710"/>
            <a:ext cx="4983600" cy="1298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 type="body"/>
          </p:nvPr>
        </p:nvSpPr>
        <p:spPr>
          <a:xfrm rot="5400000">
            <a:off x="2838525" y="329760"/>
            <a:ext cx="4983600" cy="6198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13"/>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86" name="Google Shape;86;p1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87" name="Google Shape;87;p13"/>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5"/>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7" name="Google Shape;97;p15"/>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98" name="Google Shape;98;p1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99" name="Google Shape;99;p15"/>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0" name="Google Shape;20;p3"/>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21" name="Google Shape;21;p3"/>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22" name="Google Shape;22;p3"/>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2"/>
        </a:solidFill>
      </p:bgPr>
    </p:bg>
    <p:spTree>
      <p:nvGrpSpPr>
        <p:cNvPr id="23" name="Shape 23"/>
        <p:cNvGrpSpPr/>
        <p:nvPr/>
      </p:nvGrpSpPr>
      <p:grpSpPr>
        <a:xfrm>
          <a:off x="0" y="0"/>
          <a:ext cx="0" cy="0"/>
          <a:chOff x="0" y="0"/>
          <a:chExt cx="0" cy="0"/>
        </a:xfrm>
      </p:grpSpPr>
      <p:sp>
        <p:nvSpPr>
          <p:cNvPr id="24" name="Google Shape;24;p4"/>
          <p:cNvSpPr txBox="1"/>
          <p:nvPr>
            <p:ph type="ctr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subTitle"/>
          </p:nvPr>
        </p:nvSpPr>
        <p:spPr>
          <a:xfrm>
            <a:off x="2695194" y="4352544"/>
            <a:ext cx="6801600" cy="12399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26" name="Google Shape;26;p4"/>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27" name="Google Shape;27;p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28" name="Google Shape;28;p4"/>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2695194" y="4352465"/>
            <a:ext cx="6801600" cy="1265100"/>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2" name="Google Shape;32;p5"/>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33" name="Google Shape;33;p5"/>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34" name="Google Shape;34;p5"/>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1581912" y="2638044"/>
            <a:ext cx="4271700" cy="3102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8" name="Google Shape;38;p6"/>
          <p:cNvSpPr txBox="1"/>
          <p:nvPr>
            <p:ph idx="2" type="body"/>
          </p:nvPr>
        </p:nvSpPr>
        <p:spPr>
          <a:xfrm>
            <a:off x="6338315" y="2638044"/>
            <a:ext cx="4270200" cy="3102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9" name="Google Shape;39;p6"/>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40" name="Google Shape;40;p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41" name="Google Shape;41;p6"/>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idx="1" type="body"/>
          </p:nvPr>
        </p:nvSpPr>
        <p:spPr>
          <a:xfrm>
            <a:off x="1583436" y="2313433"/>
            <a:ext cx="4270200" cy="704100"/>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4" name="Google Shape;44;p7"/>
          <p:cNvSpPr txBox="1"/>
          <p:nvPr>
            <p:ph idx="2" type="body"/>
          </p:nvPr>
        </p:nvSpPr>
        <p:spPr>
          <a:xfrm>
            <a:off x="1583436" y="3143250"/>
            <a:ext cx="4270200" cy="2596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7"/>
          <p:cNvSpPr txBox="1"/>
          <p:nvPr>
            <p:ph idx="3" type="body"/>
          </p:nvPr>
        </p:nvSpPr>
        <p:spPr>
          <a:xfrm>
            <a:off x="6338316" y="3143250"/>
            <a:ext cx="4253400" cy="2596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6" name="Google Shape;46;p7"/>
          <p:cNvSpPr txBox="1"/>
          <p:nvPr>
            <p:ph idx="4" type="body"/>
          </p:nvPr>
        </p:nvSpPr>
        <p:spPr>
          <a:xfrm>
            <a:off x="6338316" y="2313433"/>
            <a:ext cx="4270200" cy="704100"/>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47" name="Google Shape;47;p7"/>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48" name="Google Shape;48;p7"/>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49" name="Google Shape;49;p7"/>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7"/>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54" name="Google Shape;54;p8"/>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55" name="Google Shape;55;p8"/>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9"/>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58" name="Google Shape;58;p9"/>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59" name="Google Shape;59;p9"/>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10"/>
          <p:cNvSpPr txBox="1"/>
          <p:nvPr>
            <p:ph type="title"/>
          </p:nvPr>
        </p:nvSpPr>
        <p:spPr>
          <a:xfrm>
            <a:off x="804672" y="2243828"/>
            <a:ext cx="4486800" cy="11415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 type="body"/>
          </p:nvPr>
        </p:nvSpPr>
        <p:spPr>
          <a:xfrm>
            <a:off x="6736080" y="804672"/>
            <a:ext cx="4815900" cy="5248800"/>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64" name="Google Shape;64;p10"/>
          <p:cNvSpPr txBox="1"/>
          <p:nvPr>
            <p:ph idx="2" type="body"/>
          </p:nvPr>
        </p:nvSpPr>
        <p:spPr>
          <a:xfrm>
            <a:off x="1115568" y="3549918"/>
            <a:ext cx="3794700" cy="2193900"/>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65" name="Google Shape;65;p10"/>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400"/>
              <a:buFont typeface="Gill Sans"/>
              <a:buNone/>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66" name="Google Shape;66;p10"/>
          <p:cNvSpPr txBox="1"/>
          <p:nvPr>
            <p:ph idx="11" type="ftr"/>
          </p:nvPr>
        </p:nvSpPr>
        <p:spPr>
          <a:xfrm>
            <a:off x="804672" y="6236208"/>
            <a:ext cx="5124900" cy="320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1400"/>
              <a:buFont typeface="Gill Sans"/>
              <a:buNone/>
              <a:defRPr>
                <a:solidFill>
                  <a:srgbClr val="FFFFFF"/>
                </a:solidFill>
              </a:defRPr>
            </a:lvl1pPr>
            <a:lvl2pPr lvl="1" algn="l">
              <a:spcBef>
                <a:spcPts val="0"/>
              </a:spcBef>
              <a:spcAft>
                <a:spcPts val="0"/>
              </a:spcAft>
              <a:buClr>
                <a:schemeClr val="dk1"/>
              </a:buClr>
              <a:buSzPts val="1400"/>
              <a:buFont typeface="Gill Sans"/>
              <a:buNone/>
              <a:defRPr/>
            </a:lvl2pPr>
            <a:lvl3pPr lvl="2" algn="l">
              <a:spcBef>
                <a:spcPts val="0"/>
              </a:spcBef>
              <a:spcAft>
                <a:spcPts val="0"/>
              </a:spcAft>
              <a:buClr>
                <a:schemeClr val="dk1"/>
              </a:buClr>
              <a:buSzPts val="1400"/>
              <a:buFont typeface="Gill Sans"/>
              <a:buNone/>
              <a:defRPr/>
            </a:lvl3pPr>
            <a:lvl4pPr lvl="3" algn="l">
              <a:spcBef>
                <a:spcPts val="0"/>
              </a:spcBef>
              <a:spcAft>
                <a:spcPts val="0"/>
              </a:spcAft>
              <a:buClr>
                <a:schemeClr val="dk1"/>
              </a:buClr>
              <a:buSzPts val="1400"/>
              <a:buFont typeface="Gill Sans"/>
              <a:buNone/>
              <a:defRPr/>
            </a:lvl4pPr>
            <a:lvl5pPr lvl="4" algn="l">
              <a:spcBef>
                <a:spcPts val="0"/>
              </a:spcBef>
              <a:spcAft>
                <a:spcPts val="0"/>
              </a:spcAft>
              <a:buClr>
                <a:schemeClr val="dk1"/>
              </a:buClr>
              <a:buSzPts val="1400"/>
              <a:buFont typeface="Gill Sans"/>
              <a:buNone/>
              <a:defRPr/>
            </a:lvl5pPr>
            <a:lvl6pPr lvl="5" algn="l">
              <a:spcBef>
                <a:spcPts val="0"/>
              </a:spcBef>
              <a:spcAft>
                <a:spcPts val="0"/>
              </a:spcAft>
              <a:buClr>
                <a:schemeClr val="dk1"/>
              </a:buClr>
              <a:buSzPts val="1400"/>
              <a:buFont typeface="Gill Sans"/>
              <a:buNone/>
              <a:defRPr/>
            </a:lvl6pPr>
            <a:lvl7pPr lvl="6" algn="l">
              <a:spcBef>
                <a:spcPts val="0"/>
              </a:spcBef>
              <a:spcAft>
                <a:spcPts val="0"/>
              </a:spcAft>
              <a:buClr>
                <a:schemeClr val="dk1"/>
              </a:buClr>
              <a:buSzPts val="1400"/>
              <a:buFont typeface="Gill Sans"/>
              <a:buNone/>
              <a:defRPr/>
            </a:lvl7pPr>
            <a:lvl8pPr lvl="7" algn="l">
              <a:spcBef>
                <a:spcPts val="0"/>
              </a:spcBef>
              <a:spcAft>
                <a:spcPts val="0"/>
              </a:spcAft>
              <a:buClr>
                <a:schemeClr val="dk1"/>
              </a:buClr>
              <a:buSzPts val="1400"/>
              <a:buFont typeface="Gill Sans"/>
              <a:buNone/>
              <a:defRPr/>
            </a:lvl8pPr>
            <a:lvl9pPr lvl="8" algn="l">
              <a:spcBef>
                <a:spcPts val="0"/>
              </a:spcBef>
              <a:spcAft>
                <a:spcPts val="0"/>
              </a:spcAft>
              <a:buClr>
                <a:schemeClr val="dk1"/>
              </a:buClr>
              <a:buSzPts val="1400"/>
              <a:buFont typeface="Gill Sans"/>
              <a:buNone/>
              <a:defRPr/>
            </a:lvl9pPr>
          </a:lstStyle>
          <a:p/>
        </p:txBody>
      </p:sp>
      <p:sp>
        <p:nvSpPr>
          <p:cNvPr id="67" name="Google Shape;67;p10"/>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8" name="Google Shape;8;p1"/>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Clr>
                <a:schemeClr val="dk1"/>
              </a:buClr>
              <a:buSzPts val="1400"/>
              <a:buFont typeface="Gill Sans"/>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400"/>
              <a:buFont typeface="Gill Sans"/>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88" name="Shape 88"/>
        <p:cNvGrpSpPr/>
        <p:nvPr/>
      </p:nvGrpSpPr>
      <p:grpSpPr>
        <a:xfrm>
          <a:off x="0" y="0"/>
          <a:ext cx="0" cy="0"/>
          <a:chOff x="0" y="0"/>
          <a:chExt cx="0" cy="0"/>
        </a:xfrm>
      </p:grpSpPr>
      <p:sp>
        <p:nvSpPr>
          <p:cNvPr id="89" name="Google Shape;89;p14"/>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4"/>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91" name="Google Shape;91;p14"/>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Clr>
                <a:schemeClr val="dk1"/>
              </a:buClr>
              <a:buSzPts val="1400"/>
              <a:buFont typeface="Gill Sans"/>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92" name="Google Shape;92;p14"/>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400"/>
              <a:buFont typeface="Gill Sans"/>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93" name="Google Shape;93;p14"/>
          <p:cNvSpPr/>
          <p:nvPr>
            <p:ph idx="12" type="sldNum"/>
          </p:nvPr>
        </p:nvSpPr>
        <p:spPr>
          <a:xfrm>
            <a:off x="10758922" y="6217920"/>
            <a:ext cx="365700" cy="36570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spcAft>
                <a:spcPts val="0"/>
              </a:spcAft>
              <a:buClr>
                <a:srgbClr val="FFFFFF"/>
              </a:buClr>
              <a:buSzPts val="1100"/>
              <a:buFont typeface="Gill Sans"/>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icksnet.wordpress.com/2014/09/30/sql-injection-using-sqlmap/" TargetMode="External"/><Relationship Id="rId4" Type="http://schemas.openxmlformats.org/officeDocument/2006/relationships/hyperlink" Target="https://link.springer.com/chapter/10.1007/978-3-319-77712-2_19" TargetMode="External"/><Relationship Id="rId9" Type="http://schemas.openxmlformats.org/officeDocument/2006/relationships/hyperlink" Target="https://ieeexplore.ieee.org/abstract/document/4459684" TargetMode="External"/><Relationship Id="rId5" Type="http://schemas.openxmlformats.org/officeDocument/2006/relationships/hyperlink" Target="http://sqlmap.org/" TargetMode="External"/><Relationship Id="rId6" Type="http://schemas.openxmlformats.org/officeDocument/2006/relationships/hyperlink" Target="https://portswigger.net/web-security/sql-injection" TargetMode="External"/><Relationship Id="rId7" Type="http://schemas.openxmlformats.org/officeDocument/2006/relationships/hyperlink" Target="https://youtu.be/F8fjsJBJK4w" TargetMode="External"/><Relationship Id="rId8" Type="http://schemas.openxmlformats.org/officeDocument/2006/relationships/hyperlink" Target="https://www.cisa.gov/uscert/sites/default/files/publications/Practical-SQLi-Identificatio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6"/>
          <p:cNvSpPr/>
          <p:nvPr/>
        </p:nvSpPr>
        <p:spPr>
          <a:xfrm>
            <a:off x="0" y="-2"/>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5" name="Google Shape;105;p16"/>
          <p:cNvSpPr txBox="1"/>
          <p:nvPr>
            <p:ph type="ctrTitle"/>
          </p:nvPr>
        </p:nvSpPr>
        <p:spPr>
          <a:xfrm>
            <a:off x="804672" y="2386744"/>
            <a:ext cx="59253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AUTO-WT  TOOL</a:t>
            </a:r>
            <a:endParaRPr/>
          </a:p>
        </p:txBody>
      </p:sp>
      <p:sp>
        <p:nvSpPr>
          <p:cNvPr id="106" name="Google Shape;106;p16"/>
          <p:cNvSpPr txBox="1"/>
          <p:nvPr>
            <p:ph idx="1" type="subTitle"/>
          </p:nvPr>
        </p:nvSpPr>
        <p:spPr>
          <a:xfrm>
            <a:off x="1148615" y="4352544"/>
            <a:ext cx="5242500" cy="1239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300"/>
              <a:buNone/>
            </a:pPr>
            <a:r>
              <a:rPr lang="en-US" sz="1300">
                <a:solidFill>
                  <a:srgbClr val="FFFFFF"/>
                </a:solidFill>
                <a:latin typeface="Roboto"/>
                <a:ea typeface="Roboto"/>
                <a:cs typeface="Roboto"/>
                <a:sym typeface="Roboto"/>
              </a:rPr>
              <a:t>Team: AADITHYU AK</a:t>
            </a:r>
            <a:endParaRPr/>
          </a:p>
          <a:p>
            <a:pPr indent="0" lvl="0" marL="0" rtl="0" algn="ctr">
              <a:lnSpc>
                <a:spcPct val="90000"/>
              </a:lnSpc>
              <a:spcBef>
                <a:spcPts val="1000"/>
              </a:spcBef>
              <a:spcAft>
                <a:spcPts val="0"/>
              </a:spcAft>
              <a:buSzPts val="1300"/>
              <a:buNone/>
            </a:pPr>
            <a:r>
              <a:rPr lang="en-US" sz="1300">
                <a:solidFill>
                  <a:srgbClr val="FFFFFF"/>
                </a:solidFill>
                <a:latin typeface="Roboto"/>
                <a:ea typeface="Roboto"/>
                <a:cs typeface="Roboto"/>
                <a:sym typeface="Roboto"/>
              </a:rPr>
              <a:t>USN: 1SU19CI001</a:t>
            </a:r>
            <a:endParaRPr/>
          </a:p>
          <a:p>
            <a:pPr indent="0" lvl="0" marL="0" rtl="0" algn="ctr">
              <a:lnSpc>
                <a:spcPct val="90000"/>
              </a:lnSpc>
              <a:spcBef>
                <a:spcPts val="1000"/>
              </a:spcBef>
              <a:spcAft>
                <a:spcPts val="0"/>
              </a:spcAft>
              <a:buSzPts val="1300"/>
              <a:buNone/>
            </a:pPr>
            <a:r>
              <a:rPr lang="en-US" sz="1300">
                <a:solidFill>
                  <a:srgbClr val="FFFFFF"/>
                </a:solidFill>
                <a:latin typeface="Roboto"/>
                <a:ea typeface="Roboto"/>
                <a:cs typeface="Roboto"/>
                <a:sym typeface="Roboto"/>
              </a:rPr>
              <a:t>Department : Cloud Technology and Information Security</a:t>
            </a:r>
            <a:endParaRPr/>
          </a:p>
          <a:p>
            <a:pPr indent="0" lvl="0" marL="0" rtl="0" algn="ctr">
              <a:lnSpc>
                <a:spcPct val="90000"/>
              </a:lnSpc>
              <a:spcBef>
                <a:spcPts val="1000"/>
              </a:spcBef>
              <a:spcAft>
                <a:spcPts val="0"/>
              </a:spcAft>
              <a:buSzPts val="1300"/>
              <a:buNone/>
            </a:pPr>
            <a:r>
              <a:rPr lang="en-US" sz="1300">
                <a:solidFill>
                  <a:srgbClr val="FFFFFF"/>
                </a:solidFill>
                <a:latin typeface="Roboto"/>
                <a:ea typeface="Roboto"/>
                <a:cs typeface="Roboto"/>
                <a:sym typeface="Roboto"/>
              </a:rPr>
              <a:t>Guide: Mrs. Renisha</a:t>
            </a:r>
            <a:endParaRPr/>
          </a:p>
        </p:txBody>
      </p:sp>
      <p:sp>
        <p:nvSpPr>
          <p:cNvPr id="107" name="Google Shape;107;p16"/>
          <p:cNvSpPr/>
          <p:nvPr/>
        </p:nvSpPr>
        <p:spPr>
          <a:xfrm>
            <a:off x="7534655" y="640080"/>
            <a:ext cx="4017300" cy="5263200"/>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8" name="Google Shape;108;p16"/>
          <p:cNvSpPr/>
          <p:nvPr/>
        </p:nvSpPr>
        <p:spPr>
          <a:xfrm>
            <a:off x="7700771" y="802767"/>
            <a:ext cx="3684900" cy="4937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Tools" id="109" name="Google Shape;109;p16"/>
          <p:cNvPicPr preferRelativeResize="0"/>
          <p:nvPr/>
        </p:nvPicPr>
        <p:blipFill rotWithShape="1">
          <a:blip r:embed="rId3">
            <a:alphaModFix/>
          </a:blip>
          <a:srcRect b="0" l="0" r="0" t="0"/>
          <a:stretch/>
        </p:blipFill>
        <p:spPr>
          <a:xfrm>
            <a:off x="8020811" y="1749171"/>
            <a:ext cx="3044952" cy="30449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 name="Shape 170"/>
        <p:cNvGrpSpPr/>
        <p:nvPr/>
      </p:nvGrpSpPr>
      <p:grpSpPr>
        <a:xfrm>
          <a:off x="0" y="0"/>
          <a:ext cx="0" cy="0"/>
          <a:chOff x="0" y="0"/>
          <a:chExt cx="0" cy="0"/>
        </a:xfrm>
      </p:grpSpPr>
      <p:sp>
        <p:nvSpPr>
          <p:cNvPr id="171" name="Google Shape;171;p25"/>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2" name="Google Shape;172;p25"/>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1000"/>
              </a:spcBef>
              <a:spcAft>
                <a:spcPts val="0"/>
              </a:spcAft>
              <a:buSzPts val="1800"/>
              <a:buFont typeface="Noto Sans Symbols"/>
              <a:buChar char="⮚"/>
            </a:pPr>
            <a:r>
              <a:rPr b="1" lang="en-US">
                <a:solidFill>
                  <a:schemeClr val="dk1"/>
                </a:solidFill>
              </a:rPr>
              <a:t>MOTIVATION TO IMPLEMENT</a:t>
            </a:r>
            <a:endParaRPr/>
          </a:p>
          <a:p>
            <a:pPr indent="-228600" lvl="0" marL="457200" rtl="0" algn="l">
              <a:lnSpc>
                <a:spcPct val="100000"/>
              </a:lnSpc>
              <a:spcBef>
                <a:spcPts val="1000"/>
              </a:spcBef>
              <a:spcAft>
                <a:spcPts val="0"/>
              </a:spcAft>
              <a:buSzPts val="1800"/>
              <a:buFont typeface="Noto Sans Symbols"/>
              <a:buNone/>
            </a:pPr>
            <a:r>
              <a:t/>
            </a:r>
            <a:endParaRPr b="1">
              <a:solidFill>
                <a:schemeClr val="dk1"/>
              </a:solidFill>
            </a:endParaRPr>
          </a:p>
          <a:p>
            <a:pPr indent="0" lvl="0" marL="0" rtl="0" algn="l">
              <a:lnSpc>
                <a:spcPct val="100000"/>
              </a:lnSpc>
              <a:spcBef>
                <a:spcPts val="1000"/>
              </a:spcBef>
              <a:spcAft>
                <a:spcPts val="0"/>
              </a:spcAft>
              <a:buSzPts val="1800"/>
              <a:buNone/>
            </a:pPr>
            <a:r>
              <a:rPr lang="en-US">
                <a:solidFill>
                  <a:schemeClr val="dk1"/>
                </a:solidFill>
              </a:rPr>
              <a:t>The class of vulnerabilities known as SQL injection continues to present an extremely high risk in the current network threat landscape. Exploitation of these vulnerabilities has been implicated in many recent high-profile intrusions.</a:t>
            </a:r>
            <a:endParaRPr/>
          </a:p>
          <a:p>
            <a:pPr indent="0" lvl="0" marL="0" rtl="0" algn="l">
              <a:lnSpc>
                <a:spcPct val="100000"/>
              </a:lnSpc>
              <a:spcBef>
                <a:spcPts val="1000"/>
              </a:spcBef>
              <a:spcAft>
                <a:spcPts val="0"/>
              </a:spcAft>
              <a:buSzPts val="1800"/>
              <a:buNone/>
            </a:pPr>
            <a:r>
              <a:rPr lang="en-US">
                <a:solidFill>
                  <a:schemeClr val="dk1"/>
                </a:solidFill>
              </a:rPr>
              <a:t> Although there is an abundance of good literature about how to prevent SQL injection still these attack continues to appear.</a:t>
            </a:r>
            <a:endParaRPr/>
          </a:p>
          <a:p>
            <a:pPr indent="0" lvl="0" marL="0" rtl="0" algn="l">
              <a:lnSpc>
                <a:spcPct val="100000"/>
              </a:lnSpc>
              <a:spcBef>
                <a:spcPts val="1000"/>
              </a:spcBef>
              <a:spcAft>
                <a:spcPts val="0"/>
              </a:spcAft>
              <a:buSzPts val="1800"/>
              <a:buNone/>
            </a:pPr>
            <a:r>
              <a:rPr lang="en-US">
                <a:solidFill>
                  <a:schemeClr val="dk1"/>
                </a:solidFill>
              </a:rPr>
              <a:t>So we introduce a system which allow users to test the website instead of just giving prevention mechanisms that might leave a chance that vulnerability to exist.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6" name="Shape 176"/>
        <p:cNvGrpSpPr/>
        <p:nvPr/>
      </p:nvGrpSpPr>
      <p:grpSpPr>
        <a:xfrm>
          <a:off x="0" y="0"/>
          <a:ext cx="0" cy="0"/>
          <a:chOff x="0" y="0"/>
          <a:chExt cx="0" cy="0"/>
        </a:xfrm>
      </p:grpSpPr>
      <p:sp>
        <p:nvSpPr>
          <p:cNvPr id="177" name="Google Shape;177;p26"/>
          <p:cNvSpPr txBox="1"/>
          <p:nvPr>
            <p:ph type="title"/>
          </p:nvPr>
        </p:nvSpPr>
        <p:spPr>
          <a:xfrm>
            <a:off x="804672" y="964692"/>
            <a:ext cx="30669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400"/>
              <a:buFont typeface="Gill Sans"/>
              <a:buNone/>
            </a:pPr>
            <a:r>
              <a:rPr lang="en-US" sz="2400"/>
              <a:t>SYSTEM DESIGN METHODOLOGY</a:t>
            </a:r>
            <a:endParaRPr/>
          </a:p>
        </p:txBody>
      </p:sp>
      <p:sp>
        <p:nvSpPr>
          <p:cNvPr id="178" name="Google Shape;178;p26"/>
          <p:cNvSpPr txBox="1"/>
          <p:nvPr/>
        </p:nvSpPr>
        <p:spPr>
          <a:xfrm>
            <a:off x="803244" y="2638044"/>
            <a:ext cx="3063900" cy="3263100"/>
          </a:xfrm>
          <a:prstGeom prst="rect">
            <a:avLst/>
          </a:prstGeom>
          <a:noFill/>
          <a:ln>
            <a:noFill/>
          </a:ln>
        </p:spPr>
        <p:txBody>
          <a:bodyPr anchorCtr="0" anchor="t" bIns="45700" lIns="91425" spcFirstLastPara="1" rIns="91425" wrap="square" tIns="45700">
            <a:normAutofit/>
          </a:bodyPr>
          <a:lstStyle/>
          <a:p>
            <a:pPr indent="-228600" lvl="0" marL="285750" marR="0" rtl="0" algn="l">
              <a:spcBef>
                <a:spcPts val="0"/>
              </a:spcBef>
              <a:spcAft>
                <a:spcPts val="0"/>
              </a:spcAft>
              <a:buClr>
                <a:schemeClr val="accent2"/>
              </a:buClr>
              <a:buSzPts val="1800"/>
              <a:buFont typeface="Arial"/>
              <a:buChar char="•"/>
            </a:pPr>
            <a:r>
              <a:rPr b="1" i="0" lang="en-US" sz="1800" u="none" cap="none" strike="noStrike">
                <a:solidFill>
                  <a:srgbClr val="262626"/>
                </a:solidFill>
                <a:latin typeface="Gill Sans"/>
                <a:ea typeface="Gill Sans"/>
                <a:cs typeface="Gill Sans"/>
                <a:sym typeface="Gill Sans"/>
              </a:rPr>
              <a:t>SYSTEM ARCHITECTURE DIAGRAM</a:t>
            </a:r>
            <a:endParaRPr b="0" i="0" sz="1800" u="none" cap="none" strike="noStrike">
              <a:solidFill>
                <a:schemeClr val="dk1"/>
              </a:solidFill>
              <a:latin typeface="Arial"/>
              <a:ea typeface="Arial"/>
              <a:cs typeface="Arial"/>
              <a:sym typeface="Arial"/>
            </a:endParaRPr>
          </a:p>
        </p:txBody>
      </p:sp>
      <p:sp>
        <p:nvSpPr>
          <p:cNvPr id="179" name="Google Shape;179;p26"/>
          <p:cNvSpPr/>
          <p:nvPr/>
        </p:nvSpPr>
        <p:spPr>
          <a:xfrm>
            <a:off x="4494182" y="964692"/>
            <a:ext cx="6885300" cy="4936500"/>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0" name="Google Shape;180;p26"/>
          <p:cNvSpPr/>
          <p:nvPr/>
        </p:nvSpPr>
        <p:spPr>
          <a:xfrm>
            <a:off x="4657802" y="1128683"/>
            <a:ext cx="6558300" cy="460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181" name="Google Shape;181;p26"/>
          <p:cNvPicPr preferRelativeResize="0"/>
          <p:nvPr>
            <p:ph idx="1" type="body"/>
          </p:nvPr>
        </p:nvPicPr>
        <p:blipFill rotWithShape="1">
          <a:blip r:embed="rId3">
            <a:alphaModFix/>
          </a:blip>
          <a:srcRect b="0" l="0" r="0" t="0"/>
          <a:stretch/>
        </p:blipFill>
        <p:spPr>
          <a:xfrm>
            <a:off x="4823366" y="2094152"/>
            <a:ext cx="6227100" cy="267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2231136" y="964692"/>
            <a:ext cx="7099200" cy="5979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US"/>
              <a:t>GUI &amp; CODES</a:t>
            </a:r>
            <a:endParaRPr/>
          </a:p>
        </p:txBody>
      </p:sp>
      <p:pic>
        <p:nvPicPr>
          <p:cNvPr id="187" name="Google Shape;187;p27"/>
          <p:cNvPicPr preferRelativeResize="0"/>
          <p:nvPr>
            <p:ph idx="1" type="body"/>
          </p:nvPr>
        </p:nvPicPr>
        <p:blipFill rotWithShape="1">
          <a:blip r:embed="rId3">
            <a:alphaModFix/>
          </a:blip>
          <a:srcRect b="0" l="0" r="0" t="0"/>
          <a:stretch/>
        </p:blipFill>
        <p:spPr>
          <a:xfrm>
            <a:off x="2231136" y="2095131"/>
            <a:ext cx="7099200" cy="338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552488" y="1337555"/>
            <a:ext cx="5087100" cy="7131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US"/>
              <a:t>UNION SQL-INJECTION</a:t>
            </a:r>
            <a:endParaRPr/>
          </a:p>
        </p:txBody>
      </p:sp>
      <p:pic>
        <p:nvPicPr>
          <p:cNvPr id="193" name="Google Shape;193;p28"/>
          <p:cNvPicPr preferRelativeResize="0"/>
          <p:nvPr>
            <p:ph idx="1" type="body"/>
          </p:nvPr>
        </p:nvPicPr>
        <p:blipFill rotWithShape="1">
          <a:blip r:embed="rId3">
            <a:alphaModFix/>
          </a:blip>
          <a:srcRect b="0" l="0" r="0" t="0"/>
          <a:stretch/>
        </p:blipFill>
        <p:spPr>
          <a:xfrm>
            <a:off x="3199858" y="2627791"/>
            <a:ext cx="5772600" cy="311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397130" y="1417453"/>
            <a:ext cx="5397600" cy="899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US"/>
              <a:t>ERROR BASED SQL-INJECTION</a:t>
            </a:r>
            <a:endParaRPr/>
          </a:p>
        </p:txBody>
      </p:sp>
      <p:pic>
        <p:nvPicPr>
          <p:cNvPr id="199" name="Google Shape;199;p29"/>
          <p:cNvPicPr preferRelativeResize="0"/>
          <p:nvPr>
            <p:ph idx="1" type="body"/>
          </p:nvPr>
        </p:nvPicPr>
        <p:blipFill rotWithShape="1">
          <a:blip r:embed="rId3">
            <a:alphaModFix/>
          </a:blip>
          <a:srcRect b="0" l="0" r="0" t="0"/>
          <a:stretch/>
        </p:blipFill>
        <p:spPr>
          <a:xfrm>
            <a:off x="2933385" y="2638425"/>
            <a:ext cx="6325200" cy="310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071832" y="1117600"/>
            <a:ext cx="4048200" cy="8997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TIME-BASED SQLI</a:t>
            </a:r>
            <a:endParaRPr/>
          </a:p>
        </p:txBody>
      </p:sp>
      <p:pic>
        <p:nvPicPr>
          <p:cNvPr id="205" name="Google Shape;205;p30"/>
          <p:cNvPicPr preferRelativeResize="0"/>
          <p:nvPr>
            <p:ph idx="1" type="body"/>
          </p:nvPr>
        </p:nvPicPr>
        <p:blipFill rotWithShape="1">
          <a:blip r:embed="rId3">
            <a:alphaModFix/>
          </a:blip>
          <a:srcRect b="0" l="0" r="0" t="0"/>
          <a:stretch/>
        </p:blipFill>
        <p:spPr>
          <a:xfrm>
            <a:off x="2910062" y="2638425"/>
            <a:ext cx="6372000" cy="310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861786" y="1275411"/>
            <a:ext cx="4598700" cy="837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BOOLEAN BASED SQLI</a:t>
            </a:r>
            <a:endParaRPr/>
          </a:p>
        </p:txBody>
      </p:sp>
      <p:pic>
        <p:nvPicPr>
          <p:cNvPr id="211" name="Google Shape;211;p31"/>
          <p:cNvPicPr preferRelativeResize="0"/>
          <p:nvPr>
            <p:ph idx="1" type="body"/>
          </p:nvPr>
        </p:nvPicPr>
        <p:blipFill rotWithShape="1">
          <a:blip r:embed="rId3">
            <a:alphaModFix/>
          </a:blip>
          <a:srcRect b="0" l="0" r="0" t="0"/>
          <a:stretch/>
        </p:blipFill>
        <p:spPr>
          <a:xfrm>
            <a:off x="2853432" y="2638425"/>
            <a:ext cx="6485100" cy="310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710865" y="1117600"/>
            <a:ext cx="4492200" cy="8820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CONTENT-BASED SQLI</a:t>
            </a:r>
            <a:endParaRPr/>
          </a:p>
        </p:txBody>
      </p:sp>
      <p:pic>
        <p:nvPicPr>
          <p:cNvPr id="217" name="Google Shape;217;p32"/>
          <p:cNvPicPr preferRelativeResize="0"/>
          <p:nvPr>
            <p:ph idx="1" type="body"/>
          </p:nvPr>
        </p:nvPicPr>
        <p:blipFill rotWithShape="1">
          <a:blip r:embed="rId3">
            <a:alphaModFix/>
          </a:blip>
          <a:srcRect b="0" l="0" r="0" t="0"/>
          <a:stretch/>
        </p:blipFill>
        <p:spPr>
          <a:xfrm>
            <a:off x="2814365" y="2638425"/>
            <a:ext cx="6563400" cy="310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932808" y="1117600"/>
            <a:ext cx="4527600" cy="8553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OUT-OF-BAND SQLI</a:t>
            </a:r>
            <a:endParaRPr/>
          </a:p>
        </p:txBody>
      </p:sp>
      <p:pic>
        <p:nvPicPr>
          <p:cNvPr id="223" name="Google Shape;223;p33"/>
          <p:cNvPicPr preferRelativeResize="0"/>
          <p:nvPr>
            <p:ph idx="1" type="body"/>
          </p:nvPr>
        </p:nvPicPr>
        <p:blipFill rotWithShape="1">
          <a:blip r:embed="rId3">
            <a:alphaModFix/>
          </a:blip>
          <a:srcRect b="0" l="0" r="0" t="0"/>
          <a:stretch/>
        </p:blipFill>
        <p:spPr>
          <a:xfrm>
            <a:off x="3191658" y="2638425"/>
            <a:ext cx="5808600" cy="310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27" name="Shape 227"/>
        <p:cNvGrpSpPr/>
        <p:nvPr/>
      </p:nvGrpSpPr>
      <p:grpSpPr>
        <a:xfrm>
          <a:off x="0" y="0"/>
          <a:ext cx="0" cy="0"/>
          <a:chOff x="0" y="0"/>
          <a:chExt cx="0" cy="0"/>
        </a:xfrm>
      </p:grpSpPr>
      <p:sp>
        <p:nvSpPr>
          <p:cNvPr id="228" name="Google Shape;228;p34"/>
          <p:cNvSpPr txBox="1"/>
          <p:nvPr>
            <p:ph type="title"/>
          </p:nvPr>
        </p:nvSpPr>
        <p:spPr>
          <a:xfrm>
            <a:off x="829781" y="2708804"/>
            <a:ext cx="3698803" cy="1440394"/>
          </a:xfrm>
          <a:prstGeom prst="rect">
            <a:avLst/>
          </a:prstGeom>
          <a:noFill/>
          <a:ln cap="flat" cmpd="sng" w="9525">
            <a:solidFill>
              <a:schemeClr val="lt1"/>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1800"/>
              <a:buNone/>
            </a:pPr>
            <a:r>
              <a:rPr lang="en-US" sz="2400">
                <a:solidFill>
                  <a:schemeClr val="lt1"/>
                </a:solidFill>
              </a:rPr>
              <a:t>CONCLUSION</a:t>
            </a:r>
            <a:endParaRPr/>
          </a:p>
        </p:txBody>
      </p:sp>
      <p:sp>
        <p:nvSpPr>
          <p:cNvPr id="229" name="Google Shape;229;p34"/>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0" name="Google Shape;230;p34"/>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solidFill>
                  <a:schemeClr val="dk1"/>
                </a:solidFill>
              </a:rPr>
              <a:t>In this project, we have demonstrated a method for testing web applications for SQL injection and xss scripting vulnerabilities that closely mimics those that attackers use in the wild. </a:t>
            </a:r>
            <a:endParaRPr/>
          </a:p>
          <a:p>
            <a:pPr indent="-342900" lvl="0" marL="457200" rtl="0" algn="l">
              <a:lnSpc>
                <a:spcPct val="100000"/>
              </a:lnSpc>
              <a:spcBef>
                <a:spcPts val="1000"/>
              </a:spcBef>
              <a:spcAft>
                <a:spcPts val="0"/>
              </a:spcAft>
              <a:buSzPts val="1800"/>
              <a:buChar char="•"/>
            </a:pPr>
            <a:r>
              <a:rPr lang="en-US">
                <a:solidFill>
                  <a:schemeClr val="dk1"/>
                </a:solidFill>
              </a:rPr>
              <a:t>Our system will Eliminate the manually entering process with automation which allow users save time during executing these attacks and test there websites with ease.</a:t>
            </a:r>
            <a:endParaRPr/>
          </a:p>
          <a:p>
            <a:pPr indent="-342900" lvl="0" marL="457200" rtl="0" algn="l">
              <a:lnSpc>
                <a:spcPct val="100000"/>
              </a:lnSpc>
              <a:spcBef>
                <a:spcPts val="1000"/>
              </a:spcBef>
              <a:spcAft>
                <a:spcPts val="0"/>
              </a:spcAft>
              <a:buSzPts val="1800"/>
              <a:buChar char="•"/>
            </a:pPr>
            <a:r>
              <a:rPr lang="en-US">
                <a:solidFill>
                  <a:schemeClr val="dk1"/>
                </a:solidFill>
              </a:rPr>
              <a:t>Our system provides the information regarding all mentioned attacks, so it provides educational information for the newbies to these attacks. </a:t>
            </a:r>
            <a:endParaRPr/>
          </a:p>
          <a:p>
            <a:pPr indent="-228600" lvl="0" marL="457200" rtl="0" algn="l">
              <a:lnSpc>
                <a:spcPct val="100000"/>
              </a:lnSpc>
              <a:spcBef>
                <a:spcPts val="1000"/>
              </a:spcBef>
              <a:spcAft>
                <a:spcPts val="0"/>
              </a:spcAft>
              <a:buSzPts val="1800"/>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7"/>
          <p:cNvSpPr/>
          <p:nvPr/>
        </p:nvSpPr>
        <p:spPr>
          <a:xfrm>
            <a:off x="1" y="0"/>
            <a:ext cx="30702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5" name="Google Shape;115;p17"/>
          <p:cNvSpPr/>
          <p:nvPr/>
        </p:nvSpPr>
        <p:spPr>
          <a:xfrm>
            <a:off x="3070172" y="0"/>
            <a:ext cx="91218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6" name="Google Shape;116;p17"/>
          <p:cNvSpPr/>
          <p:nvPr/>
        </p:nvSpPr>
        <p:spPr>
          <a:xfrm>
            <a:off x="1117423" y="1443035"/>
            <a:ext cx="3972000" cy="3972000"/>
          </a:xfrm>
          <a:prstGeom prst="ellipse">
            <a:avLst/>
          </a:prstGeom>
          <a:solidFill>
            <a:srgbClr val="FFFFFF"/>
          </a:solidFill>
          <a:ln cap="flat" cmpd="sng" w="31750">
            <a:solidFill>
              <a:srgbClr val="6B88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7" name="Google Shape;117;p17"/>
          <p:cNvSpPr/>
          <p:nvPr>
            <p:ph type="title"/>
          </p:nvPr>
        </p:nvSpPr>
        <p:spPr>
          <a:xfrm>
            <a:off x="1260873" y="1586484"/>
            <a:ext cx="3684900" cy="3684900"/>
          </a:xfrm>
          <a:prstGeom prst="ellipse">
            <a:avLst/>
          </a:prstGeom>
          <a:solidFill>
            <a:srgbClr val="6B8890"/>
          </a:solidFill>
          <a:ln>
            <a:noFill/>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FFFFFF"/>
              </a:buClr>
              <a:buSzPts val="3000"/>
              <a:buFont typeface="Gill Sans"/>
              <a:buNone/>
            </a:pPr>
            <a:r>
              <a:rPr lang="en-US" sz="3000">
                <a:solidFill>
                  <a:srgbClr val="FFFFFF"/>
                </a:solidFill>
              </a:rPr>
              <a:t>AGENDA</a:t>
            </a:r>
            <a:endParaRPr/>
          </a:p>
        </p:txBody>
      </p:sp>
      <p:sp>
        <p:nvSpPr>
          <p:cNvPr id="118" name="Google Shape;118;p17"/>
          <p:cNvSpPr txBox="1"/>
          <p:nvPr>
            <p:ph idx="1" type="body"/>
          </p:nvPr>
        </p:nvSpPr>
        <p:spPr>
          <a:xfrm>
            <a:off x="5591695" y="1402080"/>
            <a:ext cx="5320800" cy="4053900"/>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US"/>
              <a:t>Abstract</a:t>
            </a:r>
            <a:endParaRPr/>
          </a:p>
          <a:p>
            <a:pPr indent="-228600" lvl="0" marL="228600" rtl="0" algn="l">
              <a:lnSpc>
                <a:spcPct val="100000"/>
              </a:lnSpc>
              <a:spcBef>
                <a:spcPts val="1000"/>
              </a:spcBef>
              <a:spcAft>
                <a:spcPts val="0"/>
              </a:spcAft>
              <a:buSzPts val="1800"/>
              <a:buChar char="•"/>
            </a:pPr>
            <a:r>
              <a:rPr lang="en-US"/>
              <a:t>Introduction</a:t>
            </a:r>
            <a:endParaRPr/>
          </a:p>
          <a:p>
            <a:pPr indent="-228600" lvl="0" marL="228600" rtl="0" algn="l">
              <a:lnSpc>
                <a:spcPct val="100000"/>
              </a:lnSpc>
              <a:spcBef>
                <a:spcPts val="1000"/>
              </a:spcBef>
              <a:spcAft>
                <a:spcPts val="0"/>
              </a:spcAft>
              <a:buSzPts val="1800"/>
              <a:buChar char="•"/>
            </a:pPr>
            <a:r>
              <a:rPr lang="en-US"/>
              <a:t>Literature Survey</a:t>
            </a:r>
            <a:endParaRPr/>
          </a:p>
          <a:p>
            <a:pPr indent="-228600" lvl="0" marL="228600" rtl="0" algn="l">
              <a:lnSpc>
                <a:spcPct val="100000"/>
              </a:lnSpc>
              <a:spcBef>
                <a:spcPts val="1000"/>
              </a:spcBef>
              <a:spcAft>
                <a:spcPts val="0"/>
              </a:spcAft>
              <a:buSzPts val="1800"/>
              <a:buChar char="•"/>
            </a:pPr>
            <a:r>
              <a:rPr lang="en-US"/>
              <a:t>System Design Methodology</a:t>
            </a:r>
            <a:endParaRPr/>
          </a:p>
          <a:p>
            <a:pPr indent="-228600" lvl="0" marL="228600" rtl="0" algn="l">
              <a:lnSpc>
                <a:spcPct val="100000"/>
              </a:lnSpc>
              <a:spcBef>
                <a:spcPts val="1000"/>
              </a:spcBef>
              <a:spcAft>
                <a:spcPts val="0"/>
              </a:spcAft>
              <a:buSzPts val="1800"/>
              <a:buChar char="•"/>
            </a:pPr>
            <a:r>
              <a:rPr lang="en-US"/>
              <a:t>Gui &amp; Codes</a:t>
            </a:r>
            <a:endParaRPr/>
          </a:p>
          <a:p>
            <a:pPr indent="-228600" lvl="0" marL="228600" rtl="0" algn="l">
              <a:lnSpc>
                <a:spcPct val="100000"/>
              </a:lnSpc>
              <a:spcBef>
                <a:spcPts val="1000"/>
              </a:spcBef>
              <a:spcAft>
                <a:spcPts val="0"/>
              </a:spcAft>
              <a:buSzPts val="1800"/>
              <a:buChar char="•"/>
            </a:pPr>
            <a:r>
              <a:rPr lang="en-US"/>
              <a:t>Conclusion</a:t>
            </a:r>
            <a:endParaRPr/>
          </a:p>
          <a:p>
            <a:pPr indent="-228600" lvl="0" marL="228600" rtl="0" algn="l">
              <a:lnSpc>
                <a:spcPct val="100000"/>
              </a:lnSpc>
              <a:spcBef>
                <a:spcPts val="1000"/>
              </a:spcBef>
              <a:spcAft>
                <a:spcPts val="0"/>
              </a:spcAft>
              <a:buSzPts val="1800"/>
              <a:buChar char="•"/>
            </a:pPr>
            <a:r>
              <a:rPr lang="en-US"/>
              <a:t>Reference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4" name="Shape 234"/>
        <p:cNvGrpSpPr/>
        <p:nvPr/>
      </p:nvGrpSpPr>
      <p:grpSpPr>
        <a:xfrm>
          <a:off x="0" y="0"/>
          <a:ext cx="0" cy="0"/>
          <a:chOff x="0" y="0"/>
          <a:chExt cx="0" cy="0"/>
        </a:xfrm>
      </p:grpSpPr>
      <p:sp>
        <p:nvSpPr>
          <p:cNvPr id="235" name="Google Shape;235;p35"/>
          <p:cNvSpPr txBox="1"/>
          <p:nvPr>
            <p:ph type="title"/>
          </p:nvPr>
        </p:nvSpPr>
        <p:spPr>
          <a:xfrm>
            <a:off x="829781" y="2708804"/>
            <a:ext cx="3698803" cy="1440394"/>
          </a:xfrm>
          <a:prstGeom prst="rect">
            <a:avLst/>
          </a:prstGeom>
          <a:noFill/>
          <a:ln cap="flat" cmpd="sng" w="9525">
            <a:solidFill>
              <a:schemeClr val="lt1"/>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1800"/>
              <a:buNone/>
            </a:pPr>
            <a:r>
              <a:rPr lang="en-US" sz="2400">
                <a:solidFill>
                  <a:schemeClr val="lt1"/>
                </a:solidFill>
              </a:rPr>
              <a:t>REFERENCE</a:t>
            </a:r>
            <a:endParaRPr/>
          </a:p>
        </p:txBody>
      </p:sp>
      <p:sp>
        <p:nvSpPr>
          <p:cNvPr id="236" name="Google Shape;236;p35"/>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7" name="Google Shape;237;p35"/>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fontScale="92500" lnSpcReduction="10000"/>
          </a:bodyPr>
          <a:lstStyle/>
          <a:p>
            <a:pPr indent="-342900" lvl="0" marL="457200" rtl="0" algn="l">
              <a:lnSpc>
                <a:spcPct val="100000"/>
              </a:lnSpc>
              <a:spcBef>
                <a:spcPts val="1000"/>
              </a:spcBef>
              <a:spcAft>
                <a:spcPts val="0"/>
              </a:spcAft>
              <a:buSzPct val="108108"/>
              <a:buChar char="•"/>
            </a:pPr>
            <a:r>
              <a:rPr lang="en-US">
                <a:solidFill>
                  <a:schemeClr val="dk1"/>
                </a:solidFill>
                <a:latin typeface="Arial"/>
                <a:ea typeface="Arial"/>
                <a:cs typeface="Arial"/>
                <a:sym typeface="Arial"/>
              </a:rPr>
              <a:t>Research paper of already existing SQL attack tool </a:t>
            </a:r>
            <a:r>
              <a:rPr lang="en-US" u="sng">
                <a:solidFill>
                  <a:schemeClr val="hlink"/>
                </a:solidFill>
                <a:latin typeface="Arial"/>
                <a:ea typeface="Arial"/>
                <a:cs typeface="Arial"/>
                <a:sym typeface="Arial"/>
                <a:hlinkClick r:id="rId3"/>
              </a:rPr>
              <a:t>https://wicksnet.wordpress.com/2014/09/30/sql-injection-using-sqlmap/</a:t>
            </a:r>
            <a:endParaRPr>
              <a:solidFill>
                <a:schemeClr val="dk1"/>
              </a:solidFill>
              <a:latin typeface="Arial"/>
              <a:ea typeface="Arial"/>
              <a:cs typeface="Arial"/>
              <a:sym typeface="Arial"/>
            </a:endParaRPr>
          </a:p>
          <a:p>
            <a:pPr indent="-342900" lvl="0" marL="457200" rtl="0" algn="l">
              <a:lnSpc>
                <a:spcPct val="100000"/>
              </a:lnSpc>
              <a:spcBef>
                <a:spcPts val="1000"/>
              </a:spcBef>
              <a:spcAft>
                <a:spcPts val="0"/>
              </a:spcAft>
              <a:buSzPct val="108108"/>
              <a:buChar char="•"/>
            </a:pPr>
            <a:r>
              <a:rPr b="0" i="0" lang="en-US">
                <a:solidFill>
                  <a:srgbClr val="333333"/>
                </a:solidFill>
                <a:latin typeface="Georgia"/>
                <a:ea typeface="Georgia"/>
                <a:cs typeface="Georgia"/>
                <a:sym typeface="Georgia"/>
              </a:rPr>
              <a:t>XSS Attack Detection Approach Based on Scripts Features Analysis: </a:t>
            </a:r>
            <a:r>
              <a:rPr b="0" i="0" lang="en-US" u="sng">
                <a:solidFill>
                  <a:schemeClr val="hlink"/>
                </a:solidFill>
                <a:latin typeface="Georgia"/>
                <a:ea typeface="Georgia"/>
                <a:cs typeface="Georgia"/>
                <a:sym typeface="Georgia"/>
                <a:hlinkClick r:id="rId4"/>
              </a:rPr>
              <a:t>https://link.springer.com/chapter/10.1007/978-3-319-77712-2_19</a:t>
            </a:r>
            <a:r>
              <a:rPr b="0" i="0" lang="en-US">
                <a:solidFill>
                  <a:srgbClr val="333333"/>
                </a:solidFill>
                <a:latin typeface="Georgia"/>
                <a:ea typeface="Georgia"/>
                <a:cs typeface="Georgia"/>
                <a:sym typeface="Georgia"/>
              </a:rPr>
              <a:t> </a:t>
            </a:r>
            <a:endParaRPr>
              <a:solidFill>
                <a:schemeClr val="dk1"/>
              </a:solidFill>
              <a:latin typeface="Arial"/>
              <a:ea typeface="Arial"/>
              <a:cs typeface="Arial"/>
              <a:sym typeface="Arial"/>
            </a:endParaRPr>
          </a:p>
          <a:p>
            <a:pPr indent="-342900" lvl="0" marL="457200" rtl="0" algn="l">
              <a:lnSpc>
                <a:spcPct val="100000"/>
              </a:lnSpc>
              <a:spcBef>
                <a:spcPts val="1000"/>
              </a:spcBef>
              <a:spcAft>
                <a:spcPts val="0"/>
              </a:spcAft>
              <a:buSzPct val="108108"/>
              <a:buChar char="•"/>
            </a:pPr>
            <a:r>
              <a:rPr lang="en-US">
                <a:solidFill>
                  <a:schemeClr val="dk1"/>
                </a:solidFill>
                <a:latin typeface="Arial"/>
                <a:ea typeface="Arial"/>
                <a:cs typeface="Arial"/>
                <a:sym typeface="Arial"/>
              </a:rPr>
              <a:t>SQLmap project </a:t>
            </a:r>
            <a:r>
              <a:rPr lang="en-US" u="sng">
                <a:solidFill>
                  <a:schemeClr val="hlink"/>
                </a:solidFill>
                <a:latin typeface="Arial"/>
                <a:ea typeface="Arial"/>
                <a:cs typeface="Arial"/>
                <a:sym typeface="Arial"/>
                <a:hlinkClick r:id="rId5"/>
              </a:rPr>
              <a:t>http://sqlmap.org/</a:t>
            </a:r>
            <a:endParaRPr>
              <a:solidFill>
                <a:schemeClr val="dk1"/>
              </a:solidFill>
              <a:latin typeface="Arial"/>
              <a:ea typeface="Arial"/>
              <a:cs typeface="Arial"/>
              <a:sym typeface="Arial"/>
            </a:endParaRPr>
          </a:p>
          <a:p>
            <a:pPr indent="-342900" lvl="0" marL="457200" rtl="0" algn="l">
              <a:lnSpc>
                <a:spcPct val="100000"/>
              </a:lnSpc>
              <a:spcBef>
                <a:spcPts val="1000"/>
              </a:spcBef>
              <a:spcAft>
                <a:spcPts val="0"/>
              </a:spcAft>
              <a:buSzPct val="108108"/>
              <a:buChar char="•"/>
            </a:pPr>
            <a:r>
              <a:rPr lang="en-US">
                <a:solidFill>
                  <a:schemeClr val="dk1"/>
                </a:solidFill>
                <a:latin typeface="Arial"/>
                <a:ea typeface="Arial"/>
                <a:cs typeface="Arial"/>
                <a:sym typeface="Arial"/>
              </a:rPr>
              <a:t>PortsSwigger to test SQLi </a:t>
            </a:r>
            <a:r>
              <a:rPr lang="en-US" u="sng">
                <a:solidFill>
                  <a:schemeClr val="hlink"/>
                </a:solidFill>
                <a:latin typeface="Arial"/>
                <a:ea typeface="Arial"/>
                <a:cs typeface="Arial"/>
                <a:sym typeface="Arial"/>
                <a:hlinkClick r:id="rId6"/>
              </a:rPr>
              <a:t>https://portswigger.net/web-security/sql-injection</a:t>
            </a:r>
            <a:endParaRPr>
              <a:solidFill>
                <a:schemeClr val="dk1"/>
              </a:solidFill>
              <a:latin typeface="Arial"/>
              <a:ea typeface="Arial"/>
              <a:cs typeface="Arial"/>
              <a:sym typeface="Arial"/>
            </a:endParaRPr>
          </a:p>
          <a:p>
            <a:pPr indent="-342900" lvl="0" marL="457200" rtl="0" algn="l">
              <a:lnSpc>
                <a:spcPct val="100000"/>
              </a:lnSpc>
              <a:spcBef>
                <a:spcPts val="1000"/>
              </a:spcBef>
              <a:spcAft>
                <a:spcPts val="0"/>
              </a:spcAft>
              <a:buSzPct val="108108"/>
              <a:buChar char="•"/>
            </a:pPr>
            <a:r>
              <a:rPr lang="en-US">
                <a:solidFill>
                  <a:schemeClr val="dk1"/>
                </a:solidFill>
                <a:latin typeface="Arial"/>
                <a:ea typeface="Arial"/>
                <a:cs typeface="Arial"/>
                <a:sym typeface="Arial"/>
              </a:rPr>
              <a:t>Executing Blind SQL injection </a:t>
            </a:r>
            <a:r>
              <a:rPr lang="en-US" u="sng">
                <a:solidFill>
                  <a:schemeClr val="hlink"/>
                </a:solidFill>
                <a:latin typeface="Arial"/>
                <a:ea typeface="Arial"/>
                <a:cs typeface="Arial"/>
                <a:sym typeface="Arial"/>
                <a:hlinkClick r:id="rId7"/>
              </a:rPr>
              <a:t>https://youtu.be/F8fjsJBJK4w</a:t>
            </a:r>
            <a:endParaRPr>
              <a:solidFill>
                <a:schemeClr val="dk1"/>
              </a:solidFill>
              <a:latin typeface="Arial"/>
              <a:ea typeface="Arial"/>
              <a:cs typeface="Arial"/>
              <a:sym typeface="Arial"/>
            </a:endParaRPr>
          </a:p>
          <a:p>
            <a:pPr indent="-342900" lvl="0" marL="457200" rtl="0" algn="l">
              <a:lnSpc>
                <a:spcPct val="100000"/>
              </a:lnSpc>
              <a:spcBef>
                <a:spcPts val="1000"/>
              </a:spcBef>
              <a:spcAft>
                <a:spcPts val="0"/>
              </a:spcAft>
              <a:buSzPct val="108108"/>
              <a:buChar char="•"/>
            </a:pPr>
            <a:r>
              <a:rPr b="0" i="0" lang="en-US">
                <a:solidFill>
                  <a:schemeClr val="dk1"/>
                </a:solidFill>
                <a:latin typeface="Arial"/>
                <a:ea typeface="Arial"/>
                <a:cs typeface="Arial"/>
                <a:sym typeface="Arial"/>
              </a:rPr>
              <a:t>Practical Identification of SQL Injection Vulnerabilities</a:t>
            </a:r>
            <a:r>
              <a:rPr lang="en-US">
                <a:solidFill>
                  <a:schemeClr val="dk1"/>
                </a:solidFill>
                <a:latin typeface="Arial"/>
                <a:ea typeface="Arial"/>
                <a:cs typeface="Arial"/>
                <a:sym typeface="Arial"/>
              </a:rPr>
              <a:t>:  </a:t>
            </a:r>
            <a:r>
              <a:rPr lang="en-US" u="sng">
                <a:solidFill>
                  <a:schemeClr val="hlink"/>
                </a:solidFill>
                <a:latin typeface="Arial"/>
                <a:ea typeface="Arial"/>
                <a:cs typeface="Arial"/>
                <a:sym typeface="Arial"/>
                <a:hlinkClick r:id="rId8"/>
              </a:rPr>
              <a:t>https://www.cisa.gov/uscert/sites/default/files/publications/Practical-SQLi-Identification.pdf</a:t>
            </a:r>
            <a:r>
              <a:rPr lang="en-US">
                <a:solidFill>
                  <a:schemeClr val="dk1"/>
                </a:solidFill>
                <a:latin typeface="Arial"/>
                <a:ea typeface="Arial"/>
                <a:cs typeface="Arial"/>
                <a:sym typeface="Arial"/>
              </a:rPr>
              <a:t> </a:t>
            </a:r>
            <a:endParaRPr/>
          </a:p>
          <a:p>
            <a:pPr indent="-342900" lvl="0" marL="457200" rtl="0" algn="l">
              <a:lnSpc>
                <a:spcPct val="100000"/>
              </a:lnSpc>
              <a:spcBef>
                <a:spcPts val="1000"/>
              </a:spcBef>
              <a:spcAft>
                <a:spcPts val="0"/>
              </a:spcAft>
              <a:buSzPct val="108108"/>
              <a:buChar char="•"/>
            </a:pPr>
            <a:r>
              <a:rPr i="0" lang="en-US">
                <a:solidFill>
                  <a:schemeClr val="dk1"/>
                </a:solidFill>
                <a:latin typeface="Arial"/>
                <a:ea typeface="Arial"/>
                <a:cs typeface="Arial"/>
                <a:sym typeface="Arial"/>
              </a:rPr>
              <a:t>Testing and Comparing Web Vulnerability Scanning Tools for SQL Injection and XSS Attacks: </a:t>
            </a:r>
            <a:r>
              <a:rPr lang="en-US" u="sng">
                <a:solidFill>
                  <a:schemeClr val="hlink"/>
                </a:solidFill>
                <a:latin typeface="Arial"/>
                <a:ea typeface="Arial"/>
                <a:cs typeface="Arial"/>
                <a:sym typeface="Arial"/>
                <a:hlinkClick r:id="rId9"/>
              </a:rPr>
              <a:t>https://ieeexplore.ieee.org/abstract/document/4459684</a:t>
            </a:r>
            <a:r>
              <a:rPr lang="en-US">
                <a:solidFill>
                  <a:schemeClr val="dk1"/>
                </a:solidFill>
                <a:latin typeface="Arial"/>
                <a:ea typeface="Arial"/>
                <a:cs typeface="Arial"/>
                <a:sym typeface="Arial"/>
              </a:rPr>
              <a:t> </a:t>
            </a:r>
            <a:endParaRPr/>
          </a:p>
          <a:p>
            <a:pPr indent="-228600" lvl="0" marL="457200" rtl="0" algn="l">
              <a:lnSpc>
                <a:spcPct val="100000"/>
              </a:lnSpc>
              <a:spcBef>
                <a:spcPts val="1000"/>
              </a:spcBef>
              <a:spcAft>
                <a:spcPts val="0"/>
              </a:spcAft>
              <a:buSzPct val="108108"/>
              <a:buNone/>
            </a:pPr>
            <a:r>
              <a:t/>
            </a:r>
            <a:endParaRPr>
              <a:solidFill>
                <a:schemeClr val="dk1"/>
              </a:solidFill>
            </a:endParaRPr>
          </a:p>
          <a:p>
            <a:pPr indent="-228600" lvl="0" marL="457200" rtl="0" algn="l">
              <a:lnSpc>
                <a:spcPct val="100000"/>
              </a:lnSpc>
              <a:spcBef>
                <a:spcPts val="1000"/>
              </a:spcBef>
              <a:spcAft>
                <a:spcPts val="0"/>
              </a:spcAft>
              <a:buSzPct val="108108"/>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22" name="Shape 122"/>
        <p:cNvGrpSpPr/>
        <p:nvPr/>
      </p:nvGrpSpPr>
      <p:grpSpPr>
        <a:xfrm>
          <a:off x="0" y="0"/>
          <a:ext cx="0" cy="0"/>
          <a:chOff x="0" y="0"/>
          <a:chExt cx="0" cy="0"/>
        </a:xfrm>
      </p:grpSpPr>
      <p:sp>
        <p:nvSpPr>
          <p:cNvPr id="123" name="Google Shape;123;p18"/>
          <p:cNvSpPr txBox="1"/>
          <p:nvPr>
            <p:ph type="title"/>
          </p:nvPr>
        </p:nvSpPr>
        <p:spPr>
          <a:xfrm>
            <a:off x="829781" y="2708804"/>
            <a:ext cx="3698803" cy="1440394"/>
          </a:xfrm>
          <a:prstGeom prst="rect">
            <a:avLst/>
          </a:prstGeom>
          <a:noFill/>
          <a:ln cap="flat" cmpd="sng" w="9525">
            <a:solidFill>
              <a:schemeClr val="lt1"/>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1800"/>
              <a:buNone/>
            </a:pPr>
            <a:r>
              <a:rPr lang="en-US" sz="2400">
                <a:solidFill>
                  <a:schemeClr val="lt1"/>
                </a:solidFill>
              </a:rPr>
              <a:t>ABSTRACT</a:t>
            </a:r>
            <a:endParaRPr/>
          </a:p>
        </p:txBody>
      </p:sp>
      <p:sp>
        <p:nvSpPr>
          <p:cNvPr id="124" name="Google Shape;124;p18"/>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18"/>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0" lvl="0" marL="36900" rtl="0" algn="l">
              <a:lnSpc>
                <a:spcPct val="100000"/>
              </a:lnSpc>
              <a:spcBef>
                <a:spcPts val="1000"/>
              </a:spcBef>
              <a:spcAft>
                <a:spcPts val="0"/>
              </a:spcAft>
              <a:buSzPts val="1800"/>
              <a:buNone/>
            </a:pPr>
            <a:r>
              <a:t/>
            </a:r>
            <a:endParaRPr>
              <a:solidFill>
                <a:schemeClr val="dk1"/>
              </a:solidFill>
            </a:endParaRPr>
          </a:p>
          <a:p>
            <a:pPr indent="0" lvl="0" marL="36900" rtl="0" algn="l">
              <a:lnSpc>
                <a:spcPct val="100000"/>
              </a:lnSpc>
              <a:spcBef>
                <a:spcPts val="1000"/>
              </a:spcBef>
              <a:spcAft>
                <a:spcPts val="0"/>
              </a:spcAft>
              <a:buSzPts val="1800"/>
              <a:buNone/>
            </a:pPr>
            <a:r>
              <a:rPr b="0" i="0" lang="en-US">
                <a:solidFill>
                  <a:schemeClr val="dk1"/>
                </a:solidFill>
              </a:rPr>
              <a:t>As Internet usage is rising day by day security has become a vital facet to the Internet world. Security of the website in today's world is very important. </a:t>
            </a:r>
            <a:r>
              <a:rPr lang="en-US">
                <a:solidFill>
                  <a:schemeClr val="dk1"/>
                </a:solidFill>
              </a:rPr>
              <a:t>We are introducing a solution to test web application vulnerability for SQL injection. Project aims to reduce human effort in testing these attack against website and also saves time for users.</a:t>
            </a:r>
            <a:endParaRPr/>
          </a:p>
          <a:p>
            <a:pPr indent="-228600" lvl="0" marL="457200" rtl="0" algn="l">
              <a:lnSpc>
                <a:spcPct val="100000"/>
              </a:lnSpc>
              <a:spcBef>
                <a:spcPts val="1000"/>
              </a:spcBef>
              <a:spcAft>
                <a:spcPts val="0"/>
              </a:spcAft>
              <a:buSzPts val="1800"/>
              <a:buNone/>
            </a:pPr>
            <a:r>
              <a:t/>
            </a:r>
            <a:endParaRPr>
              <a:solidFill>
                <a:schemeClr val="dk1"/>
              </a:solidFill>
              <a:latin typeface="Roboto"/>
              <a:ea typeface="Roboto"/>
              <a:cs typeface="Roboto"/>
              <a:sym typeface="Roboto"/>
            </a:endParaRPr>
          </a:p>
          <a:p>
            <a:pPr indent="-228600" lvl="0" marL="457200" rtl="0" algn="l">
              <a:lnSpc>
                <a:spcPct val="100000"/>
              </a:lnSpc>
              <a:spcBef>
                <a:spcPts val="1000"/>
              </a:spcBef>
              <a:spcAft>
                <a:spcPts val="0"/>
              </a:spcAft>
              <a:buSzPts val="1800"/>
              <a:buNone/>
            </a:pPr>
            <a:r>
              <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29" name="Shape 129"/>
        <p:cNvGrpSpPr/>
        <p:nvPr/>
      </p:nvGrpSpPr>
      <p:grpSpPr>
        <a:xfrm>
          <a:off x="0" y="0"/>
          <a:ext cx="0" cy="0"/>
          <a:chOff x="0" y="0"/>
          <a:chExt cx="0" cy="0"/>
        </a:xfrm>
      </p:grpSpPr>
      <p:sp>
        <p:nvSpPr>
          <p:cNvPr id="130" name="Google Shape;130;p19"/>
          <p:cNvSpPr/>
          <p:nvPr/>
        </p:nvSpPr>
        <p:spPr>
          <a:xfrm>
            <a:off x="0" y="-2"/>
            <a:ext cx="68769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1" name="Google Shape;131;p19"/>
          <p:cNvSpPr txBox="1"/>
          <p:nvPr>
            <p:ph type="title"/>
          </p:nvPr>
        </p:nvSpPr>
        <p:spPr>
          <a:xfrm>
            <a:off x="804671" y="1290025"/>
            <a:ext cx="52914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INTRODUCTION</a:t>
            </a:r>
            <a:endParaRPr/>
          </a:p>
        </p:txBody>
      </p:sp>
      <p:sp>
        <p:nvSpPr>
          <p:cNvPr id="132" name="Google Shape;132;p19"/>
          <p:cNvSpPr txBox="1"/>
          <p:nvPr>
            <p:ph idx="1" type="body"/>
          </p:nvPr>
        </p:nvSpPr>
        <p:spPr>
          <a:xfrm>
            <a:off x="804671" y="2858703"/>
            <a:ext cx="5285700" cy="3042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1700"/>
              <a:buFont typeface="Noto Sans Symbols"/>
              <a:buChar char="⮚"/>
            </a:pPr>
            <a:r>
              <a:rPr b="1" i="0" lang="en-US" sz="1700">
                <a:solidFill>
                  <a:srgbClr val="FFFFFF"/>
                </a:solidFill>
                <a:latin typeface="Gill Sans"/>
                <a:ea typeface="Gill Sans"/>
                <a:cs typeface="Gill Sans"/>
                <a:sym typeface="Gill Sans"/>
              </a:rPr>
              <a:t>DOMAIN</a:t>
            </a:r>
            <a:endParaRPr/>
          </a:p>
          <a:p>
            <a:pPr indent="-120650" lvl="0" marL="228600" rtl="0" algn="l">
              <a:lnSpc>
                <a:spcPct val="90000"/>
              </a:lnSpc>
              <a:spcBef>
                <a:spcPts val="1000"/>
              </a:spcBef>
              <a:spcAft>
                <a:spcPts val="0"/>
              </a:spcAft>
              <a:buSzPts val="1700"/>
              <a:buFont typeface="Noto Sans Symbols"/>
              <a:buNone/>
            </a:pPr>
            <a:r>
              <a:t/>
            </a:r>
            <a:endParaRPr b="0" i="0" sz="1700">
              <a:solidFill>
                <a:srgbClr val="FFFFFF"/>
              </a:solidFill>
              <a:latin typeface="Roboto"/>
              <a:ea typeface="Roboto"/>
              <a:cs typeface="Roboto"/>
              <a:sym typeface="Roboto"/>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Cybersecurity is the protection to </a:t>
            </a:r>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defend internet-connected devices</a:t>
            </a:r>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 and services from malicious </a:t>
            </a:r>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attacks by hackers, spammers, and</a:t>
            </a:r>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 </a:t>
            </a:r>
            <a:r>
              <a:rPr lang="en-US" sz="1700">
                <a:solidFill>
                  <a:srgbClr val="FFFFFF"/>
                </a:solidFill>
                <a:latin typeface="Gill Sans"/>
                <a:ea typeface="Gill Sans"/>
                <a:cs typeface="Gill Sans"/>
                <a:sym typeface="Gill Sans"/>
              </a:rPr>
              <a:t>cybercriminals</a:t>
            </a:r>
            <a:r>
              <a:rPr b="0" i="0" lang="en-US" sz="1700">
                <a:solidFill>
                  <a:srgbClr val="FFFFFF"/>
                </a:solidFill>
                <a:latin typeface="Gill Sans"/>
                <a:ea typeface="Gill Sans"/>
                <a:cs typeface="Gill Sans"/>
                <a:sym typeface="Gill Sans"/>
              </a:rPr>
              <a:t>. The practice is used</a:t>
            </a:r>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 by companies to protect against</a:t>
            </a:r>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 phishing schemes, </a:t>
            </a:r>
            <a:r>
              <a:rPr lang="en-US" sz="1700">
                <a:solidFill>
                  <a:srgbClr val="FFFFFF"/>
                </a:solidFill>
                <a:latin typeface="Gill Sans"/>
                <a:ea typeface="Gill Sans"/>
                <a:cs typeface="Gill Sans"/>
                <a:sym typeface="Gill Sans"/>
              </a:rPr>
              <a:t>ransomware</a:t>
            </a:r>
            <a:endParaRPr/>
          </a:p>
          <a:p>
            <a:pPr indent="0" lvl="1" marL="228600" rtl="0" algn="l">
              <a:lnSpc>
                <a:spcPct val="90000"/>
              </a:lnSpc>
              <a:spcBef>
                <a:spcPts val="600"/>
              </a:spcBef>
              <a:spcAft>
                <a:spcPts val="0"/>
              </a:spcAft>
              <a:buSzPts val="1700"/>
              <a:buNone/>
            </a:pPr>
            <a:r>
              <a:rPr b="0" i="0" lang="en-US" sz="1700">
                <a:solidFill>
                  <a:srgbClr val="FFFFFF"/>
                </a:solidFill>
                <a:latin typeface="Gill Sans"/>
                <a:ea typeface="Gill Sans"/>
                <a:cs typeface="Gill Sans"/>
                <a:sym typeface="Gill Sans"/>
              </a:rPr>
              <a:t>attack, identity theft, </a:t>
            </a:r>
            <a:r>
              <a:rPr lang="en-US" sz="1700">
                <a:solidFill>
                  <a:srgbClr val="FFFFFF"/>
                </a:solidFill>
                <a:latin typeface="Gill Sans"/>
                <a:ea typeface="Gill Sans"/>
                <a:cs typeface="Gill Sans"/>
                <a:sym typeface="Gill Sans"/>
              </a:rPr>
              <a:t>data breaches</a:t>
            </a:r>
            <a:r>
              <a:rPr b="0" i="0" lang="en-US" sz="1700">
                <a:solidFill>
                  <a:srgbClr val="FFFFFF"/>
                </a:solidFill>
                <a:latin typeface="Gill Sans"/>
                <a:ea typeface="Gill Sans"/>
                <a:cs typeface="Gill Sans"/>
                <a:sym typeface="Gill Sans"/>
              </a:rPr>
              <a:t>, and financial losses.</a:t>
            </a:r>
            <a:endParaRPr/>
          </a:p>
          <a:p>
            <a:pPr indent="0" lvl="0" marL="0" rtl="0" algn="l">
              <a:lnSpc>
                <a:spcPct val="90000"/>
              </a:lnSpc>
              <a:spcBef>
                <a:spcPts val="1000"/>
              </a:spcBef>
              <a:spcAft>
                <a:spcPts val="0"/>
              </a:spcAft>
              <a:buSzPts val="1700"/>
              <a:buNone/>
            </a:pPr>
            <a:r>
              <a:t/>
            </a:r>
            <a:endParaRPr sz="1700">
              <a:solidFill>
                <a:srgbClr val="FFFFFF"/>
              </a:solidFill>
            </a:endParaRPr>
          </a:p>
        </p:txBody>
      </p:sp>
      <p:sp>
        <p:nvSpPr>
          <p:cNvPr id="133" name="Google Shape;133;p19"/>
          <p:cNvSpPr/>
          <p:nvPr/>
        </p:nvSpPr>
        <p:spPr>
          <a:xfrm>
            <a:off x="7534656" y="640080"/>
            <a:ext cx="4017300" cy="5261100"/>
          </a:xfrm>
          <a:prstGeom prst="rect">
            <a:avLst/>
          </a:prstGeom>
          <a:noFill/>
          <a:ln cap="sq" cmpd="sng" w="317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4" name="Google Shape;134;p19"/>
          <p:cNvSpPr/>
          <p:nvPr/>
        </p:nvSpPr>
        <p:spPr>
          <a:xfrm>
            <a:off x="7700772" y="806357"/>
            <a:ext cx="3684900" cy="49287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5" name="Google Shape;135;p19"/>
          <p:cNvSpPr/>
          <p:nvPr/>
        </p:nvSpPr>
        <p:spPr>
          <a:xfrm>
            <a:off x="8020812" y="1126397"/>
            <a:ext cx="3045000" cy="42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9" name="Shape 139"/>
        <p:cNvGrpSpPr/>
        <p:nvPr/>
      </p:nvGrpSpPr>
      <p:grpSpPr>
        <a:xfrm>
          <a:off x="0" y="0"/>
          <a:ext cx="0" cy="0"/>
          <a:chOff x="0" y="0"/>
          <a:chExt cx="0" cy="0"/>
        </a:xfrm>
      </p:grpSpPr>
      <p:sp>
        <p:nvSpPr>
          <p:cNvPr id="140" name="Google Shape;140;p20"/>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20"/>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1000"/>
              </a:spcBef>
              <a:spcAft>
                <a:spcPts val="0"/>
              </a:spcAft>
              <a:buSzPts val="1800"/>
              <a:buFont typeface="Noto Sans Symbols"/>
              <a:buChar char="⮚"/>
            </a:pPr>
            <a:r>
              <a:rPr b="1" lang="en-US">
                <a:solidFill>
                  <a:schemeClr val="dk1"/>
                </a:solidFill>
              </a:rPr>
              <a:t>PROBLEM STATEMENT</a:t>
            </a:r>
            <a:endParaRPr/>
          </a:p>
          <a:p>
            <a:pPr indent="0" lvl="0" marL="0" rtl="0" algn="l">
              <a:lnSpc>
                <a:spcPct val="100000"/>
              </a:lnSpc>
              <a:spcBef>
                <a:spcPts val="1000"/>
              </a:spcBef>
              <a:spcAft>
                <a:spcPts val="0"/>
              </a:spcAft>
              <a:buSzPts val="1800"/>
              <a:buNone/>
            </a:pPr>
            <a:r>
              <a:t/>
            </a:r>
            <a:endParaRPr>
              <a:solidFill>
                <a:schemeClr val="dk1"/>
              </a:solidFill>
            </a:endParaRPr>
          </a:p>
          <a:p>
            <a:pPr indent="0" lvl="0" marL="0" rtl="0" algn="l">
              <a:lnSpc>
                <a:spcPct val="100000"/>
              </a:lnSpc>
              <a:spcBef>
                <a:spcPts val="1000"/>
              </a:spcBef>
              <a:spcAft>
                <a:spcPts val="0"/>
              </a:spcAft>
              <a:buSzPts val="1800"/>
              <a:buNone/>
            </a:pPr>
            <a:r>
              <a:t/>
            </a:r>
            <a:endParaRPr>
              <a:solidFill>
                <a:schemeClr val="dk1"/>
              </a:solidFill>
            </a:endParaRPr>
          </a:p>
          <a:p>
            <a:pPr indent="0" lvl="0" marL="0" rtl="0" algn="l">
              <a:lnSpc>
                <a:spcPct val="100000"/>
              </a:lnSpc>
              <a:spcBef>
                <a:spcPts val="1000"/>
              </a:spcBef>
              <a:spcAft>
                <a:spcPts val="0"/>
              </a:spcAft>
              <a:buSzPts val="1800"/>
              <a:buNone/>
            </a:pPr>
            <a:r>
              <a:rPr b="0" i="0" lang="en-US">
                <a:solidFill>
                  <a:schemeClr val="dk1"/>
                </a:solidFill>
              </a:rPr>
              <a:t>SQL injection attacks allow attackers to spoof identity, tamper with existing data, cause repudiation issues, allow the complete disclosure of all data on the system, destroy the data or make it otherwise unavailable, and become administrators of the database server.</a:t>
            </a:r>
            <a:endParaRPr/>
          </a:p>
          <a:p>
            <a:pPr indent="0" lvl="0" marL="0" rtl="0" algn="l">
              <a:lnSpc>
                <a:spcPct val="100000"/>
              </a:lnSpc>
              <a:spcBef>
                <a:spcPts val="1000"/>
              </a:spcBef>
              <a:spcAft>
                <a:spcPts val="0"/>
              </a:spcAft>
              <a:buSzPts val="1800"/>
              <a:buNone/>
            </a:pPr>
            <a:r>
              <a:rPr lang="en-US">
                <a:solidFill>
                  <a:schemeClr val="dk1"/>
                </a:solidFill>
              </a:rPr>
              <a:t>We are bringing a solution that automate these attack so that we can easily test weather these vulnerabilities are existing or not.</a:t>
            </a:r>
            <a:endParaRPr/>
          </a:p>
          <a:p>
            <a:pPr indent="0" lvl="0" marL="0" rtl="0" algn="l">
              <a:lnSpc>
                <a:spcPct val="100000"/>
              </a:lnSpc>
              <a:spcBef>
                <a:spcPts val="1000"/>
              </a:spcBef>
              <a:spcAft>
                <a:spcPts val="0"/>
              </a:spcAft>
              <a:buSzPts val="1800"/>
              <a:buNone/>
            </a:pPr>
            <a:r>
              <a:t/>
            </a:r>
            <a:endParaRPr b="0" i="0">
              <a:solidFill>
                <a:schemeClr val="dk1"/>
              </a:solidFill>
            </a:endParaRPr>
          </a:p>
          <a:p>
            <a:pPr indent="0" lvl="0" marL="0" rtl="0" algn="l">
              <a:lnSpc>
                <a:spcPct val="100000"/>
              </a:lnSpc>
              <a:spcBef>
                <a:spcPts val="1000"/>
              </a:spcBef>
              <a:spcAft>
                <a:spcPts val="0"/>
              </a:spcAft>
              <a:buSzPts val="1800"/>
              <a:buNone/>
            </a:pPr>
            <a:r>
              <a:t/>
            </a:r>
            <a:endParaRPr>
              <a:solidFill>
                <a:schemeClr val="dk1"/>
              </a:solidFill>
            </a:endParaRPr>
          </a:p>
          <a:p>
            <a:pPr indent="0" lvl="0" marL="0" rtl="0" algn="l">
              <a:lnSpc>
                <a:spcPct val="100000"/>
              </a:lnSpc>
              <a:spcBef>
                <a:spcPts val="1000"/>
              </a:spcBef>
              <a:spcAft>
                <a:spcPts val="0"/>
              </a:spcAft>
              <a:buSzPts val="1800"/>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5" name="Shape 145"/>
        <p:cNvGrpSpPr/>
        <p:nvPr/>
      </p:nvGrpSpPr>
      <p:grpSpPr>
        <a:xfrm>
          <a:off x="0" y="0"/>
          <a:ext cx="0" cy="0"/>
          <a:chOff x="0" y="0"/>
          <a:chExt cx="0" cy="0"/>
        </a:xfrm>
      </p:grpSpPr>
      <p:sp>
        <p:nvSpPr>
          <p:cNvPr id="146" name="Google Shape;146;p21"/>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21"/>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1000"/>
              </a:spcBef>
              <a:spcAft>
                <a:spcPts val="0"/>
              </a:spcAft>
              <a:buSzPts val="1800"/>
              <a:buFont typeface="Noto Sans Symbols"/>
              <a:buChar char="⮚"/>
            </a:pPr>
            <a:r>
              <a:rPr b="1" lang="en-US">
                <a:solidFill>
                  <a:schemeClr val="dk1"/>
                </a:solidFill>
              </a:rPr>
              <a:t>TECHNOLOGY</a:t>
            </a:r>
            <a:endParaRPr/>
          </a:p>
          <a:p>
            <a:pPr indent="0" lvl="0" marL="0" rtl="0" algn="l">
              <a:lnSpc>
                <a:spcPct val="100000"/>
              </a:lnSpc>
              <a:spcBef>
                <a:spcPts val="1000"/>
              </a:spcBef>
              <a:spcAft>
                <a:spcPts val="0"/>
              </a:spcAft>
              <a:buSzPts val="1800"/>
              <a:buNone/>
            </a:pPr>
            <a:r>
              <a:t/>
            </a:r>
            <a:endParaRPr b="1">
              <a:solidFill>
                <a:schemeClr val="dk1"/>
              </a:solidFill>
            </a:endParaRPr>
          </a:p>
          <a:p>
            <a:pPr indent="-342900" lvl="0" marL="457200" rtl="0" algn="l">
              <a:lnSpc>
                <a:spcPct val="100000"/>
              </a:lnSpc>
              <a:spcBef>
                <a:spcPts val="1000"/>
              </a:spcBef>
              <a:spcAft>
                <a:spcPts val="0"/>
              </a:spcAft>
              <a:buSzPts val="1800"/>
              <a:buFont typeface="Arial"/>
              <a:buChar char="•"/>
            </a:pPr>
            <a:r>
              <a:rPr lang="en-US">
                <a:solidFill>
                  <a:schemeClr val="dk1"/>
                </a:solidFill>
                <a:latin typeface="Arial"/>
                <a:ea typeface="Arial"/>
                <a:cs typeface="Arial"/>
                <a:sym typeface="Arial"/>
              </a:rPr>
              <a:t>Hardware Requirements: </a:t>
            </a:r>
            <a:r>
              <a:rPr b="0" i="0" lang="en-US">
                <a:solidFill>
                  <a:schemeClr val="dk1"/>
                </a:solidFill>
                <a:latin typeface="Arial"/>
                <a:ea typeface="Arial"/>
                <a:cs typeface="Arial"/>
                <a:sym typeface="Arial"/>
              </a:rPr>
              <a:t>Modern Operating System: Windows 7 or 10, x86 64-bit CPU (Intel / AMD architecture, 4 GB RAM, 5 GB free disk space</a:t>
            </a:r>
            <a:endParaRPr>
              <a:solidFill>
                <a:schemeClr val="dk1"/>
              </a:solidFill>
              <a:latin typeface="Arial"/>
              <a:ea typeface="Arial"/>
              <a:cs typeface="Arial"/>
              <a:sym typeface="Arial"/>
            </a:endParaRPr>
          </a:p>
          <a:p>
            <a:pPr indent="-342900" lvl="0" marL="457200" rtl="0" algn="l">
              <a:lnSpc>
                <a:spcPct val="100000"/>
              </a:lnSpc>
              <a:spcBef>
                <a:spcPts val="1000"/>
              </a:spcBef>
              <a:spcAft>
                <a:spcPts val="0"/>
              </a:spcAft>
              <a:buSzPts val="1800"/>
              <a:buFont typeface="Arial"/>
              <a:buChar char="•"/>
            </a:pPr>
            <a:r>
              <a:rPr b="0" i="0" lang="en-US">
                <a:solidFill>
                  <a:schemeClr val="dk1"/>
                </a:solidFill>
                <a:latin typeface="Arial"/>
                <a:ea typeface="Arial"/>
                <a:cs typeface="Arial"/>
                <a:sym typeface="Arial"/>
              </a:rPr>
              <a:t>Front end we use Streamlit is a free and open-source framework to rapidly build and share beautiful machine learning and data science web apps.</a:t>
            </a:r>
            <a:endParaRPr i="0">
              <a:solidFill>
                <a:schemeClr val="dk1"/>
              </a:solidFill>
              <a:latin typeface="Arial"/>
              <a:ea typeface="Arial"/>
              <a:cs typeface="Arial"/>
              <a:sym typeface="Arial"/>
            </a:endParaRPr>
          </a:p>
          <a:p>
            <a:pPr indent="-342900" lvl="0" marL="457200" rtl="0" algn="l">
              <a:lnSpc>
                <a:spcPct val="100000"/>
              </a:lnSpc>
              <a:spcBef>
                <a:spcPts val="1000"/>
              </a:spcBef>
              <a:spcAft>
                <a:spcPts val="0"/>
              </a:spcAft>
              <a:buSzPts val="1800"/>
              <a:buFont typeface="Arial"/>
              <a:buChar char="•"/>
            </a:pPr>
            <a:r>
              <a:rPr lang="en-US">
                <a:solidFill>
                  <a:schemeClr val="dk1"/>
                </a:solidFill>
                <a:latin typeface="Arial"/>
                <a:ea typeface="Arial"/>
                <a:cs typeface="Arial"/>
                <a:sym typeface="Arial"/>
              </a:rPr>
              <a:t>This system is completely dependent on python programming, </a:t>
            </a:r>
            <a:r>
              <a:rPr b="0" i="0" lang="en-US">
                <a:solidFill>
                  <a:schemeClr val="dk1"/>
                </a:solidFill>
                <a:latin typeface="Arial"/>
                <a:ea typeface="Arial"/>
                <a:cs typeface="Arial"/>
                <a:sym typeface="Arial"/>
              </a:rPr>
              <a:t>Python is a high-level, general-purpose programming language. It supports multiple programming paradigms, including structured, object-oriented and functional programming.</a:t>
            </a:r>
            <a:endParaRPr i="0">
              <a:solidFill>
                <a:schemeClr val="dk1"/>
              </a:solidFill>
              <a:latin typeface="Arial"/>
              <a:ea typeface="Arial"/>
              <a:cs typeface="Arial"/>
              <a:sym typeface="Arial"/>
            </a:endParaRPr>
          </a:p>
          <a:p>
            <a:pPr indent="-342900" lvl="0" marL="457200" rtl="0" algn="l">
              <a:lnSpc>
                <a:spcPct val="100000"/>
              </a:lnSpc>
              <a:spcBef>
                <a:spcPts val="1000"/>
              </a:spcBef>
              <a:spcAft>
                <a:spcPts val="0"/>
              </a:spcAft>
              <a:buSzPts val="1800"/>
              <a:buFont typeface="Arial"/>
              <a:buChar char="•"/>
            </a:pPr>
            <a:r>
              <a:rPr lang="en-US">
                <a:solidFill>
                  <a:schemeClr val="dk1"/>
                </a:solidFill>
                <a:latin typeface="Arial"/>
                <a:ea typeface="Arial"/>
                <a:cs typeface="Arial"/>
                <a:sym typeface="Arial"/>
              </a:rPr>
              <a:t>In this tool there is no data stored or retrieved, hence no database is involved.</a:t>
            </a:r>
            <a:endParaRPr i="0">
              <a:solidFill>
                <a:schemeClr val="dk1"/>
              </a:solidFill>
              <a:latin typeface="Arial"/>
              <a:ea typeface="Arial"/>
              <a:cs typeface="Arial"/>
              <a:sym typeface="Arial"/>
            </a:endParaRPr>
          </a:p>
          <a:p>
            <a:pPr indent="0" lvl="0" marL="0" rtl="0" algn="l">
              <a:lnSpc>
                <a:spcPct val="100000"/>
              </a:lnSpc>
              <a:spcBef>
                <a:spcPts val="1000"/>
              </a:spcBef>
              <a:spcAft>
                <a:spcPts val="0"/>
              </a:spcAft>
              <a:buSzPts val="1800"/>
              <a:buNone/>
            </a:pPr>
            <a:r>
              <a:t/>
            </a:r>
            <a:endParaRPr i="0">
              <a:solidFill>
                <a:schemeClr val="dk1"/>
              </a:solidFill>
              <a:latin typeface="Arial"/>
              <a:ea typeface="Arial"/>
              <a:cs typeface="Arial"/>
              <a:sym typeface="Arial"/>
            </a:endParaRPr>
          </a:p>
          <a:p>
            <a:pPr indent="0" lvl="0" marL="0" rtl="0" algn="l">
              <a:lnSpc>
                <a:spcPct val="100000"/>
              </a:lnSpc>
              <a:spcBef>
                <a:spcPts val="1000"/>
              </a:spcBef>
              <a:spcAft>
                <a:spcPts val="0"/>
              </a:spcAft>
              <a:buSzPts val="1800"/>
              <a:buNone/>
            </a:pPr>
            <a:r>
              <a:t/>
            </a:r>
            <a:endParaRPr>
              <a:solidFill>
                <a:schemeClr val="dk1"/>
              </a:solidFill>
            </a:endParaRPr>
          </a:p>
          <a:p>
            <a:pPr indent="0" lvl="0" marL="0" rtl="0" algn="l">
              <a:lnSpc>
                <a:spcPct val="100000"/>
              </a:lnSpc>
              <a:spcBef>
                <a:spcPts val="1000"/>
              </a:spcBef>
              <a:spcAft>
                <a:spcPts val="0"/>
              </a:spcAft>
              <a:buSzPts val="18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829781" y="2708804"/>
            <a:ext cx="3698803" cy="1440394"/>
          </a:xfrm>
          <a:prstGeom prst="rect">
            <a:avLst/>
          </a:prstGeom>
          <a:noFill/>
          <a:ln cap="flat" cmpd="sng" w="9525">
            <a:solidFill>
              <a:schemeClr val="lt1"/>
            </a:solidFill>
            <a:prstDash val="solid"/>
            <a:round/>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1800"/>
              <a:buNone/>
            </a:pPr>
            <a:r>
              <a:rPr lang="en-US" sz="2400">
                <a:solidFill>
                  <a:schemeClr val="lt1"/>
                </a:solidFill>
              </a:rPr>
              <a:t>LITERATURE SURVEY</a:t>
            </a:r>
            <a:endParaRPr/>
          </a:p>
        </p:txBody>
      </p:sp>
      <p:sp>
        <p:nvSpPr>
          <p:cNvPr id="153" name="Google Shape;153;p22"/>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22"/>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1000"/>
              </a:spcBef>
              <a:spcAft>
                <a:spcPts val="0"/>
              </a:spcAft>
              <a:buSzPts val="1800"/>
              <a:buFont typeface="Noto Sans Symbols"/>
              <a:buChar char="⮚"/>
            </a:pPr>
            <a:r>
              <a:rPr b="1" lang="en-US">
                <a:solidFill>
                  <a:schemeClr val="dk1"/>
                </a:solidFill>
              </a:rPr>
              <a:t>REVIEW</a:t>
            </a:r>
            <a:endParaRPr/>
          </a:p>
          <a:p>
            <a:pPr indent="0" lvl="0" marL="0" rtl="0" algn="l">
              <a:lnSpc>
                <a:spcPct val="100000"/>
              </a:lnSpc>
              <a:spcBef>
                <a:spcPts val="1000"/>
              </a:spcBef>
              <a:spcAft>
                <a:spcPts val="0"/>
              </a:spcAft>
              <a:buSzPts val="1800"/>
              <a:buNone/>
            </a:pPr>
            <a:r>
              <a:rPr b="0" i="0" lang="en-US" sz="2200">
                <a:solidFill>
                  <a:schemeClr val="dk1"/>
                </a:solidFill>
                <a:latin typeface="Arial"/>
                <a:ea typeface="Arial"/>
                <a:cs typeface="Arial"/>
                <a:sym typeface="Arial"/>
              </a:rPr>
              <a:t>A </a:t>
            </a:r>
            <a:r>
              <a:rPr lang="en-US" sz="2200">
                <a:solidFill>
                  <a:schemeClr val="dk1"/>
                </a:solidFill>
                <a:latin typeface="Arial"/>
                <a:ea typeface="Arial"/>
                <a:cs typeface="Arial"/>
                <a:sym typeface="Arial"/>
              </a:rPr>
              <a:t>SQL injection</a:t>
            </a:r>
            <a:r>
              <a:rPr b="0" i="0" lang="en-US" sz="2200">
                <a:solidFill>
                  <a:schemeClr val="dk1"/>
                </a:solidFill>
                <a:latin typeface="Arial"/>
                <a:ea typeface="Arial"/>
                <a:cs typeface="Arial"/>
                <a:sym typeface="Arial"/>
              </a:rPr>
              <a:t> attack consists of insertion or “injection” of a SQL query via the input data from the client to the application</a:t>
            </a:r>
            <a:r>
              <a:rPr lang="en-US" sz="2200">
                <a:solidFill>
                  <a:schemeClr val="dk1"/>
                </a:solidFill>
                <a:latin typeface="Arial"/>
                <a:ea typeface="Arial"/>
                <a:cs typeface="Arial"/>
                <a:sym typeface="Arial"/>
              </a:rPr>
              <a:t>. </a:t>
            </a:r>
            <a:endParaRPr/>
          </a:p>
          <a:p>
            <a:pPr indent="0" lvl="0" marL="0" rtl="0" algn="l">
              <a:lnSpc>
                <a:spcPct val="100000"/>
              </a:lnSpc>
              <a:spcBef>
                <a:spcPts val="1000"/>
              </a:spcBef>
              <a:spcAft>
                <a:spcPts val="0"/>
              </a:spcAft>
              <a:buSzPts val="1800"/>
              <a:buNone/>
            </a:pPr>
            <a:r>
              <a:rPr b="0" i="0" lang="en-US" sz="2200">
                <a:solidFill>
                  <a:schemeClr val="dk1"/>
                </a:solidFill>
                <a:latin typeface="Arial"/>
                <a:ea typeface="Arial"/>
                <a:cs typeface="Arial"/>
                <a:sym typeface="Arial"/>
              </a:rPr>
              <a:t>This vulnerability arises when the web application does not properly validate or sanitize user input before incorporating it into SQL statements</a:t>
            </a:r>
            <a:r>
              <a:rPr b="0" i="0" lang="en-US" sz="2200">
                <a:solidFill>
                  <a:schemeClr val="dk1"/>
                </a:solidFill>
              </a:rPr>
              <a:t>.</a:t>
            </a:r>
            <a:endParaRPr/>
          </a:p>
          <a:p>
            <a:pPr indent="0" lvl="0" marL="0" rtl="0" algn="l">
              <a:lnSpc>
                <a:spcPct val="100000"/>
              </a:lnSpc>
              <a:spcBef>
                <a:spcPts val="1000"/>
              </a:spcBef>
              <a:spcAft>
                <a:spcPts val="0"/>
              </a:spcAft>
              <a:buSzPts val="1800"/>
              <a:buNone/>
            </a:pPr>
            <a:br>
              <a:rPr lang="en-US"/>
            </a:br>
            <a:endParaRPr b="0" i="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8" name="Shape 158"/>
        <p:cNvGrpSpPr/>
        <p:nvPr/>
      </p:nvGrpSpPr>
      <p:grpSpPr>
        <a:xfrm>
          <a:off x="0" y="0"/>
          <a:ext cx="0" cy="0"/>
          <a:chOff x="0" y="0"/>
          <a:chExt cx="0" cy="0"/>
        </a:xfrm>
      </p:grpSpPr>
      <p:sp>
        <p:nvSpPr>
          <p:cNvPr id="159" name="Google Shape;159;p23"/>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23"/>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1000"/>
              </a:spcBef>
              <a:spcAft>
                <a:spcPts val="0"/>
              </a:spcAft>
              <a:buSzPts val="1800"/>
              <a:buFont typeface="Noto Sans Symbols"/>
              <a:buChar char="⮚"/>
            </a:pPr>
            <a:r>
              <a:rPr b="1" lang="en-US">
                <a:solidFill>
                  <a:schemeClr val="dk1"/>
                </a:solidFill>
              </a:rPr>
              <a:t>EXISTING SYSTEMS</a:t>
            </a:r>
            <a:endParaRPr/>
          </a:p>
          <a:p>
            <a:pPr indent="0" lvl="0" marL="0" rtl="0" algn="l">
              <a:lnSpc>
                <a:spcPct val="100000"/>
              </a:lnSpc>
              <a:spcBef>
                <a:spcPts val="1000"/>
              </a:spcBef>
              <a:spcAft>
                <a:spcPts val="0"/>
              </a:spcAft>
              <a:buSzPts val="1800"/>
              <a:buNone/>
            </a:pPr>
            <a:r>
              <a:t/>
            </a:r>
            <a:endParaRPr b="1">
              <a:solidFill>
                <a:schemeClr val="dk1"/>
              </a:solidFill>
            </a:endParaRPr>
          </a:p>
          <a:p>
            <a:pPr indent="-342900" lvl="0" marL="457200" rtl="0" algn="l">
              <a:lnSpc>
                <a:spcPct val="100000"/>
              </a:lnSpc>
              <a:spcBef>
                <a:spcPts val="1000"/>
              </a:spcBef>
              <a:spcAft>
                <a:spcPts val="0"/>
              </a:spcAft>
              <a:buSzPts val="1800"/>
              <a:buChar char="•"/>
            </a:pPr>
            <a:r>
              <a:rPr b="0" i="0" lang="en-US">
                <a:solidFill>
                  <a:schemeClr val="dk1"/>
                </a:solidFill>
                <a:latin typeface="Arial"/>
                <a:ea typeface="Arial"/>
                <a:cs typeface="Arial"/>
                <a:sym typeface="Arial"/>
              </a:rPr>
              <a:t>A command-line interpreter or command-line processor uses a command-line interface (CLI) to receive commands from a user in the form of lines of text. </a:t>
            </a:r>
            <a:endParaRPr/>
          </a:p>
          <a:p>
            <a:pPr indent="-342900" lvl="0" marL="457200" rtl="0" algn="l">
              <a:lnSpc>
                <a:spcPct val="100000"/>
              </a:lnSpc>
              <a:spcBef>
                <a:spcPts val="1000"/>
              </a:spcBef>
              <a:spcAft>
                <a:spcPts val="0"/>
              </a:spcAft>
              <a:buSzPts val="1800"/>
              <a:buChar char="•"/>
            </a:pPr>
            <a:r>
              <a:rPr lang="en-US">
                <a:solidFill>
                  <a:schemeClr val="dk1"/>
                </a:solidFill>
                <a:latin typeface="Arial"/>
                <a:ea typeface="Arial"/>
                <a:cs typeface="Arial"/>
                <a:sym typeface="Arial"/>
              </a:rPr>
              <a:t>It uses python module named </a:t>
            </a:r>
            <a:r>
              <a:rPr b="1" i="0" lang="en-US">
                <a:solidFill>
                  <a:schemeClr val="dk1"/>
                </a:solidFill>
                <a:latin typeface="Arial"/>
                <a:ea typeface="Arial"/>
                <a:cs typeface="Arial"/>
                <a:sym typeface="Arial"/>
              </a:rPr>
              <a:t>__future__ module, </a:t>
            </a:r>
            <a:r>
              <a:rPr b="0" i="0" lang="en-US">
                <a:solidFill>
                  <a:schemeClr val="dk1"/>
                </a:solidFill>
                <a:latin typeface="Arial"/>
                <a:ea typeface="Arial"/>
                <a:cs typeface="Arial"/>
                <a:sym typeface="Arial"/>
              </a:rPr>
              <a:t>is a built-in module in Python that is used to inherit new features that will be available in the new Python versions.. </a:t>
            </a:r>
            <a:endParaRPr/>
          </a:p>
          <a:p>
            <a:pPr indent="-342900" lvl="0" marL="457200" rtl="0" algn="l">
              <a:lnSpc>
                <a:spcPct val="100000"/>
              </a:lnSpc>
              <a:spcBef>
                <a:spcPts val="1000"/>
              </a:spcBef>
              <a:spcAft>
                <a:spcPts val="0"/>
              </a:spcAft>
              <a:buSzPts val="1800"/>
              <a:buChar char="•"/>
            </a:pPr>
            <a:r>
              <a:rPr lang="en-US">
                <a:solidFill>
                  <a:schemeClr val="dk1"/>
                </a:solidFill>
                <a:latin typeface="Arial"/>
                <a:ea typeface="Arial"/>
                <a:cs typeface="Arial"/>
                <a:sym typeface="Arial"/>
              </a:rPr>
              <a:t>User has to familiarize with different commands in order to retrieve different kind of information’s</a:t>
            </a:r>
            <a:endParaRPr/>
          </a:p>
          <a:p>
            <a:pPr indent="-342900" lvl="0" marL="457200" rtl="0" algn="l">
              <a:lnSpc>
                <a:spcPct val="100000"/>
              </a:lnSpc>
              <a:spcBef>
                <a:spcPts val="1000"/>
              </a:spcBef>
              <a:spcAft>
                <a:spcPts val="0"/>
              </a:spcAft>
              <a:buSzPts val="1800"/>
              <a:buChar char="•"/>
            </a:pPr>
            <a:r>
              <a:rPr b="0" i="0" lang="en-US">
                <a:solidFill>
                  <a:schemeClr val="dk1"/>
                </a:solidFill>
                <a:latin typeface="Arial"/>
                <a:ea typeface="Arial"/>
                <a:cs typeface="Arial"/>
                <a:sym typeface="Arial"/>
              </a:rPr>
              <a:t>It consists of different types of SQL injection &amp; Blind SQL injection</a:t>
            </a:r>
            <a:endParaRPr/>
          </a:p>
          <a:p>
            <a:pPr indent="0" lvl="0" marL="0" rtl="0" algn="l">
              <a:lnSpc>
                <a:spcPct val="100000"/>
              </a:lnSpc>
              <a:spcBef>
                <a:spcPts val="1000"/>
              </a:spcBef>
              <a:spcAft>
                <a:spcPts val="0"/>
              </a:spcAft>
              <a:buSzPts val="1800"/>
              <a:buNone/>
            </a:pPr>
            <a:r>
              <a:t/>
            </a:r>
            <a:endParaRPr b="1">
              <a:solidFill>
                <a:schemeClr val="dk1"/>
              </a:solidFill>
            </a:endParaRPr>
          </a:p>
          <a:p>
            <a:pPr indent="0" lvl="0" marL="0" rtl="0" algn="l">
              <a:lnSpc>
                <a:spcPct val="100000"/>
              </a:lnSpc>
              <a:spcBef>
                <a:spcPts val="1000"/>
              </a:spcBef>
              <a:spcAft>
                <a:spcPts val="0"/>
              </a:spcAft>
              <a:buSzPts val="1800"/>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4" name="Shape 164"/>
        <p:cNvGrpSpPr/>
        <p:nvPr/>
      </p:nvGrpSpPr>
      <p:grpSpPr>
        <a:xfrm>
          <a:off x="0" y="0"/>
          <a:ext cx="0" cy="0"/>
          <a:chOff x="0" y="0"/>
          <a:chExt cx="0" cy="0"/>
        </a:xfrm>
      </p:grpSpPr>
      <p:sp>
        <p:nvSpPr>
          <p:cNvPr id="165" name="Google Shape;165;p24"/>
          <p:cNvSpPr/>
          <p:nvPr/>
        </p:nvSpPr>
        <p:spPr>
          <a:xfrm>
            <a:off x="5315061" y="-2"/>
            <a:ext cx="6876939" cy="68580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24"/>
          <p:cNvSpPr txBox="1"/>
          <p:nvPr>
            <p:ph idx="1" type="body"/>
          </p:nvPr>
        </p:nvSpPr>
        <p:spPr>
          <a:xfrm>
            <a:off x="6049182" y="802638"/>
            <a:ext cx="5408696" cy="5252722"/>
          </a:xfrm>
          <a:prstGeom prst="rect">
            <a:avLst/>
          </a:prstGeom>
          <a:noFill/>
          <a:ln>
            <a:noFill/>
          </a:ln>
        </p:spPr>
        <p:txBody>
          <a:bodyPr anchorCtr="0" anchor="ctr" bIns="45700" lIns="91425" spcFirstLastPara="1" rIns="91425" wrap="square" tIns="45700">
            <a:normAutofit/>
          </a:bodyPr>
          <a:lstStyle/>
          <a:p>
            <a:pPr indent="-342900" lvl="0" marL="457200" rtl="0" algn="l">
              <a:lnSpc>
                <a:spcPct val="100000"/>
              </a:lnSpc>
              <a:spcBef>
                <a:spcPts val="1000"/>
              </a:spcBef>
              <a:spcAft>
                <a:spcPts val="0"/>
              </a:spcAft>
              <a:buSzPts val="1800"/>
              <a:buFont typeface="Noto Sans Symbols"/>
              <a:buChar char="⮚"/>
            </a:pPr>
            <a:r>
              <a:rPr b="1" lang="en-US">
                <a:solidFill>
                  <a:schemeClr val="dk1"/>
                </a:solidFill>
              </a:rPr>
              <a:t>PROPOSED SYSTEM-PLANING</a:t>
            </a:r>
            <a:endParaRPr/>
          </a:p>
          <a:p>
            <a:pPr indent="-228600" lvl="0" marL="457200" rtl="0" algn="l">
              <a:lnSpc>
                <a:spcPct val="100000"/>
              </a:lnSpc>
              <a:spcBef>
                <a:spcPts val="1000"/>
              </a:spcBef>
              <a:spcAft>
                <a:spcPts val="0"/>
              </a:spcAft>
              <a:buSzPts val="1800"/>
              <a:buFont typeface="Noto Sans Symbols"/>
              <a:buNone/>
            </a:pPr>
            <a:r>
              <a:t/>
            </a:r>
            <a:endParaRPr b="1">
              <a:solidFill>
                <a:schemeClr val="dk1"/>
              </a:solidFill>
            </a:endParaRPr>
          </a:p>
          <a:p>
            <a:pPr indent="-342900" lvl="0" marL="457200" rtl="0" algn="l">
              <a:lnSpc>
                <a:spcPct val="100000"/>
              </a:lnSpc>
              <a:spcBef>
                <a:spcPts val="1000"/>
              </a:spcBef>
              <a:spcAft>
                <a:spcPts val="0"/>
              </a:spcAft>
              <a:buSzPts val="1800"/>
              <a:buChar char="•"/>
            </a:pPr>
            <a:r>
              <a:rPr b="0" i="0" lang="en-US">
                <a:solidFill>
                  <a:schemeClr val="dk1"/>
                </a:solidFill>
                <a:latin typeface="Arial"/>
                <a:ea typeface="Arial"/>
                <a:cs typeface="Arial"/>
                <a:sym typeface="Arial"/>
              </a:rPr>
              <a:t>Graphical user interface:- a computer program that enables a person to communicate with a computer through the use of symbols, visual metaphors, and pointing devices</a:t>
            </a:r>
            <a:endParaRPr/>
          </a:p>
          <a:p>
            <a:pPr indent="-342900" lvl="0" marL="457200" rtl="0" algn="l">
              <a:lnSpc>
                <a:spcPct val="100000"/>
              </a:lnSpc>
              <a:spcBef>
                <a:spcPts val="1000"/>
              </a:spcBef>
              <a:spcAft>
                <a:spcPts val="0"/>
              </a:spcAft>
              <a:buSzPts val="1800"/>
              <a:buChar char="•"/>
            </a:pPr>
            <a:r>
              <a:rPr b="0" i="0" lang="en-US">
                <a:solidFill>
                  <a:schemeClr val="dk1"/>
                </a:solidFill>
                <a:latin typeface="Arial"/>
                <a:ea typeface="Arial"/>
                <a:cs typeface="Arial"/>
                <a:sym typeface="Arial"/>
              </a:rPr>
              <a:t> Python is a general-purpose, versatile, and powerful programming language. It’s a great first language because Python code is concise and easy to read.</a:t>
            </a:r>
            <a:endParaRPr/>
          </a:p>
          <a:p>
            <a:pPr indent="-342900" lvl="0" marL="457200" rtl="0" algn="l">
              <a:lnSpc>
                <a:spcPct val="100000"/>
              </a:lnSpc>
              <a:spcBef>
                <a:spcPts val="1000"/>
              </a:spcBef>
              <a:spcAft>
                <a:spcPts val="0"/>
              </a:spcAft>
              <a:buSzPts val="1800"/>
              <a:buChar char="•"/>
            </a:pPr>
            <a:r>
              <a:rPr lang="en-US">
                <a:solidFill>
                  <a:schemeClr val="dk1"/>
                </a:solidFill>
                <a:latin typeface="Arial"/>
                <a:ea typeface="Arial"/>
                <a:cs typeface="Arial"/>
                <a:sym typeface="Arial"/>
              </a:rPr>
              <a:t>Our system consists 6 types of various SQL injections.</a:t>
            </a:r>
            <a:endParaRPr b="1">
              <a:solidFill>
                <a:schemeClr val="dk1"/>
              </a:solidFill>
            </a:endParaRPr>
          </a:p>
          <a:p>
            <a:pPr indent="-228600" lvl="0" marL="457200" rtl="0" algn="l">
              <a:lnSpc>
                <a:spcPct val="100000"/>
              </a:lnSpc>
              <a:spcBef>
                <a:spcPts val="1000"/>
              </a:spcBef>
              <a:spcAft>
                <a:spcPts val="0"/>
              </a:spcAft>
              <a:buSzPts val="1800"/>
              <a:buFont typeface="Noto Sans Symbols"/>
              <a:buNone/>
            </a:pPr>
            <a:r>
              <a:t/>
            </a:r>
            <a:endParaRPr b="1">
              <a:solidFill>
                <a:schemeClr val="dk1"/>
              </a:solidFill>
            </a:endParaRPr>
          </a:p>
          <a:p>
            <a:pPr indent="0" lvl="0" marL="0" rtl="0" algn="l">
              <a:lnSpc>
                <a:spcPct val="100000"/>
              </a:lnSpc>
              <a:spcBef>
                <a:spcPts val="1000"/>
              </a:spcBef>
              <a:spcAft>
                <a:spcPts val="0"/>
              </a:spcAft>
              <a:buSzPts val="1800"/>
              <a:buNone/>
            </a:pPr>
            <a:r>
              <a:rPr b="1" lang="en-US">
                <a:solidFill>
                  <a:schemeClr val="dk1"/>
                </a:solidFil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