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embeddedFontLst>
    <p:embeddedFont>
      <p:font typeface="Alexandria Semi Bold"/>
      <p:regular r:id="rId12"/>
    </p:embeddedFont>
    <p:embeddedFont>
      <p:font typeface="Alexandria Semi Bold"/>
      <p:regular r:id="rId13"/>
    </p:embeddedFont>
    <p:embeddedFont>
      <p:font typeface="Sora Light"/>
      <p:regular r:id="rId14"/>
    </p:embeddedFont>
    <p:embeddedFont>
      <p:font typeface="Sora Light"/>
      <p:regular r:id="rId1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1887974"/>
            <a:ext cx="7627382" cy="1425416"/>
          </a:xfrm>
          <a:prstGeom prst="rect">
            <a:avLst/>
          </a:prstGeom>
          <a:noFill/>
          <a:ln/>
        </p:spPr>
        <p:txBody>
          <a:bodyPr wrap="squar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Case Study: Analysis of UK NHS Hospitals</a:t>
            </a:r>
            <a:endParaRPr lang="en-US" sz="4450" dirty="0"/>
          </a:p>
        </p:txBody>
      </p:sp>
      <p:sp>
        <p:nvSpPr>
          <p:cNvPr id="4" name="Text 1"/>
          <p:cNvSpPr/>
          <p:nvPr/>
        </p:nvSpPr>
        <p:spPr>
          <a:xfrm>
            <a:off x="758309" y="3638312"/>
            <a:ext cx="7627382" cy="208026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This case study offers a thorough examination of data from UK NHS hospitals, highlighting key insights into operations, patient demographics, diagnoses, procedures, and provider performance. The report also recommends dynamic visualization techniques for advanced dashboards, enabling data-driven decision-making and improving healthcare outcomes.</a:t>
            </a:r>
            <a:endParaRPr lang="en-US" sz="1700" dirty="0"/>
          </a:p>
        </p:txBody>
      </p:sp>
      <p:sp>
        <p:nvSpPr>
          <p:cNvPr id="5" name="Shape 2"/>
          <p:cNvSpPr/>
          <p:nvPr/>
        </p:nvSpPr>
        <p:spPr>
          <a:xfrm>
            <a:off x="758309" y="5978485"/>
            <a:ext cx="346591" cy="346591"/>
          </a:xfrm>
          <a:prstGeom prst="roundRect">
            <a:avLst>
              <a:gd name="adj" fmla="val 26380043"/>
            </a:avLst>
          </a:prstGeom>
          <a:solidFill>
            <a:srgbClr val="E09A9F"/>
          </a:solidFill>
          <a:ln w="7620">
            <a:solidFill>
              <a:srgbClr val="FFFFFF"/>
            </a:solidFill>
            <a:prstDash val="solid"/>
          </a:ln>
        </p:spPr>
      </p:sp>
      <p:sp>
        <p:nvSpPr>
          <p:cNvPr id="6" name="Text 3"/>
          <p:cNvSpPr/>
          <p:nvPr/>
        </p:nvSpPr>
        <p:spPr>
          <a:xfrm>
            <a:off x="856417" y="6103025"/>
            <a:ext cx="150376" cy="97512"/>
          </a:xfrm>
          <a:prstGeom prst="rect">
            <a:avLst/>
          </a:prstGeom>
          <a:noFill/>
          <a:ln/>
        </p:spPr>
        <p:txBody>
          <a:bodyPr wrap="none" lIns="0" tIns="0" rIns="0" bIns="0" rtlCol="0" anchor="t"/>
          <a:lstStyle/>
          <a:p>
            <a:pPr algn="ctr" indent="0" marL="0">
              <a:lnSpc>
                <a:spcPts val="750"/>
              </a:lnSpc>
              <a:buNone/>
            </a:pPr>
            <a:r>
              <a:rPr lang="en-US" sz="750" dirty="0">
                <a:solidFill>
                  <a:srgbClr val="3C3838"/>
                </a:solidFill>
                <a:latin typeface="Sora Medium" pitchFamily="34" charset="0"/>
                <a:ea typeface="Sora Medium" pitchFamily="34" charset="-122"/>
                <a:cs typeface="Sora Medium" pitchFamily="34" charset="-120"/>
              </a:rPr>
              <a:t>AA</a:t>
            </a:r>
            <a:endParaRPr lang="en-US" sz="750" dirty="0"/>
          </a:p>
        </p:txBody>
      </p:sp>
      <p:sp>
        <p:nvSpPr>
          <p:cNvPr id="7" name="Text 4"/>
          <p:cNvSpPr/>
          <p:nvPr/>
        </p:nvSpPr>
        <p:spPr>
          <a:xfrm>
            <a:off x="1213128" y="5962293"/>
            <a:ext cx="2177415" cy="379214"/>
          </a:xfrm>
          <a:prstGeom prst="rect">
            <a:avLst/>
          </a:prstGeom>
          <a:noFill/>
          <a:ln/>
        </p:spPr>
        <p:txBody>
          <a:bodyPr wrap="none" lIns="0" tIns="0" rIns="0" bIns="0" rtlCol="0" anchor="t"/>
          <a:lstStyle/>
          <a:p>
            <a:pPr algn="l" indent="0" marL="0">
              <a:lnSpc>
                <a:spcPts val="2950"/>
              </a:lnSpc>
              <a:buNone/>
            </a:pPr>
            <a:r>
              <a:rPr lang="en-US" sz="2100" b="1" dirty="0">
                <a:solidFill>
                  <a:srgbClr val="3B3535"/>
                </a:solidFill>
                <a:latin typeface="Sora Bold" pitchFamily="34" charset="0"/>
                <a:ea typeface="Sora Bold" pitchFamily="34" charset="-122"/>
                <a:cs typeface="Sora Bold" pitchFamily="34" charset="-120"/>
              </a:rPr>
              <a:t>by Aaditi Aaditi</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2583775"/>
            <a:ext cx="8026598"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Data Overview and Analysis</a:t>
            </a:r>
            <a:endParaRPr lang="en-US" sz="4450" dirty="0"/>
          </a:p>
        </p:txBody>
      </p:sp>
      <p:sp>
        <p:nvSpPr>
          <p:cNvPr id="3" name="Text 1"/>
          <p:cNvSpPr/>
          <p:nvPr/>
        </p:nvSpPr>
        <p:spPr>
          <a:xfrm>
            <a:off x="758309" y="3837980"/>
            <a:ext cx="2850713" cy="356235"/>
          </a:xfrm>
          <a:prstGeom prst="rect">
            <a:avLst/>
          </a:prstGeom>
          <a:noFill/>
          <a:ln/>
        </p:spPr>
        <p:txBody>
          <a:bodyPr wrap="none" lIns="0" tIns="0" rIns="0" bIns="0" rtlCol="0" anchor="t"/>
          <a:lstStyle/>
          <a:p>
            <a:pPr indent="0" marL="0">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Cities</a:t>
            </a:r>
            <a:endParaRPr lang="en-US" sz="2200" dirty="0"/>
          </a:p>
        </p:txBody>
      </p:sp>
      <p:sp>
        <p:nvSpPr>
          <p:cNvPr id="4" name="Text 2"/>
          <p:cNvSpPr/>
          <p:nvPr/>
        </p:nvSpPr>
        <p:spPr>
          <a:xfrm>
            <a:off x="758309" y="4410789"/>
            <a:ext cx="6292572" cy="104013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Total Records: 40. Attributes: City ID, City Name, State. Key Insights: Geographic distribution includes urban and rural areas across England, Wales, and Northern Ireland.</a:t>
            </a:r>
            <a:endParaRPr lang="en-US" sz="1700" dirty="0"/>
          </a:p>
        </p:txBody>
      </p:sp>
      <p:sp>
        <p:nvSpPr>
          <p:cNvPr id="5" name="Text 3"/>
          <p:cNvSpPr/>
          <p:nvPr/>
        </p:nvSpPr>
        <p:spPr>
          <a:xfrm>
            <a:off x="7587139" y="3837980"/>
            <a:ext cx="2850713" cy="356235"/>
          </a:xfrm>
          <a:prstGeom prst="rect">
            <a:avLst/>
          </a:prstGeom>
          <a:noFill/>
          <a:ln/>
        </p:spPr>
        <p:txBody>
          <a:bodyPr wrap="none" lIns="0" tIns="0" rIns="0" bIns="0" rtlCol="0" anchor="t"/>
          <a:lstStyle/>
          <a:p>
            <a:pPr indent="0" marL="0">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Departments</a:t>
            </a:r>
            <a:endParaRPr lang="en-US" sz="2200" dirty="0"/>
          </a:p>
        </p:txBody>
      </p:sp>
      <p:sp>
        <p:nvSpPr>
          <p:cNvPr id="6" name="Text 4"/>
          <p:cNvSpPr/>
          <p:nvPr/>
        </p:nvSpPr>
        <p:spPr>
          <a:xfrm>
            <a:off x="7587139" y="4410789"/>
            <a:ext cx="6292572" cy="104013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Total Records: 5. Departments: Cardiology, General Surgery, Neurology, Orthopedics, Pediatrics. Key Insights: The specialization mix aligns with diverse patient needs.</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668060"/>
            <a:ext cx="5701546"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In-Depth Insights</a:t>
            </a:r>
            <a:endParaRPr lang="en-US" sz="4450" dirty="0"/>
          </a:p>
        </p:txBody>
      </p:sp>
      <p:sp>
        <p:nvSpPr>
          <p:cNvPr id="4" name="Shape 1"/>
          <p:cNvSpPr/>
          <p:nvPr/>
        </p:nvSpPr>
        <p:spPr>
          <a:xfrm>
            <a:off x="6244709" y="1949410"/>
            <a:ext cx="487442" cy="487442"/>
          </a:xfrm>
          <a:prstGeom prst="roundRect">
            <a:avLst>
              <a:gd name="adj" fmla="val 18669"/>
            </a:avLst>
          </a:prstGeom>
          <a:solidFill>
            <a:srgbClr val="D5DCF6"/>
          </a:solidFill>
          <a:ln w="7620">
            <a:solidFill>
              <a:srgbClr val="BBC2DC"/>
            </a:solidFill>
            <a:prstDash val="solid"/>
          </a:ln>
        </p:spPr>
      </p:sp>
      <p:sp>
        <p:nvSpPr>
          <p:cNvPr id="5" name="Text 2"/>
          <p:cNvSpPr/>
          <p:nvPr/>
        </p:nvSpPr>
        <p:spPr>
          <a:xfrm>
            <a:off x="6421160" y="2022038"/>
            <a:ext cx="134422" cy="342067"/>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1</a:t>
            </a:r>
            <a:endParaRPr lang="en-US" sz="2650" dirty="0"/>
          </a:p>
        </p:txBody>
      </p:sp>
      <p:sp>
        <p:nvSpPr>
          <p:cNvPr id="6" name="Text 3"/>
          <p:cNvSpPr/>
          <p:nvPr/>
        </p:nvSpPr>
        <p:spPr>
          <a:xfrm>
            <a:off x="6948726" y="1949410"/>
            <a:ext cx="3001447" cy="712470"/>
          </a:xfrm>
          <a:prstGeom prst="rect">
            <a:avLst/>
          </a:prstGeom>
          <a:noFill/>
          <a:ln/>
        </p:spPr>
        <p:txBody>
          <a:bodyPr wrap="square" lIns="0" tIns="0" rIns="0" bIns="0" rtlCol="0" anchor="t"/>
          <a:lstStyle/>
          <a:p>
            <a:pPr indent="0" marL="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Demographic Analysis</a:t>
            </a:r>
            <a:endParaRPr lang="en-US" sz="2200" dirty="0"/>
          </a:p>
        </p:txBody>
      </p:sp>
      <p:sp>
        <p:nvSpPr>
          <p:cNvPr id="7" name="Text 4"/>
          <p:cNvSpPr/>
          <p:nvPr/>
        </p:nvSpPr>
        <p:spPr>
          <a:xfrm>
            <a:off x="6948726" y="2791778"/>
            <a:ext cx="3001447" cy="242697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Patient demographics reveal opportunities for targeted health programs addressing chronic conditions prevalent in certain age groups and races.</a:t>
            </a:r>
            <a:endParaRPr lang="en-US" sz="1700" dirty="0"/>
          </a:p>
        </p:txBody>
      </p:sp>
      <p:sp>
        <p:nvSpPr>
          <p:cNvPr id="8" name="Shape 5"/>
          <p:cNvSpPr/>
          <p:nvPr/>
        </p:nvSpPr>
        <p:spPr>
          <a:xfrm>
            <a:off x="10166747" y="1949410"/>
            <a:ext cx="487442" cy="487442"/>
          </a:xfrm>
          <a:prstGeom prst="roundRect">
            <a:avLst>
              <a:gd name="adj" fmla="val 18669"/>
            </a:avLst>
          </a:prstGeom>
          <a:solidFill>
            <a:srgbClr val="D5DCF6"/>
          </a:solidFill>
          <a:ln w="7620">
            <a:solidFill>
              <a:srgbClr val="BBC2DC"/>
            </a:solidFill>
            <a:prstDash val="solid"/>
          </a:ln>
        </p:spPr>
      </p:sp>
      <p:sp>
        <p:nvSpPr>
          <p:cNvPr id="9" name="Text 6"/>
          <p:cNvSpPr/>
          <p:nvPr/>
        </p:nvSpPr>
        <p:spPr>
          <a:xfrm>
            <a:off x="10308312" y="2022038"/>
            <a:ext cx="204192" cy="342067"/>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2</a:t>
            </a:r>
            <a:endParaRPr lang="en-US" sz="2650" dirty="0"/>
          </a:p>
        </p:txBody>
      </p:sp>
      <p:sp>
        <p:nvSpPr>
          <p:cNvPr id="10" name="Text 7"/>
          <p:cNvSpPr/>
          <p:nvPr/>
        </p:nvSpPr>
        <p:spPr>
          <a:xfrm>
            <a:off x="10870763" y="1949410"/>
            <a:ext cx="3001447" cy="712470"/>
          </a:xfrm>
          <a:prstGeom prst="rect">
            <a:avLst/>
          </a:prstGeom>
          <a:noFill/>
          <a:ln/>
        </p:spPr>
        <p:txBody>
          <a:bodyPr wrap="square" lIns="0" tIns="0" rIns="0" bIns="0" rtlCol="0" anchor="t"/>
          <a:lstStyle/>
          <a:p>
            <a:pPr indent="0" marL="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Operational Efficiency</a:t>
            </a:r>
            <a:endParaRPr lang="en-US" sz="2200" dirty="0"/>
          </a:p>
        </p:txBody>
      </p:sp>
      <p:sp>
        <p:nvSpPr>
          <p:cNvPr id="11" name="Text 8"/>
          <p:cNvSpPr/>
          <p:nvPr/>
        </p:nvSpPr>
        <p:spPr>
          <a:xfrm>
            <a:off x="10870763" y="2791778"/>
            <a:ext cx="3001447" cy="138684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High utilization of diagnostic imaging highlights its importance in care pathways.</a:t>
            </a:r>
            <a:endParaRPr lang="en-US" sz="1700" dirty="0"/>
          </a:p>
        </p:txBody>
      </p:sp>
      <p:sp>
        <p:nvSpPr>
          <p:cNvPr id="12" name="Shape 9"/>
          <p:cNvSpPr/>
          <p:nvPr/>
        </p:nvSpPr>
        <p:spPr>
          <a:xfrm>
            <a:off x="6244709" y="5679043"/>
            <a:ext cx="487442" cy="487442"/>
          </a:xfrm>
          <a:prstGeom prst="roundRect">
            <a:avLst>
              <a:gd name="adj" fmla="val 18669"/>
            </a:avLst>
          </a:prstGeom>
          <a:solidFill>
            <a:srgbClr val="D5DCF6"/>
          </a:solidFill>
          <a:ln w="7620">
            <a:solidFill>
              <a:srgbClr val="BBC2DC"/>
            </a:solidFill>
            <a:prstDash val="solid"/>
          </a:ln>
        </p:spPr>
      </p:sp>
      <p:sp>
        <p:nvSpPr>
          <p:cNvPr id="13" name="Text 10"/>
          <p:cNvSpPr/>
          <p:nvPr/>
        </p:nvSpPr>
        <p:spPr>
          <a:xfrm>
            <a:off x="6386155" y="5751671"/>
            <a:ext cx="204549" cy="342067"/>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3</a:t>
            </a:r>
            <a:endParaRPr lang="en-US" sz="2650" dirty="0"/>
          </a:p>
        </p:txBody>
      </p:sp>
      <p:sp>
        <p:nvSpPr>
          <p:cNvPr id="14" name="Text 11"/>
          <p:cNvSpPr/>
          <p:nvPr/>
        </p:nvSpPr>
        <p:spPr>
          <a:xfrm>
            <a:off x="6948726" y="5679043"/>
            <a:ext cx="3001447" cy="712470"/>
          </a:xfrm>
          <a:prstGeom prst="rect">
            <a:avLst/>
          </a:prstGeom>
          <a:noFill/>
          <a:ln/>
        </p:spPr>
        <p:txBody>
          <a:bodyPr wrap="square" lIns="0" tIns="0" rIns="0" bIns="0" rtlCol="0" anchor="t"/>
          <a:lstStyle/>
          <a:p>
            <a:pPr indent="0" marL="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Provider Performance</a:t>
            </a:r>
            <a:endParaRPr lang="en-US" sz="2200" dirty="0"/>
          </a:p>
        </p:txBody>
      </p:sp>
      <p:sp>
        <p:nvSpPr>
          <p:cNvPr id="15" name="Text 12"/>
          <p:cNvSpPr/>
          <p:nvPr/>
        </p:nvSpPr>
        <p:spPr>
          <a:xfrm>
            <a:off x="6948726" y="6521410"/>
            <a:ext cx="3001447" cy="104013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Workload metrics suggest uneven distribution of patient cases.</a:t>
            </a:r>
            <a:endParaRPr lang="en-US" sz="1700" dirty="0"/>
          </a:p>
        </p:txBody>
      </p:sp>
      <p:sp>
        <p:nvSpPr>
          <p:cNvPr id="16" name="Shape 13"/>
          <p:cNvSpPr/>
          <p:nvPr/>
        </p:nvSpPr>
        <p:spPr>
          <a:xfrm>
            <a:off x="10166747" y="5679043"/>
            <a:ext cx="487442" cy="487442"/>
          </a:xfrm>
          <a:prstGeom prst="roundRect">
            <a:avLst>
              <a:gd name="adj" fmla="val 18669"/>
            </a:avLst>
          </a:prstGeom>
          <a:solidFill>
            <a:srgbClr val="D5DCF6"/>
          </a:solidFill>
          <a:ln w="7620">
            <a:solidFill>
              <a:srgbClr val="BBC2DC"/>
            </a:solidFill>
            <a:prstDash val="solid"/>
          </a:ln>
        </p:spPr>
      </p:sp>
      <p:sp>
        <p:nvSpPr>
          <p:cNvPr id="17" name="Text 14"/>
          <p:cNvSpPr/>
          <p:nvPr/>
        </p:nvSpPr>
        <p:spPr>
          <a:xfrm>
            <a:off x="10307360" y="5751671"/>
            <a:ext cx="206216" cy="342067"/>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4</a:t>
            </a:r>
            <a:endParaRPr lang="en-US" sz="2650" dirty="0"/>
          </a:p>
        </p:txBody>
      </p:sp>
      <p:sp>
        <p:nvSpPr>
          <p:cNvPr id="18" name="Text 15"/>
          <p:cNvSpPr/>
          <p:nvPr/>
        </p:nvSpPr>
        <p:spPr>
          <a:xfrm>
            <a:off x="10870763" y="5679043"/>
            <a:ext cx="2850713" cy="356235"/>
          </a:xfrm>
          <a:prstGeom prst="rect">
            <a:avLst/>
          </a:prstGeom>
          <a:noFill/>
          <a:ln/>
        </p:spPr>
        <p:txBody>
          <a:bodyPr wrap="none" lIns="0" tIns="0" rIns="0" bIns="0" rtlCol="0" anchor="t"/>
          <a:lstStyle/>
          <a:p>
            <a:pPr indent="0" marL="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Cost Management</a:t>
            </a:r>
            <a:endParaRPr lang="en-US" sz="2200" dirty="0"/>
          </a:p>
        </p:txBody>
      </p:sp>
      <p:sp>
        <p:nvSpPr>
          <p:cNvPr id="19" name="Text 16"/>
          <p:cNvSpPr/>
          <p:nvPr/>
        </p:nvSpPr>
        <p:spPr>
          <a:xfrm>
            <a:off x="10870763" y="6165175"/>
            <a:ext cx="3001447" cy="138684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Insurance coverage mitigates treatment costs but leaves gaps for some demographics.</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19587" y="747355"/>
            <a:ext cx="7677626" cy="1378029"/>
          </a:xfrm>
          <a:prstGeom prst="rect">
            <a:avLst/>
          </a:prstGeom>
          <a:noFill/>
          <a:ln/>
        </p:spPr>
        <p:txBody>
          <a:bodyPr wrap="square" lIns="0" tIns="0" rIns="0" bIns="0" rtlCol="0" anchor="t"/>
          <a:lstStyle/>
          <a:p>
            <a:pPr indent="0" marL="0">
              <a:lnSpc>
                <a:spcPts val="5400"/>
              </a:lnSpc>
              <a:buNone/>
            </a:pPr>
            <a:r>
              <a:rPr lang="en-US" sz="4300" dirty="0">
                <a:solidFill>
                  <a:srgbClr val="1F1E1E"/>
                </a:solidFill>
                <a:latin typeface="Alexandria Semi Bold" pitchFamily="34" charset="0"/>
                <a:ea typeface="Alexandria Semi Bold" pitchFamily="34" charset="-122"/>
                <a:cs typeface="Alexandria Semi Bold" pitchFamily="34" charset="-120"/>
              </a:rPr>
              <a:t>Recommendations for Advanced Dashboards</a:t>
            </a:r>
            <a:endParaRPr lang="en-US" sz="4300" dirty="0"/>
          </a:p>
        </p:txBody>
      </p:sp>
      <p:sp>
        <p:nvSpPr>
          <p:cNvPr id="4" name="Shape 1"/>
          <p:cNvSpPr/>
          <p:nvPr/>
        </p:nvSpPr>
        <p:spPr>
          <a:xfrm>
            <a:off x="6219587" y="2439591"/>
            <a:ext cx="3734157" cy="2588776"/>
          </a:xfrm>
          <a:prstGeom prst="roundRect">
            <a:avLst>
              <a:gd name="adj" fmla="val 3399"/>
            </a:avLst>
          </a:prstGeom>
          <a:solidFill>
            <a:srgbClr val="D5DCF6"/>
          </a:solidFill>
          <a:ln w="7620">
            <a:solidFill>
              <a:srgbClr val="BBC2DC"/>
            </a:solidFill>
            <a:prstDash val="solid"/>
          </a:ln>
        </p:spPr>
      </p:sp>
      <p:sp>
        <p:nvSpPr>
          <p:cNvPr id="5" name="Text 2"/>
          <p:cNvSpPr/>
          <p:nvPr/>
        </p:nvSpPr>
        <p:spPr>
          <a:xfrm>
            <a:off x="6436638" y="2656642"/>
            <a:ext cx="3300055" cy="688896"/>
          </a:xfrm>
          <a:prstGeom prst="rect">
            <a:avLst/>
          </a:prstGeom>
          <a:noFill/>
          <a:ln/>
        </p:spPr>
        <p:txBody>
          <a:bodyPr wrap="square" lIns="0" tIns="0" rIns="0" bIns="0" rtlCol="0" anchor="t"/>
          <a:lstStyle/>
          <a:p>
            <a:pPr indent="0" marL="0">
              <a:lnSpc>
                <a:spcPts val="2700"/>
              </a:lnSpc>
              <a:buNone/>
            </a:pPr>
            <a:r>
              <a:rPr lang="en-US" sz="2150" dirty="0">
                <a:solidFill>
                  <a:srgbClr val="3B3535"/>
                </a:solidFill>
                <a:latin typeface="Alexandria Semi Bold" pitchFamily="34" charset="0"/>
                <a:ea typeface="Alexandria Semi Bold" pitchFamily="34" charset="-122"/>
                <a:cs typeface="Alexandria Semi Bold" pitchFamily="34" charset="-120"/>
              </a:rPr>
              <a:t>Integrated Visualizations</a:t>
            </a:r>
            <a:endParaRPr lang="en-US" sz="2150" dirty="0"/>
          </a:p>
        </p:txBody>
      </p:sp>
      <p:sp>
        <p:nvSpPr>
          <p:cNvPr id="6" name="Text 3"/>
          <p:cNvSpPr/>
          <p:nvPr/>
        </p:nvSpPr>
        <p:spPr>
          <a:xfrm>
            <a:off x="6436638" y="3471148"/>
            <a:ext cx="3300055" cy="1340168"/>
          </a:xfrm>
          <a:prstGeom prst="rect">
            <a:avLst/>
          </a:prstGeom>
          <a:noFill/>
          <a:ln/>
        </p:spPr>
        <p:txBody>
          <a:bodyPr wrap="square" lIns="0" tIns="0" rIns="0" bIns="0" rtlCol="0" anchor="t"/>
          <a:lstStyle/>
          <a:p>
            <a:pPr indent="0" marL="0">
              <a:lnSpc>
                <a:spcPts val="2600"/>
              </a:lnSpc>
              <a:buNone/>
            </a:pPr>
            <a:r>
              <a:rPr lang="en-US" sz="1600" dirty="0">
                <a:solidFill>
                  <a:srgbClr val="3B3535"/>
                </a:solidFill>
                <a:latin typeface="Sora Light" pitchFamily="34" charset="0"/>
                <a:ea typeface="Sora Light" pitchFamily="34" charset="-122"/>
                <a:cs typeface="Sora Light" pitchFamily="34" charset="-120"/>
              </a:rPr>
              <a:t>Combine multiple datasets to provide a holistic view of hospital operations and patient care.</a:t>
            </a:r>
            <a:endParaRPr lang="en-US" sz="1600" dirty="0"/>
          </a:p>
        </p:txBody>
      </p:sp>
      <p:sp>
        <p:nvSpPr>
          <p:cNvPr id="7" name="Shape 4"/>
          <p:cNvSpPr/>
          <p:nvPr/>
        </p:nvSpPr>
        <p:spPr>
          <a:xfrm>
            <a:off x="10163175" y="2439591"/>
            <a:ext cx="3734157" cy="2588776"/>
          </a:xfrm>
          <a:prstGeom prst="roundRect">
            <a:avLst>
              <a:gd name="adj" fmla="val 3399"/>
            </a:avLst>
          </a:prstGeom>
          <a:solidFill>
            <a:srgbClr val="D5DCF6"/>
          </a:solidFill>
          <a:ln w="7620">
            <a:solidFill>
              <a:srgbClr val="BBC2DC"/>
            </a:solidFill>
            <a:prstDash val="solid"/>
          </a:ln>
        </p:spPr>
      </p:sp>
      <p:sp>
        <p:nvSpPr>
          <p:cNvPr id="8" name="Text 5"/>
          <p:cNvSpPr/>
          <p:nvPr/>
        </p:nvSpPr>
        <p:spPr>
          <a:xfrm>
            <a:off x="10380226" y="2656642"/>
            <a:ext cx="2773323" cy="344448"/>
          </a:xfrm>
          <a:prstGeom prst="rect">
            <a:avLst/>
          </a:prstGeom>
          <a:noFill/>
          <a:ln/>
        </p:spPr>
        <p:txBody>
          <a:bodyPr wrap="none" lIns="0" tIns="0" rIns="0" bIns="0" rtlCol="0" anchor="t"/>
          <a:lstStyle/>
          <a:p>
            <a:pPr indent="0" marL="0">
              <a:lnSpc>
                <a:spcPts val="2700"/>
              </a:lnSpc>
              <a:buNone/>
            </a:pPr>
            <a:r>
              <a:rPr lang="en-US" sz="2150" dirty="0">
                <a:solidFill>
                  <a:srgbClr val="3B3535"/>
                </a:solidFill>
                <a:latin typeface="Alexandria Semi Bold" pitchFamily="34" charset="0"/>
                <a:ea typeface="Alexandria Semi Bold" pitchFamily="34" charset="-122"/>
                <a:cs typeface="Alexandria Semi Bold" pitchFamily="34" charset="-120"/>
              </a:rPr>
              <a:t>Predictive Analytics</a:t>
            </a:r>
            <a:endParaRPr lang="en-US" sz="2150" dirty="0"/>
          </a:p>
        </p:txBody>
      </p:sp>
      <p:sp>
        <p:nvSpPr>
          <p:cNvPr id="9" name="Text 6"/>
          <p:cNvSpPr/>
          <p:nvPr/>
        </p:nvSpPr>
        <p:spPr>
          <a:xfrm>
            <a:off x="10380226" y="3126700"/>
            <a:ext cx="3300055" cy="1005126"/>
          </a:xfrm>
          <a:prstGeom prst="rect">
            <a:avLst/>
          </a:prstGeom>
          <a:noFill/>
          <a:ln/>
        </p:spPr>
        <p:txBody>
          <a:bodyPr wrap="square" lIns="0" tIns="0" rIns="0" bIns="0" rtlCol="0" anchor="t"/>
          <a:lstStyle/>
          <a:p>
            <a:pPr indent="0" marL="0">
              <a:lnSpc>
                <a:spcPts val="2600"/>
              </a:lnSpc>
              <a:buNone/>
            </a:pPr>
            <a:r>
              <a:rPr lang="en-US" sz="1600" dirty="0">
                <a:solidFill>
                  <a:srgbClr val="3B3535"/>
                </a:solidFill>
                <a:latin typeface="Sora Light" pitchFamily="34" charset="0"/>
                <a:ea typeface="Sora Light" pitchFamily="34" charset="-122"/>
                <a:cs typeface="Sora Light" pitchFamily="34" charset="-120"/>
              </a:rPr>
              <a:t>Use machine learning to forecast high-demand diagnoses and procedures.</a:t>
            </a:r>
            <a:endParaRPr lang="en-US" sz="1600" dirty="0"/>
          </a:p>
        </p:txBody>
      </p:sp>
      <p:sp>
        <p:nvSpPr>
          <p:cNvPr id="10" name="Shape 7"/>
          <p:cNvSpPr/>
          <p:nvPr/>
        </p:nvSpPr>
        <p:spPr>
          <a:xfrm>
            <a:off x="6219587" y="5237798"/>
            <a:ext cx="3734157" cy="2244328"/>
          </a:xfrm>
          <a:prstGeom prst="roundRect">
            <a:avLst>
              <a:gd name="adj" fmla="val 3920"/>
            </a:avLst>
          </a:prstGeom>
          <a:solidFill>
            <a:srgbClr val="D5DCF6"/>
          </a:solidFill>
          <a:ln w="7620">
            <a:solidFill>
              <a:srgbClr val="BBC2DC"/>
            </a:solidFill>
            <a:prstDash val="solid"/>
          </a:ln>
        </p:spPr>
      </p:sp>
      <p:sp>
        <p:nvSpPr>
          <p:cNvPr id="11" name="Text 8"/>
          <p:cNvSpPr/>
          <p:nvPr/>
        </p:nvSpPr>
        <p:spPr>
          <a:xfrm>
            <a:off x="6436638" y="5454848"/>
            <a:ext cx="3235881" cy="344448"/>
          </a:xfrm>
          <a:prstGeom prst="rect">
            <a:avLst/>
          </a:prstGeom>
          <a:noFill/>
          <a:ln/>
        </p:spPr>
        <p:txBody>
          <a:bodyPr wrap="none" lIns="0" tIns="0" rIns="0" bIns="0" rtlCol="0" anchor="t"/>
          <a:lstStyle/>
          <a:p>
            <a:pPr indent="0" marL="0">
              <a:lnSpc>
                <a:spcPts val="2700"/>
              </a:lnSpc>
              <a:buNone/>
            </a:pPr>
            <a:r>
              <a:rPr lang="en-US" sz="2150" dirty="0">
                <a:solidFill>
                  <a:srgbClr val="3B3535"/>
                </a:solidFill>
                <a:latin typeface="Alexandria Semi Bold" pitchFamily="34" charset="0"/>
                <a:ea typeface="Alexandria Semi Bold" pitchFamily="34" charset="-122"/>
                <a:cs typeface="Alexandria Semi Bold" pitchFamily="34" charset="-120"/>
              </a:rPr>
              <a:t>Interactive Dashboards</a:t>
            </a:r>
            <a:endParaRPr lang="en-US" sz="2150" dirty="0"/>
          </a:p>
        </p:txBody>
      </p:sp>
      <p:sp>
        <p:nvSpPr>
          <p:cNvPr id="12" name="Text 9"/>
          <p:cNvSpPr/>
          <p:nvPr/>
        </p:nvSpPr>
        <p:spPr>
          <a:xfrm>
            <a:off x="6436638" y="5924907"/>
            <a:ext cx="3300055" cy="1340168"/>
          </a:xfrm>
          <a:prstGeom prst="rect">
            <a:avLst/>
          </a:prstGeom>
          <a:noFill/>
          <a:ln/>
        </p:spPr>
        <p:txBody>
          <a:bodyPr wrap="square" lIns="0" tIns="0" rIns="0" bIns="0" rtlCol="0" anchor="t"/>
          <a:lstStyle/>
          <a:p>
            <a:pPr indent="0" marL="0">
              <a:lnSpc>
                <a:spcPts val="2600"/>
              </a:lnSpc>
              <a:buNone/>
            </a:pPr>
            <a:r>
              <a:rPr lang="en-US" sz="1600" dirty="0">
                <a:solidFill>
                  <a:srgbClr val="3B3535"/>
                </a:solidFill>
                <a:latin typeface="Sora Light" pitchFamily="34" charset="0"/>
                <a:ea typeface="Sora Light" pitchFamily="34" charset="-122"/>
                <a:cs typeface="Sora Light" pitchFamily="34" charset="-120"/>
              </a:rPr>
              <a:t>Allow users to drill down into specific areas, such as city-wise performance or provider workloads.</a:t>
            </a:r>
            <a:endParaRPr lang="en-US" sz="1600" dirty="0"/>
          </a:p>
        </p:txBody>
      </p:sp>
      <p:sp>
        <p:nvSpPr>
          <p:cNvPr id="13" name="Shape 10"/>
          <p:cNvSpPr/>
          <p:nvPr/>
        </p:nvSpPr>
        <p:spPr>
          <a:xfrm>
            <a:off x="10163175" y="5237798"/>
            <a:ext cx="3734157" cy="2244328"/>
          </a:xfrm>
          <a:prstGeom prst="roundRect">
            <a:avLst>
              <a:gd name="adj" fmla="val 3920"/>
            </a:avLst>
          </a:prstGeom>
          <a:solidFill>
            <a:srgbClr val="D5DCF6"/>
          </a:solidFill>
          <a:ln w="7620">
            <a:solidFill>
              <a:srgbClr val="BBC2DC"/>
            </a:solidFill>
            <a:prstDash val="solid"/>
          </a:ln>
        </p:spPr>
      </p:sp>
      <p:sp>
        <p:nvSpPr>
          <p:cNvPr id="14" name="Text 11"/>
          <p:cNvSpPr/>
          <p:nvPr/>
        </p:nvSpPr>
        <p:spPr>
          <a:xfrm>
            <a:off x="10380226" y="5454848"/>
            <a:ext cx="2756297" cy="344448"/>
          </a:xfrm>
          <a:prstGeom prst="rect">
            <a:avLst/>
          </a:prstGeom>
          <a:noFill/>
          <a:ln/>
        </p:spPr>
        <p:txBody>
          <a:bodyPr wrap="none" lIns="0" tIns="0" rIns="0" bIns="0" rtlCol="0" anchor="t"/>
          <a:lstStyle/>
          <a:p>
            <a:pPr indent="0" marL="0">
              <a:lnSpc>
                <a:spcPts val="2700"/>
              </a:lnSpc>
              <a:buNone/>
            </a:pPr>
            <a:r>
              <a:rPr lang="en-US" sz="2150" dirty="0">
                <a:solidFill>
                  <a:srgbClr val="3B3535"/>
                </a:solidFill>
                <a:latin typeface="Alexandria Semi Bold" pitchFamily="34" charset="0"/>
                <a:ea typeface="Alexandria Semi Bold" pitchFamily="34" charset="-122"/>
                <a:cs typeface="Alexandria Semi Bold" pitchFamily="34" charset="-120"/>
              </a:rPr>
              <a:t>Outcome Tracking</a:t>
            </a:r>
            <a:endParaRPr lang="en-US" sz="2150" dirty="0"/>
          </a:p>
        </p:txBody>
      </p:sp>
      <p:sp>
        <p:nvSpPr>
          <p:cNvPr id="15" name="Text 12"/>
          <p:cNvSpPr/>
          <p:nvPr/>
        </p:nvSpPr>
        <p:spPr>
          <a:xfrm>
            <a:off x="10380226" y="5924907"/>
            <a:ext cx="3300055" cy="1340168"/>
          </a:xfrm>
          <a:prstGeom prst="rect">
            <a:avLst/>
          </a:prstGeom>
          <a:noFill/>
          <a:ln/>
        </p:spPr>
        <p:txBody>
          <a:bodyPr wrap="square" lIns="0" tIns="0" rIns="0" bIns="0" rtlCol="0" anchor="t"/>
          <a:lstStyle/>
          <a:p>
            <a:pPr indent="0" marL="0">
              <a:lnSpc>
                <a:spcPts val="2600"/>
              </a:lnSpc>
              <a:buNone/>
            </a:pPr>
            <a:r>
              <a:rPr lang="en-US" sz="1600" dirty="0">
                <a:solidFill>
                  <a:srgbClr val="3B3535"/>
                </a:solidFill>
                <a:latin typeface="Sora Light" pitchFamily="34" charset="0"/>
                <a:ea typeface="Sora Light" pitchFamily="34" charset="-122"/>
                <a:cs typeface="Sora Light" pitchFamily="34" charset="-120"/>
              </a:rPr>
              <a:t>Monitor the impact of interventions, such as patient satisfaction initiatives or procedure optimizations.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2555796"/>
            <a:ext cx="5701546"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Conclusion</a:t>
            </a:r>
            <a:endParaRPr lang="en-US" sz="4450" dirty="0"/>
          </a:p>
        </p:txBody>
      </p:sp>
      <p:sp>
        <p:nvSpPr>
          <p:cNvPr id="4" name="Text 1"/>
          <p:cNvSpPr/>
          <p:nvPr/>
        </p:nvSpPr>
        <p:spPr>
          <a:xfrm>
            <a:off x="758309" y="3593425"/>
            <a:ext cx="7627382" cy="208026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This case study demonstrates how data-driven strategies and advanced visualizations can enhance NHS hospital performance and patient care. By implementing the outlined recommendations and leveraging interactive dashboards, stakeholders can achieve greater operational efficiency, improved patient outcomes, and informed decision-making.</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2025-01-20T15:04:44Z</dcterms:created>
  <dcterms:modified xsi:type="dcterms:W3CDTF">2025-01-20T15:04:44Z</dcterms:modified>
</cp:coreProperties>
</file>