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Roboto" charset="1" panose="02000000000000000000"/>
      <p:regular r:id="rId22"/>
    </p:embeddedFont>
    <p:embeddedFont>
      <p:font typeface="Arial" charset="1" panose="020B0604020202020204"/>
      <p:regular r:id="rId23"/>
    </p:embeddedFont>
    <p:embeddedFont>
      <p:font typeface="Times New Roman" charset="1" panose="02020603050405020304"/>
      <p:regular r:id="rId24"/>
    </p:embeddedFont>
    <p:embeddedFont>
      <p:font typeface="Merriweather" charset="1" panose="00000500000000000000"/>
      <p:regular r:id="rId25"/>
    </p:embeddedFont>
    <p:embeddedFont>
      <p:font typeface="Arial Bold" charset="1" panose="020B0704020202020204"/>
      <p:regular r:id="rId26"/>
    </p:embeddedFont>
    <p:embeddedFont>
      <p:font typeface="Merriweather Bold" charset="1" panose="000008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0" y="0"/>
            <a:ext cx="18288500" cy="8796200"/>
            <a:chOff x="0" y="0"/>
            <a:chExt cx="24384667" cy="11728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636" cy="11728323"/>
            </a:xfrm>
            <a:custGeom>
              <a:avLst/>
              <a:gdLst/>
              <a:ahLst/>
              <a:cxnLst/>
              <a:rect r="r" b="b" t="t" l="l"/>
              <a:pathLst>
                <a:path h="11728323" w="24384636">
                  <a:moveTo>
                    <a:pt x="0" y="0"/>
                  </a:moveTo>
                  <a:lnTo>
                    <a:pt x="24384636" y="0"/>
                  </a:lnTo>
                  <a:lnTo>
                    <a:pt x="24384000" y="4727575"/>
                  </a:lnTo>
                  <a:lnTo>
                    <a:pt x="0" y="117283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27050" y="820500"/>
            <a:ext cx="1437950" cy="2321600"/>
            <a:chOff x="0" y="0"/>
            <a:chExt cx="1917267" cy="309546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917319" cy="3095498"/>
            </a:xfrm>
            <a:custGeom>
              <a:avLst/>
              <a:gdLst/>
              <a:ahLst/>
              <a:cxnLst/>
              <a:rect r="r" b="b" t="t" l="l"/>
              <a:pathLst>
                <a:path h="3095498" w="1917319">
                  <a:moveTo>
                    <a:pt x="0" y="0"/>
                  </a:moveTo>
                  <a:lnTo>
                    <a:pt x="1917319" y="0"/>
                  </a:lnTo>
                  <a:lnTo>
                    <a:pt x="1917319" y="3095498"/>
                  </a:lnTo>
                  <a:lnTo>
                    <a:pt x="0" y="30954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2" b="-32907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8617075" y="3922075"/>
            <a:ext cx="8953050" cy="1726050"/>
            <a:chOff x="0" y="0"/>
            <a:chExt cx="11937400" cy="2301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37365" cy="2301367"/>
            </a:xfrm>
            <a:custGeom>
              <a:avLst/>
              <a:gdLst/>
              <a:ahLst/>
              <a:cxnLst/>
              <a:rect r="r" b="b" t="t" l="l"/>
              <a:pathLst>
                <a:path h="2301367" w="11937365">
                  <a:moveTo>
                    <a:pt x="12700" y="0"/>
                  </a:moveTo>
                  <a:lnTo>
                    <a:pt x="11924665" y="0"/>
                  </a:lnTo>
                  <a:cubicBezTo>
                    <a:pt x="11931650" y="0"/>
                    <a:pt x="11937365" y="5715"/>
                    <a:pt x="11937365" y="12700"/>
                  </a:cubicBezTo>
                  <a:lnTo>
                    <a:pt x="11937365" y="2288667"/>
                  </a:lnTo>
                  <a:cubicBezTo>
                    <a:pt x="11937365" y="2295652"/>
                    <a:pt x="11931650" y="2301367"/>
                    <a:pt x="11924665" y="2301367"/>
                  </a:cubicBezTo>
                  <a:lnTo>
                    <a:pt x="12700" y="2301367"/>
                  </a:lnTo>
                  <a:cubicBezTo>
                    <a:pt x="5715" y="2301367"/>
                    <a:pt x="0" y="2295652"/>
                    <a:pt x="0" y="2288667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288667"/>
                  </a:lnTo>
                  <a:lnTo>
                    <a:pt x="12700" y="2288667"/>
                  </a:lnTo>
                  <a:lnTo>
                    <a:pt x="12700" y="2275967"/>
                  </a:lnTo>
                  <a:lnTo>
                    <a:pt x="11924665" y="2275967"/>
                  </a:lnTo>
                  <a:lnTo>
                    <a:pt x="11924665" y="2288667"/>
                  </a:lnTo>
                  <a:lnTo>
                    <a:pt x="11911965" y="2288667"/>
                  </a:lnTo>
                  <a:lnTo>
                    <a:pt x="11911965" y="12700"/>
                  </a:lnTo>
                  <a:lnTo>
                    <a:pt x="11924665" y="12700"/>
                  </a:lnTo>
                  <a:lnTo>
                    <a:pt x="11924665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8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1937400" cy="232045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Mentor Name: Kajal Jewani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17525" y="3781225"/>
            <a:ext cx="7541850" cy="2112450"/>
            <a:chOff x="0" y="0"/>
            <a:chExt cx="10055800" cy="28166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055860" cy="2816606"/>
            </a:xfrm>
            <a:custGeom>
              <a:avLst/>
              <a:gdLst/>
              <a:ahLst/>
              <a:cxnLst/>
              <a:rect r="r" b="b" t="t" l="l"/>
              <a:pathLst>
                <a:path h="2816606" w="10055860">
                  <a:moveTo>
                    <a:pt x="12700" y="0"/>
                  </a:moveTo>
                  <a:lnTo>
                    <a:pt x="10043160" y="0"/>
                  </a:lnTo>
                  <a:cubicBezTo>
                    <a:pt x="10050145" y="0"/>
                    <a:pt x="10055860" y="5715"/>
                    <a:pt x="10055860" y="12700"/>
                  </a:cubicBezTo>
                  <a:lnTo>
                    <a:pt x="10055860" y="2803906"/>
                  </a:lnTo>
                  <a:cubicBezTo>
                    <a:pt x="10055860" y="2810891"/>
                    <a:pt x="10050145" y="2816606"/>
                    <a:pt x="10043160" y="2816606"/>
                  </a:cubicBezTo>
                  <a:lnTo>
                    <a:pt x="12700" y="2816606"/>
                  </a:lnTo>
                  <a:cubicBezTo>
                    <a:pt x="5715" y="2816606"/>
                    <a:pt x="0" y="2810891"/>
                    <a:pt x="0" y="2803906"/>
                  </a:cubicBezTo>
                  <a:lnTo>
                    <a:pt x="0" y="12700"/>
                  </a:lnTo>
                  <a:cubicBezTo>
                    <a:pt x="0" y="5715"/>
                    <a:pt x="5715" y="0"/>
                    <a:pt x="12700" y="0"/>
                  </a:cubicBezTo>
                  <a:moveTo>
                    <a:pt x="12700" y="25400"/>
                  </a:moveTo>
                  <a:lnTo>
                    <a:pt x="12700" y="12700"/>
                  </a:lnTo>
                  <a:lnTo>
                    <a:pt x="25400" y="12700"/>
                  </a:lnTo>
                  <a:lnTo>
                    <a:pt x="25400" y="2803906"/>
                  </a:lnTo>
                  <a:lnTo>
                    <a:pt x="12700" y="2803906"/>
                  </a:lnTo>
                  <a:lnTo>
                    <a:pt x="12700" y="2791206"/>
                  </a:lnTo>
                  <a:lnTo>
                    <a:pt x="10043160" y="2791206"/>
                  </a:lnTo>
                  <a:lnTo>
                    <a:pt x="10043160" y="2803906"/>
                  </a:lnTo>
                  <a:lnTo>
                    <a:pt x="10030460" y="2803906"/>
                  </a:lnTo>
                  <a:lnTo>
                    <a:pt x="10030460" y="12700"/>
                  </a:lnTo>
                  <a:lnTo>
                    <a:pt x="10043160" y="12700"/>
                  </a:lnTo>
                  <a:lnTo>
                    <a:pt x="10043160" y="25400"/>
                  </a:lnTo>
                  <a:lnTo>
                    <a:pt x="12700" y="25400"/>
                  </a:lnTo>
                  <a:close/>
                </a:path>
              </a:pathLst>
            </a:custGeom>
            <a:solidFill>
              <a:srgbClr val="98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0055800" cy="2835650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980000"/>
                  </a:solidFill>
                  <a:latin typeface="Arial"/>
                  <a:ea typeface="Arial"/>
                  <a:cs typeface="Arial"/>
                  <a:sym typeface="Arial"/>
                </a:rPr>
                <a:t>Domain: Data Structures &amp; Algorithms</a:t>
              </a: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</a:p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980000"/>
                  </a:solidFill>
                  <a:latin typeface="Arial"/>
                  <a:ea typeface="Arial"/>
                  <a:cs typeface="Arial"/>
                  <a:sym typeface="Arial"/>
                </a:rPr>
                <a:t>Member:Aadit Mascarenhas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337525" y="17131"/>
            <a:ext cx="14968350" cy="332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Vivekanand Education Society’s Institute Of Technology</a:t>
            </a:r>
          </a:p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</a:p>
          <a:p>
            <a:pPr algn="l">
              <a:lnSpc>
                <a:spcPts val="4560"/>
              </a:lnSpc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DSA mini Project </a:t>
            </a:r>
          </a:p>
          <a:p>
            <a:pPr algn="l">
              <a:lnSpc>
                <a:spcPts val="4560"/>
              </a:lnSpc>
            </a:pP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A.Y. 2025-26</a:t>
            </a:r>
          </a:p>
          <a:p>
            <a:pPr algn="l">
              <a:lnSpc>
                <a:spcPts val="4079"/>
              </a:lnSpc>
            </a:pPr>
            <a:r>
              <a:rPr lang="en-US" sz="3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Title: Data Structures &amp; Algorithms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75" y="998025"/>
            <a:ext cx="16858350" cy="115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Algorithm Explanation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25950" y="192100"/>
            <a:ext cx="1362150" cy="2199250"/>
            <a:chOff x="0" y="0"/>
            <a:chExt cx="1816200" cy="2932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2907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297621" y="2554200"/>
            <a:ext cx="14961679" cy="7824958"/>
          </a:xfrm>
          <a:custGeom>
            <a:avLst/>
            <a:gdLst/>
            <a:ahLst/>
            <a:cxnLst/>
            <a:rect r="r" b="b" t="t" l="l"/>
            <a:pathLst>
              <a:path h="7824958" w="14961679">
                <a:moveTo>
                  <a:pt x="0" y="0"/>
                </a:moveTo>
                <a:lnTo>
                  <a:pt x="14961679" y="0"/>
                </a:lnTo>
                <a:lnTo>
                  <a:pt x="14961679" y="7824958"/>
                </a:lnTo>
                <a:lnTo>
                  <a:pt x="0" y="78249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07301" y="3204282"/>
            <a:ext cx="17825550" cy="732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Insert: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Add each contact character by character into Trie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Search: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Traverse Trie according to prefix characters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Suggest: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Recursively list all words below prefix node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Output: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Print matching contacts in console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Fallback: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no match, print “No Suggestions”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75" y="998025"/>
            <a:ext cx="16858350" cy="115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b="true" sz="5599">
                <a:solidFill>
                  <a:srgbClr val="FFFF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Time &amp; Space Complexity</a:t>
            </a:r>
          </a:p>
          <a:p>
            <a:pPr algn="ctr">
              <a:lnSpc>
                <a:spcPts val="7727"/>
              </a:lnSpc>
            </a:pPr>
          </a:p>
          <a:p>
            <a:pPr algn="l">
              <a:lnSpc>
                <a:spcPts val="6719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825950" y="192100"/>
            <a:ext cx="1362150" cy="2199250"/>
            <a:chOff x="0" y="0"/>
            <a:chExt cx="1816200" cy="2932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2907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3120025" y="2723237"/>
            <a:ext cx="14085534" cy="7366734"/>
          </a:xfrm>
          <a:custGeom>
            <a:avLst/>
            <a:gdLst/>
            <a:ahLst/>
            <a:cxnLst/>
            <a:rect r="r" b="b" t="t" l="l"/>
            <a:pathLst>
              <a:path h="7366734" w="14085534">
                <a:moveTo>
                  <a:pt x="0" y="0"/>
                </a:moveTo>
                <a:lnTo>
                  <a:pt x="14085533" y="0"/>
                </a:lnTo>
                <a:lnTo>
                  <a:pt x="14085533" y="7366734"/>
                </a:lnTo>
                <a:lnTo>
                  <a:pt x="0" y="73667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10848" y="3185771"/>
            <a:ext cx="17311950" cy="690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Insertion: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O(L) per word (L = word length)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Search Prefix: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O(P) (P = prefix length)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Suggestion Listing: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O(N) for N words below prefix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Space: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O(26 * total characters) for Trie nodes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compared to </a:t>
            </a: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linear search O(N*L)</a:t>
            </a:r>
          </a:p>
          <a:p>
            <a:pPr algn="l" marL="802640" indent="-401320" lvl="1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9666" y="2377496"/>
            <a:ext cx="15338947" cy="8022269"/>
          </a:xfrm>
          <a:custGeom>
            <a:avLst/>
            <a:gdLst/>
            <a:ahLst/>
            <a:cxnLst/>
            <a:rect r="r" b="b" t="t" l="l"/>
            <a:pathLst>
              <a:path h="8022269" w="15338947">
                <a:moveTo>
                  <a:pt x="0" y="0"/>
                </a:moveTo>
                <a:lnTo>
                  <a:pt x="15338947" y="0"/>
                </a:lnTo>
                <a:lnTo>
                  <a:pt x="15338947" y="8022269"/>
                </a:lnTo>
                <a:lnTo>
                  <a:pt x="0" y="8022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714875" y="1093275"/>
            <a:ext cx="16858350" cy="106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Implementation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25950" y="178246"/>
            <a:ext cx="1362150" cy="2199250"/>
            <a:chOff x="0" y="0"/>
            <a:chExt cx="1816200" cy="2932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2907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866714" y="3030509"/>
            <a:ext cx="14168201" cy="594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Language: C</a:t>
            </a:r>
          </a:p>
          <a:p>
            <a:pPr algn="l" marL="802640" indent="-401320" lvl="1">
              <a:lnSpc>
                <a:spcPts val="3359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 createNode, insert, searchPrefix, suggestionsRec</a:t>
            </a:r>
          </a:p>
          <a:p>
            <a:pPr algn="l" marL="802640" indent="-401320" lvl="1">
              <a:lnSpc>
                <a:spcPts val="3359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Contact names entered by user</a:t>
            </a:r>
          </a:p>
          <a:p>
            <a:pPr algn="l" marL="802640" indent="-401320" lvl="1">
              <a:lnSpc>
                <a:spcPts val="3359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 Suggested contacts displayed on console</a:t>
            </a:r>
          </a:p>
          <a:p>
            <a:pPr algn="l" marL="802640" indent="-401320" lvl="1">
              <a:lnSpc>
                <a:spcPts val="3359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modular coding for clarity</a:t>
            </a:r>
          </a:p>
          <a:p>
            <a:pPr algn="l" marL="802640" indent="-401320" lvl="1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75" y="1093275"/>
            <a:ext cx="1685835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CODE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25950" y="178246"/>
            <a:ext cx="1362150" cy="2199250"/>
            <a:chOff x="0" y="0"/>
            <a:chExt cx="1816200" cy="2932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2907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0" y="2554200"/>
            <a:ext cx="4026198" cy="8142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#include &lt;stdio.h&gt;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#include &lt;stdlib.h&gt;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#include &lt;string.h&gt;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#include &lt;ctype.h&gt;</a:t>
            </a:r>
          </a:p>
          <a:p>
            <a:pPr algn="l">
              <a:lnSpc>
                <a:spcPts val="1919"/>
              </a:lnSpc>
            </a:pP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typedef struct TrieNode {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struct TrieNode *children[26];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int isEndOfWord;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} TrieNode;</a:t>
            </a:r>
          </a:p>
          <a:p>
            <a:pPr algn="l">
              <a:lnSpc>
                <a:spcPts val="1919"/>
              </a:lnSpc>
            </a:pP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TrieNode* createNode() {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TrieNode *node = (TrieNode*)malloc(sizeof(TrieNode));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node-&gt;isEndOfWord = 0;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for (int i = 0; i &lt; 26; i++)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node-&gt;children[i] = NULL;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return node;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</a:p>
          <a:p>
            <a:pPr algn="l">
              <a:lnSpc>
                <a:spcPts val="1919"/>
              </a:lnSpc>
            </a:pP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void insert(TrieNode *root, char *word) {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TrieNode *curr = root;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for (int i = 0; word[i] != '\0'; i++) {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char ch = tolower(word[i]);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int idx = ch - 'a';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if (idx &lt; 0 || idx &gt;= 26) continue; // skip invalid chars</a:t>
            </a:r>
          </a:p>
          <a:p>
            <a:pPr algn="l">
              <a:lnSpc>
                <a:spcPts val="1919"/>
              </a:lnSpc>
            </a:pP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if (curr-&gt;children[idx] == NULL)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  curr-&gt;children[idx] = createNode();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  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</a:t>
            </a:r>
          </a:p>
          <a:p>
            <a:pPr algn="l">
              <a:lnSpc>
                <a:spcPts val="563"/>
              </a:lnSpc>
              <a:spcBef>
                <a:spcPct val="0"/>
              </a:spcBef>
            </a:pPr>
          </a:p>
          <a:p>
            <a:pPr algn="l">
              <a:lnSpc>
                <a:spcPts val="563"/>
              </a:lnSpc>
              <a:spcBef>
                <a:spcPct val="0"/>
              </a:spcBef>
            </a:pPr>
            <a:r>
              <a:rPr lang="en-US" sz="46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</a:p>
          <a:p>
            <a:pPr algn="l">
              <a:lnSpc>
                <a:spcPts val="563"/>
              </a:lnSpc>
              <a:spcBef>
                <a:spcPct val="0"/>
              </a:spcBef>
            </a:pPr>
            <a:r>
              <a:rPr lang="en-US" sz="46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</a:p>
          <a:p>
            <a:pPr algn="l">
              <a:lnSpc>
                <a:spcPts val="563"/>
              </a:lnSpc>
              <a:spcBef>
                <a:spcPct val="0"/>
              </a:spcBef>
            </a:pPr>
          </a:p>
          <a:p>
            <a:pPr algn="l">
              <a:lnSpc>
                <a:spcPts val="56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9427576" y="2554200"/>
            <a:ext cx="4922851" cy="785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printf("Suggesti</a:t>
            </a: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ons for \"%s\":\n", prefix);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suggestionsRec(curr, prefix);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void freeTrie(TrieNode *root) {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if (!root) return;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for (int i = 0; i &lt; 26; i++)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freeTrie(root-&gt;children[i]);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free(root);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int main() {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TrieNode *root = createNode();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char *contacts[] = {"ananya", "anand", "ankit", "rahul", "ramesh", "riya", "amit", "arjun","anand"};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int n = sizeof(contacts) / sizeof(contacts[0]);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for (int i = 0; i &lt; n; i++)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insert(root, contacts[i]);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int choice;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char input[100];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do {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printf("\n===== CONTACT AUTOCOMPLETE SYSTEM =====\n");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printf("1. Add New Contact\n");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printf("2. Search Suggestions\n");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printf("3. Exit\n");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printf("Enter choice: ");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scanf("%d", &amp;choice);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4350427" y="2554200"/>
            <a:ext cx="3937573" cy="714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"/>
              </a:lnSpc>
            </a:pP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switch (ch</a:t>
            </a: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oice) {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case 1: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printf("Enter new contact: ");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scanf("%s", input);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insert(root, input);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printf(" Contact \"%s\" added successfully!\n", input);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choice = 0;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break;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case 2: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printf("Enter prefix to search: ");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scanf("%s", input);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autocomplete(root, input);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choice = 0;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break;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case 3: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printf("Exiting... Thank you!\n");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break;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default: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printf(" Invalid choice. Try again.\n");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}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} while (choice != 3);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freeTrie(root);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return 0;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4026198" y="2554200"/>
            <a:ext cx="5117852" cy="738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curr = curr-&gt;children[idx];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}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curr-&gt;isEndOfWord = 1;</a:t>
            </a:r>
          </a:p>
          <a:p>
            <a:pPr algn="l">
              <a:lnSpc>
                <a:spcPts val="1919"/>
              </a:lnSpc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</a:p>
          <a:p>
            <a:pPr algn="l">
              <a:lnSpc>
                <a:spcPts val="1919"/>
              </a:lnSpc>
            </a:pP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void suggestionsRec(TrieN</a:t>
            </a: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ode *curr, char *prefix) {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if (curr-&gt;isEndOfWord)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printf(" %s\n", prefix);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for (int i = 0; i &lt; 26; i++) {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if (curr-&gt;children[i]) {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char newPrefix[100];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sprintf(newPrefix, "%s%c", prefix, i + 'a');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suggestionsRec(curr-&gt;children[i], newPrefix);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}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}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}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void autocomplete(TrieNode *root, char *prefix) {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TrieNode *curr = root;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for (int i = 0; prefix[i] != '\0'; i++) {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int idx = tolower(prefix[i]) - 'a';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if (idx &lt; 0 || idx &gt;= 26 || curr-&gt;children[idx] == NULL) {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printf(" No suggestions found for \"%s\"\n", prefix);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return;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}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  <a:r>
              <a:rPr lang="en-US" sz="15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 curr = curr-&gt;children[idx];}</a:t>
            </a:r>
          </a:p>
          <a:p>
            <a:pPr algn="l">
              <a:lnSpc>
                <a:spcPts val="191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75" y="1093275"/>
            <a:ext cx="16858350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OUTPUT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25950" y="178246"/>
            <a:ext cx="1362150" cy="2199250"/>
            <a:chOff x="0" y="0"/>
            <a:chExt cx="1816200" cy="2932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2907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17333" y="2880743"/>
            <a:ext cx="5975437" cy="2683753"/>
          </a:xfrm>
          <a:custGeom>
            <a:avLst/>
            <a:gdLst/>
            <a:ahLst/>
            <a:cxnLst/>
            <a:rect r="r" b="b" t="t" l="l"/>
            <a:pathLst>
              <a:path h="2683753" w="5975437">
                <a:moveTo>
                  <a:pt x="0" y="0"/>
                </a:moveTo>
                <a:lnTo>
                  <a:pt x="5975438" y="0"/>
                </a:lnTo>
                <a:lnTo>
                  <a:pt x="5975438" y="2683753"/>
                </a:lnTo>
                <a:lnTo>
                  <a:pt x="0" y="26837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461" t="0" r="-346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60285" y="4899771"/>
            <a:ext cx="5975437" cy="2857498"/>
          </a:xfrm>
          <a:custGeom>
            <a:avLst/>
            <a:gdLst/>
            <a:ahLst/>
            <a:cxnLst/>
            <a:rect r="r" b="b" t="t" l="l"/>
            <a:pathLst>
              <a:path h="2857498" w="5975437">
                <a:moveTo>
                  <a:pt x="0" y="0"/>
                </a:moveTo>
                <a:lnTo>
                  <a:pt x="5975437" y="0"/>
                </a:lnTo>
                <a:lnTo>
                  <a:pt x="5975437" y="2857498"/>
                </a:lnTo>
                <a:lnTo>
                  <a:pt x="0" y="28574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6" r="0" b="-1426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03236" y="6806472"/>
            <a:ext cx="5422541" cy="3244872"/>
          </a:xfrm>
          <a:custGeom>
            <a:avLst/>
            <a:gdLst/>
            <a:ahLst/>
            <a:cxnLst/>
            <a:rect r="r" b="b" t="t" l="l"/>
            <a:pathLst>
              <a:path h="3244872" w="5422541">
                <a:moveTo>
                  <a:pt x="0" y="0"/>
                </a:moveTo>
                <a:lnTo>
                  <a:pt x="5422542" y="0"/>
                </a:lnTo>
                <a:lnTo>
                  <a:pt x="5422542" y="3244872"/>
                </a:lnTo>
                <a:lnTo>
                  <a:pt x="0" y="32448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75" y="1093275"/>
            <a:ext cx="16858350" cy="106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25950" y="178246"/>
            <a:ext cx="1362150" cy="2199250"/>
            <a:chOff x="0" y="0"/>
            <a:chExt cx="1816200" cy="2932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2907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249272" y="2554200"/>
            <a:ext cx="14785468" cy="7732800"/>
          </a:xfrm>
          <a:custGeom>
            <a:avLst/>
            <a:gdLst/>
            <a:ahLst/>
            <a:cxnLst/>
            <a:rect r="r" b="b" t="t" l="l"/>
            <a:pathLst>
              <a:path h="7732800" w="14785468">
                <a:moveTo>
                  <a:pt x="0" y="0"/>
                </a:moveTo>
                <a:lnTo>
                  <a:pt x="14785468" y="0"/>
                </a:lnTo>
                <a:lnTo>
                  <a:pt x="14785468" y="7732800"/>
                </a:lnTo>
                <a:lnTo>
                  <a:pt x="0" y="773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99718" y="3234300"/>
            <a:ext cx="17452350" cy="60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</a:t>
            </a: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efficient contact search system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</a:t>
            </a: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Trie Data Structure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fast prefix search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Demonstrated </a:t>
            </a: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DSA application in real-world problem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console interface but effective logic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</a:t>
            </a: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foundation for larger applications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75" y="1093275"/>
            <a:ext cx="16858350" cy="106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25950" y="178246"/>
            <a:ext cx="1362150" cy="2199250"/>
            <a:chOff x="0" y="0"/>
            <a:chExt cx="1816200" cy="2932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2907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546275" y="2927525"/>
            <a:ext cx="17195550" cy="695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Trie Data Structure (GeekforGeeks): https://www.geeksforgeeks.org/dsa/trie-insert-and-search/ </a:t>
            </a:r>
          </a:p>
          <a:p>
            <a:pPr algn="l" marL="802640" indent="-401320" lvl="1">
              <a:lnSpc>
                <a:spcPts val="3359"/>
              </a:lnSpc>
            </a:pPr>
          </a:p>
          <a:p>
            <a:pPr algn="l" marL="802640" indent="-401320" lvl="1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39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50" y="0"/>
            <a:ext cx="18288500" cy="8796200"/>
            <a:chOff x="0" y="0"/>
            <a:chExt cx="24384667" cy="117282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636" cy="11728323"/>
            </a:xfrm>
            <a:custGeom>
              <a:avLst/>
              <a:gdLst/>
              <a:ahLst/>
              <a:cxnLst/>
              <a:rect r="r" b="b" t="t" l="l"/>
              <a:pathLst>
                <a:path h="11728323" w="24384636">
                  <a:moveTo>
                    <a:pt x="0" y="0"/>
                  </a:moveTo>
                  <a:lnTo>
                    <a:pt x="24384636" y="0"/>
                  </a:lnTo>
                  <a:lnTo>
                    <a:pt x="24384000" y="4727575"/>
                  </a:lnTo>
                  <a:lnTo>
                    <a:pt x="0" y="1172832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25" y="820625"/>
            <a:ext cx="16858350" cy="106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14875" y="2617175"/>
            <a:ext cx="8078550" cy="757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2960" indent="-411480" lvl="1">
              <a:lnSpc>
                <a:spcPts val="3036"/>
              </a:lnSpc>
              <a:buAutoNum type="arabicPeriod" startAt="1"/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Introduction to the Project</a:t>
            </a:r>
          </a:p>
          <a:p>
            <a:pPr algn="l" marL="822960" indent="-411480" lvl="1">
              <a:lnSpc>
                <a:spcPts val="3036"/>
              </a:lnSpc>
              <a:buAutoNum type="arabicPeriod" startAt="1"/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</a:t>
            </a:r>
          </a:p>
          <a:p>
            <a:pPr algn="l" marL="822960" indent="-411480" lvl="1">
              <a:lnSpc>
                <a:spcPts val="3036"/>
              </a:lnSpc>
              <a:buAutoNum type="arabicPeriod" startAt="1"/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Objectives of the Project</a:t>
            </a:r>
          </a:p>
          <a:p>
            <a:pPr algn="l" marL="822960" indent="-411480" lvl="1">
              <a:lnSpc>
                <a:spcPts val="3036"/>
              </a:lnSpc>
              <a:buAutoNum type="arabicPeriod" startAt="1"/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Scope of the Project</a:t>
            </a:r>
          </a:p>
          <a:p>
            <a:pPr algn="l" marL="822960" indent="-411480" lvl="1">
              <a:lnSpc>
                <a:spcPts val="3036"/>
              </a:lnSpc>
              <a:buAutoNum type="arabicPeriod" startAt="1"/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Requirements of the System (Hardware, Software)</a:t>
            </a:r>
          </a:p>
          <a:p>
            <a:pPr algn="l" marL="822960" indent="-411480" lvl="1">
              <a:lnSpc>
                <a:spcPts val="3036"/>
              </a:lnSpc>
              <a:buAutoNum type="arabicPeriod" startAt="1"/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ER Diagram of the Proposed System</a:t>
            </a:r>
          </a:p>
          <a:p>
            <a:pPr algn="l" marL="822960" indent="-411480" lvl="1">
              <a:lnSpc>
                <a:spcPts val="3036"/>
              </a:lnSpc>
              <a:buAutoNum type="arabicPeriod" startAt="1"/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Data Structure &amp; Concepts Used</a:t>
            </a:r>
          </a:p>
          <a:p>
            <a:pPr algn="l" marL="822960" indent="-411480" lvl="1">
              <a:lnSpc>
                <a:spcPts val="3036"/>
              </a:lnSpc>
              <a:buAutoNum type="arabicPeriod" startAt="1"/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Algorithm Explanation</a:t>
            </a:r>
          </a:p>
          <a:p>
            <a:pPr algn="l" marL="822960" indent="-411480" lvl="1">
              <a:lnSpc>
                <a:spcPts val="3036"/>
              </a:lnSpc>
              <a:buAutoNum type="arabicPeriod" startAt="1"/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 and Space Complexity</a:t>
            </a:r>
          </a:p>
          <a:p>
            <a:pPr algn="l" marL="822960" indent="-411480" lvl="1">
              <a:lnSpc>
                <a:spcPts val="3036"/>
              </a:lnSpc>
              <a:buAutoNum type="arabicPeriod" startAt="1"/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Front End</a:t>
            </a:r>
          </a:p>
          <a:p>
            <a:pPr algn="l" marL="822960" indent="-411480" lvl="1">
              <a:lnSpc>
                <a:spcPts val="3036"/>
              </a:lnSpc>
              <a:buAutoNum type="arabicPeriod" startAt="1"/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Implementation</a:t>
            </a:r>
          </a:p>
          <a:p>
            <a:pPr algn="l" marL="822960" indent="-411480" lvl="1">
              <a:lnSpc>
                <a:spcPts val="3036"/>
              </a:lnSpc>
              <a:buAutoNum type="arabicPeriod" startAt="1"/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Gantt Chart</a:t>
            </a:r>
          </a:p>
          <a:p>
            <a:pPr algn="l" marL="972589" indent="-486295" lvl="1">
              <a:lnSpc>
                <a:spcPts val="3587"/>
              </a:lnSpc>
            </a:pPr>
          </a:p>
          <a:p>
            <a:pPr algn="l" marL="972589" indent="-486295" lvl="1">
              <a:lnSpc>
                <a:spcPts val="3587"/>
              </a:lnSpc>
            </a:pPr>
          </a:p>
          <a:p>
            <a:pPr algn="l" marL="972589" indent="-486295" lvl="1">
              <a:lnSpc>
                <a:spcPts val="3587"/>
              </a:lnSpc>
            </a:pPr>
          </a:p>
          <a:p>
            <a:pPr algn="l" marL="972589" indent="-486295" lvl="1">
              <a:lnSpc>
                <a:spcPts val="3587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825950" y="192100"/>
            <a:ext cx="1362150" cy="2199250"/>
            <a:chOff x="0" y="0"/>
            <a:chExt cx="1816200" cy="29323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2907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9235425" y="3082275"/>
            <a:ext cx="5817150" cy="291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36"/>
              </a:lnSpc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13. Test Cases</a:t>
            </a:r>
          </a:p>
          <a:p>
            <a:pPr algn="l">
              <a:lnSpc>
                <a:spcPts val="3036"/>
              </a:lnSpc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14.Challenges and Solutions</a:t>
            </a:r>
          </a:p>
          <a:p>
            <a:pPr algn="l">
              <a:lnSpc>
                <a:spcPts val="3036"/>
              </a:lnSpc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15. Future Scope</a:t>
            </a:r>
          </a:p>
          <a:p>
            <a:pPr algn="l">
              <a:lnSpc>
                <a:spcPts val="3036"/>
              </a:lnSpc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16. Code</a:t>
            </a:r>
          </a:p>
          <a:p>
            <a:pPr algn="l">
              <a:lnSpc>
                <a:spcPts val="3036"/>
              </a:lnSpc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17. Output Screenshots</a:t>
            </a:r>
          </a:p>
          <a:p>
            <a:pPr algn="l">
              <a:lnSpc>
                <a:spcPts val="3036"/>
              </a:lnSpc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18. Conclusion</a:t>
            </a:r>
          </a:p>
          <a:p>
            <a:pPr algn="l">
              <a:lnSpc>
                <a:spcPts val="3036"/>
              </a:lnSpc>
            </a:pPr>
            <a:r>
              <a:rPr lang="en-US" b="true" sz="2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19. References (in IEEE Format)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25" y="696625"/>
            <a:ext cx="16858350" cy="106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 Project</a:t>
            </a:r>
          </a:p>
          <a:p>
            <a:pPr algn="l">
              <a:lnSpc>
                <a:spcPts val="6719"/>
              </a:lnSpc>
            </a:pPr>
          </a:p>
          <a:p>
            <a:pPr algn="l">
              <a:lnSpc>
                <a:spcPts val="671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926551" y="2739862"/>
            <a:ext cx="13789556" cy="7211938"/>
          </a:xfrm>
          <a:custGeom>
            <a:avLst/>
            <a:gdLst/>
            <a:ahLst/>
            <a:cxnLst/>
            <a:rect r="r" b="b" t="t" l="l"/>
            <a:pathLst>
              <a:path h="7211938" w="13789556">
                <a:moveTo>
                  <a:pt x="0" y="0"/>
                </a:moveTo>
                <a:lnTo>
                  <a:pt x="13789556" y="0"/>
                </a:lnTo>
                <a:lnTo>
                  <a:pt x="13789556" y="7211938"/>
                </a:lnTo>
                <a:lnTo>
                  <a:pt x="0" y="721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26551" y="3064150"/>
            <a:ext cx="16966950" cy="11304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03960" indent="-601980" lvl="1">
              <a:lnSpc>
                <a:spcPts val="5795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Built using </a:t>
            </a: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 language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Trie Data Structure</a:t>
            </a:r>
          </a:p>
          <a:p>
            <a:pPr algn="l" marL="1203960" indent="-601980" lvl="1">
              <a:lnSpc>
                <a:spcPts val="5795"/>
              </a:lnSpc>
            </a:pPr>
          </a:p>
          <a:p>
            <a:pPr algn="l" marL="1203960" indent="-601980" lvl="1">
              <a:lnSpc>
                <a:spcPts val="5795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Helps in </a:t>
            </a: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fast contact search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prefix</a:t>
            </a:r>
          </a:p>
          <a:p>
            <a:pPr algn="l" marL="1203960" indent="-601980" lvl="1">
              <a:lnSpc>
                <a:spcPts val="5795"/>
              </a:lnSpc>
            </a:pPr>
          </a:p>
          <a:p>
            <a:pPr algn="l" marL="1203960" indent="-601980" lvl="1">
              <a:lnSpc>
                <a:spcPts val="5795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Inspired by </a:t>
            </a: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real-world contact applications</a:t>
            </a:r>
          </a:p>
          <a:p>
            <a:pPr algn="l" marL="1203960" indent="-601980" lvl="1">
              <a:lnSpc>
                <a:spcPts val="5795"/>
              </a:lnSpc>
            </a:pPr>
          </a:p>
          <a:p>
            <a:pPr algn="l" marL="1203960" indent="-601980" lvl="1">
              <a:lnSpc>
                <a:spcPts val="5795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Focuses on </a:t>
            </a: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DSA implementation over GUI</a:t>
            </a:r>
          </a:p>
          <a:p>
            <a:pPr algn="l" marL="1203960" indent="-601980" lvl="1">
              <a:lnSpc>
                <a:spcPts val="5795"/>
              </a:lnSpc>
            </a:pPr>
          </a:p>
          <a:p>
            <a:pPr algn="l" marL="1203960" indent="-601980" lvl="1">
              <a:lnSpc>
                <a:spcPts val="5795"/>
              </a:lnSpc>
            </a:pPr>
          </a:p>
          <a:p>
            <a:pPr algn="l" marL="630646" indent="-315323" lvl="1">
              <a:lnSpc>
                <a:spcPts val="3036"/>
              </a:lnSpc>
            </a:pPr>
          </a:p>
          <a:p>
            <a:pPr algn="l" marL="1203960" indent="-601980" lvl="1">
              <a:lnSpc>
                <a:spcPts val="5795"/>
              </a:lnSpc>
            </a:pPr>
          </a:p>
          <a:p>
            <a:pPr algn="just" marL="745309" indent="-372654" lvl="1">
              <a:lnSpc>
                <a:spcPts val="3587"/>
              </a:lnSpc>
            </a:pPr>
          </a:p>
          <a:p>
            <a:pPr algn="just" marL="745309" indent="-372654" lvl="1">
              <a:lnSpc>
                <a:spcPts val="3587"/>
              </a:lnSpc>
            </a:pPr>
          </a:p>
          <a:p>
            <a:pPr algn="just" marL="745309" indent="-372654" lvl="1">
              <a:lnSpc>
                <a:spcPts val="3587"/>
              </a:lnSpc>
            </a:pPr>
          </a:p>
          <a:p>
            <a:pPr algn="just" marL="745309" indent="-372654" lvl="1">
              <a:lnSpc>
                <a:spcPts val="3587"/>
              </a:lnSpc>
            </a:pPr>
          </a:p>
          <a:p>
            <a:pPr algn="l" marL="745309" indent="-372654" lvl="1">
              <a:lnSpc>
                <a:spcPts val="3587"/>
              </a:lnSpc>
            </a:pPr>
          </a:p>
          <a:p>
            <a:pPr algn="just" marL="745309" indent="-372654" lvl="1">
              <a:lnSpc>
                <a:spcPts val="3587"/>
              </a:lnSpc>
            </a:pPr>
          </a:p>
          <a:p>
            <a:pPr algn="just" marL="745309" indent="-372654" lvl="1">
              <a:lnSpc>
                <a:spcPts val="3587"/>
              </a:lnSpc>
            </a:pPr>
          </a:p>
          <a:p>
            <a:pPr algn="l" marL="745309" indent="-372654" lvl="1">
              <a:lnSpc>
                <a:spcPts val="3587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825950" y="192100"/>
            <a:ext cx="1362150" cy="2199250"/>
            <a:chOff x="0" y="0"/>
            <a:chExt cx="1816200" cy="2932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2907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25" y="601375"/>
            <a:ext cx="16858350" cy="115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</a:p>
          <a:p>
            <a:pPr algn="l">
              <a:lnSpc>
                <a:spcPts val="6719"/>
              </a:lnSpc>
            </a:pPr>
          </a:p>
          <a:p>
            <a:pPr algn="l">
              <a:lnSpc>
                <a:spcPts val="671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714825" y="3121300"/>
            <a:ext cx="16858350" cy="673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249222" y="2554200"/>
            <a:ext cx="13789556" cy="7211938"/>
          </a:xfrm>
          <a:custGeom>
            <a:avLst/>
            <a:gdLst/>
            <a:ahLst/>
            <a:cxnLst/>
            <a:rect r="r" b="b" t="t" l="l"/>
            <a:pathLst>
              <a:path h="7211938" w="13789556">
                <a:moveTo>
                  <a:pt x="0" y="0"/>
                </a:moveTo>
                <a:lnTo>
                  <a:pt x="13789556" y="0"/>
                </a:lnTo>
                <a:lnTo>
                  <a:pt x="13789556" y="7211938"/>
                </a:lnTo>
                <a:lnTo>
                  <a:pt x="0" y="721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118647" y="2933979"/>
            <a:ext cx="16169353" cy="599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94493" indent="-547246" lvl="1">
              <a:lnSpc>
                <a:spcPts val="5269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 searching through contacts is time-consuming</a:t>
            </a:r>
          </a:p>
          <a:p>
            <a:pPr algn="l" marL="1094493" indent="-547246" lvl="1">
              <a:lnSpc>
                <a:spcPts val="5269"/>
              </a:lnSpc>
            </a:pPr>
          </a:p>
          <a:p>
            <a:pPr algn="l" marL="1094493" indent="-547246" lvl="1">
              <a:lnSpc>
                <a:spcPts val="5269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Linear search is inefficient for large datasets</a:t>
            </a:r>
          </a:p>
          <a:p>
            <a:pPr algn="l">
              <a:lnSpc>
                <a:spcPts val="5269"/>
              </a:lnSpc>
            </a:pPr>
          </a:p>
          <a:p>
            <a:pPr algn="l" marL="1094493" indent="-547246" lvl="1">
              <a:lnSpc>
                <a:spcPts val="5269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 need </a:t>
            </a:r>
            <a:r>
              <a:rPr lang="en-US" b="true" sz="381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instant suggestions</a:t>
            </a: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while typing</a:t>
            </a:r>
          </a:p>
          <a:p>
            <a:pPr algn="l" marL="1094493" indent="-547246" lvl="1">
              <a:lnSpc>
                <a:spcPts val="5269"/>
              </a:lnSpc>
            </a:pPr>
          </a:p>
          <a:p>
            <a:pPr algn="l" marL="1094493" indent="-547246" lvl="1">
              <a:lnSpc>
                <a:spcPts val="5269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Existing solutions rely on heavy libraries</a:t>
            </a:r>
          </a:p>
          <a:p>
            <a:pPr algn="l" marL="1094493" indent="-547246" lvl="1">
              <a:lnSpc>
                <a:spcPts val="5269"/>
              </a:lnSpc>
            </a:pPr>
          </a:p>
          <a:p>
            <a:pPr algn="l" marL="1094493" indent="-547246" lvl="1">
              <a:lnSpc>
                <a:spcPts val="5269"/>
              </a:lnSpc>
              <a:buFont typeface="Arial"/>
              <a:buChar char="•"/>
            </a:pP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 Build a </a:t>
            </a:r>
            <a:r>
              <a:rPr lang="en-US" b="true" sz="3818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lightweight autocomplete</a:t>
            </a:r>
            <a:r>
              <a:rPr lang="en-US" sz="381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825950" y="192100"/>
            <a:ext cx="1362150" cy="2199250"/>
            <a:chOff x="0" y="0"/>
            <a:chExt cx="1816200" cy="2932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2907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25" y="601375"/>
            <a:ext cx="16858350" cy="115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Objectives of the project</a:t>
            </a:r>
          </a:p>
          <a:p>
            <a:pPr algn="l">
              <a:lnSpc>
                <a:spcPts val="6719"/>
              </a:lnSpc>
            </a:pPr>
          </a:p>
          <a:p>
            <a:pPr algn="l">
              <a:lnSpc>
                <a:spcPts val="671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07025" y="2554200"/>
            <a:ext cx="14785468" cy="7732800"/>
          </a:xfrm>
          <a:custGeom>
            <a:avLst/>
            <a:gdLst/>
            <a:ahLst/>
            <a:cxnLst/>
            <a:rect r="r" b="b" t="t" l="l"/>
            <a:pathLst>
              <a:path h="7732800" w="14785468">
                <a:moveTo>
                  <a:pt x="0" y="0"/>
                </a:moveTo>
                <a:lnTo>
                  <a:pt x="14785468" y="0"/>
                </a:lnTo>
                <a:lnTo>
                  <a:pt x="14785468" y="7732800"/>
                </a:lnTo>
                <a:lnTo>
                  <a:pt x="0" y="7732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07025" y="2776270"/>
            <a:ext cx="14785468" cy="677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55207" indent="-577603" lvl="1">
              <a:lnSpc>
                <a:spcPts val="556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 an </a:t>
            </a:r>
            <a:r>
              <a:rPr lang="en-US" b="true" sz="402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efficient contact search system</a:t>
            </a:r>
          </a:p>
          <a:p>
            <a:pPr algn="l" marL="1155207" indent="-577603" lvl="1">
              <a:lnSpc>
                <a:spcPts val="5561"/>
              </a:lnSpc>
            </a:pPr>
          </a:p>
          <a:p>
            <a:pPr algn="l" marL="1155207" indent="-577603" lvl="1">
              <a:lnSpc>
                <a:spcPts val="556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b="true" sz="402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Trie Data Structure</a:t>
            </a: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prefix-based searching</a:t>
            </a:r>
          </a:p>
          <a:p>
            <a:pPr algn="l" marL="1155207" indent="-577603" lvl="1">
              <a:lnSpc>
                <a:spcPts val="5561"/>
              </a:lnSpc>
            </a:pPr>
          </a:p>
          <a:p>
            <a:pPr algn="l" marL="1155207" indent="-577603" lvl="1">
              <a:lnSpc>
                <a:spcPts val="556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</a:t>
            </a:r>
            <a:r>
              <a:rPr lang="en-US" b="true" sz="402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multiple suggestions</a:t>
            </a: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 given prefix</a:t>
            </a:r>
          </a:p>
          <a:p>
            <a:pPr algn="l" marL="1155207" indent="-577603" lvl="1">
              <a:lnSpc>
                <a:spcPts val="5561"/>
              </a:lnSpc>
            </a:pPr>
          </a:p>
          <a:p>
            <a:pPr algn="l" marL="1155207" indent="-577603" lvl="1">
              <a:lnSpc>
                <a:spcPts val="556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Demonstrate </a:t>
            </a:r>
            <a:r>
              <a:rPr lang="en-US" b="true" sz="402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real-world application of DSA</a:t>
            </a:r>
          </a:p>
          <a:p>
            <a:pPr algn="l" marL="1155207" indent="-577603" lvl="1">
              <a:lnSpc>
                <a:spcPts val="5561"/>
              </a:lnSpc>
            </a:pPr>
          </a:p>
          <a:p>
            <a:pPr algn="l" marL="1155207" indent="-577603" lvl="1">
              <a:lnSpc>
                <a:spcPts val="5561"/>
              </a:lnSpc>
              <a:buFont typeface="Arial"/>
              <a:buChar char="•"/>
            </a:pPr>
            <a:r>
              <a:rPr lang="en-US" sz="402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Keep implementation </a:t>
            </a:r>
            <a:r>
              <a:rPr lang="en-US" b="true" sz="402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simple &amp; console-based</a:t>
            </a:r>
          </a:p>
          <a:p>
            <a:pPr algn="l" marL="715128" indent="-357564" lvl="1">
              <a:lnSpc>
                <a:spcPts val="3442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825950" y="192100"/>
            <a:ext cx="1362150" cy="2199250"/>
            <a:chOff x="0" y="0"/>
            <a:chExt cx="1816200" cy="2932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2907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75" y="998025"/>
            <a:ext cx="16858350" cy="115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Scope of The Project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021963" y="2554200"/>
            <a:ext cx="13789556" cy="7211938"/>
          </a:xfrm>
          <a:custGeom>
            <a:avLst/>
            <a:gdLst/>
            <a:ahLst/>
            <a:cxnLst/>
            <a:rect r="r" b="b" t="t" l="l"/>
            <a:pathLst>
              <a:path h="7211938" w="13789556">
                <a:moveTo>
                  <a:pt x="0" y="0"/>
                </a:moveTo>
                <a:lnTo>
                  <a:pt x="13789556" y="0"/>
                </a:lnTo>
                <a:lnTo>
                  <a:pt x="13789556" y="7211938"/>
                </a:lnTo>
                <a:lnTo>
                  <a:pt x="0" y="721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21963" y="2895510"/>
            <a:ext cx="16233989" cy="5986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84766" indent="-592383" lvl="1">
              <a:lnSpc>
                <a:spcPts val="3719"/>
              </a:lnSpc>
              <a:buFont typeface="Arial"/>
              <a:buChar char="•"/>
            </a:pPr>
            <a:r>
              <a:rPr lang="en-US" sz="4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on small to medium-sized contact lists</a:t>
            </a:r>
          </a:p>
          <a:p>
            <a:pPr algn="l">
              <a:lnSpc>
                <a:spcPts val="3719"/>
              </a:lnSpc>
            </a:pPr>
          </a:p>
          <a:p>
            <a:pPr algn="l" marL="789895" indent="-394947" lvl="1">
              <a:lnSpc>
                <a:spcPts val="2479"/>
              </a:lnSpc>
            </a:pPr>
          </a:p>
          <a:p>
            <a:pPr algn="l" marL="1184766" indent="-592383" lvl="1">
              <a:lnSpc>
                <a:spcPts val="3719"/>
              </a:lnSpc>
              <a:buFont typeface="Arial"/>
              <a:buChar char="•"/>
            </a:pPr>
            <a:r>
              <a:rPr lang="en-US" sz="4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be extended to phonebooks, search engines</a:t>
            </a:r>
          </a:p>
          <a:p>
            <a:pPr algn="l">
              <a:lnSpc>
                <a:spcPts val="2479"/>
              </a:lnSpc>
            </a:pPr>
          </a:p>
          <a:p>
            <a:pPr algn="l">
              <a:lnSpc>
                <a:spcPts val="3717"/>
              </a:lnSpc>
            </a:pPr>
          </a:p>
          <a:p>
            <a:pPr algn="l" marL="1184766" indent="-592383" lvl="1">
              <a:lnSpc>
                <a:spcPts val="3719"/>
              </a:lnSpc>
              <a:buFont typeface="Arial"/>
              <a:buChar char="•"/>
            </a:pPr>
            <a:r>
              <a:rPr lang="en-US" sz="4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Useful for beginners learning DSA</a:t>
            </a:r>
          </a:p>
          <a:p>
            <a:pPr algn="l">
              <a:lnSpc>
                <a:spcPts val="3719"/>
              </a:lnSpc>
            </a:pPr>
          </a:p>
          <a:p>
            <a:pPr algn="l" marL="789895" indent="-394947" lvl="1">
              <a:lnSpc>
                <a:spcPts val="2479"/>
              </a:lnSpc>
            </a:pPr>
          </a:p>
          <a:p>
            <a:pPr algn="l" marL="1184766" indent="-592383" lvl="1">
              <a:lnSpc>
                <a:spcPts val="3719"/>
              </a:lnSpc>
              <a:buFont typeface="Arial"/>
              <a:buChar char="•"/>
            </a:pPr>
            <a:r>
              <a:rPr lang="en-US" sz="4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Currently limited to English lowercase letters</a:t>
            </a:r>
          </a:p>
          <a:p>
            <a:pPr algn="l">
              <a:lnSpc>
                <a:spcPts val="3719"/>
              </a:lnSpc>
            </a:pPr>
          </a:p>
          <a:p>
            <a:pPr algn="l">
              <a:lnSpc>
                <a:spcPts val="2479"/>
              </a:lnSpc>
            </a:pPr>
          </a:p>
          <a:p>
            <a:pPr algn="l" marL="1184766" indent="-592383" lvl="1">
              <a:lnSpc>
                <a:spcPts val="3719"/>
              </a:lnSpc>
              <a:buFont typeface="Arial"/>
              <a:buChar char="•"/>
            </a:pPr>
            <a:r>
              <a:rPr lang="en-US" sz="413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Scalable to support numbers &amp; special chars</a:t>
            </a:r>
          </a:p>
          <a:p>
            <a:pPr algn="l">
              <a:lnSpc>
                <a:spcPts val="3719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825950" y="192100"/>
            <a:ext cx="1362150" cy="2199250"/>
            <a:chOff x="0" y="0"/>
            <a:chExt cx="1816200" cy="2932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2907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75" y="441475"/>
            <a:ext cx="17295150" cy="171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    Requirements of the system (Hardware, software)</a:t>
            </a:r>
          </a:p>
          <a:p>
            <a:pPr algn="ctr">
              <a:lnSpc>
                <a:spcPts val="6719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249222" y="2554200"/>
            <a:ext cx="13789556" cy="7211938"/>
          </a:xfrm>
          <a:custGeom>
            <a:avLst/>
            <a:gdLst/>
            <a:ahLst/>
            <a:cxnLst/>
            <a:rect r="r" b="b" t="t" l="l"/>
            <a:pathLst>
              <a:path h="7211938" w="13789556">
                <a:moveTo>
                  <a:pt x="0" y="0"/>
                </a:moveTo>
                <a:lnTo>
                  <a:pt x="13789556" y="0"/>
                </a:lnTo>
                <a:lnTo>
                  <a:pt x="13789556" y="7211938"/>
                </a:lnTo>
                <a:lnTo>
                  <a:pt x="0" y="7211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94936" y="2682025"/>
            <a:ext cx="12935028" cy="640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03884" indent="-601942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Hardware: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Any standard PC/Laptop 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 GB RAM minimum)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Software: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 Compiler (GCC/MinGW/Turbo C)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OS:</a:t>
            </a: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Windows/Linux/Mac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external dependencies needed</a:t>
            </a:r>
          </a:p>
          <a:p>
            <a:pPr algn="l" marL="1203960" indent="-601980" lvl="1">
              <a:lnSpc>
                <a:spcPts val="5040"/>
              </a:lnSpc>
            </a:pPr>
          </a:p>
          <a:p>
            <a:pPr algn="l" marL="1203960" indent="-601980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Runs completely in </a:t>
            </a:r>
            <a:r>
              <a:rPr lang="en-US" b="true" sz="42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console environment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25950" y="192100"/>
            <a:ext cx="1362150" cy="2199250"/>
            <a:chOff x="0" y="0"/>
            <a:chExt cx="1816200" cy="2932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1" b="-32907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2554200"/>
            <a:chOff x="0" y="0"/>
            <a:chExt cx="24384000" cy="340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3405632"/>
            </a:xfrm>
            <a:custGeom>
              <a:avLst/>
              <a:gdLst/>
              <a:ahLst/>
              <a:cxnLst/>
              <a:rect r="r" b="b" t="t" l="l"/>
              <a:pathLst>
                <a:path h="3405632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3405632"/>
                  </a:lnTo>
                  <a:lnTo>
                    <a:pt x="0" y="3405632"/>
                  </a:lnTo>
                  <a:close/>
                </a:path>
              </a:pathLst>
            </a:custGeom>
            <a:solidFill>
              <a:srgbClr val="31394D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714875" y="1093275"/>
            <a:ext cx="16858350" cy="106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Structures &amp; Concepts Used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25950" y="192100"/>
            <a:ext cx="1362150" cy="2199250"/>
            <a:chOff x="0" y="0"/>
            <a:chExt cx="1816200" cy="2932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16227" cy="2932303"/>
            </a:xfrm>
            <a:custGeom>
              <a:avLst/>
              <a:gdLst/>
              <a:ahLst/>
              <a:cxnLst/>
              <a:rect r="r" b="b" t="t" l="l"/>
              <a:pathLst>
                <a:path h="2932303" w="1816227">
                  <a:moveTo>
                    <a:pt x="0" y="0"/>
                  </a:moveTo>
                  <a:lnTo>
                    <a:pt x="1816227" y="0"/>
                  </a:lnTo>
                  <a:lnTo>
                    <a:pt x="1816227" y="2932303"/>
                  </a:lnTo>
                  <a:lnTo>
                    <a:pt x="0" y="29323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-32907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2267532" y="2554200"/>
            <a:ext cx="14785468" cy="7732800"/>
          </a:xfrm>
          <a:custGeom>
            <a:avLst/>
            <a:gdLst/>
            <a:ahLst/>
            <a:cxnLst/>
            <a:rect r="r" b="b" t="t" l="l"/>
            <a:pathLst>
              <a:path h="7732800" w="14785468">
                <a:moveTo>
                  <a:pt x="0" y="0"/>
                </a:moveTo>
                <a:lnTo>
                  <a:pt x="14785469" y="0"/>
                </a:lnTo>
                <a:lnTo>
                  <a:pt x="14785469" y="7732800"/>
                </a:lnTo>
                <a:lnTo>
                  <a:pt x="0" y="7732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55096" y="2876512"/>
            <a:ext cx="17685150" cy="7410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83820" indent="-591910" lvl="1">
              <a:lnSpc>
                <a:spcPts val="5699"/>
              </a:lnSpc>
              <a:buFont typeface="Arial"/>
              <a:buChar char="•"/>
            </a:pPr>
            <a:r>
              <a:rPr lang="en-US" b="true" sz="413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Trie (Prefix Tree)</a:t>
            </a:r>
            <a:r>
              <a:rPr lang="en-US" sz="41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storing contacts</a:t>
            </a:r>
          </a:p>
          <a:p>
            <a:pPr algn="l">
              <a:lnSpc>
                <a:spcPts val="5699"/>
              </a:lnSpc>
            </a:pPr>
          </a:p>
          <a:p>
            <a:pPr algn="l" marL="1183820" indent="-591910" lvl="1">
              <a:lnSpc>
                <a:spcPts val="5699"/>
              </a:lnSpc>
              <a:buFont typeface="Arial"/>
              <a:buChar char="•"/>
            </a:pPr>
            <a:r>
              <a:rPr lang="en-US" b="true" sz="413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Recursion</a:t>
            </a:r>
            <a:r>
              <a:rPr lang="en-US" sz="41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suggestion retrieval</a:t>
            </a:r>
          </a:p>
          <a:p>
            <a:pPr algn="l">
              <a:lnSpc>
                <a:spcPts val="5699"/>
              </a:lnSpc>
            </a:pPr>
          </a:p>
          <a:p>
            <a:pPr algn="l" marL="1183820" indent="-591910" lvl="1">
              <a:lnSpc>
                <a:spcPts val="5699"/>
              </a:lnSpc>
              <a:buFont typeface="Arial"/>
              <a:buChar char="•"/>
            </a:pPr>
            <a:r>
              <a:rPr lang="en-US" b="true" sz="413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String operations</a:t>
            </a:r>
            <a:r>
              <a:rPr lang="en-US" sz="41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handling names</a:t>
            </a:r>
          </a:p>
          <a:p>
            <a:pPr algn="l">
              <a:lnSpc>
                <a:spcPts val="5699"/>
              </a:lnSpc>
            </a:pPr>
          </a:p>
          <a:p>
            <a:pPr algn="l" marL="1183820" indent="-591910" lvl="1">
              <a:lnSpc>
                <a:spcPts val="5699"/>
              </a:lnSpc>
              <a:buFont typeface="Arial"/>
              <a:buChar char="•"/>
            </a:pPr>
            <a:r>
              <a:rPr lang="en-US" b="true" sz="413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Dynamic Memory Allocation</a:t>
            </a:r>
            <a:r>
              <a:rPr lang="en-US" sz="41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nodes</a:t>
            </a:r>
          </a:p>
          <a:p>
            <a:pPr algn="l">
              <a:lnSpc>
                <a:spcPts val="5699"/>
              </a:lnSpc>
            </a:pPr>
          </a:p>
          <a:p>
            <a:pPr algn="l">
              <a:lnSpc>
                <a:spcPts val="2065"/>
              </a:lnSpc>
            </a:pPr>
          </a:p>
          <a:p>
            <a:pPr algn="l" marL="1183895" indent="-591947" lvl="1">
              <a:lnSpc>
                <a:spcPts val="5699"/>
              </a:lnSpc>
              <a:buFont typeface="Arial"/>
              <a:buChar char="•"/>
            </a:pPr>
            <a:r>
              <a:rPr lang="en-US" b="true" sz="413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Time-efficient prefix search</a:t>
            </a:r>
            <a:r>
              <a:rPr lang="en-US" sz="413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approach</a:t>
            </a:r>
          </a:p>
          <a:p>
            <a:pPr algn="l" marL="1203960" indent="-601980" lvl="1">
              <a:lnSpc>
                <a:spcPts val="579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DAGz4mFcd1s</dc:identifier>
  <dcterms:modified xsi:type="dcterms:W3CDTF">2011-08-01T06:04:30Z</dcterms:modified>
  <cp:revision>1</cp:revision>
  <dc:title>Built using C language and Trie Data Structure Helps in fast contact search based on prefix Inspired by real-world contact applications Focuses on DSA implementation over GUI</dc:title>
</cp:coreProperties>
</file>