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6858000" cy="9144000"/>
  <p:embeddedFontLst>
    <p:embeddedFont>
      <p:font typeface="Arial Bold" panose="020B0704020202020204" pitchFamily="34" charset="0"/>
      <p:regular r:id="rId19"/>
      <p:bold r:id="rId20"/>
    </p:embeddedFont>
    <p:embeddedFont>
      <p:font typeface="Merriweather" panose="00000500000000000000" pitchFamily="2" charset="0"/>
      <p:regular r:id="rId21"/>
    </p:embeddedFont>
    <p:embeddedFont>
      <p:font typeface="Merriweather Bold" panose="020B0604020202020204" charset="0"/>
      <p:regular r:id="rId22"/>
    </p:embeddedFont>
    <p:embeddedFont>
      <p:font typeface="Roboto" panose="02000000000000000000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2" autoAdjust="0"/>
  </p:normalViewPr>
  <p:slideViewPr>
    <p:cSldViewPr>
      <p:cViewPr varScale="1">
        <p:scale>
          <a:sx n="52" d="100"/>
          <a:sy n="52" d="100"/>
        </p:scale>
        <p:origin x="6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github.com/aaditralph/DSA-Mini-Project/blob/main/project.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aditralph/DSA-Mini-Project/blob/main/trie.h" TargetMode="External"/><Relationship Id="rId5" Type="http://schemas.openxmlformats.org/officeDocument/2006/relationships/hyperlink" Target="https://github.com/aaditralph/DSA-Mini-Project/blob/main/trie.c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sa/trie-insert-and-sear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0" y="0"/>
            <a:ext cx="18288500" cy="8796200"/>
            <a:chOff x="0" y="0"/>
            <a:chExt cx="24384667" cy="117282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636" cy="11728323"/>
            </a:xfrm>
            <a:custGeom>
              <a:avLst/>
              <a:gdLst/>
              <a:ahLst/>
              <a:cxnLst/>
              <a:rect l="l" t="t" r="r" b="b"/>
              <a:pathLst>
                <a:path w="24384636" h="11728323">
                  <a:moveTo>
                    <a:pt x="0" y="0"/>
                  </a:moveTo>
                  <a:lnTo>
                    <a:pt x="24384636" y="0"/>
                  </a:lnTo>
                  <a:lnTo>
                    <a:pt x="24384000" y="4727575"/>
                  </a:lnTo>
                  <a:lnTo>
                    <a:pt x="0" y="117283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27050" y="820500"/>
            <a:ext cx="1437950" cy="2321600"/>
            <a:chOff x="0" y="0"/>
            <a:chExt cx="1917267" cy="3095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7319" cy="3095498"/>
            </a:xfrm>
            <a:custGeom>
              <a:avLst/>
              <a:gdLst/>
              <a:ahLst/>
              <a:cxnLst/>
              <a:rect l="l" t="t" r="r" b="b"/>
              <a:pathLst>
                <a:path w="1917319" h="3095498">
                  <a:moveTo>
                    <a:pt x="0" y="0"/>
                  </a:moveTo>
                  <a:lnTo>
                    <a:pt x="1917319" y="0"/>
                  </a:lnTo>
                  <a:lnTo>
                    <a:pt x="1917319" y="3095498"/>
                  </a:lnTo>
                  <a:lnTo>
                    <a:pt x="0" y="30954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2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617075" y="3922075"/>
            <a:ext cx="8953050" cy="1726050"/>
            <a:chOff x="0" y="0"/>
            <a:chExt cx="11937400" cy="2301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937365" cy="2301367"/>
            </a:xfrm>
            <a:custGeom>
              <a:avLst/>
              <a:gdLst/>
              <a:ahLst/>
              <a:cxnLst/>
              <a:rect l="l" t="t" r="r" b="b"/>
              <a:pathLst>
                <a:path w="11937365" h="2301367">
                  <a:moveTo>
                    <a:pt x="12700" y="0"/>
                  </a:moveTo>
                  <a:lnTo>
                    <a:pt x="11924665" y="0"/>
                  </a:lnTo>
                  <a:cubicBezTo>
                    <a:pt x="11931650" y="0"/>
                    <a:pt x="11937365" y="5715"/>
                    <a:pt x="11937365" y="12700"/>
                  </a:cubicBezTo>
                  <a:lnTo>
                    <a:pt x="11937365" y="2288667"/>
                  </a:lnTo>
                  <a:cubicBezTo>
                    <a:pt x="11937365" y="2295652"/>
                    <a:pt x="11931650" y="2301367"/>
                    <a:pt x="11924665" y="2301367"/>
                  </a:cubicBezTo>
                  <a:lnTo>
                    <a:pt x="12700" y="2301367"/>
                  </a:lnTo>
                  <a:cubicBezTo>
                    <a:pt x="5715" y="2301367"/>
                    <a:pt x="0" y="2295652"/>
                    <a:pt x="0" y="228866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288667"/>
                  </a:lnTo>
                  <a:lnTo>
                    <a:pt x="12700" y="2288667"/>
                  </a:lnTo>
                  <a:lnTo>
                    <a:pt x="12700" y="2275967"/>
                  </a:lnTo>
                  <a:lnTo>
                    <a:pt x="11924665" y="2275967"/>
                  </a:lnTo>
                  <a:lnTo>
                    <a:pt x="11924665" y="2288667"/>
                  </a:lnTo>
                  <a:lnTo>
                    <a:pt x="11911965" y="2288667"/>
                  </a:lnTo>
                  <a:lnTo>
                    <a:pt x="11911965" y="12700"/>
                  </a:lnTo>
                  <a:lnTo>
                    <a:pt x="11924665" y="12700"/>
                  </a:lnTo>
                  <a:lnTo>
                    <a:pt x="119246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1937400" cy="2320450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Mentor Name: Kajal Jewani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7525" y="3781225"/>
            <a:ext cx="7541850" cy="2112450"/>
            <a:chOff x="0" y="0"/>
            <a:chExt cx="10055800" cy="2816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55860" cy="2816606"/>
            </a:xfrm>
            <a:custGeom>
              <a:avLst/>
              <a:gdLst/>
              <a:ahLst/>
              <a:cxnLst/>
              <a:rect l="l" t="t" r="r" b="b"/>
              <a:pathLst>
                <a:path w="10055860" h="2816606">
                  <a:moveTo>
                    <a:pt x="12700" y="0"/>
                  </a:moveTo>
                  <a:lnTo>
                    <a:pt x="10043160" y="0"/>
                  </a:lnTo>
                  <a:cubicBezTo>
                    <a:pt x="10050145" y="0"/>
                    <a:pt x="10055860" y="5715"/>
                    <a:pt x="10055860" y="12700"/>
                  </a:cubicBezTo>
                  <a:lnTo>
                    <a:pt x="10055860" y="2803906"/>
                  </a:lnTo>
                  <a:cubicBezTo>
                    <a:pt x="10055860" y="2810891"/>
                    <a:pt x="10050145" y="2816606"/>
                    <a:pt x="10043160" y="2816606"/>
                  </a:cubicBezTo>
                  <a:lnTo>
                    <a:pt x="12700" y="2816606"/>
                  </a:lnTo>
                  <a:cubicBezTo>
                    <a:pt x="5715" y="2816606"/>
                    <a:pt x="0" y="2810891"/>
                    <a:pt x="0" y="2803906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803906"/>
                  </a:lnTo>
                  <a:lnTo>
                    <a:pt x="12700" y="2803906"/>
                  </a:lnTo>
                  <a:lnTo>
                    <a:pt x="12700" y="2791206"/>
                  </a:lnTo>
                  <a:lnTo>
                    <a:pt x="10043160" y="2791206"/>
                  </a:lnTo>
                  <a:lnTo>
                    <a:pt x="10043160" y="2803906"/>
                  </a:lnTo>
                  <a:lnTo>
                    <a:pt x="10030460" y="2803906"/>
                  </a:lnTo>
                  <a:lnTo>
                    <a:pt x="10030460" y="12700"/>
                  </a:lnTo>
                  <a:lnTo>
                    <a:pt x="10043160" y="12700"/>
                  </a:lnTo>
                  <a:lnTo>
                    <a:pt x="100431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0055800" cy="2835650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Domain: Data Structures &amp; Algorithms</a:t>
              </a:r>
            </a:p>
            <a:p>
              <a:pPr algn="l">
                <a:lnSpc>
                  <a:spcPts val="3359"/>
                </a:lnSpc>
              </a:pPr>
              <a:endParaRPr lang="en-US" sz="2799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3359"/>
                </a:lnSpc>
              </a:pPr>
              <a:endParaRPr lang="en-US" sz="2799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Member:Aadit Mascarenhas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337525" y="17131"/>
            <a:ext cx="14968350" cy="332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</a:p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</a:p>
          <a:p>
            <a:pPr algn="l">
              <a:lnSpc>
                <a:spcPts val="4560"/>
              </a:lnSpc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DSA mini Project </a:t>
            </a:r>
          </a:p>
          <a:p>
            <a:pPr algn="l">
              <a:lnSpc>
                <a:spcPts val="4560"/>
              </a:lnSpc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</a:p>
          <a:p>
            <a:pPr algn="l">
              <a:lnSpc>
                <a:spcPts val="4079"/>
              </a:lnSpc>
            </a:pPr>
            <a:r>
              <a:rPr lang="en-US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Title: Data Structures &amp;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998025"/>
            <a:ext cx="16858350" cy="92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 dirty="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Structure Info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D8C50-3255-2FBE-DA09-DF1727B2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696"/>
            <a:ext cx="6084655" cy="5472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280992-CB9E-3628-26CB-78CD5BBD6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9" y="5169310"/>
            <a:ext cx="7502343" cy="44945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27914A-0194-592F-AD99-8049FB5A8965}"/>
              </a:ext>
            </a:extLst>
          </p:cNvPr>
          <p:cNvSpPr txBox="1"/>
          <p:nvPr/>
        </p:nvSpPr>
        <p:spPr>
          <a:xfrm>
            <a:off x="6084655" y="4703078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00" dirty="0"/>
              <a:t>Insert Time Complexity O(n):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BEDA79-1FBA-CD0D-1B74-615CE48B0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4453" y="3552249"/>
            <a:ext cx="5578295" cy="37615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A91065-8EFC-AB42-C5A7-DECB5FA00C21}"/>
              </a:ext>
            </a:extLst>
          </p:cNvPr>
          <p:cNvSpPr txBox="1"/>
          <p:nvPr/>
        </p:nvSpPr>
        <p:spPr>
          <a:xfrm>
            <a:off x="11658600" y="2623303"/>
            <a:ext cx="5943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00" dirty="0"/>
              <a:t>Searching using Prefix Time Complexity O(n):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CC6AD-0FF8-6F9C-816A-59D10EAF1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EBBFC11-895B-CC10-FC35-266C9FFC482A}"/>
              </a:ext>
            </a:extLst>
          </p:cNvPr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50887E6-7FDD-7333-40B4-8A6A40E5187D}"/>
                </a:ext>
              </a:extLst>
            </p:cNvPr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DDF2C870-EB9F-2E20-A861-3F613D64E5C3}"/>
              </a:ext>
            </a:extLst>
          </p:cNvPr>
          <p:cNvSpPr txBox="1"/>
          <p:nvPr/>
        </p:nvSpPr>
        <p:spPr>
          <a:xfrm>
            <a:off x="714875" y="998025"/>
            <a:ext cx="16858350" cy="115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 Explanation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6ABE912-BC68-32F3-AEFF-006BEE52F0A1}"/>
              </a:ext>
            </a:extLst>
          </p:cNvPr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0B98A20-BC76-BCEE-7575-81C5C6E19575}"/>
                </a:ext>
              </a:extLst>
            </p:cNvPr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83106981-F97C-7547-DDF0-949BA9AFD182}"/>
              </a:ext>
            </a:extLst>
          </p:cNvPr>
          <p:cNvSpPr/>
          <p:nvPr/>
        </p:nvSpPr>
        <p:spPr>
          <a:xfrm>
            <a:off x="2297621" y="2554200"/>
            <a:ext cx="14961679" cy="7824958"/>
          </a:xfrm>
          <a:custGeom>
            <a:avLst/>
            <a:gdLst/>
            <a:ahLst/>
            <a:cxnLst/>
            <a:rect l="l" t="t" r="r" b="b"/>
            <a:pathLst>
              <a:path w="14961679" h="7824958">
                <a:moveTo>
                  <a:pt x="0" y="0"/>
                </a:moveTo>
                <a:lnTo>
                  <a:pt x="14961679" y="0"/>
                </a:lnTo>
                <a:lnTo>
                  <a:pt x="14961679" y="7824958"/>
                </a:lnTo>
                <a:lnTo>
                  <a:pt x="0" y="7824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1F6F573-FD15-A5F2-5B4F-A1A6B1254F95}"/>
              </a:ext>
            </a:extLst>
          </p:cNvPr>
          <p:cNvSpPr txBox="1"/>
          <p:nvPr/>
        </p:nvSpPr>
        <p:spPr>
          <a:xfrm>
            <a:off x="1807301" y="3204282"/>
            <a:ext cx="17825550" cy="73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Insert: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each contact character by character into Trie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Search: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Traverse Trie according to prefix characters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Suggest: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Recursively list all words below prefix node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Output: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Print matching contacts in console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Fallback: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no match, print “No Suggestions”</a:t>
            </a:r>
          </a:p>
        </p:txBody>
      </p:sp>
    </p:spTree>
    <p:extLst>
      <p:ext uri="{BB962C8B-B14F-4D97-AF65-F5344CB8AC3E}">
        <p14:creationId xmlns:p14="http://schemas.microsoft.com/office/powerpoint/2010/main" val="12869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998025"/>
            <a:ext cx="16858350" cy="115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 b="1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Time &amp; Space Complexity</a:t>
            </a:r>
          </a:p>
          <a:p>
            <a:pPr algn="ctr">
              <a:lnSpc>
                <a:spcPts val="7727"/>
              </a:lnSpc>
            </a:pPr>
            <a:endParaRPr lang="en-US" sz="5599" b="1">
              <a:solidFill>
                <a:srgbClr val="FFFF00"/>
              </a:solidFill>
              <a:latin typeface="Merriweather Bold"/>
              <a:ea typeface="Merriweather Bold"/>
              <a:cs typeface="Merriweather Bold"/>
              <a:sym typeface="Merriweather Bold"/>
            </a:endParaRPr>
          </a:p>
          <a:p>
            <a:pPr algn="l">
              <a:lnSpc>
                <a:spcPts val="6719"/>
              </a:lnSpc>
            </a:pPr>
            <a:endParaRPr lang="en-US" sz="5599" b="1">
              <a:solidFill>
                <a:srgbClr val="FFFF00"/>
              </a:solidFill>
              <a:latin typeface="Merriweather Bold"/>
              <a:ea typeface="Merriweather Bold"/>
              <a:cs typeface="Merriweather Bold"/>
              <a:sym typeface="Merriweather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3120025" y="2723237"/>
            <a:ext cx="14085534" cy="7366734"/>
          </a:xfrm>
          <a:custGeom>
            <a:avLst/>
            <a:gdLst/>
            <a:ahLst/>
            <a:cxnLst/>
            <a:rect l="l" t="t" r="r" b="b"/>
            <a:pathLst>
              <a:path w="14085534" h="7366734">
                <a:moveTo>
                  <a:pt x="0" y="0"/>
                </a:moveTo>
                <a:lnTo>
                  <a:pt x="14085533" y="0"/>
                </a:lnTo>
                <a:lnTo>
                  <a:pt x="14085533" y="7366734"/>
                </a:lnTo>
                <a:lnTo>
                  <a:pt x="0" y="7366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810848" y="3185771"/>
            <a:ext cx="17311950" cy="690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Insertion: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O(L) per word (L = word length)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Search Prefix: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O(P) (P = prefix length)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Suggestion Listing: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O(N) for N words below prefix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Space: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O(26 * total characters) for Trie nodes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compared to </a:t>
            </a: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linear search O(N*L)</a:t>
            </a:r>
          </a:p>
          <a:p>
            <a:pPr marL="802640" lvl="1" indent="-401320" algn="l">
              <a:lnSpc>
                <a:spcPts val="3359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9666" y="2377496"/>
            <a:ext cx="15338947" cy="8022269"/>
          </a:xfrm>
          <a:custGeom>
            <a:avLst/>
            <a:gdLst/>
            <a:ahLst/>
            <a:cxnLst/>
            <a:rect l="l" t="t" r="r" b="b"/>
            <a:pathLst>
              <a:path w="15338947" h="8022269">
                <a:moveTo>
                  <a:pt x="0" y="0"/>
                </a:moveTo>
                <a:lnTo>
                  <a:pt x="15338947" y="0"/>
                </a:lnTo>
                <a:lnTo>
                  <a:pt x="15338947" y="8022269"/>
                </a:lnTo>
                <a:lnTo>
                  <a:pt x="0" y="802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14875" y="109327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25950" y="178246"/>
            <a:ext cx="1362150" cy="2199250"/>
            <a:chOff x="0" y="0"/>
            <a:chExt cx="1816200" cy="2932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66714" y="3030509"/>
            <a:ext cx="14168201" cy="5579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Language: C</a:t>
            </a: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createNode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insert,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searchPrefix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suggestionsRec</a:t>
            </a: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Contact names entered by user</a:t>
            </a: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Suggested contacts displayed on console</a:t>
            </a: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Contacts are stored in JSON format for data persistence.</a:t>
            </a: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modular coding for clarity</a:t>
            </a:r>
          </a:p>
          <a:p>
            <a:pPr marL="802640" lvl="1" indent="-401320" algn="l">
              <a:lnSpc>
                <a:spcPts val="3359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2206FEAB-A94D-3EAE-448B-B36EFD5F0DB1}"/>
              </a:ext>
            </a:extLst>
          </p:cNvPr>
          <p:cNvSpPr/>
          <p:nvPr/>
        </p:nvSpPr>
        <p:spPr>
          <a:xfrm>
            <a:off x="1669666" y="2732471"/>
            <a:ext cx="15338947" cy="7287830"/>
          </a:xfrm>
          <a:custGeom>
            <a:avLst/>
            <a:gdLst/>
            <a:ahLst/>
            <a:cxnLst/>
            <a:rect l="l" t="t" r="r" b="b"/>
            <a:pathLst>
              <a:path w="15338947" h="8022269">
                <a:moveTo>
                  <a:pt x="0" y="0"/>
                </a:moveTo>
                <a:lnTo>
                  <a:pt x="15338947" y="0"/>
                </a:lnTo>
                <a:lnTo>
                  <a:pt x="15338947" y="8022269"/>
                </a:lnTo>
                <a:lnTo>
                  <a:pt x="0" y="802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1093275"/>
            <a:ext cx="1685835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CODE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78246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FC05B6F-B080-C9A3-70F3-8909CF9CC019}"/>
              </a:ext>
            </a:extLst>
          </p:cNvPr>
          <p:cNvSpPr txBox="1"/>
          <p:nvPr/>
        </p:nvSpPr>
        <p:spPr>
          <a:xfrm>
            <a:off x="5105400" y="3469253"/>
            <a:ext cx="7772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n>
                  <a:solidFill>
                    <a:schemeClr val="tx1"/>
                  </a:solidFill>
                </a:ln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 links below are clickable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000" dirty="0">
                <a:ln>
                  <a:solidFill>
                    <a:schemeClr val="tx1"/>
                  </a:solidFill>
                </a:ln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Trie.c</a:t>
            </a:r>
            <a:endParaRPr lang="en-IN" sz="5000" dirty="0">
              <a:ln>
                <a:solidFill>
                  <a:schemeClr val="tx1"/>
                </a:solidFill>
              </a:ln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000" dirty="0" err="1">
                <a:ln>
                  <a:solidFill>
                    <a:schemeClr val="tx1"/>
                  </a:solidFill>
                </a:ln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Trie.h</a:t>
            </a:r>
            <a:endParaRPr lang="en-IN" sz="5000" dirty="0">
              <a:ln>
                <a:solidFill>
                  <a:schemeClr val="tx1"/>
                </a:solidFill>
              </a:ln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000" dirty="0" err="1">
                <a:ln>
                  <a:solidFill>
                    <a:schemeClr val="tx1"/>
                  </a:solidFill>
                </a:ln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Project.c</a:t>
            </a:r>
            <a:endParaRPr lang="en-IN" sz="5000" dirty="0">
              <a:ln>
                <a:solidFill>
                  <a:schemeClr val="tx1"/>
                </a:solidFill>
              </a:ln>
            </a:endParaRPr>
          </a:p>
          <a:p>
            <a:endParaRPr lang="en-IN" sz="5000" dirty="0"/>
          </a:p>
          <a:p>
            <a:r>
              <a:rPr lang="en-IN" sz="5000" dirty="0"/>
              <a:t>Libraries used were </a:t>
            </a:r>
            <a:r>
              <a:rPr lang="en-IN" sz="5000" dirty="0" err="1"/>
              <a:t>cJSON</a:t>
            </a:r>
            <a:endParaRPr lang="en-IN" sz="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1093275"/>
            <a:ext cx="1685835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78246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054DB-9ADD-3EDB-2D3C-A7E32557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4" y="2646737"/>
            <a:ext cx="7408036" cy="3521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A2E2B-5DA7-F74F-23A3-513948EC2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2" y="6362700"/>
            <a:ext cx="7685810" cy="35218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8D0AAF-8F2F-3F87-208D-FFF6274D9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766" y="2856029"/>
            <a:ext cx="8298633" cy="7110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109327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78246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2249272" y="2554200"/>
            <a:ext cx="14785468" cy="7732800"/>
          </a:xfrm>
          <a:custGeom>
            <a:avLst/>
            <a:gdLst/>
            <a:ahLst/>
            <a:cxnLst/>
            <a:rect l="l" t="t" r="r" b="b"/>
            <a:pathLst>
              <a:path w="14785468" h="7732800">
                <a:moveTo>
                  <a:pt x="0" y="0"/>
                </a:moveTo>
                <a:lnTo>
                  <a:pt x="14785468" y="0"/>
                </a:lnTo>
                <a:lnTo>
                  <a:pt x="14785468" y="7732800"/>
                </a:lnTo>
                <a:lnTo>
                  <a:pt x="0" y="773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799718" y="3234300"/>
            <a:ext cx="17452350" cy="60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efficient contact search system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Trie Data Structure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fast prefix search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Demonstrated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DSA application in real-world problem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console interface but effective logic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foundation for larger applications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109327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78246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6275" y="2927525"/>
            <a:ext cx="17195550" cy="6656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Trie Data Structure (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GeekforGeeks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https://www.geeksforgeeks.org/dsa/trie-insert-and-search/</a:t>
            </a: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Agnihotri, A. (2025, April 28).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cJSON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JSON file write/read/modify in C.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GeeksforGeeks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October 7, 2025, from https://www.geeksforgeeks.org/c/cjson-json-file-write-read-modify-in-c/ </a:t>
            </a:r>
          </a:p>
          <a:p>
            <a:pPr marL="1203960" lvl="1" indent="-601980">
              <a:lnSpc>
                <a:spcPts val="5040"/>
              </a:lnSpc>
              <a:buFont typeface="Arial"/>
              <a:buChar char="•"/>
            </a:pP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GeeksforGeeks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2025, September 1). Trie | (insert and search).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GeeksforGeeks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October 7, 2025, from https://www.geeksforgeeks.org/dsa/trie-insert-and-search/</a:t>
            </a:r>
          </a:p>
          <a:p>
            <a:pPr marL="802640" lvl="1" indent="-401320" algn="l">
              <a:lnSpc>
                <a:spcPts val="3359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2640" lvl="1" indent="-401320" algn="l">
              <a:lnSpc>
                <a:spcPts val="3359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0" y="0"/>
            <a:ext cx="18288500" cy="8796200"/>
            <a:chOff x="0" y="0"/>
            <a:chExt cx="24384667" cy="117282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636" cy="11728323"/>
            </a:xfrm>
            <a:custGeom>
              <a:avLst/>
              <a:gdLst/>
              <a:ahLst/>
              <a:cxnLst/>
              <a:rect l="l" t="t" r="r" b="b"/>
              <a:pathLst>
                <a:path w="24384636" h="11728323">
                  <a:moveTo>
                    <a:pt x="0" y="0"/>
                  </a:moveTo>
                  <a:lnTo>
                    <a:pt x="24384636" y="0"/>
                  </a:lnTo>
                  <a:lnTo>
                    <a:pt x="24384000" y="4727575"/>
                  </a:lnTo>
                  <a:lnTo>
                    <a:pt x="0" y="117283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6666" b="-1666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25" y="82062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4875" y="2617175"/>
            <a:ext cx="8078550" cy="757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Introduction to the Project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Objectives of the Project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Scope of the Project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Requirements of the System (Hardware, Software)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ER Diagram of the Proposed System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Structure &amp; Concepts Used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Algorithm Explanation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 and Space Complexity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Front End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Implementation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Gantt Chart</a:t>
            </a:r>
          </a:p>
          <a:p>
            <a:pPr marL="972589" lvl="1" indent="-486295" algn="l">
              <a:lnSpc>
                <a:spcPts val="3587"/>
              </a:lnSpc>
            </a:pPr>
            <a:endParaRPr lang="en-US" sz="2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72589" lvl="1" indent="-486295" algn="l">
              <a:lnSpc>
                <a:spcPts val="3587"/>
              </a:lnSpc>
            </a:pPr>
            <a:endParaRPr lang="en-US" sz="2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72589" lvl="1" indent="-486295" algn="l">
              <a:lnSpc>
                <a:spcPts val="3587"/>
              </a:lnSpc>
            </a:pPr>
            <a:endParaRPr lang="en-US" sz="2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72589" lvl="1" indent="-486295" algn="l">
              <a:lnSpc>
                <a:spcPts val="3587"/>
              </a:lnSpc>
            </a:pPr>
            <a:endParaRPr lang="en-US" sz="2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235425" y="3082275"/>
            <a:ext cx="5817150" cy="291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6"/>
              </a:lnSpc>
            </a:pPr>
            <a:r>
              <a:rPr lang="en-US" sz="2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13. Test Cases</a:t>
            </a:r>
          </a:p>
          <a:p>
            <a:pPr algn="l">
              <a:lnSpc>
                <a:spcPts val="3036"/>
              </a:lnSpc>
            </a:pPr>
            <a:r>
              <a:rPr lang="en-US" sz="2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14.Challenges and Solutions</a:t>
            </a:r>
          </a:p>
          <a:p>
            <a:pPr algn="l">
              <a:lnSpc>
                <a:spcPts val="3036"/>
              </a:lnSpc>
            </a:pPr>
            <a:r>
              <a:rPr lang="en-US" sz="2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15. Future Scope</a:t>
            </a:r>
          </a:p>
          <a:p>
            <a:pPr algn="l">
              <a:lnSpc>
                <a:spcPts val="3036"/>
              </a:lnSpc>
            </a:pPr>
            <a:r>
              <a:rPr lang="en-US" sz="2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16. Code</a:t>
            </a:r>
          </a:p>
          <a:p>
            <a:pPr algn="l">
              <a:lnSpc>
                <a:spcPts val="3036"/>
              </a:lnSpc>
            </a:pPr>
            <a:r>
              <a:rPr lang="en-US" sz="2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17. Output Screenshots</a:t>
            </a:r>
          </a:p>
          <a:p>
            <a:pPr algn="l">
              <a:lnSpc>
                <a:spcPts val="3036"/>
              </a:lnSpc>
            </a:pPr>
            <a:r>
              <a:rPr lang="en-US" sz="2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18. Conclusion</a:t>
            </a:r>
          </a:p>
          <a:p>
            <a:pPr algn="l">
              <a:lnSpc>
                <a:spcPts val="3036"/>
              </a:lnSpc>
            </a:pPr>
            <a:r>
              <a:rPr lang="en-US" sz="2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19. References (in IEEE Format)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25" y="69662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 Project</a:t>
            </a:r>
          </a:p>
          <a:p>
            <a:pPr algn="l">
              <a:lnSpc>
                <a:spcPts val="6719"/>
              </a:lnSpc>
            </a:pPr>
            <a:endParaRPr lang="en-US" sz="600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l">
              <a:lnSpc>
                <a:spcPts val="6719"/>
              </a:lnSpc>
            </a:pPr>
            <a:endParaRPr lang="en-US" sz="600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926551" y="2739862"/>
            <a:ext cx="13789556" cy="7211938"/>
          </a:xfrm>
          <a:custGeom>
            <a:avLst/>
            <a:gdLst/>
            <a:ahLst/>
            <a:cxnLst/>
            <a:rect l="l" t="t" r="r" b="b"/>
            <a:pathLst>
              <a:path w="13789556" h="7211938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26551" y="3064150"/>
            <a:ext cx="16966950" cy="11304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 algn="l">
              <a:lnSpc>
                <a:spcPts val="5795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using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 language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Trie Data Structure</a:t>
            </a:r>
          </a:p>
          <a:p>
            <a:pPr marL="1203960" lvl="1" indent="-601980" algn="l">
              <a:lnSpc>
                <a:spcPts val="5795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203960" lvl="1" indent="-601980" algn="l">
              <a:lnSpc>
                <a:spcPts val="5795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fast contact search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prefix</a:t>
            </a:r>
          </a:p>
          <a:p>
            <a:pPr marL="1203960" lvl="1" indent="-601980" algn="l">
              <a:lnSpc>
                <a:spcPts val="5795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795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Inspired by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real-world contact applications</a:t>
            </a:r>
          </a:p>
          <a:p>
            <a:pPr marL="1203960" lvl="1" indent="-601980" algn="l">
              <a:lnSpc>
                <a:spcPts val="5795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203960" lvl="1" indent="-601980" algn="l">
              <a:lnSpc>
                <a:spcPts val="5795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Focuses on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DSA implementation over GUI</a:t>
            </a:r>
          </a:p>
          <a:p>
            <a:pPr marL="1203960" lvl="1" indent="-601980" algn="l">
              <a:lnSpc>
                <a:spcPts val="5795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203960" lvl="1" indent="-601980" algn="l">
              <a:lnSpc>
                <a:spcPts val="5795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30646" lvl="1" indent="-315323" algn="l">
              <a:lnSpc>
                <a:spcPts val="3036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203960" lvl="1" indent="-601980" algn="l">
              <a:lnSpc>
                <a:spcPts val="5795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l">
              <a:lnSpc>
                <a:spcPts val="3587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l">
              <a:lnSpc>
                <a:spcPts val="3587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25" y="601375"/>
            <a:ext cx="16858350" cy="115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</a:p>
          <a:p>
            <a:pPr algn="l">
              <a:lnSpc>
                <a:spcPts val="6719"/>
              </a:lnSpc>
            </a:pPr>
            <a:endParaRPr lang="en-US" sz="5599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l">
              <a:lnSpc>
                <a:spcPts val="6719"/>
              </a:lnSpc>
            </a:pPr>
            <a:endParaRPr lang="en-US" sz="5599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4825" y="3121300"/>
            <a:ext cx="16858350" cy="67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</a:p>
        </p:txBody>
      </p:sp>
      <p:sp>
        <p:nvSpPr>
          <p:cNvPr id="6" name="Freeform 6"/>
          <p:cNvSpPr/>
          <p:nvPr/>
        </p:nvSpPr>
        <p:spPr>
          <a:xfrm>
            <a:off x="2249222" y="2554200"/>
            <a:ext cx="13789556" cy="7211938"/>
          </a:xfrm>
          <a:custGeom>
            <a:avLst/>
            <a:gdLst/>
            <a:ahLst/>
            <a:cxnLst/>
            <a:rect l="l" t="t" r="r" b="b"/>
            <a:pathLst>
              <a:path w="13789556" h="7211938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118647" y="2933979"/>
            <a:ext cx="16169353" cy="5999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94493" lvl="1" indent="-547246" algn="l">
              <a:lnSpc>
                <a:spcPts val="5269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searching through contacts is time-consuming</a:t>
            </a:r>
          </a:p>
          <a:p>
            <a:pPr marL="1094493" lvl="1" indent="-547246" algn="l">
              <a:lnSpc>
                <a:spcPts val="5269"/>
              </a:lnSpc>
            </a:pPr>
            <a:endParaRPr lang="en-US" sz="38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4493" lvl="1" indent="-547246" algn="l">
              <a:lnSpc>
                <a:spcPts val="5269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search is inefficient for large datasets</a:t>
            </a:r>
          </a:p>
          <a:p>
            <a:pPr algn="l">
              <a:lnSpc>
                <a:spcPts val="5269"/>
              </a:lnSpc>
            </a:pPr>
            <a:endParaRPr lang="en-US" sz="38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4493" lvl="1" indent="-547246" algn="l">
              <a:lnSpc>
                <a:spcPts val="5269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need </a:t>
            </a:r>
            <a:r>
              <a:rPr lang="en-US" sz="381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instant suggestions</a:t>
            </a: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while typing</a:t>
            </a:r>
          </a:p>
          <a:p>
            <a:pPr marL="1094493" lvl="1" indent="-547246" algn="l">
              <a:lnSpc>
                <a:spcPts val="5269"/>
              </a:lnSpc>
            </a:pPr>
            <a:endParaRPr lang="en-US" sz="38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4493" lvl="1" indent="-547246" algn="l">
              <a:lnSpc>
                <a:spcPts val="5269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solutions rely on heavy libraries</a:t>
            </a:r>
          </a:p>
          <a:p>
            <a:pPr marL="1094493" lvl="1" indent="-547246" algn="l">
              <a:lnSpc>
                <a:spcPts val="5269"/>
              </a:lnSpc>
            </a:pPr>
            <a:endParaRPr lang="en-US" sz="38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4493" lvl="1" indent="-547246" algn="l">
              <a:lnSpc>
                <a:spcPts val="5269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Build a </a:t>
            </a:r>
            <a:r>
              <a:rPr lang="en-US" sz="381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lightweight autocomplete</a:t>
            </a: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25" y="601375"/>
            <a:ext cx="16858350" cy="115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Objectives of the project</a:t>
            </a:r>
          </a:p>
          <a:p>
            <a:pPr algn="l">
              <a:lnSpc>
                <a:spcPts val="6719"/>
              </a:lnSpc>
            </a:pPr>
            <a:endParaRPr lang="en-US" sz="5599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l">
              <a:lnSpc>
                <a:spcPts val="6719"/>
              </a:lnSpc>
            </a:pPr>
            <a:endParaRPr lang="en-US" sz="5599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07025" y="2554200"/>
            <a:ext cx="14785468" cy="7732800"/>
          </a:xfrm>
          <a:custGeom>
            <a:avLst/>
            <a:gdLst/>
            <a:ahLst/>
            <a:cxnLst/>
            <a:rect l="l" t="t" r="r" b="b"/>
            <a:pathLst>
              <a:path w="14785468" h="7732800">
                <a:moveTo>
                  <a:pt x="0" y="0"/>
                </a:moveTo>
                <a:lnTo>
                  <a:pt x="14785468" y="0"/>
                </a:lnTo>
                <a:lnTo>
                  <a:pt x="14785468" y="7732800"/>
                </a:lnTo>
                <a:lnTo>
                  <a:pt x="0" y="773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507025" y="2776270"/>
            <a:ext cx="14785468" cy="6774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5207" lvl="1" indent="-577603" algn="l">
              <a:lnSpc>
                <a:spcPts val="556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an </a:t>
            </a:r>
            <a:r>
              <a:rPr lang="en-US" sz="4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efficient contact search system</a:t>
            </a:r>
          </a:p>
          <a:p>
            <a:pPr marL="1155207" lvl="1" indent="-577603" algn="l">
              <a:lnSpc>
                <a:spcPts val="5561"/>
              </a:lnSpc>
            </a:pPr>
            <a:endParaRPr lang="en-US" sz="402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155207" lvl="1" indent="-577603" algn="l">
              <a:lnSpc>
                <a:spcPts val="556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4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Trie Data Structure</a:t>
            </a: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prefix-based searching</a:t>
            </a:r>
          </a:p>
          <a:p>
            <a:pPr marL="1155207" lvl="1" indent="-577603" algn="l">
              <a:lnSpc>
                <a:spcPts val="5561"/>
              </a:lnSpc>
            </a:pPr>
            <a:endParaRPr lang="en-US" sz="40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207" lvl="1" indent="-577603" algn="l">
              <a:lnSpc>
                <a:spcPts val="556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lang="en-US" sz="4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multiple suggestions</a:t>
            </a: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 given prefix</a:t>
            </a:r>
          </a:p>
          <a:p>
            <a:pPr marL="1155207" lvl="1" indent="-577603" algn="l">
              <a:lnSpc>
                <a:spcPts val="5561"/>
              </a:lnSpc>
            </a:pPr>
            <a:endParaRPr lang="en-US" sz="40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207" lvl="1" indent="-577603" algn="l">
              <a:lnSpc>
                <a:spcPts val="556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</a:t>
            </a:r>
            <a:r>
              <a:rPr lang="en-US" sz="4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real-world application of DSA</a:t>
            </a:r>
          </a:p>
          <a:p>
            <a:pPr marL="1155207" lvl="1" indent="-577603" algn="l">
              <a:lnSpc>
                <a:spcPts val="5561"/>
              </a:lnSpc>
            </a:pPr>
            <a:endParaRPr lang="en-US" sz="402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155207" lvl="1" indent="-577603" algn="l">
              <a:lnSpc>
                <a:spcPts val="556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implementation </a:t>
            </a:r>
            <a:r>
              <a:rPr lang="en-US" sz="4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simple &amp; console-based</a:t>
            </a:r>
          </a:p>
          <a:p>
            <a:pPr marL="715128" lvl="1" indent="-357564" algn="l">
              <a:lnSpc>
                <a:spcPts val="3442"/>
              </a:lnSpc>
            </a:pPr>
            <a:endParaRPr lang="en-US" sz="402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998025"/>
            <a:ext cx="16858350" cy="115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Scope of The Project</a:t>
            </a:r>
          </a:p>
        </p:txBody>
      </p:sp>
      <p:sp>
        <p:nvSpPr>
          <p:cNvPr id="5" name="Freeform 5"/>
          <p:cNvSpPr/>
          <p:nvPr/>
        </p:nvSpPr>
        <p:spPr>
          <a:xfrm>
            <a:off x="3021963" y="2554200"/>
            <a:ext cx="13789556" cy="7211938"/>
          </a:xfrm>
          <a:custGeom>
            <a:avLst/>
            <a:gdLst/>
            <a:ahLst/>
            <a:cxnLst/>
            <a:rect l="l" t="t" r="r" b="b"/>
            <a:pathLst>
              <a:path w="13789556" h="7211938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3021963" y="2895510"/>
            <a:ext cx="16233989" cy="5708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84766" lvl="1" indent="-592383" algn="l">
              <a:lnSpc>
                <a:spcPts val="3719"/>
              </a:lnSpc>
              <a:buFont typeface="Arial"/>
              <a:buChar char="•"/>
            </a:pPr>
            <a:r>
              <a:rPr lang="en-US" sz="4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on small to medium-sized contact lists</a:t>
            </a:r>
          </a:p>
          <a:p>
            <a:pPr algn="l">
              <a:lnSpc>
                <a:spcPts val="3719"/>
              </a:lnSpc>
            </a:pPr>
            <a:endParaRPr lang="en-US" sz="4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9895" lvl="1" indent="-394947" algn="l">
              <a:lnSpc>
                <a:spcPts val="2479"/>
              </a:lnSpc>
            </a:pPr>
            <a:endParaRPr lang="en-US" sz="4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4766" lvl="1" indent="-592383" algn="l">
              <a:lnSpc>
                <a:spcPts val="3719"/>
              </a:lnSpc>
              <a:buFont typeface="Arial"/>
              <a:buChar char="•"/>
            </a:pPr>
            <a:r>
              <a:rPr lang="en-US" sz="4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extended to phonebooks, search engines</a:t>
            </a:r>
          </a:p>
          <a:p>
            <a:pPr algn="l">
              <a:lnSpc>
                <a:spcPts val="3719"/>
              </a:lnSpc>
            </a:pPr>
            <a:endParaRPr lang="en-US" sz="4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9895" lvl="1" indent="-394947" algn="l">
              <a:lnSpc>
                <a:spcPts val="2479"/>
              </a:lnSpc>
            </a:pPr>
            <a:endParaRPr lang="en-US" sz="4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4766" lvl="1" indent="-592383" algn="l">
              <a:lnSpc>
                <a:spcPts val="3719"/>
              </a:lnSpc>
              <a:buFont typeface="Arial"/>
              <a:buChar char="•"/>
            </a:pPr>
            <a:r>
              <a:rPr lang="en-US" sz="4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 limited to English lowercase letters</a:t>
            </a:r>
          </a:p>
          <a:p>
            <a:pPr algn="l">
              <a:lnSpc>
                <a:spcPts val="3719"/>
              </a:lnSpc>
            </a:pPr>
            <a:endParaRPr lang="en-US" sz="4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479"/>
              </a:lnSpc>
            </a:pPr>
            <a:endParaRPr lang="en-US" sz="4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4766" lvl="1" indent="-592383" algn="l">
              <a:lnSpc>
                <a:spcPts val="3719"/>
              </a:lnSpc>
              <a:buFont typeface="Arial"/>
              <a:buChar char="•"/>
            </a:pPr>
            <a:r>
              <a:rPr lang="en-US" sz="4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 to support numbers &amp; special chars</a:t>
            </a:r>
          </a:p>
          <a:p>
            <a:pPr marL="1184766" lvl="1" indent="-592383" algn="l">
              <a:lnSpc>
                <a:spcPts val="3719"/>
              </a:lnSpc>
              <a:buFont typeface="Arial"/>
              <a:buChar char="•"/>
            </a:pPr>
            <a:endParaRPr lang="en-US" sz="4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4766" lvl="1" indent="-592383" algn="l">
              <a:lnSpc>
                <a:spcPts val="3719"/>
              </a:lnSpc>
              <a:buFont typeface="Arial"/>
              <a:buChar char="•"/>
            </a:pPr>
            <a:r>
              <a:rPr lang="en-US" sz="4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Persistence via JSON file</a:t>
            </a:r>
          </a:p>
          <a:p>
            <a:pPr algn="l">
              <a:lnSpc>
                <a:spcPts val="3719"/>
              </a:lnSpc>
            </a:pPr>
            <a:endParaRPr lang="en-US" sz="4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441475"/>
            <a:ext cx="17295150" cy="171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    Requirements of the system (Hardware, software)</a:t>
            </a:r>
          </a:p>
          <a:p>
            <a:pPr algn="ctr">
              <a:lnSpc>
                <a:spcPts val="6719"/>
              </a:lnSpc>
            </a:pPr>
            <a:endParaRPr lang="en-US" sz="5599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249222" y="2554200"/>
            <a:ext cx="13789556" cy="7211938"/>
          </a:xfrm>
          <a:custGeom>
            <a:avLst/>
            <a:gdLst/>
            <a:ahLst/>
            <a:cxnLst/>
            <a:rect l="l" t="t" r="r" b="b"/>
            <a:pathLst>
              <a:path w="13789556" h="7211938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894936" y="2682025"/>
            <a:ext cx="12935028" cy="641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884" lvl="1" indent="-601942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Hardware: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Any standard PC/Laptop </a:t>
            </a: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(2 GB RAM minimum)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Software: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 Compiler (GCC/MinGW/Turbo C)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OS: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Windows/Linux/Mac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cJSON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library needed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 completely in </a:t>
            </a: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console environment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109327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Structures &amp; Concepts Used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21338" y="2453817"/>
            <a:ext cx="10210800" cy="1409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1910" lvl="1" algn="l">
              <a:lnSpc>
                <a:spcPts val="5699"/>
              </a:lnSpc>
            </a:pPr>
            <a:r>
              <a:rPr lang="en-US" sz="413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Trie (Prefix Tree)</a:t>
            </a:r>
            <a:r>
              <a:rPr lang="en-US" sz="41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storing contacts</a:t>
            </a:r>
          </a:p>
          <a:p>
            <a:pPr marL="1203960" lvl="1" indent="-601980" algn="l">
              <a:lnSpc>
                <a:spcPts val="5795"/>
              </a:lnSpc>
            </a:pPr>
            <a:endParaRPr lang="en-US" sz="413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EF004A-3749-EB74-C6C3-8A733011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07451"/>
            <a:ext cx="10288436" cy="215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5A5147-6F1B-E700-8FDB-0D0257C2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647499"/>
            <a:ext cx="6584950" cy="2852202"/>
          </a:xfrm>
          <a:prstGeom prst="rect">
            <a:avLst/>
          </a:prstGeom>
        </p:spPr>
      </p:pic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63252EAF-2472-2B4D-CF93-8B1EB194744A}"/>
              </a:ext>
            </a:extLst>
          </p:cNvPr>
          <p:cNvSpPr/>
          <p:nvPr/>
        </p:nvSpPr>
        <p:spPr>
          <a:xfrm rot="10800000">
            <a:off x="3200399" y="4491973"/>
            <a:ext cx="3047994" cy="2969006"/>
          </a:xfrm>
          <a:prstGeom prst="bentUpArrow">
            <a:avLst>
              <a:gd name="adj1" fmla="val 11064"/>
              <a:gd name="adj2" fmla="val 13587"/>
              <a:gd name="adj3" fmla="val 16489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CAF7707-29F1-62E8-CECB-1A9BA6CB6BA8}"/>
              </a:ext>
            </a:extLst>
          </p:cNvPr>
          <p:cNvSpPr/>
          <p:nvPr/>
        </p:nvSpPr>
        <p:spPr>
          <a:xfrm>
            <a:off x="9366250" y="4938763"/>
            <a:ext cx="4121150" cy="5334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42C45-0902-531B-ABD1-A5E49FE55E40}"/>
              </a:ext>
            </a:extLst>
          </p:cNvPr>
          <p:cNvSpPr txBox="1"/>
          <p:nvPr/>
        </p:nvSpPr>
        <p:spPr>
          <a:xfrm>
            <a:off x="13480026" y="4305216"/>
            <a:ext cx="496066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00" dirty="0"/>
              <a:t>Decides if this is the end of a name or not.</a:t>
            </a:r>
          </a:p>
          <a:p>
            <a:r>
              <a:rPr lang="en-IN" sz="3700" dirty="0"/>
              <a:t>Can be 0 or 1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436DACE5-5B14-4A5E-1F16-AAD74F0FAD37}"/>
              </a:ext>
            </a:extLst>
          </p:cNvPr>
          <p:cNvSpPr/>
          <p:nvPr/>
        </p:nvSpPr>
        <p:spPr>
          <a:xfrm rot="5400000">
            <a:off x="10625792" y="4912024"/>
            <a:ext cx="2338338" cy="3458620"/>
          </a:xfrm>
          <a:prstGeom prst="bentArrow">
            <a:avLst>
              <a:gd name="adj1" fmla="val 15769"/>
              <a:gd name="adj2" fmla="val 16556"/>
              <a:gd name="adj3" fmla="val 22868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52AC1-1C9E-36AA-119D-68502C752B93}"/>
              </a:ext>
            </a:extLst>
          </p:cNvPr>
          <p:cNvSpPr txBox="1"/>
          <p:nvPr/>
        </p:nvSpPr>
        <p:spPr>
          <a:xfrm>
            <a:off x="11426825" y="7922206"/>
            <a:ext cx="530225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00" dirty="0"/>
              <a:t>Stores the contact number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666</Words>
  <Application>Microsoft Office PowerPoint</Application>
  <PresentationFormat>Custom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Merriweather Bold</vt:lpstr>
      <vt:lpstr>Times New Roman</vt:lpstr>
      <vt:lpstr>Roboto</vt:lpstr>
      <vt:lpstr>Calibri</vt:lpstr>
      <vt:lpstr>Arial Bold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 using C language and Trie Data Structure Helps in fast contact search based on prefix Inspired by real-world contact applications Focuses on DSA implementation over GUI</dc:title>
  <cp:lastModifiedBy>Aadit</cp:lastModifiedBy>
  <cp:revision>5</cp:revision>
  <dcterms:created xsi:type="dcterms:W3CDTF">2006-08-16T00:00:00Z</dcterms:created>
  <dcterms:modified xsi:type="dcterms:W3CDTF">2025-10-08T11:51:18Z</dcterms:modified>
  <dc:identifier>DAGz4mFcd1s</dc:identifier>
</cp:coreProperties>
</file>