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7" r:id="rId5"/>
    <p:sldId id="268" r:id="rId6"/>
    <p:sldId id="264" r:id="rId7"/>
    <p:sldId id="303" r:id="rId8"/>
    <p:sldId id="296" r:id="rId9"/>
    <p:sldId id="297" r:id="rId10"/>
    <p:sldId id="300" r:id="rId11"/>
    <p:sldId id="301" r:id="rId12"/>
    <p:sldId id="302" r:id="rId13"/>
    <p:sldId id="262" r:id="rId14"/>
    <p:sldId id="299" r:id="rId15"/>
    <p:sldId id="272" r:id="rId16"/>
    <p:sldId id="305" r:id="rId17"/>
    <p:sldId id="306" r:id="rId18"/>
    <p:sldId id="294" r:id="rId19"/>
    <p:sldId id="287" r:id="rId20"/>
    <p:sldId id="290" r:id="rId21"/>
    <p:sldId id="292" r:id="rId22"/>
    <p:sldId id="295" r:id="rId23"/>
    <p:sldId id="289" r:id="rId24"/>
    <p:sldId id="291" r:id="rId25"/>
    <p:sldId id="307" r:id="rId26"/>
    <p:sldId id="308" r:id="rId27"/>
    <p:sldId id="266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0AAFFF-1D48-4720-85DA-8CF35E9C75F8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F203F214-783E-4B8B-8F9A-4A7E501972D6}">
      <dgm:prSet phldrT="[Text]"/>
      <dgm:spPr/>
      <dgm:t>
        <a:bodyPr/>
        <a:lstStyle/>
        <a:p>
          <a:r>
            <a:rPr lang="en-IN" dirty="0"/>
            <a:t>Yes</a:t>
          </a:r>
        </a:p>
      </dgm:t>
    </dgm:pt>
    <dgm:pt modelId="{90AD1515-14AE-4CDB-B4B8-692F6DA4FFDD}" type="parTrans" cxnId="{A4C578D1-6446-4AA7-A082-7156E979DE0F}">
      <dgm:prSet/>
      <dgm:spPr/>
      <dgm:t>
        <a:bodyPr/>
        <a:lstStyle/>
        <a:p>
          <a:endParaRPr lang="en-IN"/>
        </a:p>
      </dgm:t>
    </dgm:pt>
    <dgm:pt modelId="{E1DE3191-2F8B-415E-833B-7E9CA89830B6}" type="sibTrans" cxnId="{A4C578D1-6446-4AA7-A082-7156E979DE0F}">
      <dgm:prSet/>
      <dgm:spPr/>
      <dgm:t>
        <a:bodyPr/>
        <a:lstStyle/>
        <a:p>
          <a:endParaRPr lang="en-IN"/>
        </a:p>
      </dgm:t>
    </dgm:pt>
    <dgm:pt modelId="{0C44E084-3480-408D-A220-A3CB97744AF2}">
      <dgm:prSet phldrT="[Text]"/>
      <dgm:spPr/>
      <dgm:t>
        <a:bodyPr/>
        <a:lstStyle/>
        <a:p>
          <a:r>
            <a:rPr lang="en-IN" dirty="0"/>
            <a:t>NO</a:t>
          </a:r>
        </a:p>
      </dgm:t>
    </dgm:pt>
    <dgm:pt modelId="{80145250-DE3D-4694-B373-364C07E62780}" type="parTrans" cxnId="{3D33C297-71FB-4C44-9D55-140219958FC6}">
      <dgm:prSet/>
      <dgm:spPr/>
      <dgm:t>
        <a:bodyPr/>
        <a:lstStyle/>
        <a:p>
          <a:endParaRPr lang="en-IN"/>
        </a:p>
      </dgm:t>
    </dgm:pt>
    <dgm:pt modelId="{CA8DCC09-A4F2-497A-A218-61D206D833B4}" type="sibTrans" cxnId="{3D33C297-71FB-4C44-9D55-140219958FC6}">
      <dgm:prSet/>
      <dgm:spPr/>
      <dgm:t>
        <a:bodyPr/>
        <a:lstStyle/>
        <a:p>
          <a:endParaRPr lang="en-IN"/>
        </a:p>
      </dgm:t>
    </dgm:pt>
    <dgm:pt modelId="{D7D44ECF-985C-4E84-A4D1-D67095475554}" type="pres">
      <dgm:prSet presAssocID="{B70AAFFF-1D48-4720-85DA-8CF35E9C75F8}" presName="Name0" presStyleCnt="0">
        <dgm:presLayoutVars>
          <dgm:resizeHandles/>
        </dgm:presLayoutVars>
      </dgm:prSet>
      <dgm:spPr/>
    </dgm:pt>
    <dgm:pt modelId="{BD4C36B1-FB11-4735-831A-58CB85CBA38B}" type="pres">
      <dgm:prSet presAssocID="{F203F214-783E-4B8B-8F9A-4A7E501972D6}" presName="text" presStyleLbl="node1" presStyleIdx="0" presStyleCnt="2" custLinFactNeighborX="-32" custLinFactNeighborY="6735">
        <dgm:presLayoutVars>
          <dgm:bulletEnabled val="1"/>
        </dgm:presLayoutVars>
      </dgm:prSet>
      <dgm:spPr/>
    </dgm:pt>
    <dgm:pt modelId="{9F21EF5F-3697-47EA-88E0-4EE8A56ABFE9}" type="pres">
      <dgm:prSet presAssocID="{E1DE3191-2F8B-415E-833B-7E9CA89830B6}" presName="space" presStyleCnt="0"/>
      <dgm:spPr/>
    </dgm:pt>
    <dgm:pt modelId="{753D65DC-8D17-41DE-B81C-C596BE2D9277}" type="pres">
      <dgm:prSet presAssocID="{0C44E084-3480-408D-A220-A3CB97744AF2}" presName="text" presStyleLbl="node1" presStyleIdx="1" presStyleCnt="2">
        <dgm:presLayoutVars>
          <dgm:bulletEnabled val="1"/>
        </dgm:presLayoutVars>
      </dgm:prSet>
      <dgm:spPr/>
    </dgm:pt>
  </dgm:ptLst>
  <dgm:cxnLst>
    <dgm:cxn modelId="{D41C022F-1217-4AF1-B4DE-6C20151B925A}" type="presOf" srcId="{B70AAFFF-1D48-4720-85DA-8CF35E9C75F8}" destId="{D7D44ECF-985C-4E84-A4D1-D67095475554}" srcOrd="0" destOrd="0" presId="urn:diagrams.loki3.com/VaryingWidthList"/>
    <dgm:cxn modelId="{88CE2048-7198-44B8-B39F-70DF8D7E6AD2}" type="presOf" srcId="{F203F214-783E-4B8B-8F9A-4A7E501972D6}" destId="{BD4C36B1-FB11-4735-831A-58CB85CBA38B}" srcOrd="0" destOrd="0" presId="urn:diagrams.loki3.com/VaryingWidthList"/>
    <dgm:cxn modelId="{3D33C297-71FB-4C44-9D55-140219958FC6}" srcId="{B70AAFFF-1D48-4720-85DA-8CF35E9C75F8}" destId="{0C44E084-3480-408D-A220-A3CB97744AF2}" srcOrd="1" destOrd="0" parTransId="{80145250-DE3D-4694-B373-364C07E62780}" sibTransId="{CA8DCC09-A4F2-497A-A218-61D206D833B4}"/>
    <dgm:cxn modelId="{76DDDDBC-F3B3-4980-8C00-BA0C2F8E291F}" type="presOf" srcId="{0C44E084-3480-408D-A220-A3CB97744AF2}" destId="{753D65DC-8D17-41DE-B81C-C596BE2D9277}" srcOrd="0" destOrd="0" presId="urn:diagrams.loki3.com/VaryingWidthList"/>
    <dgm:cxn modelId="{A4C578D1-6446-4AA7-A082-7156E979DE0F}" srcId="{B70AAFFF-1D48-4720-85DA-8CF35E9C75F8}" destId="{F203F214-783E-4B8B-8F9A-4A7E501972D6}" srcOrd="0" destOrd="0" parTransId="{90AD1515-14AE-4CDB-B4B8-692F6DA4FFDD}" sibTransId="{E1DE3191-2F8B-415E-833B-7E9CA89830B6}"/>
    <dgm:cxn modelId="{AA3E197A-37FE-4978-83F0-EB6D62902FA9}" type="presParOf" srcId="{D7D44ECF-985C-4E84-A4D1-D67095475554}" destId="{BD4C36B1-FB11-4735-831A-58CB85CBA38B}" srcOrd="0" destOrd="0" presId="urn:diagrams.loki3.com/VaryingWidthList"/>
    <dgm:cxn modelId="{12A08B55-7009-467E-8BED-65FB63252270}" type="presParOf" srcId="{D7D44ECF-985C-4E84-A4D1-D67095475554}" destId="{9F21EF5F-3697-47EA-88E0-4EE8A56ABFE9}" srcOrd="1" destOrd="0" presId="urn:diagrams.loki3.com/VaryingWidthList"/>
    <dgm:cxn modelId="{CE3A0455-E8F0-46A9-80DB-24D469C6D8D7}" type="presParOf" srcId="{D7D44ECF-985C-4E84-A4D1-D67095475554}" destId="{753D65DC-8D17-41DE-B81C-C596BE2D9277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0AAFFF-1D48-4720-85DA-8CF35E9C75F8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F203F214-783E-4B8B-8F9A-4A7E501972D6}">
      <dgm:prSet phldrT="[Text]"/>
      <dgm:spPr/>
      <dgm:t>
        <a:bodyPr/>
        <a:lstStyle/>
        <a:p>
          <a:r>
            <a:rPr lang="en-IN" dirty="0"/>
            <a:t>FOG OR NOT</a:t>
          </a:r>
        </a:p>
      </dgm:t>
    </dgm:pt>
    <dgm:pt modelId="{90AD1515-14AE-4CDB-B4B8-692F6DA4FFDD}" type="parTrans" cxnId="{A4C578D1-6446-4AA7-A082-7156E979DE0F}">
      <dgm:prSet/>
      <dgm:spPr/>
      <dgm:t>
        <a:bodyPr/>
        <a:lstStyle/>
        <a:p>
          <a:endParaRPr lang="en-IN"/>
        </a:p>
      </dgm:t>
    </dgm:pt>
    <dgm:pt modelId="{E1DE3191-2F8B-415E-833B-7E9CA89830B6}" type="sibTrans" cxnId="{A4C578D1-6446-4AA7-A082-7156E979DE0F}">
      <dgm:prSet/>
      <dgm:spPr/>
      <dgm:t>
        <a:bodyPr/>
        <a:lstStyle/>
        <a:p>
          <a:endParaRPr lang="en-IN"/>
        </a:p>
      </dgm:t>
    </dgm:pt>
    <dgm:pt modelId="{0C44E084-3480-408D-A220-A3CB97744AF2}">
      <dgm:prSet phldrT="[Text]"/>
      <dgm:spPr/>
      <dgm:t>
        <a:bodyPr/>
        <a:lstStyle/>
        <a:p>
          <a:r>
            <a:rPr lang="en-IN" dirty="0"/>
            <a:t>SEVERITY LEVEL</a:t>
          </a:r>
        </a:p>
      </dgm:t>
    </dgm:pt>
    <dgm:pt modelId="{80145250-DE3D-4694-B373-364C07E62780}" type="parTrans" cxnId="{3D33C297-71FB-4C44-9D55-140219958FC6}">
      <dgm:prSet/>
      <dgm:spPr/>
      <dgm:t>
        <a:bodyPr/>
        <a:lstStyle/>
        <a:p>
          <a:endParaRPr lang="en-IN"/>
        </a:p>
      </dgm:t>
    </dgm:pt>
    <dgm:pt modelId="{CA8DCC09-A4F2-497A-A218-61D206D833B4}" type="sibTrans" cxnId="{3D33C297-71FB-4C44-9D55-140219958FC6}">
      <dgm:prSet/>
      <dgm:spPr/>
      <dgm:t>
        <a:bodyPr/>
        <a:lstStyle/>
        <a:p>
          <a:endParaRPr lang="en-IN"/>
        </a:p>
      </dgm:t>
    </dgm:pt>
    <dgm:pt modelId="{D7D44ECF-985C-4E84-A4D1-D67095475554}" type="pres">
      <dgm:prSet presAssocID="{B70AAFFF-1D48-4720-85DA-8CF35E9C75F8}" presName="Name0" presStyleCnt="0">
        <dgm:presLayoutVars>
          <dgm:resizeHandles/>
        </dgm:presLayoutVars>
      </dgm:prSet>
      <dgm:spPr/>
    </dgm:pt>
    <dgm:pt modelId="{BD4C36B1-FB11-4735-831A-58CB85CBA38B}" type="pres">
      <dgm:prSet presAssocID="{F203F214-783E-4B8B-8F9A-4A7E501972D6}" presName="text" presStyleLbl="node1" presStyleIdx="0" presStyleCnt="2" custLinFactNeighborX="-32" custLinFactNeighborY="6735">
        <dgm:presLayoutVars>
          <dgm:bulletEnabled val="1"/>
        </dgm:presLayoutVars>
      </dgm:prSet>
      <dgm:spPr/>
    </dgm:pt>
    <dgm:pt modelId="{9F21EF5F-3697-47EA-88E0-4EE8A56ABFE9}" type="pres">
      <dgm:prSet presAssocID="{E1DE3191-2F8B-415E-833B-7E9CA89830B6}" presName="space" presStyleCnt="0"/>
      <dgm:spPr/>
    </dgm:pt>
    <dgm:pt modelId="{753D65DC-8D17-41DE-B81C-C596BE2D9277}" type="pres">
      <dgm:prSet presAssocID="{0C44E084-3480-408D-A220-A3CB97744AF2}" presName="text" presStyleLbl="node1" presStyleIdx="1" presStyleCnt="2">
        <dgm:presLayoutVars>
          <dgm:bulletEnabled val="1"/>
        </dgm:presLayoutVars>
      </dgm:prSet>
      <dgm:spPr/>
    </dgm:pt>
  </dgm:ptLst>
  <dgm:cxnLst>
    <dgm:cxn modelId="{D41C022F-1217-4AF1-B4DE-6C20151B925A}" type="presOf" srcId="{B70AAFFF-1D48-4720-85DA-8CF35E9C75F8}" destId="{D7D44ECF-985C-4E84-A4D1-D67095475554}" srcOrd="0" destOrd="0" presId="urn:diagrams.loki3.com/VaryingWidthList"/>
    <dgm:cxn modelId="{88CE2048-7198-44B8-B39F-70DF8D7E6AD2}" type="presOf" srcId="{F203F214-783E-4B8B-8F9A-4A7E501972D6}" destId="{BD4C36B1-FB11-4735-831A-58CB85CBA38B}" srcOrd="0" destOrd="0" presId="urn:diagrams.loki3.com/VaryingWidthList"/>
    <dgm:cxn modelId="{3D33C297-71FB-4C44-9D55-140219958FC6}" srcId="{B70AAFFF-1D48-4720-85DA-8CF35E9C75F8}" destId="{0C44E084-3480-408D-A220-A3CB97744AF2}" srcOrd="1" destOrd="0" parTransId="{80145250-DE3D-4694-B373-364C07E62780}" sibTransId="{CA8DCC09-A4F2-497A-A218-61D206D833B4}"/>
    <dgm:cxn modelId="{76DDDDBC-F3B3-4980-8C00-BA0C2F8E291F}" type="presOf" srcId="{0C44E084-3480-408D-A220-A3CB97744AF2}" destId="{753D65DC-8D17-41DE-B81C-C596BE2D9277}" srcOrd="0" destOrd="0" presId="urn:diagrams.loki3.com/VaryingWidthList"/>
    <dgm:cxn modelId="{A4C578D1-6446-4AA7-A082-7156E979DE0F}" srcId="{B70AAFFF-1D48-4720-85DA-8CF35E9C75F8}" destId="{F203F214-783E-4B8B-8F9A-4A7E501972D6}" srcOrd="0" destOrd="0" parTransId="{90AD1515-14AE-4CDB-B4B8-692F6DA4FFDD}" sibTransId="{E1DE3191-2F8B-415E-833B-7E9CA89830B6}"/>
    <dgm:cxn modelId="{AA3E197A-37FE-4978-83F0-EB6D62902FA9}" type="presParOf" srcId="{D7D44ECF-985C-4E84-A4D1-D67095475554}" destId="{BD4C36B1-FB11-4735-831A-58CB85CBA38B}" srcOrd="0" destOrd="0" presId="urn:diagrams.loki3.com/VaryingWidthList"/>
    <dgm:cxn modelId="{12A08B55-7009-467E-8BED-65FB63252270}" type="presParOf" srcId="{D7D44ECF-985C-4E84-A4D1-D67095475554}" destId="{9F21EF5F-3697-47EA-88E0-4EE8A56ABFE9}" srcOrd="1" destOrd="0" presId="urn:diagrams.loki3.com/VaryingWidthList"/>
    <dgm:cxn modelId="{CE3A0455-E8F0-46A9-80DB-24D469C6D8D7}" type="presParOf" srcId="{D7D44ECF-985C-4E84-A4D1-D67095475554}" destId="{753D65DC-8D17-41DE-B81C-C596BE2D9277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C36B1-FB11-4735-831A-58CB85CBA38B}">
      <dsp:nvSpPr>
        <dsp:cNvPr id="0" name=""/>
        <dsp:cNvSpPr/>
      </dsp:nvSpPr>
      <dsp:spPr>
        <a:xfrm>
          <a:off x="1011369" y="1966"/>
          <a:ext cx="720000" cy="579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Yes</a:t>
          </a:r>
        </a:p>
      </dsp:txBody>
      <dsp:txXfrm>
        <a:off x="1011369" y="1966"/>
        <a:ext cx="720000" cy="579615"/>
      </dsp:txXfrm>
    </dsp:sp>
    <dsp:sp modelId="{753D65DC-8D17-41DE-B81C-C596BE2D9277}">
      <dsp:nvSpPr>
        <dsp:cNvPr id="0" name=""/>
        <dsp:cNvSpPr/>
      </dsp:nvSpPr>
      <dsp:spPr>
        <a:xfrm>
          <a:off x="1011600" y="608610"/>
          <a:ext cx="720000" cy="579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NO</a:t>
          </a:r>
        </a:p>
      </dsp:txBody>
      <dsp:txXfrm>
        <a:off x="1011600" y="608610"/>
        <a:ext cx="720000" cy="579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C36B1-FB11-4735-831A-58CB85CBA38B}">
      <dsp:nvSpPr>
        <dsp:cNvPr id="0" name=""/>
        <dsp:cNvSpPr/>
      </dsp:nvSpPr>
      <dsp:spPr>
        <a:xfrm>
          <a:off x="242981" y="1606"/>
          <a:ext cx="1710000" cy="473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FOG OR NOT</a:t>
          </a:r>
        </a:p>
      </dsp:txBody>
      <dsp:txXfrm>
        <a:off x="242981" y="1606"/>
        <a:ext cx="1710000" cy="473678"/>
      </dsp:txXfrm>
    </dsp:sp>
    <dsp:sp modelId="{753D65DC-8D17-41DE-B81C-C596BE2D9277}">
      <dsp:nvSpPr>
        <dsp:cNvPr id="0" name=""/>
        <dsp:cNvSpPr/>
      </dsp:nvSpPr>
      <dsp:spPr>
        <a:xfrm>
          <a:off x="63529" y="497374"/>
          <a:ext cx="2070000" cy="473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SEVERITY LEVEL</a:t>
          </a:r>
        </a:p>
      </dsp:txBody>
      <dsp:txXfrm>
        <a:off x="63529" y="497374"/>
        <a:ext cx="2070000" cy="473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013A-8649-421C-8A8D-7A96EEEC7E17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3A798-BBED-4B3B-93ED-2FB6F4D99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2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3A798-BBED-4B3B-93ED-2FB6F4D9965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5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3A798-BBED-4B3B-93ED-2FB6F4D9965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25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3A798-BBED-4B3B-93ED-2FB6F4D9965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6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7022-D26F-40FA-88DE-0214AD980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F2961-D978-4B6A-8CF5-1D4FFE9B1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E69D-7790-4CA6-84E3-3B47E38F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C5-BEA5-412D-AD0E-503FCD1697EC}" type="datetime1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89AD8-E984-4431-B1E6-FB2E0DB1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521E-CC6E-49AA-8512-9228CAEF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59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7778-AC47-453C-A3FD-E8DC9D35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DDDAD-BBF7-4756-B0DF-CCB76B19E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07FEA-987B-435A-9E0D-8C626AD1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871-A745-4FB1-93B0-09A0351C58CC}" type="datetime1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F4071-72EF-469A-AD47-83E42204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EE055-B9B4-49B1-A098-D25FF416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9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CDC80-2439-4D63-9233-A29E48B6C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18D41-041F-4457-B592-6141CD560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BE9E-8E64-4E1D-A570-6D4270B2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E4C5-0618-4BFD-B551-9F05008A9C77}" type="datetime1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ACE0F-1570-484C-B675-E1553640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6013-7E31-4660-8997-61AD62F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30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946C-0D97-4495-9DA8-9D84B1B4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EFA0-1DFA-4ACE-BA9E-6E4F468EB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6E346-B529-498B-8677-6AC38036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4D49-6386-40B6-9C46-0D511516BE6F}" type="datetime1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DCFEC-3507-4C51-BB3A-D0F6C754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6D50-F2DA-40B1-9184-2264F87C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3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1E9C-3664-4B86-B51C-759A06F7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6061E-47F9-43B6-86B6-F5B463081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8C230-422D-4FDF-B8A9-25644047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C42B-CF3C-424F-A3CA-8B65592ABC5E}" type="datetime1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DC1C2-803E-4C5E-B2AB-2CFF8C64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B18F-24D8-484D-A38F-3EEB2A4B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93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AAE5-C895-45F9-8D18-E5DC5B87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E5A4-261D-462A-80AA-A5F76EE8E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C1FF4-150C-4AF3-9213-E309B062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D0D1E-6A38-41D8-A030-D941BE86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1820-7391-4155-A52D-DEF34CF059E2}" type="datetime1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C8413-E51E-408E-A0E2-B00FDFA5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CCA4-A385-4A28-B42C-B7791C73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51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812-97D1-4636-8962-C3ABB577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44607-6D3D-4778-9557-6D6AF12A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063DC-6E80-4D96-A63B-D509290A5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D7C43-C40D-440F-AB0F-B871B3237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7F71D-059A-4A47-B484-ECEA2CC18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8A431-77A9-450E-BE45-6FF41248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3217-D9AB-4B58-977E-2D29B7D42DF1}" type="datetime1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6C681-C4F8-4378-B27C-157B246F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24AF5-D2BB-4004-ACFB-4A65B9E5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36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423C-3112-40A1-B325-402342A0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DAC2F-BAD0-4E73-A777-A4C26369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A0B6-A842-4350-AA93-86E9D1CD06AE}" type="datetime1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D8AA9-928B-4A97-B3CF-BEBA2C92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3F011-BEB6-4BC6-B675-EF813C53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3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48E39-F7FD-48AC-A337-3FF666DB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866-E7D1-4A50-AB51-B431817B30B0}" type="datetime1">
              <a:rPr lang="en-IN" smtClean="0"/>
              <a:t>01-07-2022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DEF94-797B-4B20-AD63-DF421726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AD098-28F0-43A6-9085-E3466018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3298-E159-4902-B08C-1F145DC0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80DC-CCC6-4860-BB4E-32381EE3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2C6C4-34E8-45E8-963C-589BE05F3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544C3-109F-48B1-8309-7F4C0627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E006-7CC0-4909-8103-AE27205D6982}" type="datetime1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6E12D-8690-4F2C-A206-8DA84F57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FC7F9-E402-466E-AA89-ABD1E825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77A8-CC70-44A1-9954-D15B5AFA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FF5CF-BCBF-4E3C-86F2-1390628B0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A4F6C-929B-4A8C-8438-CF762F4D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04C99-4640-42BC-82A5-F15A06F1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2425-79BE-42EB-A2DE-130635A3A265}" type="datetime1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D2060-158A-4FEB-BC18-B8243ADA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32A8-2C0C-42F1-8E66-7E10E44C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9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E6B79-411C-4D2D-BDD1-A15CAEA1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B479F-81BF-442C-B59A-F695F8F50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0940-518A-43E6-824D-753392679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A3503-F891-4768-ACEA-C782C56E8031}" type="datetime1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6FB4A-0AD6-472F-8FA9-5FFC3CAA9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6F0-F78D-4B4B-94E1-96DA25C08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01C2D-82A2-4EF3-9AE4-31F78FDA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6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hyperlink" Target="https://www.medicinenet.com/what_are_the_5_stages_of_parkinsons_disease/articl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DA4C98-8DE4-4EDA-BD5A-A122F8CCCB7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97933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+mn-lt"/>
              </a:rPr>
              <a:t>Detecting Parkinson’s Disease using Gait analysis</a:t>
            </a:r>
            <a:r>
              <a:rPr lang="en-IN" sz="3600" b="1" dirty="0">
                <a:latin typeface="+mn-lt"/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202384-C4EC-44B5-9921-53AA11DE2ECF}"/>
              </a:ext>
            </a:extLst>
          </p:cNvPr>
          <p:cNvSpPr txBox="1">
            <a:spLocks/>
          </p:cNvSpPr>
          <p:nvPr/>
        </p:nvSpPr>
        <p:spPr>
          <a:xfrm>
            <a:off x="838200" y="1838227"/>
            <a:ext cx="10515600" cy="433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pPr algn="l"/>
            <a:r>
              <a:rPr lang="en-IN" dirty="0"/>
              <a:t>By:</a:t>
            </a:r>
          </a:p>
          <a:p>
            <a:pPr algn="l"/>
            <a:r>
              <a:rPr lang="en-IN" dirty="0"/>
              <a:t>Aditya Raj  </a:t>
            </a:r>
          </a:p>
          <a:p>
            <a:pPr algn="l"/>
            <a:r>
              <a:rPr lang="en-IN" dirty="0"/>
              <a:t>2020179001</a:t>
            </a:r>
          </a:p>
          <a:p>
            <a:pPr algn="l"/>
            <a:r>
              <a:rPr lang="en-IN" dirty="0"/>
              <a:t>MCA (SS)</a:t>
            </a:r>
          </a:p>
          <a:p>
            <a:pPr algn="r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C979A-11A2-4849-804E-013A679DD4E0}"/>
              </a:ext>
            </a:extLst>
          </p:cNvPr>
          <p:cNvSpPr txBox="1"/>
          <p:nvPr/>
        </p:nvSpPr>
        <p:spPr>
          <a:xfrm>
            <a:off x="8493211" y="2949146"/>
            <a:ext cx="3229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Project Guide</a:t>
            </a:r>
            <a:br>
              <a:rPr lang="en-IN" sz="2800" dirty="0"/>
            </a:br>
            <a:r>
              <a:rPr lang="en-IN" sz="2800" dirty="0"/>
              <a:t>DR. T Mala</a:t>
            </a:r>
          </a:p>
          <a:p>
            <a:r>
              <a:rPr lang="en-IN" sz="2800" dirty="0"/>
              <a:t>(Associate Professor)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767C52-7220-478A-845A-2A38B87B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07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2BF9-1327-4E1C-B4E4-6A726799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Module- 2.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Pose </a:t>
            </a:r>
            <a:r>
              <a:rPr lang="en-IN" i="0" dirty="0">
                <a:solidFill>
                  <a:schemeClr val="tx1"/>
                </a:solidFill>
                <a:effectLst/>
              </a:rPr>
              <a:t>Estimation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DC66-8480-45D0-BA33-BFBF32FE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effectLst/>
              </a:rPr>
              <a:t>Pose estimation is a computer vision technique that predicts and tracks the location of a person.</a:t>
            </a:r>
          </a:p>
          <a:p>
            <a:r>
              <a:rPr lang="en-US" sz="1800" b="0" i="0" dirty="0">
                <a:effectLst/>
              </a:rPr>
              <a:t>Human pose estimation from video plays a critical role in various applications such as </a:t>
            </a:r>
            <a:r>
              <a:rPr lang="en-US" sz="1800" b="0" i="0" u="none" strike="noStrike" dirty="0">
                <a:effectLst/>
              </a:rPr>
              <a:t>quantifying physical exercises</a:t>
            </a:r>
            <a:r>
              <a:rPr lang="en-US" sz="1800" b="0" i="0" dirty="0">
                <a:effectLst/>
              </a:rPr>
              <a:t>, sign language recognition, and full-body gesture control.</a:t>
            </a:r>
          </a:p>
          <a:p>
            <a:pPr marL="457200" lvl="1" indent="0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2.1 </a:t>
            </a:r>
            <a:r>
              <a:rPr lang="en-US" sz="1600" b="1" i="0" dirty="0" err="1">
                <a:solidFill>
                  <a:srgbClr val="000000"/>
                </a:solidFill>
                <a:effectLst/>
              </a:rPr>
              <a:t>KeyPoints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 JSON to CSV File Creation</a:t>
            </a:r>
            <a:endParaRPr lang="en-US" sz="1000" b="0" i="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endParaRPr lang="en-US" sz="1400" b="0" i="0" dirty="0">
              <a:effectLst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7D37-0CBF-4CDB-A19D-D574C192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10</a:t>
            </a:fld>
            <a:endParaRPr lang="en-IN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03E9234-EE3D-4F1D-B17E-DC7A2E634E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4D5B1498-0989-9D63-471E-F5761CD6C3A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901C2D-82A2-4EF3-9AE4-31F78FDAF399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FD589D-FAD3-C2DE-2F17-3C2530ABC7EB}"/>
              </a:ext>
            </a:extLst>
          </p:cNvPr>
          <p:cNvSpPr txBox="1"/>
          <p:nvPr/>
        </p:nvSpPr>
        <p:spPr>
          <a:xfrm>
            <a:off x="1680935" y="3719216"/>
            <a:ext cx="53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Input</a:t>
            </a:r>
            <a:endParaRPr lang="en-IN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3B6E7D-A953-C4DF-4270-53F69D04CCCB}"/>
              </a:ext>
            </a:extLst>
          </p:cNvPr>
          <p:cNvCxnSpPr>
            <a:cxnSpLocks/>
          </p:cNvCxnSpPr>
          <p:nvPr/>
        </p:nvCxnSpPr>
        <p:spPr>
          <a:xfrm>
            <a:off x="2654648" y="5194855"/>
            <a:ext cx="1272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261D5CF-F682-3EC8-88FC-CD7BD95CE3A5}"/>
              </a:ext>
            </a:extLst>
          </p:cNvPr>
          <p:cNvSpPr/>
          <p:nvPr/>
        </p:nvSpPr>
        <p:spPr>
          <a:xfrm>
            <a:off x="3927566" y="4584871"/>
            <a:ext cx="1698538" cy="1219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JSON2CSV</a:t>
            </a:r>
          </a:p>
          <a:p>
            <a:pPr algn="ctr"/>
            <a:r>
              <a:rPr lang="en-IN" dirty="0"/>
              <a:t>Function()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3C3D74-6EF3-CAE8-EEE9-A91C7F5955F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626104" y="5194855"/>
            <a:ext cx="1332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934D26-1A61-65D3-0637-ECDE4A203783}"/>
              </a:ext>
            </a:extLst>
          </p:cNvPr>
          <p:cNvSpPr txBox="1"/>
          <p:nvPr/>
        </p:nvSpPr>
        <p:spPr>
          <a:xfrm>
            <a:off x="9097852" y="3719216"/>
            <a:ext cx="68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Output</a:t>
            </a:r>
            <a:endParaRPr lang="en-IN" sz="12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DC4F0E1-A7E1-C1D7-35FA-B75E505D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31" y="4174114"/>
            <a:ext cx="1810490" cy="23717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C835292-323B-FB84-FF6F-D2C5360B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1" y="4174114"/>
            <a:ext cx="5047522" cy="23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6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2BF9-1327-4E1C-B4E4-6A726799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Modules- 2.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Pose </a:t>
            </a:r>
            <a:r>
              <a:rPr lang="en-IN" i="0" dirty="0">
                <a:solidFill>
                  <a:schemeClr val="tx1"/>
                </a:solidFill>
                <a:effectLst/>
              </a:rPr>
              <a:t>Estimation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DC66-8480-45D0-BA33-BFBF32FE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2.1 </a:t>
            </a:r>
            <a:r>
              <a:rPr lang="en-US" sz="1600" b="1" i="0" dirty="0" err="1">
                <a:solidFill>
                  <a:srgbClr val="000000"/>
                </a:solidFill>
                <a:effectLst/>
              </a:rPr>
              <a:t>KeyPoints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 JSON to CSV File Creation</a:t>
            </a:r>
          </a:p>
          <a:p>
            <a:pPr marL="457200" lvl="1" indent="0">
              <a:buNone/>
            </a:pPr>
            <a:endParaRPr lang="en-US" sz="1600" b="1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1000" b="0" i="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endParaRPr lang="en-US" sz="1400" b="0" i="0" dirty="0">
              <a:effectLst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7D37-0CBF-4CDB-A19D-D574C192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11</a:t>
            </a:fld>
            <a:endParaRPr lang="en-IN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03E9234-EE3D-4F1D-B17E-DC7A2E634E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4D5B1498-0989-9D63-471E-F5761CD6C3A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901C2D-82A2-4EF3-9AE4-31F78FDAF399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CAD91C-C201-46EA-764C-AC9BD433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52" y="2377055"/>
            <a:ext cx="821169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7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2BF9-1327-4E1C-B4E4-6A726799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Module- 2.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Pose </a:t>
            </a:r>
            <a:r>
              <a:rPr lang="en-IN" i="0" dirty="0">
                <a:solidFill>
                  <a:schemeClr val="tx1"/>
                </a:solidFill>
                <a:effectLst/>
              </a:rPr>
              <a:t>Estimation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DC66-8480-45D0-BA33-BFBF32FE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2.2 Keypoint Data Filtering</a:t>
            </a:r>
          </a:p>
          <a:p>
            <a:pPr lvl="3"/>
            <a:r>
              <a:rPr lang="en-US" sz="1000" b="0" i="0" dirty="0">
                <a:solidFill>
                  <a:srgbClr val="000000"/>
                </a:solidFill>
                <a:effectLst/>
              </a:rPr>
              <a:t>Remove and Filter the JSON with valid data for further processing.</a:t>
            </a:r>
          </a:p>
          <a:p>
            <a:pPr marL="457200" lvl="1" indent="0">
              <a:buNone/>
            </a:pPr>
            <a:endParaRPr lang="en-US" sz="1400" b="0" i="0" dirty="0">
              <a:effectLst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7D37-0CBF-4CDB-A19D-D574C192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12</a:t>
            </a:fld>
            <a:endParaRPr lang="en-IN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03E9234-EE3D-4F1D-B17E-DC7A2E634E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9DC57-58C7-DCE6-C432-58FEA244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81" y="2974900"/>
            <a:ext cx="3789727" cy="300666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1B4654-FA50-B2B2-512A-D0CC6937FF3F}"/>
              </a:ext>
            </a:extLst>
          </p:cNvPr>
          <p:cNvCxnSpPr>
            <a:cxnSpLocks/>
          </p:cNvCxnSpPr>
          <p:nvPr/>
        </p:nvCxnSpPr>
        <p:spPr>
          <a:xfrm>
            <a:off x="5595257" y="4478232"/>
            <a:ext cx="130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9BB91E6-1C99-816B-254C-3850104C3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974900"/>
            <a:ext cx="3234253" cy="30191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0CDBCF-2570-380E-353C-EFD7702D7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064" y="4139537"/>
            <a:ext cx="3479483" cy="1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4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2BF9-1327-4E1C-B4E4-6A726799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Module- 2.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Pose </a:t>
            </a:r>
            <a:r>
              <a:rPr lang="en-IN" i="0" dirty="0">
                <a:solidFill>
                  <a:schemeClr val="tx1"/>
                </a:solidFill>
                <a:effectLst/>
              </a:rPr>
              <a:t>Estimation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DC66-8480-45D0-BA33-BFBF32FE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effectLst/>
              </a:rPr>
              <a:t>Pose estimation is a computer vision technique that predicts and tracks the location of a person.</a:t>
            </a:r>
          </a:p>
          <a:p>
            <a:pPr marL="457200" lvl="1" indent="0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2.3 Key landmark detection</a:t>
            </a:r>
          </a:p>
          <a:p>
            <a:pPr lvl="3"/>
            <a:r>
              <a:rPr lang="en-US" sz="16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Detects landmarks of a single body pose </a:t>
            </a:r>
            <a:r>
              <a:rPr lang="en-US" sz="16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Openpose</a:t>
            </a:r>
            <a:endParaRPr lang="en-US" sz="1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1000" b="0" i="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endParaRPr lang="en-US" sz="1400" b="0" i="0" dirty="0">
              <a:effectLst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7D37-0CBF-4CDB-A19D-D574C192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13</a:t>
            </a:fld>
            <a:endParaRPr lang="en-IN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03E9234-EE3D-4F1D-B17E-DC7A2E634E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72C9C-A542-4CEE-9D06-520BC8ABEB64}"/>
              </a:ext>
            </a:extLst>
          </p:cNvPr>
          <p:cNvSpPr txBox="1"/>
          <p:nvPr/>
        </p:nvSpPr>
        <p:spPr>
          <a:xfrm>
            <a:off x="1548175" y="3729867"/>
            <a:ext cx="53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Input</a:t>
            </a:r>
            <a:endParaRPr lang="en-IN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71688E-C3B1-440C-BE44-9AE43E665D6C}"/>
              </a:ext>
            </a:extLst>
          </p:cNvPr>
          <p:cNvCxnSpPr>
            <a:cxnSpLocks/>
          </p:cNvCxnSpPr>
          <p:nvPr/>
        </p:nvCxnSpPr>
        <p:spPr>
          <a:xfrm>
            <a:off x="2654648" y="5194855"/>
            <a:ext cx="1707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F6D96A-5714-4D05-B533-1F26C7AEDA25}"/>
              </a:ext>
            </a:extLst>
          </p:cNvPr>
          <p:cNvSpPr/>
          <p:nvPr/>
        </p:nvSpPr>
        <p:spPr>
          <a:xfrm>
            <a:off x="4362261" y="4584871"/>
            <a:ext cx="1698538" cy="1219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(Openpose</a:t>
            </a:r>
          </a:p>
          <a:p>
            <a:pPr algn="ctr"/>
            <a:r>
              <a:rPr lang="en-IN" dirty="0"/>
              <a:t>Landmark </a:t>
            </a:r>
          </a:p>
          <a:p>
            <a:pPr algn="ctr"/>
            <a:r>
              <a:rPr lang="en-IN" dirty="0"/>
              <a:t>Detection)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921DF5-7855-4289-A519-94384945931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060799" y="5194855"/>
            <a:ext cx="1811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A9748B-8F69-46DE-97C2-823E47CCF2CF}"/>
              </a:ext>
            </a:extLst>
          </p:cNvPr>
          <p:cNvSpPr txBox="1"/>
          <p:nvPr/>
        </p:nvSpPr>
        <p:spPr>
          <a:xfrm>
            <a:off x="8265613" y="3719215"/>
            <a:ext cx="68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Output</a:t>
            </a:r>
            <a:endParaRPr lang="en-IN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9BB717-00F4-4A53-846F-E906F38F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40" y="4180115"/>
            <a:ext cx="1465838" cy="23085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7A1C9D-735E-4C7A-BFBE-BF30EE63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02" y="4116968"/>
            <a:ext cx="1511041" cy="23717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D8BAF7-9190-4038-9C82-2C34DB80150F}"/>
              </a:ext>
            </a:extLst>
          </p:cNvPr>
          <p:cNvSpPr txBox="1"/>
          <p:nvPr/>
        </p:nvSpPr>
        <p:spPr>
          <a:xfrm>
            <a:off x="1426072" y="6538912"/>
            <a:ext cx="783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Input.mp4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E0AF5-E578-4642-9A04-660F34401759}"/>
              </a:ext>
            </a:extLst>
          </p:cNvPr>
          <p:cNvSpPr txBox="1"/>
          <p:nvPr/>
        </p:nvSpPr>
        <p:spPr>
          <a:xfrm>
            <a:off x="8265613" y="6538912"/>
            <a:ext cx="1006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processed.mp4</a:t>
            </a:r>
          </a:p>
        </p:txBody>
      </p:sp>
    </p:spTree>
    <p:extLst>
      <p:ext uri="{BB962C8B-B14F-4D97-AF65-F5344CB8AC3E}">
        <p14:creationId xmlns:p14="http://schemas.microsoft.com/office/powerpoint/2010/main" val="35259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2BF9-1327-4E1C-B4E4-6A726799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Modules- 2.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Pose </a:t>
            </a:r>
            <a:r>
              <a:rPr lang="en-IN" i="0" dirty="0">
                <a:solidFill>
                  <a:schemeClr val="tx1"/>
                </a:solidFill>
                <a:effectLst/>
              </a:rPr>
              <a:t>Estimation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DC66-8480-45D0-BA33-BFBF32FE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2.3 Key landmark detection</a:t>
            </a:r>
          </a:p>
          <a:p>
            <a:pPr lvl="3"/>
            <a:r>
              <a:rPr lang="en-US" sz="16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Detects landmarks of a single body pose </a:t>
            </a:r>
            <a:r>
              <a:rPr lang="en-US" sz="16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Openpose</a:t>
            </a:r>
            <a:endParaRPr lang="en-US" sz="1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1000" b="0" i="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endParaRPr lang="en-US" sz="1400" b="0" i="0" dirty="0">
              <a:effectLst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7D37-0CBF-4CDB-A19D-D574C192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14</a:t>
            </a:fld>
            <a:endParaRPr lang="en-IN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03E9234-EE3D-4F1D-B17E-DC7A2E634E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3766B4-7D4C-9647-7E4C-F164472B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577" y="2954027"/>
            <a:ext cx="1016534" cy="35666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74DC0F-6FF5-3C3A-F8DD-27143FACD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20" y="3276600"/>
            <a:ext cx="4153480" cy="2572109"/>
          </a:xfrm>
          <a:prstGeom prst="rect">
            <a:avLst/>
          </a:prstGeom>
        </p:spPr>
      </p:pic>
      <p:pic>
        <p:nvPicPr>
          <p:cNvPr id="1026" name="Picture 2" descr="openpose extract only the skeleton - Stack Overflow">
            <a:extLst>
              <a:ext uri="{FF2B5EF4-FFF2-40B4-BE49-F238E27FC236}">
                <a16:creationId xmlns:a16="http://schemas.microsoft.com/office/drawing/2014/main" id="{9AE67DA4-5EF0-5263-8111-A5670DD51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20" y="2954027"/>
            <a:ext cx="1984346" cy="345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6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2BF9-1327-4E1C-B4E4-6A726799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Modules- 3.</a:t>
            </a:r>
            <a:r>
              <a:rPr lang="en-US" dirty="0"/>
              <a:t> Feature Extraction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DC66-8480-45D0-BA33-BFBF32FE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800" dirty="0"/>
              <a:t>With the help of a cross-platform wrapper of the OpenCV, Openpose library ,Machine learning algorithm like </a:t>
            </a:r>
            <a:r>
              <a:rPr lang="en-IN" sz="1800" i="0" dirty="0">
                <a:solidFill>
                  <a:srgbClr val="24292F"/>
                </a:solidFill>
                <a:effectLst/>
              </a:rPr>
              <a:t>convolutional neural networks and python packages like Tensorflow</a:t>
            </a:r>
            <a:r>
              <a:rPr lang="en-IN" sz="1800" dirty="0">
                <a:solidFill>
                  <a:srgbClr val="24292F"/>
                </a:solidFill>
              </a:rPr>
              <a:t>, Keras, numpy, pandas etc… process, analyse and predict this features.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24292F"/>
                </a:solidFill>
                <a:effectLst/>
              </a:rPr>
              <a:t>	1.</a:t>
            </a:r>
            <a:r>
              <a:rPr lang="en-IN" sz="180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i="0" dirty="0">
                <a:solidFill>
                  <a:srgbClr val="000000"/>
                </a:solidFill>
                <a:effectLst/>
              </a:rPr>
              <a:t>Gait Deviation Index(GDI) :</a:t>
            </a:r>
          </a:p>
          <a:p>
            <a:pPr lvl="4"/>
            <a:r>
              <a:rPr lang="en-US" sz="1600" dirty="0"/>
              <a:t>GDI aims at providing a comprehensive, easy to interpret, and clinically meaningful metric of overall gait function. It has been used as an outcome measure to study gait in several conditions: cerebral palsy (CP), post-stroke hemiparetic gait, and Parkinson’s disease among others</a:t>
            </a:r>
            <a:r>
              <a:rPr lang="en-US" sz="800" dirty="0"/>
              <a:t>.</a:t>
            </a:r>
          </a:p>
          <a:p>
            <a:pPr lvl="4"/>
            <a:r>
              <a:rPr lang="en-US" sz="1600" b="0" i="0" dirty="0">
                <a:solidFill>
                  <a:srgbClr val="212121"/>
                </a:solidFill>
                <a:effectLst/>
              </a:rPr>
              <a:t>The GDI provides a numerical value that expresses overall gait where </a:t>
            </a:r>
            <a:r>
              <a:rPr lang="en-US" sz="1600" dirty="0">
                <a:solidFill>
                  <a:srgbClr val="212121"/>
                </a:solidFill>
              </a:rPr>
              <a:t>80 + 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 indicates the absence </a:t>
            </a:r>
            <a:r>
              <a:rPr lang="en-US" sz="1600" dirty="0">
                <a:solidFill>
                  <a:srgbClr val="212121"/>
                </a:solidFill>
              </a:rPr>
              <a:t>of PD in gait pathology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. Below 80 the freezing of gait occurs </a:t>
            </a:r>
            <a:r>
              <a:rPr lang="en-US" sz="1600" dirty="0">
                <a:solidFill>
                  <a:srgbClr val="212121"/>
                </a:solidFill>
              </a:rPr>
              <a:t>.</a:t>
            </a:r>
          </a:p>
          <a:p>
            <a:pPr lvl="4"/>
            <a:r>
              <a:rPr lang="en-US" sz="1600" dirty="0">
                <a:solidFill>
                  <a:srgbClr val="212121"/>
                </a:solidFill>
              </a:rPr>
              <a:t>GDI Model </a:t>
            </a:r>
            <a:r>
              <a:rPr lang="en-IN" sz="1600" dirty="0"/>
              <a:t>Evaluation : </a:t>
            </a:r>
            <a:r>
              <a:rPr lang="en-US" sz="1600" dirty="0"/>
              <a:t>split the dataset into training, validation, and test sets, such that the test and validation sets contained 10% of all patients.</a:t>
            </a:r>
            <a:endParaRPr lang="en-IN" sz="1600" dirty="0"/>
          </a:p>
          <a:p>
            <a:pPr lvl="5"/>
            <a:endParaRPr lang="en-IN" sz="160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</a:rPr>
              <a:t>		</a:t>
            </a:r>
            <a:endParaRPr lang="en-IN" sz="1800" i="0" dirty="0">
              <a:solidFill>
                <a:srgbClr val="24292F"/>
              </a:solidFill>
              <a:effectLst/>
            </a:endParaRP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ED5F2-61AD-49D7-A78D-6466261F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8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2BF9-1327-4E1C-B4E4-6A726799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Modules- 3.</a:t>
            </a:r>
            <a:r>
              <a:rPr lang="en-US" dirty="0"/>
              <a:t> Feature Extraction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DC66-8480-45D0-BA33-BFBF32FE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Derived features are -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</a:rPr>
              <a:t>		</a:t>
            </a:r>
            <a:endParaRPr lang="en-IN" sz="1800" i="0" dirty="0">
              <a:solidFill>
                <a:srgbClr val="24292F"/>
              </a:solidFill>
              <a:effectLst/>
            </a:endParaRP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ED5F2-61AD-49D7-A78D-6466261F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16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4C7CB-B133-1498-505E-DD993265C76F}"/>
              </a:ext>
            </a:extLst>
          </p:cNvPr>
          <p:cNvSpPr/>
          <p:nvPr/>
        </p:nvSpPr>
        <p:spPr>
          <a:xfrm>
            <a:off x="3926305" y="5685004"/>
            <a:ext cx="1267327" cy="8539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 Derived </a:t>
            </a:r>
          </a:p>
          <a:p>
            <a:pPr algn="ctr"/>
            <a:r>
              <a:rPr lang="en-IN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A948A-5B5A-C32F-233A-EB57EBA9E708}"/>
              </a:ext>
            </a:extLst>
          </p:cNvPr>
          <p:cNvSpPr/>
          <p:nvPr/>
        </p:nvSpPr>
        <p:spPr>
          <a:xfrm>
            <a:off x="8939463" y="5685004"/>
            <a:ext cx="1267327" cy="8539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PD/Not PD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C5B4CE-F151-731B-3430-D4346D50184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193632" y="6111958"/>
            <a:ext cx="3745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A30318-91E8-FD7E-4091-41C75ED9B5F6}"/>
              </a:ext>
            </a:extLst>
          </p:cNvPr>
          <p:cNvSpPr txBox="1"/>
          <p:nvPr/>
        </p:nvSpPr>
        <p:spPr>
          <a:xfrm>
            <a:off x="6427547" y="5897325"/>
            <a:ext cx="94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jetbrains mono" panose="02000009000000000000" pitchFamily="49" charset="0"/>
              </a:rPr>
              <a:t>Model</a:t>
            </a:r>
            <a:endParaRPr lang="en-US" sz="1000" b="0" dirty="0">
              <a:effectLst/>
              <a:latin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E60B2-1697-4F38-8BA0-D0436278BD58}"/>
              </a:ext>
            </a:extLst>
          </p:cNvPr>
          <p:cNvSpPr txBox="1"/>
          <p:nvPr/>
        </p:nvSpPr>
        <p:spPr>
          <a:xfrm>
            <a:off x="4627345" y="1646238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'ankle_knee_hip_leftangle_mean'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'ankle_knee_hip_rightangle_mean'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'toe_ankle_knee_leftangle_mean'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'toe_ankle_knee_rightangle_mean'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'toe_ankle_dist_left_mean'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'toe_ankle_dist_right_mean'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'lank_rank_xdist_mean'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'rank_lank_xdist_mean'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B61491-2DA5-4490-9A9A-0AE0D72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66" y="3111336"/>
            <a:ext cx="4992439" cy="25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2BF9-1327-4E1C-B4E4-6A726799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Modules- 3.</a:t>
            </a:r>
            <a:r>
              <a:rPr lang="en-US" dirty="0"/>
              <a:t> Feature Extraction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49CFB2-F958-4BFC-8DFE-ED302825D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141" y="1690688"/>
            <a:ext cx="6312224" cy="14097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ED5F2-61AD-49D7-A78D-6466261F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17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F5091D-C3C6-46DA-91FA-078EFD46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07" y="3611482"/>
            <a:ext cx="5283472" cy="15558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7870EF-5F91-4625-8382-0F2987F0E967}"/>
              </a:ext>
            </a:extLst>
          </p:cNvPr>
          <p:cNvSpPr txBox="1"/>
          <p:nvPr/>
        </p:nvSpPr>
        <p:spPr>
          <a:xfrm>
            <a:off x="3204007" y="5553058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0 - No Risk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1 - Risk Found</a:t>
            </a:r>
          </a:p>
        </p:txBody>
      </p:sp>
    </p:spTree>
    <p:extLst>
      <p:ext uri="{BB962C8B-B14F-4D97-AF65-F5344CB8AC3E}">
        <p14:creationId xmlns:p14="http://schemas.microsoft.com/office/powerpoint/2010/main" val="82811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2BF9-1327-4E1C-B4E4-6A726799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Modules- 3.</a:t>
            </a:r>
            <a:r>
              <a:rPr lang="en-US" dirty="0"/>
              <a:t> Feature Extraction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ED5F2-61AD-49D7-A78D-6466261F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76DFA-5A9E-6D4D-8F11-AEF3BD965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1834"/>
            <a:ext cx="3898557" cy="249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CF0FC3-3E62-69DC-6015-7D794B606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97" y="4182593"/>
            <a:ext cx="5480960" cy="2359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3BC19-69D4-EB5F-E3A6-70F3E1CB8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440" y="1517694"/>
            <a:ext cx="4441689" cy="401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4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79E1-165A-A607-E92C-E584D262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Freezing of Gait Detection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60B3-5242-44A2-9667-AA44E659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19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C87F9D-9450-20AD-908E-7FED4B565CAF}"/>
              </a:ext>
            </a:extLst>
          </p:cNvPr>
          <p:cNvSpPr/>
          <p:nvPr/>
        </p:nvSpPr>
        <p:spPr>
          <a:xfrm>
            <a:off x="372979" y="2213809"/>
            <a:ext cx="1684421" cy="2935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From 3</a:t>
            </a:r>
          </a:p>
          <a:p>
            <a:pPr algn="ctr"/>
            <a:r>
              <a:rPr lang="en-IN" dirty="0"/>
              <a:t>Acceleration Sensors</a:t>
            </a:r>
          </a:p>
          <a:p>
            <a:pPr algn="ctr"/>
            <a:r>
              <a:rPr lang="en-IN" dirty="0"/>
              <a:t>(Trunk,</a:t>
            </a:r>
          </a:p>
          <a:p>
            <a:pPr algn="ctr"/>
            <a:r>
              <a:rPr lang="en-IN" dirty="0"/>
              <a:t>Thigh,</a:t>
            </a:r>
          </a:p>
          <a:p>
            <a:pPr algn="ctr"/>
            <a:r>
              <a:rPr lang="en-IN" dirty="0"/>
              <a:t>Shank)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x,y,z</a:t>
            </a:r>
            <a:r>
              <a:rPr lang="en-IN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3D95A-C6BB-C222-C289-9DF286CEABC2}"/>
              </a:ext>
            </a:extLst>
          </p:cNvPr>
          <p:cNvSpPr/>
          <p:nvPr/>
        </p:nvSpPr>
        <p:spPr>
          <a:xfrm>
            <a:off x="10307051" y="2221828"/>
            <a:ext cx="1684421" cy="2935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CE6436-B8AC-3301-D367-2D0043112A90}"/>
              </a:ext>
            </a:extLst>
          </p:cNvPr>
          <p:cNvSpPr/>
          <p:nvPr/>
        </p:nvSpPr>
        <p:spPr>
          <a:xfrm>
            <a:off x="2671010" y="2106976"/>
            <a:ext cx="6849979" cy="29357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F4F50AE3-C727-4EC8-29C7-DFC728FBB1E3}"/>
              </a:ext>
            </a:extLst>
          </p:cNvPr>
          <p:cNvSpPr/>
          <p:nvPr/>
        </p:nvSpPr>
        <p:spPr>
          <a:xfrm>
            <a:off x="10802444" y="2720486"/>
            <a:ext cx="693633" cy="669760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D55E7FE4-81F5-C7F2-4375-A50204D7EDE2}"/>
              </a:ext>
            </a:extLst>
          </p:cNvPr>
          <p:cNvSpPr/>
          <p:nvPr/>
        </p:nvSpPr>
        <p:spPr>
          <a:xfrm>
            <a:off x="10807952" y="3961675"/>
            <a:ext cx="693633" cy="669760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32E872-9C31-5A4A-FE12-DE10AEC6789E}"/>
              </a:ext>
            </a:extLst>
          </p:cNvPr>
          <p:cNvSpPr txBox="1"/>
          <p:nvPr/>
        </p:nvSpPr>
        <p:spPr>
          <a:xfrm>
            <a:off x="10802444" y="4673349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Freeze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F7CB65-E6ED-98DC-283D-E2ED03B83A1B}"/>
              </a:ext>
            </a:extLst>
          </p:cNvPr>
          <p:cNvSpPr txBox="1"/>
          <p:nvPr/>
        </p:nvSpPr>
        <p:spPr>
          <a:xfrm>
            <a:off x="10619460" y="336815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 Freeze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F14860-EC9B-4026-FE61-5DDA3112EB2D}"/>
              </a:ext>
            </a:extLst>
          </p:cNvPr>
          <p:cNvCxnSpPr>
            <a:cxnSpLocks/>
          </p:cNvCxnSpPr>
          <p:nvPr/>
        </p:nvCxnSpPr>
        <p:spPr>
          <a:xfrm>
            <a:off x="1796716" y="3737490"/>
            <a:ext cx="12447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8D633D-460C-D49C-53A7-3A2F6DE39DFE}"/>
              </a:ext>
            </a:extLst>
          </p:cNvPr>
          <p:cNvCxnSpPr>
            <a:cxnSpLocks/>
          </p:cNvCxnSpPr>
          <p:nvPr/>
        </p:nvCxnSpPr>
        <p:spPr>
          <a:xfrm>
            <a:off x="9520989" y="3655039"/>
            <a:ext cx="807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0D32D7E-B5DE-EC95-8789-3486197EA3AF}"/>
              </a:ext>
            </a:extLst>
          </p:cNvPr>
          <p:cNvSpPr txBox="1"/>
          <p:nvPr/>
        </p:nvSpPr>
        <p:spPr>
          <a:xfrm>
            <a:off x="5286642" y="3429000"/>
            <a:ext cx="161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CNN Algorithm</a:t>
            </a:r>
          </a:p>
        </p:txBody>
      </p:sp>
    </p:spTree>
    <p:extLst>
      <p:ext uri="{BB962C8B-B14F-4D97-AF65-F5344CB8AC3E}">
        <p14:creationId xmlns:p14="http://schemas.microsoft.com/office/powerpoint/2010/main" val="168604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93AEF9-7EAA-4642-A42C-54262AD6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+mn-lt"/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87893A-43FD-4E94-8A8B-D5131EF0C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cs typeface="Arial" panose="020B0604020202020204" pitchFamily="34" charset="0"/>
              </a:rPr>
              <a:t>Parkinson’s Disease (PD) is the second most hazardous neurological disorder.</a:t>
            </a:r>
          </a:p>
          <a:p>
            <a:r>
              <a:rPr lang="en-US" sz="2200" dirty="0">
                <a:cs typeface="Arial" panose="020B0604020202020204" pitchFamily="34" charset="0"/>
              </a:rPr>
              <a:t>Characteristics of PD are</a:t>
            </a: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Slow moving than expected, stooped-lean posture, small and shuffling steps</a:t>
            </a:r>
          </a:p>
          <a:p>
            <a:r>
              <a:rPr lang="en-US" sz="2200" dirty="0">
                <a:cs typeface="Arial" panose="020B0604020202020204" pitchFamily="34" charset="0"/>
              </a:rPr>
              <a:t>Doctors intervention through clinical trails leads to subjective measure, manual errors and time-consuming</a:t>
            </a:r>
          </a:p>
          <a:p>
            <a:r>
              <a:rPr lang="en-US" sz="2200" b="0" dirty="0">
                <a:effectLst/>
                <a:cs typeface="Arial" panose="020B0604020202020204" pitchFamily="34" charset="0"/>
              </a:rPr>
              <a:t>The early diagnosis is critical to effective treatment.</a:t>
            </a:r>
          </a:p>
          <a:p>
            <a:r>
              <a:rPr lang="en-US" sz="2200" dirty="0">
                <a:cs typeface="Arial" panose="020B0604020202020204" pitchFamily="34" charset="0"/>
              </a:rPr>
              <a:t>An i</a:t>
            </a:r>
            <a:r>
              <a:rPr lang="en-US" sz="2200" b="0" dirty="0">
                <a:effectLst/>
                <a:cs typeface="Arial" panose="020B0604020202020204" pitchFamily="34" charset="0"/>
              </a:rPr>
              <a:t>ntelligent machine learning approach to diagnose Parkinson’s</a:t>
            </a:r>
            <a:r>
              <a:rPr lang="en-US" sz="2200" dirty="0">
                <a:cs typeface="Arial" panose="020B0604020202020204" pitchFamily="34" charset="0"/>
              </a:rPr>
              <a:t> based on </a:t>
            </a:r>
            <a:r>
              <a:rPr lang="en-US" sz="2200" b="0" dirty="0">
                <a:effectLst/>
                <a:cs typeface="Arial" panose="020B0604020202020204" pitchFamily="34" charset="0"/>
              </a:rPr>
              <a:t>walking pattern (</a:t>
            </a:r>
            <a:r>
              <a:rPr lang="en-US" sz="2200" b="1" dirty="0">
                <a:cs typeface="Arial" panose="020B0604020202020204" pitchFamily="34" charset="0"/>
              </a:rPr>
              <a:t>gait analysis</a:t>
            </a:r>
            <a:r>
              <a:rPr lang="en-US" sz="2200" b="0" dirty="0">
                <a:effectLst/>
                <a:cs typeface="Arial" panose="020B0604020202020204" pitchFamily="34" charset="0"/>
              </a:rPr>
              <a:t>) of person.</a:t>
            </a:r>
          </a:p>
          <a:p>
            <a:endParaRPr lang="en-US" sz="1600" b="0" dirty="0">
              <a:effectLst/>
              <a:cs typeface="Arial" panose="020B0604020202020204" pitchFamily="34" charset="0"/>
            </a:endParaRPr>
          </a:p>
          <a:p>
            <a:endParaRPr lang="en-US" sz="2000" b="0" dirty="0">
              <a:effectLst/>
            </a:endParaRPr>
          </a:p>
          <a:p>
            <a:endParaRPr lang="en-US" b="0" dirty="0">
              <a:effectLst/>
            </a:endParaRPr>
          </a:p>
          <a:p>
            <a:endParaRPr lang="en-US" b="0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D76C7F-A92F-4671-AA45-68093C95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27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D399-BCCB-4B8F-B5F2-62F8C1AF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Daphnet Dataset (For FOG)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95AB-1114-C481-8C4A-E80D6F19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000" b="1" dirty="0"/>
              <a:t>Daphnet Dataset</a:t>
            </a:r>
          </a:p>
          <a:p>
            <a:pPr lvl="1"/>
            <a:r>
              <a:rPr lang="en-US" sz="2000" b="0" i="0" dirty="0">
                <a:solidFill>
                  <a:srgbClr val="24292F"/>
                </a:solidFill>
                <a:effectLst/>
              </a:rPr>
              <a:t>The dataset comprises of recordings of 3D acceleration at 64 Hz from 3 acceleration sensors.</a:t>
            </a:r>
          </a:p>
          <a:p>
            <a:pPr lvl="1"/>
            <a:r>
              <a:rPr lang="en-US" sz="2000" b="0" i="0" dirty="0">
                <a:solidFill>
                  <a:srgbClr val="24292F"/>
                </a:solidFill>
                <a:effectLst/>
              </a:rPr>
              <a:t>The sensors are placed at the ankle (shank), on the thigh, and on the hip. The dataset was recorded in the lab with emphasis on generating many freeze events.</a:t>
            </a:r>
          </a:p>
          <a:p>
            <a:pPr lvl="2"/>
            <a:r>
              <a:rPr lang="en-US" b="1" i="0" dirty="0">
                <a:solidFill>
                  <a:srgbClr val="24292F"/>
                </a:solidFill>
                <a:effectLst/>
              </a:rPr>
              <a:t>1</a:t>
            </a:r>
            <a:r>
              <a:rPr lang="en-US" b="0" i="0" dirty="0">
                <a:solidFill>
                  <a:srgbClr val="24292F"/>
                </a:solidFill>
                <a:effectLst/>
              </a:rPr>
              <a:t>: no freeze</a:t>
            </a:r>
          </a:p>
          <a:p>
            <a:pPr lvl="2"/>
            <a:r>
              <a:rPr lang="en-US" b="1" i="0" dirty="0">
                <a:solidFill>
                  <a:srgbClr val="24292F"/>
                </a:solidFill>
                <a:effectLst/>
              </a:rPr>
              <a:t>2</a:t>
            </a:r>
            <a:r>
              <a:rPr lang="en-US" b="0" i="0" dirty="0">
                <a:solidFill>
                  <a:srgbClr val="24292F"/>
                </a:solidFill>
                <a:effectLst/>
              </a:rPr>
              <a:t>: freeze</a:t>
            </a:r>
            <a:endParaRPr lang="en-IN" sz="2000" dirty="0"/>
          </a:p>
          <a:p>
            <a:r>
              <a:rPr lang="en-IN" sz="2000" dirty="0"/>
              <a:t>Data column – 11(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Each file comprises the data in a matrix format, with one line per sample, and one column per channel. </a:t>
            </a:r>
            <a:r>
              <a:rPr lang="en-IN" sz="2000" dirty="0"/>
              <a:t>)</a:t>
            </a:r>
          </a:p>
          <a:p>
            <a:pPr lvl="2">
              <a:buFont typeface="+mj-lt"/>
              <a:buAutoNum type="arabicPeriod"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Time of sample in millisecond</a:t>
            </a:r>
          </a:p>
          <a:p>
            <a:pPr lvl="2">
              <a:buFont typeface="+mj-lt"/>
              <a:buAutoNum type="arabicPeriod"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Ankle (shank) acceleration - horizontal forward acceleration [mg]</a:t>
            </a:r>
          </a:p>
          <a:p>
            <a:pPr lvl="2">
              <a:buFont typeface="+mj-lt"/>
              <a:buAutoNum type="arabicPeriod"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Ankle (shank) acceleration - vertical [mg]</a:t>
            </a:r>
          </a:p>
          <a:p>
            <a:pPr lvl="2">
              <a:buFont typeface="+mj-lt"/>
              <a:buAutoNum type="arabicPeriod"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Ankle (shank) acceleration - horizontal lateral [mg]</a:t>
            </a:r>
          </a:p>
          <a:p>
            <a:pPr lvl="2">
              <a:buFont typeface="+mj-lt"/>
              <a:buAutoNum type="arabicPeriod"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Upper leg (thigh) acceleration - horizontal forward acceleration [mg]</a:t>
            </a:r>
          </a:p>
          <a:p>
            <a:pPr lvl="2">
              <a:buFont typeface="+mj-lt"/>
              <a:buAutoNum type="arabicPeriod"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Upper leg (thigh) acceleration - vertical [mg]</a:t>
            </a:r>
          </a:p>
          <a:p>
            <a:pPr lvl="2">
              <a:buFont typeface="+mj-lt"/>
              <a:buAutoNum type="arabicPeriod"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Upper leg (thigh) acceleration - horizontal lateral [mg]</a:t>
            </a:r>
          </a:p>
          <a:p>
            <a:pPr lvl="2">
              <a:buFont typeface="+mj-lt"/>
              <a:buAutoNum type="arabicPeriod"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Trunk acceleration - horizontal forward acceleration [mg]</a:t>
            </a:r>
          </a:p>
          <a:p>
            <a:pPr lvl="2">
              <a:buFont typeface="+mj-lt"/>
              <a:buAutoNum type="arabicPeriod"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Trunk acceleration - vertical [mg]</a:t>
            </a:r>
          </a:p>
          <a:p>
            <a:pPr lvl="2">
              <a:buFont typeface="+mj-lt"/>
              <a:buAutoNum type="arabicPeriod"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Trunk acceleration - horizontal lateral [mg]</a:t>
            </a:r>
          </a:p>
          <a:p>
            <a:pPr lvl="2">
              <a:buFont typeface="+mj-lt"/>
              <a:buAutoNum type="arabicPeriod"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(0-not part of experiment/1-no freeze/2-freeze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48F11-59A9-F2DD-B3D7-8C4BF4B8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20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A7D97-D9C9-93DC-677C-FB6B1B5D0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380" y="5178614"/>
            <a:ext cx="5468620" cy="8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77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25DD-7B82-BE49-1025-74E16896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Layers For FOG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7DCC3-9D03-6D63-388D-0F07C7A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21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E9191-6E1E-1C31-7A7B-6F9C8A4B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6299"/>
            <a:ext cx="11157112" cy="2688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3F2C78-0551-FF14-E793-26164D992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54965"/>
            <a:ext cx="7100026" cy="246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9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25DD-7B82-BE49-1025-74E16896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7DCC3-9D03-6D63-388D-0F07C7A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22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9DC3E-BD68-D15F-02DF-50EB31979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05375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E5D12-17D7-4453-3BAC-14E64D8E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645" y="1690688"/>
            <a:ext cx="5915025" cy="2114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96FBB7-7D49-5CFD-C33C-CC4C4DC73FF5}"/>
              </a:ext>
            </a:extLst>
          </p:cNvPr>
          <p:cNvSpPr txBox="1"/>
          <p:nvPr/>
        </p:nvSpPr>
        <p:spPr>
          <a:xfrm>
            <a:off x="5865644" y="3966983"/>
            <a:ext cx="5915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Accuracy = TP+TN/(TP+FP+FN+TN)</a:t>
            </a:r>
          </a:p>
          <a:p>
            <a:r>
              <a:rPr lang="en-IN" b="0" i="0" dirty="0">
                <a:solidFill>
                  <a:srgbClr val="888888"/>
                </a:solidFill>
                <a:effectLst/>
                <a:latin typeface="Helvetica Neue"/>
              </a:rPr>
              <a:t>Precision = TP/(TP+FP)</a:t>
            </a:r>
            <a:endParaRPr lang="en-US" dirty="0">
              <a:solidFill>
                <a:srgbClr val="888888"/>
              </a:solidFill>
              <a:latin typeface="Helvetica Neue"/>
            </a:endParaRPr>
          </a:p>
          <a:p>
            <a:r>
              <a:rPr lang="en-IN" b="0" i="0" dirty="0">
                <a:solidFill>
                  <a:srgbClr val="888888"/>
                </a:solidFill>
                <a:effectLst/>
                <a:latin typeface="Helvetica Neue"/>
              </a:rPr>
              <a:t>Recall = TP/(TP+FN)</a:t>
            </a:r>
            <a:endParaRPr lang="en-US" b="0" i="0" dirty="0">
              <a:solidFill>
                <a:srgbClr val="888888"/>
              </a:solidFill>
              <a:effectLst/>
              <a:latin typeface="Helvetica Neue"/>
            </a:endParaRPr>
          </a:p>
          <a:p>
            <a:r>
              <a:rPr lang="en-IN" b="0" i="0" dirty="0">
                <a:solidFill>
                  <a:srgbClr val="888888"/>
                </a:solidFill>
                <a:effectLst/>
                <a:latin typeface="Helvetica Neue"/>
              </a:rPr>
              <a:t>F1 Score = 2*(Recall * Precision) / (Recall + Precision)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98BBD-1262-1F6D-50E2-1CD66059C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204" y="3790950"/>
            <a:ext cx="353426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04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79E1-165A-A607-E92C-E584D262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Parkinson's Disease Severity Classification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60B3-5242-44A2-9667-AA44E659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23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C87F9D-9450-20AD-908E-7FED4B565CAF}"/>
              </a:ext>
            </a:extLst>
          </p:cNvPr>
          <p:cNvSpPr/>
          <p:nvPr/>
        </p:nvSpPr>
        <p:spPr>
          <a:xfrm>
            <a:off x="372979" y="2213809"/>
            <a:ext cx="1684421" cy="2935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From 16</a:t>
            </a:r>
          </a:p>
          <a:p>
            <a:pPr algn="ctr"/>
            <a:r>
              <a:rPr lang="en-IN" dirty="0"/>
              <a:t>Force Sensors</a:t>
            </a:r>
          </a:p>
          <a:p>
            <a:pPr algn="ctr"/>
            <a:r>
              <a:rPr lang="en-IN" dirty="0"/>
              <a:t>(under each </a:t>
            </a:r>
          </a:p>
          <a:p>
            <a:pPr algn="ctr"/>
            <a:r>
              <a:rPr lang="en-IN" dirty="0"/>
              <a:t>Foot 8*2 sensor)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3D95A-C6BB-C222-C289-9DF286CEABC2}"/>
              </a:ext>
            </a:extLst>
          </p:cNvPr>
          <p:cNvSpPr/>
          <p:nvPr/>
        </p:nvSpPr>
        <p:spPr>
          <a:xfrm>
            <a:off x="10307051" y="2221828"/>
            <a:ext cx="1684421" cy="2935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CE6436-B8AC-3301-D367-2D0043112A90}"/>
              </a:ext>
            </a:extLst>
          </p:cNvPr>
          <p:cNvSpPr/>
          <p:nvPr/>
        </p:nvSpPr>
        <p:spPr>
          <a:xfrm>
            <a:off x="2671010" y="2106976"/>
            <a:ext cx="6849979" cy="29357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 Algorithms</a:t>
            </a:r>
            <a:endParaRPr lang="en-IN" dirty="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F4F50AE3-C727-4EC8-29C7-DFC728FBB1E3}"/>
              </a:ext>
            </a:extLst>
          </p:cNvPr>
          <p:cNvSpPr/>
          <p:nvPr/>
        </p:nvSpPr>
        <p:spPr>
          <a:xfrm>
            <a:off x="10481773" y="2726517"/>
            <a:ext cx="597788" cy="577214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D55E7FE4-81F5-C7F2-4375-A50204D7EDE2}"/>
              </a:ext>
            </a:extLst>
          </p:cNvPr>
          <p:cNvSpPr/>
          <p:nvPr/>
        </p:nvSpPr>
        <p:spPr>
          <a:xfrm>
            <a:off x="11254284" y="2726517"/>
            <a:ext cx="611340" cy="598430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F14860-EC9B-4026-FE61-5DDA3112EB2D}"/>
              </a:ext>
            </a:extLst>
          </p:cNvPr>
          <p:cNvCxnSpPr>
            <a:cxnSpLocks/>
          </p:cNvCxnSpPr>
          <p:nvPr/>
        </p:nvCxnSpPr>
        <p:spPr>
          <a:xfrm>
            <a:off x="1796716" y="3737490"/>
            <a:ext cx="12447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8D633D-460C-D49C-53A7-3A2F6DE39DFE}"/>
              </a:ext>
            </a:extLst>
          </p:cNvPr>
          <p:cNvCxnSpPr>
            <a:cxnSpLocks/>
          </p:cNvCxnSpPr>
          <p:nvPr/>
        </p:nvCxnSpPr>
        <p:spPr>
          <a:xfrm>
            <a:off x="9520989" y="3655039"/>
            <a:ext cx="807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AF7FC8E-A732-7CA9-7F1D-58A19D8C17E9}"/>
              </a:ext>
            </a:extLst>
          </p:cNvPr>
          <p:cNvSpPr/>
          <p:nvPr/>
        </p:nvSpPr>
        <p:spPr>
          <a:xfrm>
            <a:off x="10462455" y="3834871"/>
            <a:ext cx="617105" cy="60982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5F3BCC6C-AA21-AC13-DE63-A772679DE0CA}"/>
              </a:ext>
            </a:extLst>
          </p:cNvPr>
          <p:cNvSpPr/>
          <p:nvPr/>
        </p:nvSpPr>
        <p:spPr>
          <a:xfrm>
            <a:off x="11299325" y="3860553"/>
            <a:ext cx="597789" cy="577214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4C9BA1-74F0-89BB-9A22-7E2AC16247EE}"/>
              </a:ext>
            </a:extLst>
          </p:cNvPr>
          <p:cNvSpPr txBox="1"/>
          <p:nvPr/>
        </p:nvSpPr>
        <p:spPr>
          <a:xfrm>
            <a:off x="10859249" y="4652001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933409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08A8-0083-6A10-A9DB-2FD5E387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dirty="0">
                <a:solidFill>
                  <a:srgbClr val="24292F"/>
                </a:solidFill>
                <a:effectLst/>
              </a:rPr>
              <a:t>Physionet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8043-CE5A-ED4D-1DF1-EDA1AA50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i="0" u="none" strike="noStrike" dirty="0">
                <a:solidFill>
                  <a:srgbClr val="24292F"/>
                </a:solidFill>
                <a:effectLst/>
              </a:rPr>
              <a:t>Physionet Dataset</a:t>
            </a:r>
            <a:endParaRPr lang="en-IN" sz="2000" b="1" i="0" dirty="0">
              <a:solidFill>
                <a:srgbClr val="24292F"/>
              </a:solidFill>
              <a:effectLst/>
            </a:endParaRPr>
          </a:p>
          <a:p>
            <a:pPr lvl="1"/>
            <a:r>
              <a:rPr lang="en-US" sz="2000" b="0" i="0" dirty="0">
                <a:solidFill>
                  <a:srgbClr val="24292F"/>
                </a:solidFill>
                <a:effectLst/>
              </a:rPr>
              <a:t>The database includes the vertical ground reaction force records of subjects as they walked at their usual, self-selected pace for approximately 2 minutes on level ground.</a:t>
            </a:r>
          </a:p>
          <a:p>
            <a:pPr lvl="1"/>
            <a:r>
              <a:rPr lang="en-US" sz="2000" b="0" i="0" dirty="0">
                <a:solidFill>
                  <a:srgbClr val="24292F"/>
                </a:solidFill>
                <a:effectLst/>
              </a:rPr>
              <a:t>The output of each of these 16 sensors has been digitized and recorded at </a:t>
            </a:r>
            <a:r>
              <a:rPr lang="en-US" sz="2000" b="1" i="0" dirty="0">
                <a:solidFill>
                  <a:srgbClr val="24292F"/>
                </a:solidFill>
                <a:effectLst/>
              </a:rPr>
              <a:t>100 samples per second</a:t>
            </a:r>
            <a:r>
              <a:rPr lang="en-US" sz="2000" b="0" i="0" dirty="0">
                <a:solidFill>
                  <a:srgbClr val="24292F"/>
                </a:solidFill>
                <a:effectLst/>
              </a:rPr>
              <a:t>, and the records also include two signals that reflect the sum of the 8 sensor outputs for each foot.</a:t>
            </a:r>
            <a:endParaRPr lang="en-US" sz="2000" dirty="0"/>
          </a:p>
          <a:p>
            <a:r>
              <a:rPr lang="en-US" sz="2000" dirty="0"/>
              <a:t>Each line contains 19 columns:</a:t>
            </a:r>
          </a:p>
          <a:p>
            <a:pPr lvl="1"/>
            <a:r>
              <a:rPr lang="en-US" sz="1800" dirty="0"/>
              <a:t>Column      1:   Time (in seconds)</a:t>
            </a:r>
          </a:p>
          <a:p>
            <a:pPr lvl="1"/>
            <a:r>
              <a:rPr lang="en-US" sz="1800" dirty="0"/>
              <a:t>Columns   2-9:   Vertical ground reaction force (VGRF, in Newton) on each of 8 sensors located under  the left foot</a:t>
            </a:r>
          </a:p>
          <a:p>
            <a:pPr lvl="1"/>
            <a:r>
              <a:rPr lang="en-US" sz="1800" dirty="0"/>
              <a:t>Columns 10-17:   VGRF on each of the 8 sensors located under the right foot</a:t>
            </a:r>
          </a:p>
          <a:p>
            <a:pPr lvl="1"/>
            <a:r>
              <a:rPr lang="en-US" sz="1800" dirty="0"/>
              <a:t>Column     18:   Total force under the left foot</a:t>
            </a:r>
          </a:p>
          <a:p>
            <a:pPr lvl="1"/>
            <a:r>
              <a:rPr lang="en-US" sz="1800" dirty="0"/>
              <a:t>Column     19:   Total force under the right foot.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9CDE5-C076-7155-4EAC-E0F398F0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24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42E80-3E84-482C-0111-9A63EAB9A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95" y="5975051"/>
            <a:ext cx="9069859" cy="7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2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06FC-6CB1-4275-871D-38DDF1FC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CNN Layers For PD </a:t>
            </a:r>
            <a:r>
              <a:rPr lang="en-US" i="0" dirty="0">
                <a:solidFill>
                  <a:srgbClr val="24292F"/>
                </a:solidFill>
                <a:effectLst/>
                <a:latin typeface="+mn-lt"/>
              </a:rPr>
              <a:t>Severity</a:t>
            </a:r>
            <a:r>
              <a:rPr lang="en-IN" dirty="0">
                <a:latin typeface="+mn-lt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1C465-F0CC-4610-A0F4-FC19CD59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25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6BA7B-5CD6-4AA2-91F4-9A06552F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54" y="1580225"/>
            <a:ext cx="9449504" cy="46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78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25DD-7B82-BE49-1025-74E16896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7DCC3-9D03-6D63-388D-0F07C7A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26</a:t>
            </a:fld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6FBB7-7D49-5CFD-C33C-CC4C4DC73FF5}"/>
              </a:ext>
            </a:extLst>
          </p:cNvPr>
          <p:cNvSpPr txBox="1"/>
          <p:nvPr/>
        </p:nvSpPr>
        <p:spPr>
          <a:xfrm>
            <a:off x="5875269" y="5156021"/>
            <a:ext cx="5915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Accuracy = TP+TN/(TP+FP+FN+TN)</a:t>
            </a:r>
          </a:p>
          <a:p>
            <a:r>
              <a:rPr lang="en-IN" b="0" i="0" dirty="0">
                <a:solidFill>
                  <a:srgbClr val="888888"/>
                </a:solidFill>
                <a:effectLst/>
                <a:latin typeface="Helvetica Neue"/>
              </a:rPr>
              <a:t>Precision = TP/(TP+FP)</a:t>
            </a:r>
            <a:endParaRPr lang="en-US" dirty="0">
              <a:solidFill>
                <a:srgbClr val="888888"/>
              </a:solidFill>
              <a:latin typeface="Helvetica Neue"/>
            </a:endParaRPr>
          </a:p>
          <a:p>
            <a:r>
              <a:rPr lang="en-IN" b="0" i="0" dirty="0">
                <a:solidFill>
                  <a:srgbClr val="888888"/>
                </a:solidFill>
                <a:effectLst/>
                <a:latin typeface="Helvetica Neue"/>
              </a:rPr>
              <a:t>Recall = TP/(TP+FN)</a:t>
            </a:r>
            <a:endParaRPr lang="en-US" b="0" i="0" dirty="0">
              <a:solidFill>
                <a:srgbClr val="888888"/>
              </a:solidFill>
              <a:effectLst/>
              <a:latin typeface="Helvetica Neue"/>
            </a:endParaRPr>
          </a:p>
          <a:p>
            <a:r>
              <a:rPr lang="en-IN" b="0" i="0" dirty="0">
                <a:solidFill>
                  <a:srgbClr val="888888"/>
                </a:solidFill>
                <a:effectLst/>
                <a:latin typeface="Helvetica Neue"/>
              </a:rPr>
              <a:t>F1 Score = 2*(Recall * Precision) / (Recall + Precision)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4B557-B71E-4A37-BB9D-3CEDDD048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92" y="757685"/>
            <a:ext cx="5915025" cy="4266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2086F8-34BF-4814-A3DB-B383A8CE5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27" y="1822361"/>
            <a:ext cx="4711942" cy="29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44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A363DC-40DA-4928-8584-5A7290761195}"/>
              </a:ext>
            </a:extLst>
          </p:cNvPr>
          <p:cNvSpPr/>
          <p:nvPr/>
        </p:nvSpPr>
        <p:spPr>
          <a:xfrm>
            <a:off x="838200" y="4275909"/>
            <a:ext cx="11162211" cy="242168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B2BF9-1327-4E1C-B4E4-6A726799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Modules- 5.</a:t>
            </a:r>
            <a:r>
              <a:rPr lang="en-US" dirty="0"/>
              <a:t>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DC66-8480-45D0-BA33-BFBF32FE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From the Feature Extraction values, machine learning model Analyze, detect and predict the person having Parkinson’s disease or not 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Parkinson’s disease (PD) is a progressive neurological disease. There are total  </a:t>
            </a:r>
            <a:r>
              <a:rPr lang="en-US" sz="1200" b="0" i="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 stages 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of PD.</a:t>
            </a:r>
          </a:p>
          <a:p>
            <a:r>
              <a:rPr lang="en-US" sz="1200" dirty="0">
                <a:solidFill>
                  <a:srgbClr val="000000"/>
                </a:solidFill>
              </a:rPr>
              <a:t>In First Stage there is </a:t>
            </a:r>
            <a:r>
              <a:rPr lang="en-IN" sz="1200" b="0" i="0" dirty="0">
                <a:solidFill>
                  <a:srgbClr val="000000"/>
                </a:solidFill>
                <a:effectLst/>
              </a:rPr>
              <a:t>Slight difficulty </a:t>
            </a:r>
            <a:r>
              <a:rPr lang="en-US" sz="1200" dirty="0">
                <a:solidFill>
                  <a:srgbClr val="000000"/>
                </a:solidFill>
              </a:rPr>
              <a:t>walking and mild posture symptoms.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For first stage PD patient, it may give inaccurate prediction.</a:t>
            </a:r>
          </a:p>
          <a:p>
            <a:r>
              <a:rPr lang="en-US" sz="1200" dirty="0">
                <a:solidFill>
                  <a:srgbClr val="000000"/>
                </a:solidFill>
              </a:rPr>
              <a:t>From second stage onwards,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 Symptoms at this stage become worse,</a:t>
            </a:r>
            <a:r>
              <a:rPr lang="en-IN" sz="1200" b="0" i="0" dirty="0">
                <a:solidFill>
                  <a:srgbClr val="000000"/>
                </a:solidFill>
                <a:effectLst/>
              </a:rPr>
              <a:t> Poor posture, Difficulty walking and from this stage machine will detect Person having PD symptoms or not.</a:t>
            </a:r>
          </a:p>
          <a:p>
            <a:endParaRPr lang="en-IN" sz="11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6AA42-3857-4EA8-AD6A-E5D2ABD0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111" y="6441779"/>
            <a:ext cx="2743200" cy="365125"/>
          </a:xfrm>
        </p:spPr>
        <p:txBody>
          <a:bodyPr/>
          <a:lstStyle/>
          <a:p>
            <a:fld id="{89901C2D-82A2-4EF3-9AE4-31F78FDAF399}" type="slidenum">
              <a:rPr lang="en-IN" smtClean="0"/>
              <a:t>27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A7254-8D38-4A11-A926-03D1CE166489}"/>
              </a:ext>
            </a:extLst>
          </p:cNvPr>
          <p:cNvSpPr txBox="1"/>
          <p:nvPr/>
        </p:nvSpPr>
        <p:spPr>
          <a:xfrm>
            <a:off x="1772968" y="443639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BCB05-75F5-46D7-AD01-92E24AFCD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3" y="4830706"/>
            <a:ext cx="1153014" cy="1611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7E8F82-9B75-4545-AEBA-E127D19B4A39}"/>
              </a:ext>
            </a:extLst>
          </p:cNvPr>
          <p:cNvSpPr txBox="1"/>
          <p:nvPr/>
        </p:nvSpPr>
        <p:spPr>
          <a:xfrm>
            <a:off x="1639366" y="6466759"/>
            <a:ext cx="952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GAIT video</a:t>
            </a:r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D28E759B-2D9E-4822-B4C7-AA7BAC3B1637}"/>
              </a:ext>
            </a:extLst>
          </p:cNvPr>
          <p:cNvSpPr/>
          <p:nvPr/>
        </p:nvSpPr>
        <p:spPr>
          <a:xfrm>
            <a:off x="3387634" y="4907260"/>
            <a:ext cx="1994263" cy="1453424"/>
          </a:xfrm>
          <a:prstGeom prst="flowChartPrepar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Pre Processing</a:t>
            </a:r>
          </a:p>
          <a:p>
            <a:pPr algn="ctr"/>
            <a:r>
              <a:rPr lang="en-IN" sz="1050" dirty="0"/>
              <a:t>Pose Estimation</a:t>
            </a:r>
          </a:p>
          <a:p>
            <a:pPr algn="ctr"/>
            <a:r>
              <a:rPr lang="en-IN" sz="1050" dirty="0"/>
              <a:t>Feature Extraction</a:t>
            </a:r>
          </a:p>
          <a:p>
            <a:pPr algn="ctr"/>
            <a:r>
              <a:rPr lang="en-IN" sz="1050" dirty="0"/>
              <a:t>Classification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CED7F-B3C7-46FE-8DAD-778D3235943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91877" y="5636243"/>
            <a:ext cx="6957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BFBF7-D796-4FAC-8C28-AE56968143A4}"/>
              </a:ext>
            </a:extLst>
          </p:cNvPr>
          <p:cNvCxnSpPr>
            <a:cxnSpLocks/>
          </p:cNvCxnSpPr>
          <p:nvPr/>
        </p:nvCxnSpPr>
        <p:spPr>
          <a:xfrm>
            <a:off x="5381897" y="5632920"/>
            <a:ext cx="9544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14D9D0-D5CE-4836-AEAE-0CA3AE0F8265}"/>
              </a:ext>
            </a:extLst>
          </p:cNvPr>
          <p:cNvSpPr txBox="1"/>
          <p:nvPr/>
        </p:nvSpPr>
        <p:spPr>
          <a:xfrm>
            <a:off x="8899571" y="443639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Output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24DFD78C-3459-4E72-9867-EC15FE1778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950351"/>
              </p:ext>
            </p:extLst>
          </p:nvPr>
        </p:nvGraphicFramePr>
        <p:xfrm>
          <a:off x="5587420" y="5038800"/>
          <a:ext cx="2743200" cy="118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D56B3B1-6699-0695-1A51-63571AC3ED9C}"/>
              </a:ext>
            </a:extLst>
          </p:cNvPr>
          <p:cNvCxnSpPr>
            <a:cxnSpLocks/>
          </p:cNvCxnSpPr>
          <p:nvPr/>
        </p:nvCxnSpPr>
        <p:spPr>
          <a:xfrm>
            <a:off x="6645511" y="6215835"/>
            <a:ext cx="627017" cy="355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3EA8E-BD7C-FB0D-7B7C-068E162C7271}"/>
              </a:ext>
            </a:extLst>
          </p:cNvPr>
          <p:cNvSpPr txBox="1"/>
          <p:nvPr/>
        </p:nvSpPr>
        <p:spPr>
          <a:xfrm>
            <a:off x="7272527" y="6306168"/>
            <a:ext cx="782901" cy="36933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home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0873E5-CBC2-D300-1D48-6156E7B8D476}"/>
              </a:ext>
            </a:extLst>
          </p:cNvPr>
          <p:cNvCxnSpPr>
            <a:cxnSpLocks/>
          </p:cNvCxnSpPr>
          <p:nvPr/>
        </p:nvCxnSpPr>
        <p:spPr>
          <a:xfrm>
            <a:off x="7359671" y="5327089"/>
            <a:ext cx="6957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id="{6634A1AC-ADFA-902D-8A0B-10CE85EB6751}"/>
              </a:ext>
            </a:extLst>
          </p:cNvPr>
          <p:cNvSpPr/>
          <p:nvPr/>
        </p:nvSpPr>
        <p:spPr>
          <a:xfrm>
            <a:off x="8055427" y="4870939"/>
            <a:ext cx="1444695" cy="971065"/>
          </a:xfrm>
          <a:prstGeom prst="flowChartPrepar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DEEP</a:t>
            </a:r>
          </a:p>
          <a:p>
            <a:pPr algn="ctr"/>
            <a:r>
              <a:rPr lang="en-IN" sz="1050" dirty="0"/>
              <a:t>LEARNING </a:t>
            </a:r>
          </a:p>
          <a:p>
            <a:pPr algn="ctr"/>
            <a:r>
              <a:rPr lang="en-IN" sz="1050" dirty="0"/>
              <a:t>ALGORITHM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779BC7D2-DCB7-BB14-38D6-14223E46A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387572"/>
              </p:ext>
            </p:extLst>
          </p:nvPr>
        </p:nvGraphicFramePr>
        <p:xfrm>
          <a:off x="9827679" y="4865905"/>
          <a:ext cx="2197058" cy="9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FF1009-EEBA-2895-F949-9091BFBD471D}"/>
              </a:ext>
            </a:extLst>
          </p:cNvPr>
          <p:cNvCxnSpPr>
            <a:cxnSpLocks/>
          </p:cNvCxnSpPr>
          <p:nvPr/>
        </p:nvCxnSpPr>
        <p:spPr>
          <a:xfrm>
            <a:off x="9479800" y="5351437"/>
            <a:ext cx="347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97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5933-2717-4A7B-9ECF-38397CD5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F694-54E3-4432-96DD-502C0C81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000" dirty="0"/>
              <a:t>Computer-Vision Based Diagnosis of Parkinson’s Disease via Gait: A Survey NAVLEEN KOUR , SUNANDA , AND SAKSHI ARORA School of Computer Science and Engineering, Shri Mata </a:t>
            </a:r>
            <a:r>
              <a:rPr lang="en-IN" sz="1000" dirty="0" err="1"/>
              <a:t>Vaishno</a:t>
            </a:r>
            <a:r>
              <a:rPr lang="en-IN" sz="1000" dirty="0"/>
              <a:t> Devi University, </a:t>
            </a:r>
            <a:r>
              <a:rPr lang="en-IN" sz="1000" dirty="0" err="1"/>
              <a:t>Katra</a:t>
            </a:r>
            <a:r>
              <a:rPr lang="en-IN" sz="1000" dirty="0"/>
              <a:t> 182320, India</a:t>
            </a:r>
          </a:p>
          <a:p>
            <a:r>
              <a:rPr lang="en-IN" sz="1000" dirty="0"/>
              <a:t>J. </a:t>
            </a:r>
            <a:r>
              <a:rPr lang="en-IN" sz="1000" dirty="0" err="1"/>
              <a:t>Ortells</a:t>
            </a:r>
            <a:r>
              <a:rPr lang="en-IN" sz="1000" dirty="0"/>
              <a:t>, M. T. Herrero-</a:t>
            </a:r>
            <a:r>
              <a:rPr lang="en-IN" sz="1000" dirty="0" err="1"/>
              <a:t>Ezquerro</a:t>
            </a:r>
            <a:r>
              <a:rPr lang="en-IN" sz="1000" dirty="0"/>
              <a:t>, and R. A. </a:t>
            </a:r>
            <a:r>
              <a:rPr lang="en-IN" sz="1000" dirty="0" err="1"/>
              <a:t>Mollineda</a:t>
            </a:r>
            <a:r>
              <a:rPr lang="en-IN" sz="1000" dirty="0"/>
              <a:t>, ‘‘Vision-based gait impairment analysis for aided diagnosis,’’ Med. Biol. Eng. </a:t>
            </a:r>
            <a:r>
              <a:rPr lang="en-IN" sz="1000" dirty="0" err="1"/>
              <a:t>Comput</a:t>
            </a:r>
            <a:r>
              <a:rPr lang="en-IN" sz="1000" dirty="0"/>
              <a:t>., vol. 56, no. 9, pp. 1553–1564, Sep. 2018. </a:t>
            </a:r>
          </a:p>
          <a:p>
            <a:r>
              <a:rPr lang="en-IN" sz="1000" dirty="0"/>
              <a:t>C. R. Pereira, D. R. Pereira, S. A. T. Weber, C. Hook, V. H. C. de Albuquerque, and J. P. Papa, ‘‘A survey on </a:t>
            </a:r>
            <a:r>
              <a:rPr lang="en-IN" sz="1000" dirty="0" err="1"/>
              <a:t>computerassisted</a:t>
            </a:r>
            <a:r>
              <a:rPr lang="en-IN" sz="1000" dirty="0"/>
              <a:t> Parkinson’s disease diagnosis,’’ </a:t>
            </a:r>
            <a:r>
              <a:rPr lang="en-IN" sz="1000" dirty="0" err="1"/>
              <a:t>Artif</a:t>
            </a:r>
            <a:r>
              <a:rPr lang="en-IN" sz="1000" dirty="0"/>
              <a:t>. </a:t>
            </a:r>
            <a:r>
              <a:rPr lang="en-IN" sz="1000" dirty="0" err="1"/>
              <a:t>Intell</a:t>
            </a:r>
            <a:r>
              <a:rPr lang="en-IN" sz="1000" dirty="0"/>
              <a:t>. Med., vol. 95, pp. 48–63, Apr. 2018.</a:t>
            </a:r>
          </a:p>
          <a:p>
            <a:r>
              <a:rPr lang="en-US" sz="1000" dirty="0"/>
              <a:t>D. H. Sutherland, ‘‘The evolution of clinical gait analysis: Part II Kinematics,’’ Gait Posture, vol. 16, no. 2, pp. 159–179, Oct. 2002.</a:t>
            </a:r>
            <a:endParaRPr lang="en-IN" sz="1000" dirty="0"/>
          </a:p>
          <a:p>
            <a:r>
              <a:rPr lang="en-US" sz="1000" dirty="0"/>
              <a:t>Gait Analysis to Detect </a:t>
            </a:r>
            <a:r>
              <a:rPr lang="en-US" sz="1000" dirty="0" err="1"/>
              <a:t>Parkinsons</a:t>
            </a:r>
            <a:r>
              <a:rPr lang="en-US" sz="1000" dirty="0"/>
              <a:t> Disease. Accessed: Feb. 18, 2019. [Online]. Available: https://www.dr-hempelnetwork.com/digital-health-technolgy/gait-analysis-to-detectalzheimers-disease%E2%80%8B</a:t>
            </a:r>
          </a:p>
          <a:p>
            <a:r>
              <a:rPr lang="en-IN" sz="1000" dirty="0"/>
              <a:t>von Schroeder, H. P., Coutts, R. D., </a:t>
            </a:r>
            <a:r>
              <a:rPr lang="en-IN" sz="1000" dirty="0" err="1"/>
              <a:t>Lyden</a:t>
            </a:r>
            <a:r>
              <a:rPr lang="en-IN" sz="1000" dirty="0"/>
              <a:t>, P. D., Billings, E. Jr &amp; Nickel, V. L. Gait parameters following stroke: a practical assessment. J. </a:t>
            </a:r>
            <a:r>
              <a:rPr lang="en-IN" sz="1000" dirty="0" err="1"/>
              <a:t>Rehabil</a:t>
            </a:r>
            <a:r>
              <a:rPr lang="en-IN" sz="1000" dirty="0"/>
              <a:t>. Res. Dev. 32, 25–31 (1995). </a:t>
            </a:r>
          </a:p>
          <a:p>
            <a:r>
              <a:rPr lang="en-IN" sz="1000" dirty="0"/>
              <a:t> Gage, J. R., Schwartz, M. H., Koop, S. E. &amp; </a:t>
            </a:r>
            <a:r>
              <a:rPr lang="en-IN" sz="1000" dirty="0" err="1"/>
              <a:t>Novacheck</a:t>
            </a:r>
            <a:r>
              <a:rPr lang="en-IN" sz="1000" dirty="0"/>
              <a:t>, T. F. The identification and treatment of gait problems in cerebral palsy. (John Wiley &amp; Sons, 2009).</a:t>
            </a:r>
          </a:p>
          <a:p>
            <a:r>
              <a:rPr lang="en-IN" sz="1000" dirty="0"/>
              <a:t> Martin, C. L. et al. Gait and balance impairment in early multiple sclerosis in the absence of clinical disability. Mult. </a:t>
            </a:r>
            <a:r>
              <a:rPr lang="en-IN" sz="1000" dirty="0" err="1"/>
              <a:t>Scler</a:t>
            </a:r>
            <a:r>
              <a:rPr lang="en-IN" sz="1000" dirty="0"/>
              <a:t>. 12, 620–628 (2006</a:t>
            </a:r>
            <a:r>
              <a:rPr lang="en-IN" sz="800" dirty="0"/>
              <a:t>). 6. D’Angelo, M. G. et al. Gait pattern in Duchenne muscular </a:t>
            </a:r>
            <a:r>
              <a:rPr lang="en-IN" sz="1000" dirty="0"/>
              <a:t>dystrophy. Gait Posture 29, 36–41 (2009).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588DC-E3D9-4F4F-B00D-42BA1F32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28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212E8E-D8B2-4927-86F9-B0CF80FE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+mn-lt"/>
              </a:rPr>
              <a:t>Problem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478727-8D97-4947-97E8-76B11A50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 design and develop a system that can detect Parkinson’s disease using the walking pattern (Gait Analysis) of patient from the video and GAIT Sensor Data.</a:t>
            </a:r>
          </a:p>
          <a:p>
            <a:r>
              <a:rPr 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To identify the Posture of the individuals through key point detection.</a:t>
            </a:r>
            <a:endParaRPr lang="en-US" sz="3200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To extract efficient features for classification of normal and PD patients.</a:t>
            </a:r>
          </a:p>
          <a:p>
            <a:endParaRPr lang="en-US" sz="2200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4086C-535F-41FE-B7F2-4D1284EB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41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BCF10A-45DE-4009-8457-94EFAB28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20" y="289711"/>
            <a:ext cx="10515600" cy="865321"/>
          </a:xfrm>
        </p:spPr>
        <p:txBody>
          <a:bodyPr/>
          <a:lstStyle/>
          <a:p>
            <a:r>
              <a:rPr lang="en-IN" dirty="0">
                <a:latin typeface="+mn-lt"/>
              </a:rPr>
              <a:t>Literature Survey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DB3CE-4611-45C3-9F44-B14C63540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232400"/>
              </p:ext>
            </p:extLst>
          </p:nvPr>
        </p:nvGraphicFramePr>
        <p:xfrm>
          <a:off x="679820" y="1356209"/>
          <a:ext cx="10515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6786059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430537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23415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125656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53268752"/>
                    </a:ext>
                  </a:extLst>
                </a:gridCol>
              </a:tblGrid>
              <a:tr h="600729">
                <a:tc>
                  <a:txBody>
                    <a:bodyPr/>
                    <a:lstStyle/>
                    <a:p>
                      <a:r>
                        <a:rPr lang="en-IN" sz="1800" dirty="0"/>
                        <a:t>Title/Author/year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  <a:endParaRPr lang="en-IN" dirty="0">
                        <a:effectLst/>
                      </a:endParaRPr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Pros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70993"/>
                  </a:ext>
                </a:extLst>
              </a:tr>
              <a:tr h="600729">
                <a:tc>
                  <a:txBody>
                    <a:bodyPr/>
                    <a:lstStyle/>
                    <a:p>
                      <a:r>
                        <a:rPr lang="en-US" dirty="0"/>
                        <a:t>Computer-Vision Based Diagnosis of Parkinson’s Disease via Gait.</a:t>
                      </a:r>
                    </a:p>
                    <a:p>
                      <a:r>
                        <a:rPr lang="en-IN" dirty="0"/>
                        <a:t>NAVLEEN KOUR , SUNANDA , AND SAKSHI ARORA</a:t>
                      </a:r>
                    </a:p>
                    <a:p>
                      <a:r>
                        <a:rPr lang="en-IN" sz="18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Vision based marker less modality provides more simple, affordable and easy way to capture gait data for efficient PD diagnosis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DL model like CNN or generative Adversarial networks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Highly compact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Portable and more convenient for recording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No requirements of heavy lab. Setup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Cost effective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Difficult to interpret images from acquired Videos.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8476"/>
                  </a:ext>
                </a:extLst>
              </a:tr>
              <a:tr h="600729">
                <a:tc>
                  <a:txBody>
                    <a:bodyPr/>
                    <a:lstStyle/>
                    <a:p>
                      <a:r>
                        <a:rPr lang="en-IN" dirty="0"/>
                        <a:t>Human Pose Estimation,</a:t>
                      </a:r>
                    </a:p>
                    <a:p>
                      <a:r>
                        <a:rPr lang="en-IN" dirty="0"/>
                        <a:t>Rohit </a:t>
                      </a:r>
                      <a:r>
                        <a:rPr lang="en-IN" dirty="0" err="1"/>
                        <a:t>Josyula</a:t>
                      </a:r>
                      <a:endParaRPr lang="en-IN" dirty="0"/>
                    </a:p>
                    <a:p>
                      <a:r>
                        <a:rPr lang="en-IN" sz="18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Pose Estimation as the localization of human joints or predefined landmarks in images and videos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 Landmark Detection With MediaPipe and OpenCV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Highly accurate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Provides exact location of body landmarks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Accumulated error issue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4249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C136BC-B783-46C9-ACE2-781D103B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BCF10A-45DE-4009-8457-94EFAB28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20" y="289711"/>
            <a:ext cx="10515600" cy="865321"/>
          </a:xfrm>
        </p:spPr>
        <p:txBody>
          <a:bodyPr/>
          <a:lstStyle/>
          <a:p>
            <a:r>
              <a:rPr lang="en-IN" dirty="0">
                <a:latin typeface="+mn-lt"/>
              </a:rPr>
              <a:t>Literature Survey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DB3CE-4611-45C3-9F44-B14C63540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41860"/>
              </p:ext>
            </p:extLst>
          </p:nvPr>
        </p:nvGraphicFramePr>
        <p:xfrm>
          <a:off x="679820" y="1356209"/>
          <a:ext cx="1051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6786059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430537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23415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125656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53268752"/>
                    </a:ext>
                  </a:extLst>
                </a:gridCol>
              </a:tblGrid>
              <a:tr h="608076">
                <a:tc>
                  <a:txBody>
                    <a:bodyPr/>
                    <a:lstStyle/>
                    <a:p>
                      <a:r>
                        <a:rPr lang="en-IN" sz="1800" dirty="0"/>
                        <a:t>Title/Author/year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  <a:endParaRPr lang="en-IN" dirty="0">
                        <a:effectLst/>
                      </a:endParaRPr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Pros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70993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r>
                        <a:rPr lang="en-US" dirty="0"/>
                        <a:t>Human Pose Estimation-Based Real-Time Gait Analysis Using Convolutional Neural Network,</a:t>
                      </a:r>
                    </a:p>
                    <a:p>
                      <a:r>
                        <a:rPr lang="en-IN" dirty="0"/>
                        <a:t>ALI ROHAN 1 (2020)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Human pose estimation  combined with a CNN for classification between normal and abnormal gait of a human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Gait analysis mechanism using deep learning tools such as CNN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 eliminates the impact of other problematic constraints such as clothing, surface etc.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 of Images with different Positions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8476"/>
                  </a:ext>
                </a:extLst>
              </a:tr>
              <a:tr h="2432304">
                <a:tc>
                  <a:txBody>
                    <a:bodyPr/>
                    <a:lstStyle/>
                    <a:p>
                      <a:r>
                        <a:rPr lang="en-US" dirty="0"/>
                        <a:t>OpenPose: Realtime Multi-Person 2D Pose Estimation Using Part Affinity Fields,</a:t>
                      </a:r>
                    </a:p>
                    <a:p>
                      <a:r>
                        <a:rPr lang="en-IN" dirty="0" err="1"/>
                        <a:t>Zhe</a:t>
                      </a:r>
                      <a:r>
                        <a:rPr lang="en-IN" dirty="0"/>
                        <a:t> Cao, Tomas Simon , Shih-</a:t>
                      </a:r>
                      <a:r>
                        <a:rPr lang="en-IN" dirty="0" err="1"/>
                        <a:t>En</a:t>
                      </a:r>
                      <a:r>
                        <a:rPr lang="en-IN" dirty="0"/>
                        <a:t> Wei, and </a:t>
                      </a:r>
                      <a:r>
                        <a:rPr lang="en-IN" dirty="0" err="1"/>
                        <a:t>Yaser</a:t>
                      </a:r>
                      <a:r>
                        <a:rPr lang="en-IN" dirty="0"/>
                        <a:t> Sheikh 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Realtime multi-person 2D pose estimation is a key component in enabling machines to have an understanding of people in images and videos.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Confidence Maps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 Affinity Fields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are processed by a greedy bipartite matching algorithm to obtain the poses for each person in the image.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accuracy without compromise on execution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Greedy parsing algorithm is effective</a:t>
                      </a:r>
                      <a:endParaRPr lang="en-IN" sz="1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Slight tradeoff between speed and accuracy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 cases still exist (i.e. foot and leg occluded, rare joint position, etc.)</a:t>
                      </a:r>
                      <a:endParaRPr lang="en-IN" sz="1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4249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36889-0626-4C66-8E5C-1C894132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3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B7E12FC-4015-4E99-83B0-80988EA62F5A}"/>
              </a:ext>
            </a:extLst>
          </p:cNvPr>
          <p:cNvSpPr txBox="1">
            <a:spLocks/>
          </p:cNvSpPr>
          <p:nvPr/>
        </p:nvSpPr>
        <p:spPr>
          <a:xfrm>
            <a:off x="838200" y="118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+mn-lt"/>
              </a:rPr>
              <a:t>Architecture Diagram of Detecting PD</a:t>
            </a:r>
          </a:p>
        </p:txBody>
      </p:sp>
      <p:sp>
        <p:nvSpPr>
          <p:cNvPr id="14" name="Can 6">
            <a:extLst>
              <a:ext uri="{FF2B5EF4-FFF2-40B4-BE49-F238E27FC236}">
                <a16:creationId xmlns:a16="http://schemas.microsoft.com/office/drawing/2014/main" id="{86ACD99F-BA7F-4E58-B6F2-F1C83AEC9760}"/>
              </a:ext>
            </a:extLst>
          </p:cNvPr>
          <p:cNvSpPr/>
          <p:nvPr/>
        </p:nvSpPr>
        <p:spPr>
          <a:xfrm>
            <a:off x="290459" y="1621006"/>
            <a:ext cx="1350121" cy="942975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GAIT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3FA63D1E-D124-4DC3-80E6-E6B97CCA2E9C}"/>
              </a:ext>
            </a:extLst>
          </p:cNvPr>
          <p:cNvSpPr/>
          <p:nvPr/>
        </p:nvSpPr>
        <p:spPr>
          <a:xfrm>
            <a:off x="2410120" y="1334305"/>
            <a:ext cx="1971675" cy="15488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8">
            <a:extLst>
              <a:ext uri="{FF2B5EF4-FFF2-40B4-BE49-F238E27FC236}">
                <a16:creationId xmlns:a16="http://schemas.microsoft.com/office/drawing/2014/main" id="{677D6094-7ABA-456E-A1E5-6909D17DAE9C}"/>
              </a:ext>
            </a:extLst>
          </p:cNvPr>
          <p:cNvSpPr/>
          <p:nvPr/>
        </p:nvSpPr>
        <p:spPr>
          <a:xfrm>
            <a:off x="4901845" y="1215182"/>
            <a:ext cx="4448742" cy="172013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Pose </a:t>
            </a:r>
            <a:r>
              <a:rPr lang="en-IN" i="0" dirty="0">
                <a:solidFill>
                  <a:schemeClr val="tx1"/>
                </a:solidFill>
                <a:effectLst/>
              </a:rPr>
              <a:t>Estimation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EEA78292-28B5-4ABA-8461-0227B237DC2B}"/>
              </a:ext>
            </a:extLst>
          </p:cNvPr>
          <p:cNvSpPr/>
          <p:nvPr/>
        </p:nvSpPr>
        <p:spPr>
          <a:xfrm>
            <a:off x="9657942" y="1513737"/>
            <a:ext cx="2499012" cy="1211010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E0911B4A-131E-4900-AEEC-0637924AB955}"/>
              </a:ext>
            </a:extLst>
          </p:cNvPr>
          <p:cNvSpPr/>
          <p:nvPr/>
        </p:nvSpPr>
        <p:spPr>
          <a:xfrm>
            <a:off x="10205745" y="1987178"/>
            <a:ext cx="1654919" cy="628711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fontAlgn="base"/>
            <a:r>
              <a:rPr lang="en-US" sz="1600" b="0" i="0" dirty="0">
                <a:solidFill>
                  <a:srgbClr val="000000"/>
                </a:solidFill>
                <a:effectLst/>
              </a:rPr>
              <a:t>8 Derived</a:t>
            </a:r>
          </a:p>
          <a:p>
            <a:pPr algn="ctr" rtl="0" fontAlgn="base"/>
            <a:r>
              <a:rPr lang="en-US" sz="1600" dirty="0">
                <a:solidFill>
                  <a:srgbClr val="000000"/>
                </a:solidFill>
              </a:rPr>
              <a:t>Features</a:t>
            </a:r>
            <a:endParaRPr lang="en-US" sz="16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87CFE8-D9D5-422B-BF21-383529759FED}"/>
              </a:ext>
            </a:extLst>
          </p:cNvPr>
          <p:cNvSpPr/>
          <p:nvPr/>
        </p:nvSpPr>
        <p:spPr>
          <a:xfrm>
            <a:off x="8746344" y="4031747"/>
            <a:ext cx="1654919" cy="9715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PD / Not PD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1816D799-02D6-4065-8838-BE3EAEBDDBC5}"/>
              </a:ext>
            </a:extLst>
          </p:cNvPr>
          <p:cNvSpPr txBox="1"/>
          <p:nvPr/>
        </p:nvSpPr>
        <p:spPr>
          <a:xfrm>
            <a:off x="10196406" y="1545486"/>
            <a:ext cx="176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Feature Extraction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4B05B8-1280-4282-886C-6071F0AF6C05}"/>
              </a:ext>
            </a:extLst>
          </p:cNvPr>
          <p:cNvCxnSpPr>
            <a:cxnSpLocks/>
          </p:cNvCxnSpPr>
          <p:nvPr/>
        </p:nvCxnSpPr>
        <p:spPr>
          <a:xfrm>
            <a:off x="1640580" y="2220374"/>
            <a:ext cx="76954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3AAE68-2CBE-4400-93FA-0B7949903C0F}"/>
              </a:ext>
            </a:extLst>
          </p:cNvPr>
          <p:cNvCxnSpPr>
            <a:cxnSpLocks/>
          </p:cNvCxnSpPr>
          <p:nvPr/>
        </p:nvCxnSpPr>
        <p:spPr>
          <a:xfrm flipV="1">
            <a:off x="4381793" y="2187099"/>
            <a:ext cx="542925" cy="87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274334-AA65-4AE9-B899-71EC0A403FA3}"/>
              </a:ext>
            </a:extLst>
          </p:cNvPr>
          <p:cNvCxnSpPr>
            <a:cxnSpLocks/>
          </p:cNvCxnSpPr>
          <p:nvPr/>
        </p:nvCxnSpPr>
        <p:spPr>
          <a:xfrm>
            <a:off x="10990543" y="2724747"/>
            <a:ext cx="0" cy="4756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32">
            <a:extLst>
              <a:ext uri="{FF2B5EF4-FFF2-40B4-BE49-F238E27FC236}">
                <a16:creationId xmlns:a16="http://schemas.microsoft.com/office/drawing/2014/main" id="{D2047015-9D1C-48C7-B984-D4BA430D5AB7}"/>
              </a:ext>
            </a:extLst>
          </p:cNvPr>
          <p:cNvSpPr>
            <a:spLocks noGrp="1"/>
          </p:cNvSpPr>
          <p:nvPr/>
        </p:nvSpPr>
        <p:spPr bwMode="gray">
          <a:xfrm>
            <a:off x="10275694" y="277576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6D5E26-ADFF-4A61-A5D9-8E69EEF4CE83}"/>
              </a:ext>
            </a:extLst>
          </p:cNvPr>
          <p:cNvSpPr txBox="1"/>
          <p:nvPr/>
        </p:nvSpPr>
        <p:spPr>
          <a:xfrm>
            <a:off x="2638816" y="1405885"/>
            <a:ext cx="1514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0" dirty="0">
                <a:solidFill>
                  <a:srgbClr val="000000"/>
                </a:solidFill>
                <a:effectLst/>
              </a:rPr>
              <a:t>Preprocessing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151D2ACC-01C8-467D-91B4-17E92F83C4AB}"/>
              </a:ext>
            </a:extLst>
          </p:cNvPr>
          <p:cNvSpPr/>
          <p:nvPr/>
        </p:nvSpPr>
        <p:spPr>
          <a:xfrm>
            <a:off x="2780092" y="1838255"/>
            <a:ext cx="1231729" cy="56197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</a:rPr>
              <a:t>Openpose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Processing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572B88FF-3A66-4918-9965-EBC2A98F3E85}"/>
              </a:ext>
            </a:extLst>
          </p:cNvPr>
          <p:cNvSpPr/>
          <p:nvPr/>
        </p:nvSpPr>
        <p:spPr>
          <a:xfrm>
            <a:off x="8011298" y="1763331"/>
            <a:ext cx="1231729" cy="8074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fontAlgn="base"/>
            <a:r>
              <a:rPr lang="en-US" sz="1600" b="0" i="0" dirty="0">
                <a:solidFill>
                  <a:srgbClr val="000000"/>
                </a:solidFill>
                <a:effectLst/>
              </a:rPr>
              <a:t>Key landmark detection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216779CF-D51A-41D4-BB44-FD9F03C25A38}"/>
              </a:ext>
            </a:extLst>
          </p:cNvPr>
          <p:cNvSpPr/>
          <p:nvPr/>
        </p:nvSpPr>
        <p:spPr>
          <a:xfrm>
            <a:off x="6603608" y="1756568"/>
            <a:ext cx="1231729" cy="8074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</a:rPr>
              <a:t>Key point filtering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B1109525-2754-4F9D-B838-329008536F3B}"/>
              </a:ext>
            </a:extLst>
          </p:cNvPr>
          <p:cNvSpPr/>
          <p:nvPr/>
        </p:nvSpPr>
        <p:spPr>
          <a:xfrm>
            <a:off x="5070266" y="1773839"/>
            <a:ext cx="1231729" cy="790141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</a:rPr>
              <a:t>JSON2CSV file creation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8" name="Elbow Connector 25">
            <a:extLst>
              <a:ext uri="{FF2B5EF4-FFF2-40B4-BE49-F238E27FC236}">
                <a16:creationId xmlns:a16="http://schemas.microsoft.com/office/drawing/2014/main" id="{E20C31E4-9A7F-4EF7-9E1D-FC225B8184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54888" y="3855837"/>
            <a:ext cx="850471" cy="61272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591E5-F293-4B90-8C6D-4FDE94E5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6</a:t>
            </a:fld>
            <a:endParaRPr lang="en-IN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66A02035-49EA-DFF9-EFBF-0BE4DB433634}"/>
              </a:ext>
            </a:extLst>
          </p:cNvPr>
          <p:cNvSpPr/>
          <p:nvPr/>
        </p:nvSpPr>
        <p:spPr>
          <a:xfrm>
            <a:off x="6831178" y="3990332"/>
            <a:ext cx="1100785" cy="1037199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IF</a:t>
            </a:r>
          </a:p>
          <a:p>
            <a:pPr algn="ctr"/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C00DC0-8D10-509F-C9BA-74F6FB411C31}"/>
              </a:ext>
            </a:extLst>
          </p:cNvPr>
          <p:cNvCxnSpPr>
            <a:cxnSpLocks/>
          </p:cNvCxnSpPr>
          <p:nvPr/>
        </p:nvCxnSpPr>
        <p:spPr>
          <a:xfrm flipH="1">
            <a:off x="7900618" y="4517522"/>
            <a:ext cx="81438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96C63C5B-7819-9262-EB55-3177E94B9714}"/>
              </a:ext>
            </a:extLst>
          </p:cNvPr>
          <p:cNvSpPr/>
          <p:nvPr/>
        </p:nvSpPr>
        <p:spPr>
          <a:xfrm>
            <a:off x="3404719" y="4013237"/>
            <a:ext cx="2564006" cy="9913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Gait Sensor Data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(For Calculation of FOG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&amp; </a:t>
            </a:r>
            <a:r>
              <a:rPr lang="en-IN" sz="1600" u="none" strike="noStrike" dirty="0">
                <a:solidFill>
                  <a:schemeClr val="tx1"/>
                </a:solidFill>
                <a:effectLst/>
              </a:rPr>
              <a:t>severity</a:t>
            </a: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level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B1456476-7B52-5AED-B44A-5A678113B413}"/>
              </a:ext>
            </a:extLst>
          </p:cNvPr>
          <p:cNvSpPr/>
          <p:nvPr/>
        </p:nvSpPr>
        <p:spPr>
          <a:xfrm>
            <a:off x="897006" y="4033469"/>
            <a:ext cx="1819947" cy="11065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CNN</a:t>
            </a:r>
          </a:p>
          <a:p>
            <a:pPr algn="ctr"/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ALGORITHM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D4786540-DCE6-F4DB-A41C-BCA41F8CE8FB}"/>
              </a:ext>
            </a:extLst>
          </p:cNvPr>
          <p:cNvSpPr/>
          <p:nvPr/>
        </p:nvSpPr>
        <p:spPr>
          <a:xfrm>
            <a:off x="453103" y="5686954"/>
            <a:ext cx="4448742" cy="895441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3CF671A1-0FE2-0557-BD44-AF30D887BEEA}"/>
              </a:ext>
            </a:extLst>
          </p:cNvPr>
          <p:cNvSpPr/>
          <p:nvPr/>
        </p:nvSpPr>
        <p:spPr>
          <a:xfrm>
            <a:off x="749967" y="5841047"/>
            <a:ext cx="1819945" cy="561975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fontAlgn="base"/>
            <a:r>
              <a:rPr lang="en-US" sz="1600" b="0" i="0" dirty="0">
                <a:solidFill>
                  <a:srgbClr val="000000"/>
                </a:solidFill>
                <a:effectLst/>
              </a:rPr>
              <a:t>Detection Of FOG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E1294A5F-AAB2-3425-D3B1-B2771EB8744C}"/>
              </a:ext>
            </a:extLst>
          </p:cNvPr>
          <p:cNvSpPr/>
          <p:nvPr/>
        </p:nvSpPr>
        <p:spPr>
          <a:xfrm>
            <a:off x="2780092" y="5852825"/>
            <a:ext cx="1819945" cy="561975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fontAlgn="base"/>
            <a:r>
              <a:rPr lang="en-US" sz="1600" b="0" i="0" dirty="0">
                <a:solidFill>
                  <a:srgbClr val="000000"/>
                </a:solidFill>
                <a:effectLst/>
              </a:rPr>
              <a:t>Detection of </a:t>
            </a:r>
            <a:r>
              <a:rPr lang="en-IN" sz="1600" u="none" strike="noStrike" dirty="0">
                <a:solidFill>
                  <a:schemeClr val="tx1"/>
                </a:solidFill>
                <a:effectLst/>
              </a:rPr>
              <a:t>severity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40D9FF-F68C-6DFF-1237-1A2E2E961014}"/>
              </a:ext>
            </a:extLst>
          </p:cNvPr>
          <p:cNvCxnSpPr>
            <a:cxnSpLocks/>
          </p:cNvCxnSpPr>
          <p:nvPr/>
        </p:nvCxnSpPr>
        <p:spPr>
          <a:xfrm flipV="1">
            <a:off x="9373975" y="2169612"/>
            <a:ext cx="542925" cy="87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7">
            <a:extLst>
              <a:ext uri="{FF2B5EF4-FFF2-40B4-BE49-F238E27FC236}">
                <a16:creationId xmlns:a16="http://schemas.microsoft.com/office/drawing/2014/main" id="{26FAA5FC-3103-1564-6942-CBF277DEC563}"/>
              </a:ext>
            </a:extLst>
          </p:cNvPr>
          <p:cNvSpPr/>
          <p:nvPr/>
        </p:nvSpPr>
        <p:spPr>
          <a:xfrm>
            <a:off x="9963397" y="3275387"/>
            <a:ext cx="1971675" cy="5838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Classification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AACB6B-53E7-DEC2-BEF0-8A1EADE2187A}"/>
              </a:ext>
            </a:extLst>
          </p:cNvPr>
          <p:cNvCxnSpPr>
            <a:cxnSpLocks/>
          </p:cNvCxnSpPr>
          <p:nvPr/>
        </p:nvCxnSpPr>
        <p:spPr>
          <a:xfrm flipH="1">
            <a:off x="6016797" y="4517522"/>
            <a:ext cx="81438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D4E6051-AA43-0D0D-3641-0FA66DAB6277}"/>
              </a:ext>
            </a:extLst>
          </p:cNvPr>
          <p:cNvSpPr/>
          <p:nvPr/>
        </p:nvSpPr>
        <p:spPr>
          <a:xfrm>
            <a:off x="5968725" y="5610845"/>
            <a:ext cx="1654919" cy="9715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Result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8CCCA4-D512-8DA0-BF2B-8D28F206DCE3}"/>
              </a:ext>
            </a:extLst>
          </p:cNvPr>
          <p:cNvCxnSpPr>
            <a:cxnSpLocks/>
          </p:cNvCxnSpPr>
          <p:nvPr/>
        </p:nvCxnSpPr>
        <p:spPr>
          <a:xfrm flipH="1">
            <a:off x="2638816" y="4580145"/>
            <a:ext cx="81438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7A4D1F-E6D6-32D5-D7F5-E8BCF7620CFF}"/>
              </a:ext>
            </a:extLst>
          </p:cNvPr>
          <p:cNvCxnSpPr>
            <a:cxnSpLocks/>
          </p:cNvCxnSpPr>
          <p:nvPr/>
        </p:nvCxnSpPr>
        <p:spPr>
          <a:xfrm>
            <a:off x="3046006" y="4730375"/>
            <a:ext cx="0" cy="5943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A3869A-625D-969F-DDD9-92847ED1F164}"/>
              </a:ext>
            </a:extLst>
          </p:cNvPr>
          <p:cNvCxnSpPr>
            <a:cxnSpLocks/>
          </p:cNvCxnSpPr>
          <p:nvPr/>
        </p:nvCxnSpPr>
        <p:spPr>
          <a:xfrm>
            <a:off x="4901845" y="6133812"/>
            <a:ext cx="105067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1F09C75-3F27-8203-6649-F41F0EFB5B65}"/>
              </a:ext>
            </a:extLst>
          </p:cNvPr>
          <p:cNvSpPr txBox="1"/>
          <p:nvPr/>
        </p:nvSpPr>
        <p:spPr>
          <a:xfrm>
            <a:off x="6247124" y="4217394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56" name="Elbow Connector 25">
            <a:extLst>
              <a:ext uri="{FF2B5EF4-FFF2-40B4-BE49-F238E27FC236}">
                <a16:creationId xmlns:a16="http://schemas.microsoft.com/office/drawing/2014/main" id="{2ED7950A-5406-2ADB-EBE6-1999ECDF35E8}"/>
              </a:ext>
            </a:extLst>
          </p:cNvPr>
          <p:cNvCxnSpPr>
            <a:cxnSpLocks/>
          </p:cNvCxnSpPr>
          <p:nvPr/>
        </p:nvCxnSpPr>
        <p:spPr>
          <a:xfrm>
            <a:off x="7381570" y="5432430"/>
            <a:ext cx="2521006" cy="40157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5CF0C7A-EC22-D2D6-BF39-64AF670C9823}"/>
              </a:ext>
            </a:extLst>
          </p:cNvPr>
          <p:cNvSpPr txBox="1"/>
          <p:nvPr/>
        </p:nvSpPr>
        <p:spPr>
          <a:xfrm>
            <a:off x="8749943" y="553334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1B45AF-775D-4CF1-C0FB-29DDA840F0B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381571" y="5027531"/>
            <a:ext cx="0" cy="404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A3D4D40A-524C-0E33-A98D-EDCC65ED2DA2}"/>
              </a:ext>
            </a:extLst>
          </p:cNvPr>
          <p:cNvSpPr/>
          <p:nvPr/>
        </p:nvSpPr>
        <p:spPr>
          <a:xfrm>
            <a:off x="9916900" y="5644155"/>
            <a:ext cx="1324764" cy="417339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fontAlgn="base"/>
            <a:r>
              <a:rPr lang="en-IN" sz="1600" b="0" i="0" dirty="0">
                <a:solidFill>
                  <a:srgbClr val="000000"/>
                </a:solidFill>
                <a:effectLst/>
              </a:rPr>
              <a:t>HOME PAGE</a:t>
            </a:r>
            <a:endParaRPr lang="en-US" sz="16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627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9B94-3764-7CA5-6EF9-5997470B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81BE-1526-50CE-532B-7879A824D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Pre-Processing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Pose Estimation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Feature Extraction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Classification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Detection Of FOG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Detection of </a:t>
            </a:r>
            <a:r>
              <a:rPr lang="en-IN" sz="2000" u="none" strike="noStrike" dirty="0">
                <a:solidFill>
                  <a:schemeClr val="tx1"/>
                </a:solidFill>
                <a:effectLst/>
              </a:rPr>
              <a:t>severity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Final Output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User interface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endParaRPr lang="en-US" sz="2800" b="0" i="0" dirty="0">
              <a:solidFill>
                <a:srgbClr val="000000"/>
              </a:solidFill>
              <a:effectLst/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sz="2800" b="0" i="0" dirty="0">
              <a:solidFill>
                <a:srgbClr val="000000"/>
              </a:solidFill>
              <a:effectLst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A89B0-0B65-4CE1-B9EB-298E2D7A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7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2BF9-1327-4E1C-B4E4-6A726799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Module- 1.</a:t>
            </a:r>
            <a:r>
              <a:rPr lang="en-US" dirty="0"/>
              <a:t> </a:t>
            </a:r>
            <a:r>
              <a:rPr lang="en-IN" dirty="0">
                <a:solidFill>
                  <a:schemeClr val="tx1"/>
                </a:solidFill>
              </a:rPr>
              <a:t>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DC66-8480-45D0-BA33-BFBF32FE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For each frame in a video, </a:t>
            </a:r>
            <a:r>
              <a:rPr lang="en-US" sz="1800" b="1" dirty="0"/>
              <a:t>Openpose</a:t>
            </a:r>
            <a:r>
              <a:rPr lang="en-US" sz="1800" dirty="0"/>
              <a:t> returned 2D image-plane coordinates of 25 key points together with prediction confidence of each point for each detected person.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24292F"/>
                </a:solidFill>
                <a:effectLst/>
                <a:latin typeface="-apple-system"/>
              </a:rPr>
              <a:t>Input</a:t>
            </a:r>
            <a:r>
              <a:rPr lang="en-IN" sz="1800" b="0" i="0" dirty="0">
                <a:solidFill>
                  <a:srgbClr val="24292F"/>
                </a:solidFill>
                <a:effectLst/>
                <a:latin typeface="-apple-system"/>
              </a:rPr>
              <a:t>: video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24292F"/>
                </a:solidFill>
                <a:effectLst/>
                <a:latin typeface="-apple-system"/>
              </a:rPr>
              <a:t>Output</a:t>
            </a:r>
            <a:r>
              <a:rPr lang="en-IN" sz="1800" b="0" i="0" dirty="0">
                <a:solidFill>
                  <a:srgbClr val="24292F"/>
                </a:solidFill>
                <a:effectLst/>
                <a:latin typeface="-apple-system"/>
              </a:rPr>
              <a:t>: keypoint saving (JSON)</a:t>
            </a:r>
          </a:p>
          <a:p>
            <a:endParaRPr lang="en-US" sz="1800" dirty="0"/>
          </a:p>
          <a:p>
            <a:pPr lvl="3"/>
            <a:endParaRPr lang="en-US" sz="1000" b="0" i="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endParaRPr lang="en-US" sz="1400" b="0" i="0" dirty="0">
              <a:effectLst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7D37-0CBF-4CDB-A19D-D574C192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8</a:t>
            </a:fld>
            <a:endParaRPr lang="en-IN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03E9234-EE3D-4F1D-B17E-DC7A2E634E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72C9C-A542-4CEE-9D06-520BC8ABEB64}"/>
              </a:ext>
            </a:extLst>
          </p:cNvPr>
          <p:cNvSpPr txBox="1"/>
          <p:nvPr/>
        </p:nvSpPr>
        <p:spPr>
          <a:xfrm>
            <a:off x="1603945" y="3296152"/>
            <a:ext cx="53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Input</a:t>
            </a:r>
            <a:endParaRPr lang="en-IN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9748B-8F69-46DE-97C2-823E47CCF2CF}"/>
              </a:ext>
            </a:extLst>
          </p:cNvPr>
          <p:cNvSpPr txBox="1"/>
          <p:nvPr/>
        </p:nvSpPr>
        <p:spPr>
          <a:xfrm>
            <a:off x="9166245" y="3290500"/>
            <a:ext cx="68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Output</a:t>
            </a:r>
            <a:endParaRPr lang="en-IN" sz="1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0F0D84-4C56-D829-3302-89B58E9A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1" y="4116959"/>
            <a:ext cx="1893868" cy="2371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F7198B-2375-7EC2-43BA-6C4EFCC4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046" y="3693289"/>
            <a:ext cx="4590373" cy="2976338"/>
          </a:xfrm>
          <a:prstGeom prst="rect">
            <a:avLst/>
          </a:prstGeom>
        </p:spPr>
      </p:pic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0C948B4-7E20-72D6-A36C-652BD3E02D94}"/>
              </a:ext>
            </a:extLst>
          </p:cNvPr>
          <p:cNvSpPr/>
          <p:nvPr/>
        </p:nvSpPr>
        <p:spPr>
          <a:xfrm>
            <a:off x="3931920" y="4917475"/>
            <a:ext cx="1423852" cy="7445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OpenPose</a:t>
            </a:r>
          </a:p>
          <a:p>
            <a:pPr algn="ctr"/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library 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C443D2-016E-B5C2-B905-5170975B93FC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2550879" y="5289767"/>
            <a:ext cx="1381041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DEB04-0C47-E8D1-A0B8-F8A4FBE3747F}"/>
              </a:ext>
            </a:extLst>
          </p:cNvPr>
          <p:cNvCxnSpPr>
            <a:cxnSpLocks/>
          </p:cNvCxnSpPr>
          <p:nvPr/>
        </p:nvCxnSpPr>
        <p:spPr>
          <a:xfrm flipV="1">
            <a:off x="5355772" y="5298335"/>
            <a:ext cx="1381041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9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5B4A-DF9C-6378-2674-01FD2F16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Module- 1.</a:t>
            </a:r>
            <a:r>
              <a:rPr lang="en-US" dirty="0"/>
              <a:t> </a:t>
            </a:r>
            <a:r>
              <a:rPr lang="en-IN" dirty="0">
                <a:solidFill>
                  <a:schemeClr val="tx1"/>
                </a:solidFill>
              </a:rPr>
              <a:t>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5A4B-8AE3-5E53-6685-13B820A7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Importing Openpose &amp; Extracting video.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D4F6A-9DA4-B1FB-2C29-7273B260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1C2D-82A2-4EF3-9AE4-31F78FDAF399}" type="slidenum">
              <a:rPr lang="en-IN" smtClean="0"/>
              <a:t>9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C9D75-CF30-88A2-819A-1743D312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9313"/>
            <a:ext cx="9893967" cy="32605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9F8355-0649-88D5-6D1C-E45A4A9B3A23}"/>
              </a:ext>
            </a:extLst>
          </p:cNvPr>
          <p:cNvSpPr/>
          <p:nvPr/>
        </p:nvSpPr>
        <p:spPr>
          <a:xfrm>
            <a:off x="5207724" y="5226261"/>
            <a:ext cx="1166949" cy="36512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5AF0A-2D02-C64E-87D5-320A76DCB160}"/>
              </a:ext>
            </a:extLst>
          </p:cNvPr>
          <p:cNvSpPr txBox="1"/>
          <p:nvPr/>
        </p:nvSpPr>
        <p:spPr>
          <a:xfrm>
            <a:off x="5207724" y="5864191"/>
            <a:ext cx="15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Video</a:t>
            </a:r>
          </a:p>
          <a:p>
            <a:r>
              <a:rPr lang="en-IN" dirty="0"/>
              <a:t>path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537BAB-4967-4547-E436-99C0A6395CA9}"/>
              </a:ext>
            </a:extLst>
          </p:cNvPr>
          <p:cNvCxnSpPr/>
          <p:nvPr/>
        </p:nvCxnSpPr>
        <p:spPr>
          <a:xfrm>
            <a:off x="5971901" y="5659835"/>
            <a:ext cx="0" cy="32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1289832-0C00-2714-BBE6-9F7715C44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606" y="1158513"/>
            <a:ext cx="4124730" cy="248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E5DFB5-7031-9019-7142-710A1D7588E4}"/>
              </a:ext>
            </a:extLst>
          </p:cNvPr>
          <p:cNvSpPr txBox="1"/>
          <p:nvPr/>
        </p:nvSpPr>
        <p:spPr>
          <a:xfrm>
            <a:off x="7134497" y="5821312"/>
            <a:ext cx="1528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Extracting Frames into JSON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33E92-6348-A9BE-03A2-3962B6336FB9}"/>
              </a:ext>
            </a:extLst>
          </p:cNvPr>
          <p:cNvSpPr txBox="1"/>
          <p:nvPr/>
        </p:nvSpPr>
        <p:spPr>
          <a:xfrm>
            <a:off x="7718314" y="769491"/>
            <a:ext cx="152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4357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2100</Words>
  <Application>Microsoft Office PowerPoint</Application>
  <PresentationFormat>Widescreen</PresentationFormat>
  <Paragraphs>329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-apple-system</vt:lpstr>
      <vt:lpstr>Arial</vt:lpstr>
      <vt:lpstr>Arial</vt:lpstr>
      <vt:lpstr>Calibri</vt:lpstr>
      <vt:lpstr>Calibri Light</vt:lpstr>
      <vt:lpstr>Consolas</vt:lpstr>
      <vt:lpstr>Helvetica Neue</vt:lpstr>
      <vt:lpstr>jetbrains mono</vt:lpstr>
      <vt:lpstr>Raleway</vt:lpstr>
      <vt:lpstr>Times New Roman</vt:lpstr>
      <vt:lpstr>Office Theme</vt:lpstr>
      <vt:lpstr>PowerPoint Presentation</vt:lpstr>
      <vt:lpstr>Introduction</vt:lpstr>
      <vt:lpstr>Problem Statement</vt:lpstr>
      <vt:lpstr>Literature Survey</vt:lpstr>
      <vt:lpstr>Literature Survey</vt:lpstr>
      <vt:lpstr>PowerPoint Presentation</vt:lpstr>
      <vt:lpstr>Module</vt:lpstr>
      <vt:lpstr>Module- 1. Pre-Processing</vt:lpstr>
      <vt:lpstr>Module- 1. Pre-Processing</vt:lpstr>
      <vt:lpstr>Module- 2. Pose Estimation</vt:lpstr>
      <vt:lpstr>Modules- 2. Pose Estimation</vt:lpstr>
      <vt:lpstr>Module- 2. Pose Estimation</vt:lpstr>
      <vt:lpstr>Module- 2. Pose Estimation</vt:lpstr>
      <vt:lpstr>Modules- 2. Pose Estimation</vt:lpstr>
      <vt:lpstr>Modules- 3. Feature Extraction</vt:lpstr>
      <vt:lpstr>Modules- 3. Feature Extraction</vt:lpstr>
      <vt:lpstr>Modules- 3. Feature Extraction</vt:lpstr>
      <vt:lpstr>Modules- 3. Feature Extraction</vt:lpstr>
      <vt:lpstr>Freezing of Gait Detection Model</vt:lpstr>
      <vt:lpstr>Daphnet Dataset (For FOG)</vt:lpstr>
      <vt:lpstr>CNN Layers For FOG</vt:lpstr>
      <vt:lpstr>Model Evaluation</vt:lpstr>
      <vt:lpstr>Parkinson's Disease Severity Classification Model</vt:lpstr>
      <vt:lpstr>Physionet Dataset</vt:lpstr>
      <vt:lpstr>CNN Layers For PD Severity </vt:lpstr>
      <vt:lpstr>Model Evaluation</vt:lpstr>
      <vt:lpstr>Modules- 5. Classification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Raaz</dc:creator>
  <cp:lastModifiedBy>Adarsh Kumar Singh</cp:lastModifiedBy>
  <cp:revision>226</cp:revision>
  <dcterms:created xsi:type="dcterms:W3CDTF">2022-04-10T18:11:22Z</dcterms:created>
  <dcterms:modified xsi:type="dcterms:W3CDTF">2022-06-30T19:22:12Z</dcterms:modified>
</cp:coreProperties>
</file>