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67" r:id="rId5"/>
    <p:sldId id="268" r:id="rId6"/>
    <p:sldId id="264" r:id="rId7"/>
    <p:sldId id="303" r:id="rId8"/>
    <p:sldId id="296" r:id="rId9"/>
    <p:sldId id="297" r:id="rId10"/>
    <p:sldId id="300" r:id="rId11"/>
    <p:sldId id="301" r:id="rId12"/>
    <p:sldId id="302" r:id="rId13"/>
    <p:sldId id="262" r:id="rId14"/>
    <p:sldId id="299" r:id="rId15"/>
    <p:sldId id="272" r:id="rId16"/>
    <p:sldId id="281" r:id="rId17"/>
    <p:sldId id="294" r:id="rId18"/>
    <p:sldId id="284" r:id="rId19"/>
    <p:sldId id="287" r:id="rId20"/>
    <p:sldId id="290" r:id="rId21"/>
    <p:sldId id="292" r:id="rId22"/>
    <p:sldId id="295" r:id="rId23"/>
    <p:sldId id="289" r:id="rId24"/>
    <p:sldId id="291" r:id="rId25"/>
    <p:sldId id="266"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73" d="100"/>
          <a:sy n="73" d="100"/>
        </p:scale>
        <p:origin x="1051"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AAFFF-1D48-4720-85DA-8CF35E9C75F8}" type="doc">
      <dgm:prSet loTypeId="urn:diagrams.loki3.com/VaryingWidthList" loCatId="list" qsTypeId="urn:microsoft.com/office/officeart/2005/8/quickstyle/simple1" qsCatId="simple" csTypeId="urn:microsoft.com/office/officeart/2005/8/colors/accent1_2" csCatId="accent1" phldr="1"/>
      <dgm:spPr/>
    </dgm:pt>
    <dgm:pt modelId="{F203F214-783E-4B8B-8F9A-4A7E501972D6}">
      <dgm:prSet phldrT="[Text]"/>
      <dgm:spPr/>
      <dgm:t>
        <a:bodyPr/>
        <a:lstStyle/>
        <a:p>
          <a:r>
            <a:rPr lang="en-IN" dirty="0"/>
            <a:t>Yes</a:t>
          </a:r>
        </a:p>
      </dgm:t>
    </dgm:pt>
    <dgm:pt modelId="{90AD1515-14AE-4CDB-B4B8-692F6DA4FFDD}" type="parTrans" cxnId="{A4C578D1-6446-4AA7-A082-7156E979DE0F}">
      <dgm:prSet/>
      <dgm:spPr/>
      <dgm:t>
        <a:bodyPr/>
        <a:lstStyle/>
        <a:p>
          <a:endParaRPr lang="en-IN"/>
        </a:p>
      </dgm:t>
    </dgm:pt>
    <dgm:pt modelId="{E1DE3191-2F8B-415E-833B-7E9CA89830B6}" type="sibTrans" cxnId="{A4C578D1-6446-4AA7-A082-7156E979DE0F}">
      <dgm:prSet/>
      <dgm:spPr/>
      <dgm:t>
        <a:bodyPr/>
        <a:lstStyle/>
        <a:p>
          <a:endParaRPr lang="en-IN"/>
        </a:p>
      </dgm:t>
    </dgm:pt>
    <dgm:pt modelId="{0C44E084-3480-408D-A220-A3CB97744AF2}">
      <dgm:prSet phldrT="[Text]"/>
      <dgm:spPr/>
      <dgm:t>
        <a:bodyPr/>
        <a:lstStyle/>
        <a:p>
          <a:r>
            <a:rPr lang="en-IN" dirty="0"/>
            <a:t>NO</a:t>
          </a:r>
        </a:p>
      </dgm:t>
    </dgm:pt>
    <dgm:pt modelId="{80145250-DE3D-4694-B373-364C07E62780}" type="parTrans" cxnId="{3D33C297-71FB-4C44-9D55-140219958FC6}">
      <dgm:prSet/>
      <dgm:spPr/>
      <dgm:t>
        <a:bodyPr/>
        <a:lstStyle/>
        <a:p>
          <a:endParaRPr lang="en-IN"/>
        </a:p>
      </dgm:t>
    </dgm:pt>
    <dgm:pt modelId="{CA8DCC09-A4F2-497A-A218-61D206D833B4}" type="sibTrans" cxnId="{3D33C297-71FB-4C44-9D55-140219958FC6}">
      <dgm:prSet/>
      <dgm:spPr/>
      <dgm:t>
        <a:bodyPr/>
        <a:lstStyle/>
        <a:p>
          <a:endParaRPr lang="en-IN"/>
        </a:p>
      </dgm:t>
    </dgm:pt>
    <dgm:pt modelId="{D7D44ECF-985C-4E84-A4D1-D67095475554}" type="pres">
      <dgm:prSet presAssocID="{B70AAFFF-1D48-4720-85DA-8CF35E9C75F8}" presName="Name0" presStyleCnt="0">
        <dgm:presLayoutVars>
          <dgm:resizeHandles/>
        </dgm:presLayoutVars>
      </dgm:prSet>
      <dgm:spPr/>
    </dgm:pt>
    <dgm:pt modelId="{BD4C36B1-FB11-4735-831A-58CB85CBA38B}" type="pres">
      <dgm:prSet presAssocID="{F203F214-783E-4B8B-8F9A-4A7E501972D6}" presName="text" presStyleLbl="node1" presStyleIdx="0" presStyleCnt="2" custLinFactNeighborX="-32" custLinFactNeighborY="6735">
        <dgm:presLayoutVars>
          <dgm:bulletEnabled val="1"/>
        </dgm:presLayoutVars>
      </dgm:prSet>
      <dgm:spPr/>
    </dgm:pt>
    <dgm:pt modelId="{9F21EF5F-3697-47EA-88E0-4EE8A56ABFE9}" type="pres">
      <dgm:prSet presAssocID="{E1DE3191-2F8B-415E-833B-7E9CA89830B6}" presName="space" presStyleCnt="0"/>
      <dgm:spPr/>
    </dgm:pt>
    <dgm:pt modelId="{753D65DC-8D17-41DE-B81C-C596BE2D9277}" type="pres">
      <dgm:prSet presAssocID="{0C44E084-3480-408D-A220-A3CB97744AF2}" presName="text" presStyleLbl="node1" presStyleIdx="1" presStyleCnt="2">
        <dgm:presLayoutVars>
          <dgm:bulletEnabled val="1"/>
        </dgm:presLayoutVars>
      </dgm:prSet>
      <dgm:spPr/>
    </dgm:pt>
  </dgm:ptLst>
  <dgm:cxnLst>
    <dgm:cxn modelId="{D41C022F-1217-4AF1-B4DE-6C20151B925A}" type="presOf" srcId="{B70AAFFF-1D48-4720-85DA-8CF35E9C75F8}" destId="{D7D44ECF-985C-4E84-A4D1-D67095475554}" srcOrd="0" destOrd="0" presId="urn:diagrams.loki3.com/VaryingWidthList"/>
    <dgm:cxn modelId="{88CE2048-7198-44B8-B39F-70DF8D7E6AD2}" type="presOf" srcId="{F203F214-783E-4B8B-8F9A-4A7E501972D6}" destId="{BD4C36B1-FB11-4735-831A-58CB85CBA38B}" srcOrd="0" destOrd="0" presId="urn:diagrams.loki3.com/VaryingWidthList"/>
    <dgm:cxn modelId="{3D33C297-71FB-4C44-9D55-140219958FC6}" srcId="{B70AAFFF-1D48-4720-85DA-8CF35E9C75F8}" destId="{0C44E084-3480-408D-A220-A3CB97744AF2}" srcOrd="1" destOrd="0" parTransId="{80145250-DE3D-4694-B373-364C07E62780}" sibTransId="{CA8DCC09-A4F2-497A-A218-61D206D833B4}"/>
    <dgm:cxn modelId="{76DDDDBC-F3B3-4980-8C00-BA0C2F8E291F}" type="presOf" srcId="{0C44E084-3480-408D-A220-A3CB97744AF2}" destId="{753D65DC-8D17-41DE-B81C-C596BE2D9277}" srcOrd="0" destOrd="0" presId="urn:diagrams.loki3.com/VaryingWidthList"/>
    <dgm:cxn modelId="{A4C578D1-6446-4AA7-A082-7156E979DE0F}" srcId="{B70AAFFF-1D48-4720-85DA-8CF35E9C75F8}" destId="{F203F214-783E-4B8B-8F9A-4A7E501972D6}" srcOrd="0" destOrd="0" parTransId="{90AD1515-14AE-4CDB-B4B8-692F6DA4FFDD}" sibTransId="{E1DE3191-2F8B-415E-833B-7E9CA89830B6}"/>
    <dgm:cxn modelId="{AA3E197A-37FE-4978-83F0-EB6D62902FA9}" type="presParOf" srcId="{D7D44ECF-985C-4E84-A4D1-D67095475554}" destId="{BD4C36B1-FB11-4735-831A-58CB85CBA38B}" srcOrd="0" destOrd="0" presId="urn:diagrams.loki3.com/VaryingWidthList"/>
    <dgm:cxn modelId="{12A08B55-7009-467E-8BED-65FB63252270}" type="presParOf" srcId="{D7D44ECF-985C-4E84-A4D1-D67095475554}" destId="{9F21EF5F-3697-47EA-88E0-4EE8A56ABFE9}" srcOrd="1" destOrd="0" presId="urn:diagrams.loki3.com/VaryingWidthList"/>
    <dgm:cxn modelId="{CE3A0455-E8F0-46A9-80DB-24D469C6D8D7}" type="presParOf" srcId="{D7D44ECF-985C-4E84-A4D1-D67095475554}" destId="{753D65DC-8D17-41DE-B81C-C596BE2D9277}" srcOrd="2"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AAFFF-1D48-4720-85DA-8CF35E9C75F8}" type="doc">
      <dgm:prSet loTypeId="urn:diagrams.loki3.com/VaryingWidthList" loCatId="list" qsTypeId="urn:microsoft.com/office/officeart/2005/8/quickstyle/simple1" qsCatId="simple" csTypeId="urn:microsoft.com/office/officeart/2005/8/colors/accent1_2" csCatId="accent1" phldr="1"/>
      <dgm:spPr/>
    </dgm:pt>
    <dgm:pt modelId="{F203F214-783E-4B8B-8F9A-4A7E501972D6}">
      <dgm:prSet phldrT="[Text]"/>
      <dgm:spPr/>
      <dgm:t>
        <a:bodyPr/>
        <a:lstStyle/>
        <a:p>
          <a:r>
            <a:rPr lang="en-IN" dirty="0"/>
            <a:t>FOG OR NOT</a:t>
          </a:r>
        </a:p>
      </dgm:t>
    </dgm:pt>
    <dgm:pt modelId="{90AD1515-14AE-4CDB-B4B8-692F6DA4FFDD}" type="parTrans" cxnId="{A4C578D1-6446-4AA7-A082-7156E979DE0F}">
      <dgm:prSet/>
      <dgm:spPr/>
      <dgm:t>
        <a:bodyPr/>
        <a:lstStyle/>
        <a:p>
          <a:endParaRPr lang="en-IN"/>
        </a:p>
      </dgm:t>
    </dgm:pt>
    <dgm:pt modelId="{E1DE3191-2F8B-415E-833B-7E9CA89830B6}" type="sibTrans" cxnId="{A4C578D1-6446-4AA7-A082-7156E979DE0F}">
      <dgm:prSet/>
      <dgm:spPr/>
      <dgm:t>
        <a:bodyPr/>
        <a:lstStyle/>
        <a:p>
          <a:endParaRPr lang="en-IN"/>
        </a:p>
      </dgm:t>
    </dgm:pt>
    <dgm:pt modelId="{0C44E084-3480-408D-A220-A3CB97744AF2}">
      <dgm:prSet phldrT="[Text]"/>
      <dgm:spPr/>
      <dgm:t>
        <a:bodyPr/>
        <a:lstStyle/>
        <a:p>
          <a:r>
            <a:rPr lang="en-IN" dirty="0"/>
            <a:t>SEVERITY LEVEL</a:t>
          </a:r>
        </a:p>
      </dgm:t>
    </dgm:pt>
    <dgm:pt modelId="{80145250-DE3D-4694-B373-364C07E62780}" type="parTrans" cxnId="{3D33C297-71FB-4C44-9D55-140219958FC6}">
      <dgm:prSet/>
      <dgm:spPr/>
      <dgm:t>
        <a:bodyPr/>
        <a:lstStyle/>
        <a:p>
          <a:endParaRPr lang="en-IN"/>
        </a:p>
      </dgm:t>
    </dgm:pt>
    <dgm:pt modelId="{CA8DCC09-A4F2-497A-A218-61D206D833B4}" type="sibTrans" cxnId="{3D33C297-71FB-4C44-9D55-140219958FC6}">
      <dgm:prSet/>
      <dgm:spPr/>
      <dgm:t>
        <a:bodyPr/>
        <a:lstStyle/>
        <a:p>
          <a:endParaRPr lang="en-IN"/>
        </a:p>
      </dgm:t>
    </dgm:pt>
    <dgm:pt modelId="{D7D44ECF-985C-4E84-A4D1-D67095475554}" type="pres">
      <dgm:prSet presAssocID="{B70AAFFF-1D48-4720-85DA-8CF35E9C75F8}" presName="Name0" presStyleCnt="0">
        <dgm:presLayoutVars>
          <dgm:resizeHandles/>
        </dgm:presLayoutVars>
      </dgm:prSet>
      <dgm:spPr/>
    </dgm:pt>
    <dgm:pt modelId="{BD4C36B1-FB11-4735-831A-58CB85CBA38B}" type="pres">
      <dgm:prSet presAssocID="{F203F214-783E-4B8B-8F9A-4A7E501972D6}" presName="text" presStyleLbl="node1" presStyleIdx="0" presStyleCnt="2" custLinFactNeighborX="-32" custLinFactNeighborY="6735">
        <dgm:presLayoutVars>
          <dgm:bulletEnabled val="1"/>
        </dgm:presLayoutVars>
      </dgm:prSet>
      <dgm:spPr/>
    </dgm:pt>
    <dgm:pt modelId="{9F21EF5F-3697-47EA-88E0-4EE8A56ABFE9}" type="pres">
      <dgm:prSet presAssocID="{E1DE3191-2F8B-415E-833B-7E9CA89830B6}" presName="space" presStyleCnt="0"/>
      <dgm:spPr/>
    </dgm:pt>
    <dgm:pt modelId="{753D65DC-8D17-41DE-B81C-C596BE2D9277}" type="pres">
      <dgm:prSet presAssocID="{0C44E084-3480-408D-A220-A3CB97744AF2}" presName="text" presStyleLbl="node1" presStyleIdx="1" presStyleCnt="2">
        <dgm:presLayoutVars>
          <dgm:bulletEnabled val="1"/>
        </dgm:presLayoutVars>
      </dgm:prSet>
      <dgm:spPr/>
    </dgm:pt>
  </dgm:ptLst>
  <dgm:cxnLst>
    <dgm:cxn modelId="{D41C022F-1217-4AF1-B4DE-6C20151B925A}" type="presOf" srcId="{B70AAFFF-1D48-4720-85DA-8CF35E9C75F8}" destId="{D7D44ECF-985C-4E84-A4D1-D67095475554}" srcOrd="0" destOrd="0" presId="urn:diagrams.loki3.com/VaryingWidthList"/>
    <dgm:cxn modelId="{88CE2048-7198-44B8-B39F-70DF8D7E6AD2}" type="presOf" srcId="{F203F214-783E-4B8B-8F9A-4A7E501972D6}" destId="{BD4C36B1-FB11-4735-831A-58CB85CBA38B}" srcOrd="0" destOrd="0" presId="urn:diagrams.loki3.com/VaryingWidthList"/>
    <dgm:cxn modelId="{3D33C297-71FB-4C44-9D55-140219958FC6}" srcId="{B70AAFFF-1D48-4720-85DA-8CF35E9C75F8}" destId="{0C44E084-3480-408D-A220-A3CB97744AF2}" srcOrd="1" destOrd="0" parTransId="{80145250-DE3D-4694-B373-364C07E62780}" sibTransId="{CA8DCC09-A4F2-497A-A218-61D206D833B4}"/>
    <dgm:cxn modelId="{76DDDDBC-F3B3-4980-8C00-BA0C2F8E291F}" type="presOf" srcId="{0C44E084-3480-408D-A220-A3CB97744AF2}" destId="{753D65DC-8D17-41DE-B81C-C596BE2D9277}" srcOrd="0" destOrd="0" presId="urn:diagrams.loki3.com/VaryingWidthList"/>
    <dgm:cxn modelId="{A4C578D1-6446-4AA7-A082-7156E979DE0F}" srcId="{B70AAFFF-1D48-4720-85DA-8CF35E9C75F8}" destId="{F203F214-783E-4B8B-8F9A-4A7E501972D6}" srcOrd="0" destOrd="0" parTransId="{90AD1515-14AE-4CDB-B4B8-692F6DA4FFDD}" sibTransId="{E1DE3191-2F8B-415E-833B-7E9CA89830B6}"/>
    <dgm:cxn modelId="{AA3E197A-37FE-4978-83F0-EB6D62902FA9}" type="presParOf" srcId="{D7D44ECF-985C-4E84-A4D1-D67095475554}" destId="{BD4C36B1-FB11-4735-831A-58CB85CBA38B}" srcOrd="0" destOrd="0" presId="urn:diagrams.loki3.com/VaryingWidthList"/>
    <dgm:cxn modelId="{12A08B55-7009-467E-8BED-65FB63252270}" type="presParOf" srcId="{D7D44ECF-985C-4E84-A4D1-D67095475554}" destId="{9F21EF5F-3697-47EA-88E0-4EE8A56ABFE9}" srcOrd="1" destOrd="0" presId="urn:diagrams.loki3.com/VaryingWidthList"/>
    <dgm:cxn modelId="{CE3A0455-E8F0-46A9-80DB-24D469C6D8D7}" type="presParOf" srcId="{D7D44ECF-985C-4E84-A4D1-D67095475554}" destId="{753D65DC-8D17-41DE-B81C-C596BE2D9277}" srcOrd="2" destOrd="0" presId="urn:diagrams.loki3.com/VaryingWidth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C36B1-FB11-4735-831A-58CB85CBA38B}">
      <dsp:nvSpPr>
        <dsp:cNvPr id="0" name=""/>
        <dsp:cNvSpPr/>
      </dsp:nvSpPr>
      <dsp:spPr>
        <a:xfrm>
          <a:off x="1011369" y="1966"/>
          <a:ext cx="720000" cy="5796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t>Yes</a:t>
          </a:r>
        </a:p>
      </dsp:txBody>
      <dsp:txXfrm>
        <a:off x="1011369" y="1966"/>
        <a:ext cx="720000" cy="579615"/>
      </dsp:txXfrm>
    </dsp:sp>
    <dsp:sp modelId="{753D65DC-8D17-41DE-B81C-C596BE2D9277}">
      <dsp:nvSpPr>
        <dsp:cNvPr id="0" name=""/>
        <dsp:cNvSpPr/>
      </dsp:nvSpPr>
      <dsp:spPr>
        <a:xfrm>
          <a:off x="1011600" y="608610"/>
          <a:ext cx="720000" cy="5796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IN" sz="3000" kern="1200" dirty="0"/>
            <a:t>NO</a:t>
          </a:r>
        </a:p>
      </dsp:txBody>
      <dsp:txXfrm>
        <a:off x="1011600" y="608610"/>
        <a:ext cx="720000" cy="579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C36B1-FB11-4735-831A-58CB85CBA38B}">
      <dsp:nvSpPr>
        <dsp:cNvPr id="0" name=""/>
        <dsp:cNvSpPr/>
      </dsp:nvSpPr>
      <dsp:spPr>
        <a:xfrm>
          <a:off x="242981" y="1606"/>
          <a:ext cx="1710000" cy="4736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FOG OR NOT</a:t>
          </a:r>
        </a:p>
      </dsp:txBody>
      <dsp:txXfrm>
        <a:off x="242981" y="1606"/>
        <a:ext cx="1710000" cy="473678"/>
      </dsp:txXfrm>
    </dsp:sp>
    <dsp:sp modelId="{753D65DC-8D17-41DE-B81C-C596BE2D9277}">
      <dsp:nvSpPr>
        <dsp:cNvPr id="0" name=""/>
        <dsp:cNvSpPr/>
      </dsp:nvSpPr>
      <dsp:spPr>
        <a:xfrm>
          <a:off x="63529" y="497374"/>
          <a:ext cx="2070000" cy="4736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SEVERITY LEVEL</a:t>
          </a:r>
        </a:p>
      </dsp:txBody>
      <dsp:txXfrm>
        <a:off x="63529" y="497374"/>
        <a:ext cx="2070000" cy="473678"/>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E013A-8649-421C-8A8D-7A96EEEC7E17}" type="datetimeFigureOut">
              <a:rPr lang="en-IN" smtClean="0"/>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73A798-BBED-4B3B-93ED-2FB6F4D99652}" type="slidenum">
              <a:rPr lang="en-IN" smtClean="0"/>
              <a:t>‹#›</a:t>
            </a:fld>
            <a:endParaRPr lang="en-IN"/>
          </a:p>
        </p:txBody>
      </p:sp>
    </p:spTree>
    <p:extLst>
      <p:ext uri="{BB962C8B-B14F-4D97-AF65-F5344CB8AC3E}">
        <p14:creationId xmlns:p14="http://schemas.microsoft.com/office/powerpoint/2010/main" val="413927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73A798-BBED-4B3B-93ED-2FB6F4D99652}" type="slidenum">
              <a:rPr lang="en-IN" smtClean="0"/>
              <a:t>21</a:t>
            </a:fld>
            <a:endParaRPr lang="en-IN"/>
          </a:p>
        </p:txBody>
      </p:sp>
    </p:spTree>
    <p:extLst>
      <p:ext uri="{BB962C8B-B14F-4D97-AF65-F5344CB8AC3E}">
        <p14:creationId xmlns:p14="http://schemas.microsoft.com/office/powerpoint/2010/main" val="3970650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73A798-BBED-4B3B-93ED-2FB6F4D99652}" type="slidenum">
              <a:rPr lang="en-IN" smtClean="0"/>
              <a:t>22</a:t>
            </a:fld>
            <a:endParaRPr lang="en-IN"/>
          </a:p>
        </p:txBody>
      </p:sp>
    </p:spTree>
    <p:extLst>
      <p:ext uri="{BB962C8B-B14F-4D97-AF65-F5344CB8AC3E}">
        <p14:creationId xmlns:p14="http://schemas.microsoft.com/office/powerpoint/2010/main" val="1131256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47022-D26F-40FA-88DE-0214AD980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4F2961-D978-4B6A-8CF5-1D4FFE9B1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B8E69D-7790-4CA6-84E3-3B47E38FF719}"/>
              </a:ext>
            </a:extLst>
          </p:cNvPr>
          <p:cNvSpPr>
            <a:spLocks noGrp="1"/>
          </p:cNvSpPr>
          <p:nvPr>
            <p:ph type="dt" sz="half" idx="10"/>
          </p:nvPr>
        </p:nvSpPr>
        <p:spPr/>
        <p:txBody>
          <a:bodyPr/>
          <a:lstStyle/>
          <a:p>
            <a:fld id="{2FAB05C5-BEA5-412D-AD0E-503FCD1697EC}" type="datetime1">
              <a:rPr lang="en-IN" smtClean="0"/>
              <a:t>16-06-2022</a:t>
            </a:fld>
            <a:endParaRPr lang="en-IN"/>
          </a:p>
        </p:txBody>
      </p:sp>
      <p:sp>
        <p:nvSpPr>
          <p:cNvPr id="5" name="Footer Placeholder 4">
            <a:extLst>
              <a:ext uri="{FF2B5EF4-FFF2-40B4-BE49-F238E27FC236}">
                <a16:creationId xmlns:a16="http://schemas.microsoft.com/office/drawing/2014/main" id="{0D689AD8-E984-4431-B1E6-FB2E0DB10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6521E-CC6E-49AA-8512-9228CAEFB376}"/>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288659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7778-AC47-453C-A3FD-E8DC9D355E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9DDDAD-BBF7-4756-B0DF-CCB76B19E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07FEA-987B-435A-9E0D-8C626AD14292}"/>
              </a:ext>
            </a:extLst>
          </p:cNvPr>
          <p:cNvSpPr>
            <a:spLocks noGrp="1"/>
          </p:cNvSpPr>
          <p:nvPr>
            <p:ph type="dt" sz="half" idx="10"/>
          </p:nvPr>
        </p:nvSpPr>
        <p:spPr/>
        <p:txBody>
          <a:bodyPr/>
          <a:lstStyle/>
          <a:p>
            <a:fld id="{667FB871-A745-4FB1-93B0-09A0351C58CC}" type="datetime1">
              <a:rPr lang="en-IN" smtClean="0"/>
              <a:t>16-06-2022</a:t>
            </a:fld>
            <a:endParaRPr lang="en-IN"/>
          </a:p>
        </p:txBody>
      </p:sp>
      <p:sp>
        <p:nvSpPr>
          <p:cNvPr id="5" name="Footer Placeholder 4">
            <a:extLst>
              <a:ext uri="{FF2B5EF4-FFF2-40B4-BE49-F238E27FC236}">
                <a16:creationId xmlns:a16="http://schemas.microsoft.com/office/drawing/2014/main" id="{F71F4071-72EF-469A-AD47-83E422049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8EE055-B9B4-49B1-A098-D25FF416B94E}"/>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56429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CDC80-2439-4D63-9233-A29E48B6CF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718D41-041F-4457-B592-6141CD560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3BE9E-8E64-4E1D-A570-6D4270B20631}"/>
              </a:ext>
            </a:extLst>
          </p:cNvPr>
          <p:cNvSpPr>
            <a:spLocks noGrp="1"/>
          </p:cNvSpPr>
          <p:nvPr>
            <p:ph type="dt" sz="half" idx="10"/>
          </p:nvPr>
        </p:nvSpPr>
        <p:spPr/>
        <p:txBody>
          <a:bodyPr/>
          <a:lstStyle/>
          <a:p>
            <a:fld id="{C9CAE4C5-0618-4BFD-B551-9F05008A9C77}" type="datetime1">
              <a:rPr lang="en-IN" smtClean="0"/>
              <a:t>16-06-2022</a:t>
            </a:fld>
            <a:endParaRPr lang="en-IN"/>
          </a:p>
        </p:txBody>
      </p:sp>
      <p:sp>
        <p:nvSpPr>
          <p:cNvPr id="5" name="Footer Placeholder 4">
            <a:extLst>
              <a:ext uri="{FF2B5EF4-FFF2-40B4-BE49-F238E27FC236}">
                <a16:creationId xmlns:a16="http://schemas.microsoft.com/office/drawing/2014/main" id="{8F8ACE0F-1570-484C-B675-E15536400E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56013-7E31-4660-8997-61AD62FFDBD1}"/>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1888303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946C-0D97-4495-9DA8-9D84B1B44D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4EFA0-1DFA-4ACE-BA9E-6E4F468EB1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E6E346-B529-498B-8677-6AC380364EA4}"/>
              </a:ext>
            </a:extLst>
          </p:cNvPr>
          <p:cNvSpPr>
            <a:spLocks noGrp="1"/>
          </p:cNvSpPr>
          <p:nvPr>
            <p:ph type="dt" sz="half" idx="10"/>
          </p:nvPr>
        </p:nvSpPr>
        <p:spPr/>
        <p:txBody>
          <a:bodyPr/>
          <a:lstStyle/>
          <a:p>
            <a:fld id="{1D1C4D49-6386-40B6-9C46-0D511516BE6F}" type="datetime1">
              <a:rPr lang="en-IN" smtClean="0"/>
              <a:t>16-06-2022</a:t>
            </a:fld>
            <a:endParaRPr lang="en-IN"/>
          </a:p>
        </p:txBody>
      </p:sp>
      <p:sp>
        <p:nvSpPr>
          <p:cNvPr id="5" name="Footer Placeholder 4">
            <a:extLst>
              <a:ext uri="{FF2B5EF4-FFF2-40B4-BE49-F238E27FC236}">
                <a16:creationId xmlns:a16="http://schemas.microsoft.com/office/drawing/2014/main" id="{5AADCFEC-3507-4C51-BB3A-D0F6C7545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96D50-F2DA-40B1-9184-2264F87C0E84}"/>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221632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31E9C-3664-4B86-B51C-759A06F7C9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D6061E-47F9-43B6-86B6-F5B463081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8C230-422D-4FDF-B8A9-25644047B6D5}"/>
              </a:ext>
            </a:extLst>
          </p:cNvPr>
          <p:cNvSpPr>
            <a:spLocks noGrp="1"/>
          </p:cNvSpPr>
          <p:nvPr>
            <p:ph type="dt" sz="half" idx="10"/>
          </p:nvPr>
        </p:nvSpPr>
        <p:spPr/>
        <p:txBody>
          <a:bodyPr/>
          <a:lstStyle/>
          <a:p>
            <a:fld id="{879CC42B-CF3C-424F-A3CA-8B65592ABC5E}" type="datetime1">
              <a:rPr lang="en-IN" smtClean="0"/>
              <a:t>16-06-2022</a:t>
            </a:fld>
            <a:endParaRPr lang="en-IN"/>
          </a:p>
        </p:txBody>
      </p:sp>
      <p:sp>
        <p:nvSpPr>
          <p:cNvPr id="5" name="Footer Placeholder 4">
            <a:extLst>
              <a:ext uri="{FF2B5EF4-FFF2-40B4-BE49-F238E27FC236}">
                <a16:creationId xmlns:a16="http://schemas.microsoft.com/office/drawing/2014/main" id="{F75DC1C2-803E-4C5E-B2AB-2CFF8C647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9B18F-24D8-484D-A38F-3EEB2A4B6A80}"/>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93793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AAE5-C895-45F9-8D18-E5DC5B877F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75E5A4-261D-462A-80AA-A5F76EE8EF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BC1FF4-150C-4AF3-9213-E309B062A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CD0D1E-6A38-41D8-A030-D941BE8662D4}"/>
              </a:ext>
            </a:extLst>
          </p:cNvPr>
          <p:cNvSpPr>
            <a:spLocks noGrp="1"/>
          </p:cNvSpPr>
          <p:nvPr>
            <p:ph type="dt" sz="half" idx="10"/>
          </p:nvPr>
        </p:nvSpPr>
        <p:spPr/>
        <p:txBody>
          <a:bodyPr/>
          <a:lstStyle/>
          <a:p>
            <a:fld id="{3EFA1820-7391-4155-A52D-DEF34CF059E2}" type="datetime1">
              <a:rPr lang="en-IN" smtClean="0"/>
              <a:t>16-06-2022</a:t>
            </a:fld>
            <a:endParaRPr lang="en-IN"/>
          </a:p>
        </p:txBody>
      </p:sp>
      <p:sp>
        <p:nvSpPr>
          <p:cNvPr id="6" name="Footer Placeholder 5">
            <a:extLst>
              <a:ext uri="{FF2B5EF4-FFF2-40B4-BE49-F238E27FC236}">
                <a16:creationId xmlns:a16="http://schemas.microsoft.com/office/drawing/2014/main" id="{642C8413-E51E-408E-A0E2-B00FDFA574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B6CCA4-A385-4A28-B42C-B7791C73FD77}"/>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391051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E812-97D1-4636-8962-C3ABB577BA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D44607-6D3D-4778-9557-6D6AF12AF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063DC-6E80-4D96-A63B-D509290A5F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5D7C43-C40D-440F-AB0F-B871B3237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7F71D-059A-4A47-B484-ECEA2CC18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7B8A431-77A9-450E-BE45-6FF412489690}"/>
              </a:ext>
            </a:extLst>
          </p:cNvPr>
          <p:cNvSpPr>
            <a:spLocks noGrp="1"/>
          </p:cNvSpPr>
          <p:nvPr>
            <p:ph type="dt" sz="half" idx="10"/>
          </p:nvPr>
        </p:nvSpPr>
        <p:spPr/>
        <p:txBody>
          <a:bodyPr/>
          <a:lstStyle/>
          <a:p>
            <a:fld id="{D6DC3217-D9AB-4B58-977E-2D29B7D42DF1}" type="datetime1">
              <a:rPr lang="en-IN" smtClean="0"/>
              <a:t>16-06-2022</a:t>
            </a:fld>
            <a:endParaRPr lang="en-IN"/>
          </a:p>
        </p:txBody>
      </p:sp>
      <p:sp>
        <p:nvSpPr>
          <p:cNvPr id="8" name="Footer Placeholder 7">
            <a:extLst>
              <a:ext uri="{FF2B5EF4-FFF2-40B4-BE49-F238E27FC236}">
                <a16:creationId xmlns:a16="http://schemas.microsoft.com/office/drawing/2014/main" id="{B076C681-C4F8-4378-B27C-157B246F8B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A24AF5-D2BB-4004-ACFB-4A65B9E55057}"/>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211136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423C-3112-40A1-B325-402342A03B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BDAC2F-BAD0-4E73-A777-A4C2636989DE}"/>
              </a:ext>
            </a:extLst>
          </p:cNvPr>
          <p:cNvSpPr>
            <a:spLocks noGrp="1"/>
          </p:cNvSpPr>
          <p:nvPr>
            <p:ph type="dt" sz="half" idx="10"/>
          </p:nvPr>
        </p:nvSpPr>
        <p:spPr/>
        <p:txBody>
          <a:bodyPr/>
          <a:lstStyle/>
          <a:p>
            <a:fld id="{D676A0B6-A842-4350-AA93-86E9D1CD06AE}" type="datetime1">
              <a:rPr lang="en-IN" smtClean="0"/>
              <a:t>16-06-2022</a:t>
            </a:fld>
            <a:endParaRPr lang="en-IN"/>
          </a:p>
        </p:txBody>
      </p:sp>
      <p:sp>
        <p:nvSpPr>
          <p:cNvPr id="4" name="Footer Placeholder 3">
            <a:extLst>
              <a:ext uri="{FF2B5EF4-FFF2-40B4-BE49-F238E27FC236}">
                <a16:creationId xmlns:a16="http://schemas.microsoft.com/office/drawing/2014/main" id="{6FDD8AA9-928B-4A97-B3CF-BEBA2C922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93F011-BEB6-4BC6-B675-EF813C531489}"/>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201735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48E39-F7FD-48AC-A337-3FF666DBB68A}"/>
              </a:ext>
            </a:extLst>
          </p:cNvPr>
          <p:cNvSpPr>
            <a:spLocks noGrp="1"/>
          </p:cNvSpPr>
          <p:nvPr>
            <p:ph type="dt" sz="half" idx="10"/>
          </p:nvPr>
        </p:nvSpPr>
        <p:spPr/>
        <p:txBody>
          <a:bodyPr/>
          <a:lstStyle/>
          <a:p>
            <a:fld id="{C9D90866-E7D1-4A50-AB51-B431817B30B0}" type="datetime1">
              <a:rPr lang="en-IN" smtClean="0"/>
              <a:t>16-06-2022</a:t>
            </a:fld>
            <a:endParaRPr lang="en-IN"/>
          </a:p>
        </p:txBody>
      </p:sp>
      <p:sp>
        <p:nvSpPr>
          <p:cNvPr id="3" name="Footer Placeholder 2">
            <a:extLst>
              <a:ext uri="{FF2B5EF4-FFF2-40B4-BE49-F238E27FC236}">
                <a16:creationId xmlns:a16="http://schemas.microsoft.com/office/drawing/2014/main" id="{D60DEF94-797B-4B20-AD63-DF421726A0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2AD098-28F0-43A6-9085-E34660182475}"/>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341000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3298-E159-4902-B08C-1F145DC05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1280DC-CCC6-4860-BB4E-32381EE3F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E2C6C4-34E8-45E8-963C-589BE05F3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4544C3-109F-48B1-8309-7F4C0627CB2A}"/>
              </a:ext>
            </a:extLst>
          </p:cNvPr>
          <p:cNvSpPr>
            <a:spLocks noGrp="1"/>
          </p:cNvSpPr>
          <p:nvPr>
            <p:ph type="dt" sz="half" idx="10"/>
          </p:nvPr>
        </p:nvSpPr>
        <p:spPr/>
        <p:txBody>
          <a:bodyPr/>
          <a:lstStyle/>
          <a:p>
            <a:fld id="{BD76E006-7CC0-4909-8103-AE27205D6982}" type="datetime1">
              <a:rPr lang="en-IN" smtClean="0"/>
              <a:t>16-06-2022</a:t>
            </a:fld>
            <a:endParaRPr lang="en-IN"/>
          </a:p>
        </p:txBody>
      </p:sp>
      <p:sp>
        <p:nvSpPr>
          <p:cNvPr id="6" name="Footer Placeholder 5">
            <a:extLst>
              <a:ext uri="{FF2B5EF4-FFF2-40B4-BE49-F238E27FC236}">
                <a16:creationId xmlns:a16="http://schemas.microsoft.com/office/drawing/2014/main" id="{7BA6E12D-8690-4F2C-A206-8DA84F574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6FC7F9-E402-466E-AA89-ABD1E825066D}"/>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7695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77A8-CC70-44A1-9954-D15B5AFAE3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5FF5CF-BCBF-4E3C-86F2-1390628B0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0A4F6C-929B-4A8C-8438-CF762F4D2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04C99-4640-42BC-82A5-F15A06F106CB}"/>
              </a:ext>
            </a:extLst>
          </p:cNvPr>
          <p:cNvSpPr>
            <a:spLocks noGrp="1"/>
          </p:cNvSpPr>
          <p:nvPr>
            <p:ph type="dt" sz="half" idx="10"/>
          </p:nvPr>
        </p:nvSpPr>
        <p:spPr/>
        <p:txBody>
          <a:bodyPr/>
          <a:lstStyle/>
          <a:p>
            <a:fld id="{1FAA2425-79BE-42EB-A2DE-130635A3A265}" type="datetime1">
              <a:rPr lang="en-IN" smtClean="0"/>
              <a:t>16-06-2022</a:t>
            </a:fld>
            <a:endParaRPr lang="en-IN"/>
          </a:p>
        </p:txBody>
      </p:sp>
      <p:sp>
        <p:nvSpPr>
          <p:cNvPr id="6" name="Footer Placeholder 5">
            <a:extLst>
              <a:ext uri="{FF2B5EF4-FFF2-40B4-BE49-F238E27FC236}">
                <a16:creationId xmlns:a16="http://schemas.microsoft.com/office/drawing/2014/main" id="{295D2060-158A-4FEB-BC18-B8243ADA8C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832A8-2C0C-42F1-8E66-7E10E44C0E11}"/>
              </a:ext>
            </a:extLst>
          </p:cNvPr>
          <p:cNvSpPr>
            <a:spLocks noGrp="1"/>
          </p:cNvSpPr>
          <p:nvPr>
            <p:ph type="sldNum" sz="quarter" idx="12"/>
          </p:nvPr>
        </p:nvSpPr>
        <p:spPr/>
        <p:txBody>
          <a:bodyPr/>
          <a:lstStyle/>
          <a:p>
            <a:fld id="{89901C2D-82A2-4EF3-9AE4-31F78FDAF399}" type="slidenum">
              <a:rPr lang="en-IN" smtClean="0"/>
              <a:t>‹#›</a:t>
            </a:fld>
            <a:endParaRPr lang="en-IN"/>
          </a:p>
        </p:txBody>
      </p:sp>
    </p:spTree>
    <p:extLst>
      <p:ext uri="{BB962C8B-B14F-4D97-AF65-F5344CB8AC3E}">
        <p14:creationId xmlns:p14="http://schemas.microsoft.com/office/powerpoint/2010/main" val="164799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E6B79-411C-4D2D-BDD1-A15CAEA12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6B479F-81BF-442C-B59A-F695F8F50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630940-518A-43E6-824D-753392679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A3503-F891-4768-ACEA-C782C56E8031}" type="datetime1">
              <a:rPr lang="en-IN" smtClean="0"/>
              <a:t>16-06-2022</a:t>
            </a:fld>
            <a:endParaRPr lang="en-IN"/>
          </a:p>
        </p:txBody>
      </p:sp>
      <p:sp>
        <p:nvSpPr>
          <p:cNvPr id="5" name="Footer Placeholder 4">
            <a:extLst>
              <a:ext uri="{FF2B5EF4-FFF2-40B4-BE49-F238E27FC236}">
                <a16:creationId xmlns:a16="http://schemas.microsoft.com/office/drawing/2014/main" id="{0FB6FB4A-0AD6-472F-8FA9-5FFC3CAA98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32A6F0-F78D-4B4B-94E1-96DA25C08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01C2D-82A2-4EF3-9AE4-31F78FDAF399}" type="slidenum">
              <a:rPr lang="en-IN" smtClean="0"/>
              <a:t>‹#›</a:t>
            </a:fld>
            <a:endParaRPr lang="en-IN"/>
          </a:p>
        </p:txBody>
      </p:sp>
    </p:spTree>
    <p:extLst>
      <p:ext uri="{BB962C8B-B14F-4D97-AF65-F5344CB8AC3E}">
        <p14:creationId xmlns:p14="http://schemas.microsoft.com/office/powerpoint/2010/main" val="1729469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kaggle.com/datasets/shrlynb/gait-metrics-openposeparkinsonstrai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hyperlink" Target="https://www.medicinenet.com/what_are_the_5_stages_of_parkinsons_disease/article.htm"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DA4C98-8DE4-4EDA-BD5A-A122F8CCCB70}"/>
              </a:ext>
            </a:extLst>
          </p:cNvPr>
          <p:cNvSpPr txBox="1">
            <a:spLocks/>
          </p:cNvSpPr>
          <p:nvPr/>
        </p:nvSpPr>
        <p:spPr>
          <a:xfrm>
            <a:off x="838199" y="365125"/>
            <a:ext cx="1097933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latin typeface="+mn-lt"/>
              </a:rPr>
              <a:t>Detecting Parkinson’s Disease using Gait analysis</a:t>
            </a:r>
            <a:r>
              <a:rPr lang="en-IN" sz="3600" b="1" dirty="0">
                <a:latin typeface="+mn-lt"/>
              </a:rPr>
              <a:t>.</a:t>
            </a:r>
          </a:p>
        </p:txBody>
      </p:sp>
      <p:sp>
        <p:nvSpPr>
          <p:cNvPr id="5" name="Content Placeholder 2">
            <a:extLst>
              <a:ext uri="{FF2B5EF4-FFF2-40B4-BE49-F238E27FC236}">
                <a16:creationId xmlns:a16="http://schemas.microsoft.com/office/drawing/2014/main" id="{91202384-C4EC-44B5-9921-53AA11DE2ECF}"/>
              </a:ext>
            </a:extLst>
          </p:cNvPr>
          <p:cNvSpPr txBox="1">
            <a:spLocks/>
          </p:cNvSpPr>
          <p:nvPr/>
        </p:nvSpPr>
        <p:spPr>
          <a:xfrm>
            <a:off x="838200" y="1838227"/>
            <a:ext cx="10515600" cy="43387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a:p>
            <a:endParaRPr lang="en-IN" dirty="0"/>
          </a:p>
          <a:p>
            <a:pPr algn="l"/>
            <a:r>
              <a:rPr lang="en-IN" dirty="0"/>
              <a:t>By:</a:t>
            </a:r>
          </a:p>
          <a:p>
            <a:pPr algn="l"/>
            <a:r>
              <a:rPr lang="en-IN" dirty="0"/>
              <a:t>Aditya Raj  </a:t>
            </a:r>
          </a:p>
          <a:p>
            <a:pPr algn="l"/>
            <a:r>
              <a:rPr lang="en-IN" dirty="0"/>
              <a:t>2020179001</a:t>
            </a:r>
          </a:p>
          <a:p>
            <a:pPr algn="l"/>
            <a:r>
              <a:rPr lang="en-IN" dirty="0"/>
              <a:t>MCA (SS)</a:t>
            </a:r>
          </a:p>
          <a:p>
            <a:pPr algn="r"/>
            <a:endParaRPr lang="en-IN" dirty="0"/>
          </a:p>
          <a:p>
            <a:endParaRPr lang="en-IN" dirty="0"/>
          </a:p>
          <a:p>
            <a:endParaRPr lang="en-IN" dirty="0"/>
          </a:p>
        </p:txBody>
      </p:sp>
      <p:sp>
        <p:nvSpPr>
          <p:cNvPr id="6" name="TextBox 5">
            <a:extLst>
              <a:ext uri="{FF2B5EF4-FFF2-40B4-BE49-F238E27FC236}">
                <a16:creationId xmlns:a16="http://schemas.microsoft.com/office/drawing/2014/main" id="{CE1C979A-11A2-4849-804E-013A679DD4E0}"/>
              </a:ext>
            </a:extLst>
          </p:cNvPr>
          <p:cNvSpPr txBox="1"/>
          <p:nvPr/>
        </p:nvSpPr>
        <p:spPr>
          <a:xfrm>
            <a:off x="8493211" y="2949146"/>
            <a:ext cx="3229346" cy="1384995"/>
          </a:xfrm>
          <a:prstGeom prst="rect">
            <a:avLst/>
          </a:prstGeom>
          <a:noFill/>
        </p:spPr>
        <p:txBody>
          <a:bodyPr wrap="none" rtlCol="0">
            <a:spAutoFit/>
          </a:bodyPr>
          <a:lstStyle/>
          <a:p>
            <a:r>
              <a:rPr lang="en-IN" sz="2800" b="1" dirty="0"/>
              <a:t>Project Guide</a:t>
            </a:r>
            <a:br>
              <a:rPr lang="en-IN" sz="2800" dirty="0"/>
            </a:br>
            <a:r>
              <a:rPr lang="en-IN" sz="2800" dirty="0"/>
              <a:t>DR. T Mala</a:t>
            </a:r>
          </a:p>
          <a:p>
            <a:r>
              <a:rPr lang="en-IN" sz="2800" dirty="0"/>
              <a:t>(Associate Professor)</a:t>
            </a:r>
          </a:p>
        </p:txBody>
      </p:sp>
      <p:sp>
        <p:nvSpPr>
          <p:cNvPr id="2" name="Slide Number Placeholder 1">
            <a:extLst>
              <a:ext uri="{FF2B5EF4-FFF2-40B4-BE49-F238E27FC236}">
                <a16:creationId xmlns:a16="http://schemas.microsoft.com/office/drawing/2014/main" id="{D3767C52-7220-478A-845A-2A38B87B8FC8}"/>
              </a:ext>
            </a:extLst>
          </p:cNvPr>
          <p:cNvSpPr>
            <a:spLocks noGrp="1"/>
          </p:cNvSpPr>
          <p:nvPr>
            <p:ph type="sldNum" sz="quarter" idx="12"/>
          </p:nvPr>
        </p:nvSpPr>
        <p:spPr/>
        <p:txBody>
          <a:bodyPr/>
          <a:lstStyle/>
          <a:p>
            <a:fld id="{89901C2D-82A2-4EF3-9AE4-31F78FDAF399}" type="slidenum">
              <a:rPr lang="en-IN" smtClean="0"/>
              <a:t>1</a:t>
            </a:fld>
            <a:endParaRPr lang="en-IN"/>
          </a:p>
        </p:txBody>
      </p:sp>
    </p:spTree>
    <p:extLst>
      <p:ext uri="{BB962C8B-B14F-4D97-AF65-F5344CB8AC3E}">
        <p14:creationId xmlns:p14="http://schemas.microsoft.com/office/powerpoint/2010/main" val="335907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Module- 2.</a:t>
            </a:r>
            <a:r>
              <a:rPr lang="en-US" dirty="0"/>
              <a:t> </a:t>
            </a:r>
            <a:r>
              <a:rPr lang="en-US" dirty="0">
                <a:solidFill>
                  <a:schemeClr val="tx1"/>
                </a:solidFill>
              </a:rPr>
              <a:t>Pose </a:t>
            </a:r>
            <a:r>
              <a:rPr lang="en-IN" i="0" dirty="0">
                <a:solidFill>
                  <a:schemeClr val="tx1"/>
                </a:solidFill>
                <a:effectLst/>
              </a:rPr>
              <a:t>Estimation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r>
              <a:rPr lang="en-US" sz="1800" b="0" i="0" dirty="0">
                <a:effectLst/>
              </a:rPr>
              <a:t>Pose estimation is a computer vision technique that predicts and tracks the location of a person.</a:t>
            </a:r>
          </a:p>
          <a:p>
            <a:r>
              <a:rPr lang="en-US" sz="1800" b="0" i="0" dirty="0">
                <a:effectLst/>
              </a:rPr>
              <a:t>Human pose estimation from video plays a critical role in various applications such as </a:t>
            </a:r>
            <a:r>
              <a:rPr lang="en-US" sz="1800" b="0" i="0" u="none" strike="noStrike" dirty="0">
                <a:effectLst/>
              </a:rPr>
              <a:t>quantifying physical exercises</a:t>
            </a:r>
            <a:r>
              <a:rPr lang="en-US" sz="1800" b="0" i="0" dirty="0">
                <a:effectLst/>
              </a:rPr>
              <a:t>, sign language recognition, and full-body gesture control.</a:t>
            </a:r>
          </a:p>
          <a:p>
            <a:pPr marL="457200" lvl="1" indent="0">
              <a:buNone/>
            </a:pPr>
            <a:r>
              <a:rPr lang="en-US" sz="1600" b="1" i="0" dirty="0">
                <a:solidFill>
                  <a:srgbClr val="000000"/>
                </a:solidFill>
                <a:effectLst/>
              </a:rPr>
              <a:t>2.1 </a:t>
            </a:r>
            <a:r>
              <a:rPr lang="en-US" sz="1600" b="1" i="0" dirty="0" err="1">
                <a:solidFill>
                  <a:srgbClr val="000000"/>
                </a:solidFill>
                <a:effectLst/>
              </a:rPr>
              <a:t>KeyPoints</a:t>
            </a:r>
            <a:r>
              <a:rPr lang="en-US" sz="1600" b="1" i="0" dirty="0">
                <a:solidFill>
                  <a:srgbClr val="000000"/>
                </a:solidFill>
                <a:effectLst/>
              </a:rPr>
              <a:t> JSON to CSV File Creation</a:t>
            </a:r>
            <a:endParaRPr lang="en-US" sz="1000" b="0" i="0" dirty="0">
              <a:solidFill>
                <a:srgbClr val="000000"/>
              </a:solidFill>
              <a:effectLst/>
            </a:endParaRP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10</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lide Number Placeholder 3">
            <a:extLst>
              <a:ext uri="{FF2B5EF4-FFF2-40B4-BE49-F238E27FC236}">
                <a16:creationId xmlns:a16="http://schemas.microsoft.com/office/drawing/2014/main" id="{4D5B1498-0989-9D63-471E-F5761CD6C3A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901C2D-82A2-4EF3-9AE4-31F78FDAF399}" type="slidenum">
              <a:rPr lang="en-IN" smtClean="0"/>
              <a:pPr/>
              <a:t>10</a:t>
            </a:fld>
            <a:endParaRPr lang="en-IN" dirty="0"/>
          </a:p>
        </p:txBody>
      </p:sp>
      <p:sp>
        <p:nvSpPr>
          <p:cNvPr id="19" name="TextBox 18">
            <a:extLst>
              <a:ext uri="{FF2B5EF4-FFF2-40B4-BE49-F238E27FC236}">
                <a16:creationId xmlns:a16="http://schemas.microsoft.com/office/drawing/2014/main" id="{92FD589D-FAD3-C2DE-2F17-3C2530ABC7EB}"/>
              </a:ext>
            </a:extLst>
          </p:cNvPr>
          <p:cNvSpPr txBox="1"/>
          <p:nvPr/>
        </p:nvSpPr>
        <p:spPr>
          <a:xfrm>
            <a:off x="1680935" y="3719216"/>
            <a:ext cx="539567" cy="276999"/>
          </a:xfrm>
          <a:prstGeom prst="rect">
            <a:avLst/>
          </a:prstGeom>
          <a:noFill/>
        </p:spPr>
        <p:txBody>
          <a:bodyPr wrap="square" rtlCol="0">
            <a:spAutoFit/>
          </a:bodyPr>
          <a:lstStyle/>
          <a:p>
            <a:r>
              <a:rPr lang="en-US" sz="1200" b="1" dirty="0"/>
              <a:t>Input</a:t>
            </a:r>
            <a:endParaRPr lang="en-IN" sz="1200" b="1" dirty="0"/>
          </a:p>
        </p:txBody>
      </p:sp>
      <p:cxnSp>
        <p:nvCxnSpPr>
          <p:cNvPr id="22" name="Straight Arrow Connector 21">
            <a:extLst>
              <a:ext uri="{FF2B5EF4-FFF2-40B4-BE49-F238E27FC236}">
                <a16:creationId xmlns:a16="http://schemas.microsoft.com/office/drawing/2014/main" id="{583B6E7D-A953-C4DF-4270-53F69D04CCCB}"/>
              </a:ext>
            </a:extLst>
          </p:cNvPr>
          <p:cNvCxnSpPr>
            <a:cxnSpLocks/>
          </p:cNvCxnSpPr>
          <p:nvPr/>
        </p:nvCxnSpPr>
        <p:spPr>
          <a:xfrm>
            <a:off x="2654648" y="5194855"/>
            <a:ext cx="12729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Rectangle: Rounded Corners 22">
            <a:extLst>
              <a:ext uri="{FF2B5EF4-FFF2-40B4-BE49-F238E27FC236}">
                <a16:creationId xmlns:a16="http://schemas.microsoft.com/office/drawing/2014/main" id="{A261D5CF-F682-3EC8-88FC-CD7BD95CE3A5}"/>
              </a:ext>
            </a:extLst>
          </p:cNvPr>
          <p:cNvSpPr/>
          <p:nvPr/>
        </p:nvSpPr>
        <p:spPr>
          <a:xfrm>
            <a:off x="3927566" y="4584871"/>
            <a:ext cx="1698538" cy="12199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JSON2CSV</a:t>
            </a:r>
          </a:p>
          <a:p>
            <a:pPr algn="ctr"/>
            <a:r>
              <a:rPr lang="en-IN" dirty="0"/>
              <a:t>Function()</a:t>
            </a:r>
          </a:p>
        </p:txBody>
      </p:sp>
      <p:cxnSp>
        <p:nvCxnSpPr>
          <p:cNvPr id="24" name="Straight Arrow Connector 23">
            <a:extLst>
              <a:ext uri="{FF2B5EF4-FFF2-40B4-BE49-F238E27FC236}">
                <a16:creationId xmlns:a16="http://schemas.microsoft.com/office/drawing/2014/main" id="{3A3C3D74-6EF3-CAE8-EEE9-A91C7F5955F9}"/>
              </a:ext>
            </a:extLst>
          </p:cNvPr>
          <p:cNvCxnSpPr>
            <a:cxnSpLocks/>
            <a:stCxn id="23" idx="3"/>
          </p:cNvCxnSpPr>
          <p:nvPr/>
        </p:nvCxnSpPr>
        <p:spPr>
          <a:xfrm>
            <a:off x="5626104" y="5194855"/>
            <a:ext cx="13320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B934D26-1A61-65D3-0637-ECDE4A203783}"/>
              </a:ext>
            </a:extLst>
          </p:cNvPr>
          <p:cNvSpPr txBox="1"/>
          <p:nvPr/>
        </p:nvSpPr>
        <p:spPr>
          <a:xfrm>
            <a:off x="9097852" y="3719216"/>
            <a:ext cx="689973" cy="276999"/>
          </a:xfrm>
          <a:prstGeom prst="rect">
            <a:avLst/>
          </a:prstGeom>
          <a:noFill/>
        </p:spPr>
        <p:txBody>
          <a:bodyPr wrap="square" rtlCol="0">
            <a:spAutoFit/>
          </a:bodyPr>
          <a:lstStyle/>
          <a:p>
            <a:r>
              <a:rPr lang="en-US" sz="1200" b="1" dirty="0"/>
              <a:t>Output</a:t>
            </a:r>
            <a:endParaRPr lang="en-IN" sz="1200" b="1" dirty="0"/>
          </a:p>
        </p:txBody>
      </p:sp>
      <p:pic>
        <p:nvPicPr>
          <p:cNvPr id="26" name="Picture 25">
            <a:extLst>
              <a:ext uri="{FF2B5EF4-FFF2-40B4-BE49-F238E27FC236}">
                <a16:creationId xmlns:a16="http://schemas.microsoft.com/office/drawing/2014/main" id="{5DC4F0E1-A7E1-C1D7-35FA-B75E505D9E3E}"/>
              </a:ext>
            </a:extLst>
          </p:cNvPr>
          <p:cNvPicPr>
            <a:picLocks noChangeAspect="1"/>
          </p:cNvPicPr>
          <p:nvPr/>
        </p:nvPicPr>
        <p:blipFill>
          <a:blip r:embed="rId2"/>
          <a:stretch>
            <a:fillRect/>
          </a:stretch>
        </p:blipFill>
        <p:spPr>
          <a:xfrm>
            <a:off x="785031" y="4174114"/>
            <a:ext cx="1810490" cy="2371742"/>
          </a:xfrm>
          <a:prstGeom prst="rect">
            <a:avLst/>
          </a:prstGeom>
        </p:spPr>
      </p:pic>
      <p:pic>
        <p:nvPicPr>
          <p:cNvPr id="27" name="Picture 26">
            <a:extLst>
              <a:ext uri="{FF2B5EF4-FFF2-40B4-BE49-F238E27FC236}">
                <a16:creationId xmlns:a16="http://schemas.microsoft.com/office/drawing/2014/main" id="{CC835292-323B-FB84-FF6F-D2C5360B1921}"/>
              </a:ext>
            </a:extLst>
          </p:cNvPr>
          <p:cNvPicPr>
            <a:picLocks noChangeAspect="1"/>
          </p:cNvPicPr>
          <p:nvPr/>
        </p:nvPicPr>
        <p:blipFill>
          <a:blip r:embed="rId3"/>
          <a:stretch>
            <a:fillRect/>
          </a:stretch>
        </p:blipFill>
        <p:spPr>
          <a:xfrm>
            <a:off x="6972301" y="4174114"/>
            <a:ext cx="5047522" cy="2371741"/>
          </a:xfrm>
          <a:prstGeom prst="rect">
            <a:avLst/>
          </a:prstGeom>
        </p:spPr>
      </p:pic>
    </p:spTree>
    <p:extLst>
      <p:ext uri="{BB962C8B-B14F-4D97-AF65-F5344CB8AC3E}">
        <p14:creationId xmlns:p14="http://schemas.microsoft.com/office/powerpoint/2010/main" val="293616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Modules- 2.</a:t>
            </a:r>
            <a:r>
              <a:rPr lang="en-US" dirty="0"/>
              <a:t> </a:t>
            </a:r>
            <a:r>
              <a:rPr lang="en-US" dirty="0">
                <a:solidFill>
                  <a:schemeClr val="tx1"/>
                </a:solidFill>
              </a:rPr>
              <a:t>Pose </a:t>
            </a:r>
            <a:r>
              <a:rPr lang="en-IN" i="0" dirty="0">
                <a:solidFill>
                  <a:schemeClr val="tx1"/>
                </a:solidFill>
                <a:effectLst/>
              </a:rPr>
              <a:t>Estimation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pPr marL="457200" lvl="1" indent="0">
              <a:buNone/>
            </a:pPr>
            <a:r>
              <a:rPr lang="en-US" sz="1600" b="1" i="0" dirty="0">
                <a:solidFill>
                  <a:srgbClr val="000000"/>
                </a:solidFill>
                <a:effectLst/>
              </a:rPr>
              <a:t>2.1 </a:t>
            </a:r>
            <a:r>
              <a:rPr lang="en-US" sz="1600" b="1" i="0" dirty="0" err="1">
                <a:solidFill>
                  <a:srgbClr val="000000"/>
                </a:solidFill>
                <a:effectLst/>
              </a:rPr>
              <a:t>KeyPoints</a:t>
            </a:r>
            <a:r>
              <a:rPr lang="en-US" sz="1600" b="1" i="0" dirty="0">
                <a:solidFill>
                  <a:srgbClr val="000000"/>
                </a:solidFill>
                <a:effectLst/>
              </a:rPr>
              <a:t> JSON to CSV File Creation</a:t>
            </a:r>
          </a:p>
          <a:p>
            <a:pPr marL="457200" lvl="1" indent="0">
              <a:buNone/>
            </a:pPr>
            <a:endParaRPr lang="en-US" sz="1600" b="1" dirty="0">
              <a:solidFill>
                <a:srgbClr val="000000"/>
              </a:solidFill>
            </a:endParaRPr>
          </a:p>
          <a:p>
            <a:pPr marL="457200" lvl="1" indent="0">
              <a:buNone/>
            </a:pPr>
            <a:endParaRPr lang="en-US" sz="1000" b="0" i="0" dirty="0">
              <a:solidFill>
                <a:srgbClr val="000000"/>
              </a:solidFill>
              <a:effectLst/>
            </a:endParaRP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11</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lide Number Placeholder 3">
            <a:extLst>
              <a:ext uri="{FF2B5EF4-FFF2-40B4-BE49-F238E27FC236}">
                <a16:creationId xmlns:a16="http://schemas.microsoft.com/office/drawing/2014/main" id="{4D5B1498-0989-9D63-471E-F5761CD6C3A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9901C2D-82A2-4EF3-9AE4-31F78FDAF399}" type="slidenum">
              <a:rPr lang="en-IN" smtClean="0"/>
              <a:pPr/>
              <a:t>11</a:t>
            </a:fld>
            <a:endParaRPr lang="en-IN" dirty="0"/>
          </a:p>
        </p:txBody>
      </p:sp>
      <p:pic>
        <p:nvPicPr>
          <p:cNvPr id="14" name="Picture 13">
            <a:extLst>
              <a:ext uri="{FF2B5EF4-FFF2-40B4-BE49-F238E27FC236}">
                <a16:creationId xmlns:a16="http://schemas.microsoft.com/office/drawing/2014/main" id="{47CAD91C-C201-46EA-764C-AC9BD433F0C6}"/>
              </a:ext>
            </a:extLst>
          </p:cNvPr>
          <p:cNvPicPr>
            <a:picLocks noChangeAspect="1"/>
          </p:cNvPicPr>
          <p:nvPr/>
        </p:nvPicPr>
        <p:blipFill>
          <a:blip r:embed="rId2"/>
          <a:stretch>
            <a:fillRect/>
          </a:stretch>
        </p:blipFill>
        <p:spPr>
          <a:xfrm>
            <a:off x="2142552" y="2377055"/>
            <a:ext cx="8211696" cy="3248478"/>
          </a:xfrm>
          <a:prstGeom prst="rect">
            <a:avLst/>
          </a:prstGeom>
        </p:spPr>
      </p:pic>
    </p:spTree>
    <p:extLst>
      <p:ext uri="{BB962C8B-B14F-4D97-AF65-F5344CB8AC3E}">
        <p14:creationId xmlns:p14="http://schemas.microsoft.com/office/powerpoint/2010/main" val="128807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Module- 2.</a:t>
            </a:r>
            <a:r>
              <a:rPr lang="en-US" dirty="0"/>
              <a:t> </a:t>
            </a:r>
            <a:r>
              <a:rPr lang="en-US" dirty="0">
                <a:solidFill>
                  <a:schemeClr val="tx1"/>
                </a:solidFill>
              </a:rPr>
              <a:t>Pose </a:t>
            </a:r>
            <a:r>
              <a:rPr lang="en-IN" i="0" dirty="0">
                <a:solidFill>
                  <a:schemeClr val="tx1"/>
                </a:solidFill>
                <a:effectLst/>
              </a:rPr>
              <a:t>Estimation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pPr marL="457200" lvl="1" indent="0">
              <a:buNone/>
            </a:pPr>
            <a:r>
              <a:rPr lang="en-US" sz="1600" b="1" i="0" dirty="0">
                <a:solidFill>
                  <a:srgbClr val="000000"/>
                </a:solidFill>
                <a:effectLst/>
              </a:rPr>
              <a:t>2.2 Keypoint Data Filtering</a:t>
            </a:r>
          </a:p>
          <a:p>
            <a:pPr lvl="3"/>
            <a:r>
              <a:rPr lang="en-US" sz="1000" b="0" i="0" dirty="0">
                <a:solidFill>
                  <a:srgbClr val="000000"/>
                </a:solidFill>
                <a:effectLst/>
              </a:rPr>
              <a:t>Remove and Filter the JSON with valid data for further processing.</a:t>
            </a: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12</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369DC57-58C7-DCE6-C432-58FEA2442BAF}"/>
              </a:ext>
            </a:extLst>
          </p:cNvPr>
          <p:cNvPicPr>
            <a:picLocks noChangeAspect="1"/>
          </p:cNvPicPr>
          <p:nvPr/>
        </p:nvPicPr>
        <p:blipFill>
          <a:blip r:embed="rId2"/>
          <a:stretch>
            <a:fillRect/>
          </a:stretch>
        </p:blipFill>
        <p:spPr>
          <a:xfrm>
            <a:off x="613481" y="2974900"/>
            <a:ext cx="3789727" cy="3006664"/>
          </a:xfrm>
          <a:prstGeom prst="rect">
            <a:avLst/>
          </a:prstGeom>
        </p:spPr>
      </p:pic>
      <p:cxnSp>
        <p:nvCxnSpPr>
          <p:cNvPr id="14" name="Straight Arrow Connector 13">
            <a:extLst>
              <a:ext uri="{FF2B5EF4-FFF2-40B4-BE49-F238E27FC236}">
                <a16:creationId xmlns:a16="http://schemas.microsoft.com/office/drawing/2014/main" id="{6E1B4654-FA50-B2B2-512A-D0CC6937FF3F}"/>
              </a:ext>
            </a:extLst>
          </p:cNvPr>
          <p:cNvCxnSpPr>
            <a:cxnSpLocks/>
          </p:cNvCxnSpPr>
          <p:nvPr/>
        </p:nvCxnSpPr>
        <p:spPr>
          <a:xfrm>
            <a:off x="5595257" y="4478232"/>
            <a:ext cx="1306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9BB91E6-1C99-816B-254C-3850104C3D6F}"/>
              </a:ext>
            </a:extLst>
          </p:cNvPr>
          <p:cNvPicPr>
            <a:picLocks noChangeAspect="1"/>
          </p:cNvPicPr>
          <p:nvPr/>
        </p:nvPicPr>
        <p:blipFill>
          <a:blip r:embed="rId3"/>
          <a:stretch>
            <a:fillRect/>
          </a:stretch>
        </p:blipFill>
        <p:spPr>
          <a:xfrm>
            <a:off x="8610600" y="2974900"/>
            <a:ext cx="3234253" cy="3019131"/>
          </a:xfrm>
          <a:prstGeom prst="rect">
            <a:avLst/>
          </a:prstGeom>
        </p:spPr>
      </p:pic>
      <p:pic>
        <p:nvPicPr>
          <p:cNvPr id="22" name="Picture 21">
            <a:extLst>
              <a:ext uri="{FF2B5EF4-FFF2-40B4-BE49-F238E27FC236}">
                <a16:creationId xmlns:a16="http://schemas.microsoft.com/office/drawing/2014/main" id="{B90CDBCF-2570-380E-353C-EFD7702D7A2E}"/>
              </a:ext>
            </a:extLst>
          </p:cNvPr>
          <p:cNvPicPr>
            <a:picLocks noChangeAspect="1"/>
          </p:cNvPicPr>
          <p:nvPr/>
        </p:nvPicPr>
        <p:blipFill>
          <a:blip r:embed="rId4"/>
          <a:stretch>
            <a:fillRect/>
          </a:stretch>
        </p:blipFill>
        <p:spPr>
          <a:xfrm>
            <a:off x="4640064" y="4139537"/>
            <a:ext cx="3479483" cy="196696"/>
          </a:xfrm>
          <a:prstGeom prst="rect">
            <a:avLst/>
          </a:prstGeom>
        </p:spPr>
      </p:pic>
    </p:spTree>
    <p:extLst>
      <p:ext uri="{BB962C8B-B14F-4D97-AF65-F5344CB8AC3E}">
        <p14:creationId xmlns:p14="http://schemas.microsoft.com/office/powerpoint/2010/main" val="125964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Module- 2.</a:t>
            </a:r>
            <a:r>
              <a:rPr lang="en-US" dirty="0"/>
              <a:t> </a:t>
            </a:r>
            <a:r>
              <a:rPr lang="en-US" dirty="0">
                <a:solidFill>
                  <a:schemeClr val="tx1"/>
                </a:solidFill>
              </a:rPr>
              <a:t>Pose </a:t>
            </a:r>
            <a:r>
              <a:rPr lang="en-IN" i="0" dirty="0">
                <a:solidFill>
                  <a:schemeClr val="tx1"/>
                </a:solidFill>
                <a:effectLst/>
              </a:rPr>
              <a:t>Estimation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r>
              <a:rPr lang="en-US" sz="1800" b="0" i="0" dirty="0">
                <a:effectLst/>
              </a:rPr>
              <a:t>Pose estimation is a computer vision technique that predicts and tracks the location of a person.</a:t>
            </a:r>
          </a:p>
          <a:p>
            <a:pPr marL="457200" lvl="1" indent="0">
              <a:buNone/>
            </a:pPr>
            <a:r>
              <a:rPr lang="en-US" sz="1600" b="1" i="0" dirty="0">
                <a:solidFill>
                  <a:srgbClr val="000000"/>
                </a:solidFill>
                <a:effectLst/>
              </a:rPr>
              <a:t>2.3 Key landmark detection</a:t>
            </a:r>
          </a:p>
          <a:p>
            <a:pPr lvl="3"/>
            <a:r>
              <a:rPr lang="en-US" sz="1600" b="0" i="0" dirty="0">
                <a:solidFill>
                  <a:srgbClr val="24292F"/>
                </a:solidFill>
                <a:effectLst/>
                <a:latin typeface="Arial" panose="020B0604020202020204" pitchFamily="34" charset="0"/>
                <a:cs typeface="Arial" panose="020B0604020202020204" pitchFamily="34" charset="0"/>
              </a:rPr>
              <a:t>Detects landmarks of a single body pose </a:t>
            </a:r>
            <a:r>
              <a:rPr lang="en-US" sz="1600" dirty="0">
                <a:solidFill>
                  <a:srgbClr val="24292F"/>
                </a:solidFill>
                <a:latin typeface="Arial" panose="020B0604020202020204" pitchFamily="34" charset="0"/>
                <a:cs typeface="Arial" panose="020B0604020202020204" pitchFamily="34" charset="0"/>
              </a:rPr>
              <a:t>using Openpose</a:t>
            </a:r>
            <a:endParaRPr lang="en-US" sz="1000" b="0" i="0" dirty="0">
              <a:solidFill>
                <a:srgbClr val="24292F"/>
              </a:solidFill>
              <a:effectLst/>
              <a:latin typeface="Arial" panose="020B0604020202020204" pitchFamily="34" charset="0"/>
              <a:cs typeface="Arial" panose="020B0604020202020204" pitchFamily="34" charset="0"/>
            </a:endParaRPr>
          </a:p>
          <a:p>
            <a:pPr lvl="3"/>
            <a:endParaRPr lang="en-US" sz="1000" b="0" i="0" dirty="0">
              <a:solidFill>
                <a:srgbClr val="000000"/>
              </a:solidFill>
              <a:effectLst/>
            </a:endParaRP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13</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D0872C9C-A542-4CEE-9D06-520BC8ABEB64}"/>
              </a:ext>
            </a:extLst>
          </p:cNvPr>
          <p:cNvSpPr txBox="1"/>
          <p:nvPr/>
        </p:nvSpPr>
        <p:spPr>
          <a:xfrm>
            <a:off x="1548175" y="3729867"/>
            <a:ext cx="539567" cy="276999"/>
          </a:xfrm>
          <a:prstGeom prst="rect">
            <a:avLst/>
          </a:prstGeom>
          <a:noFill/>
        </p:spPr>
        <p:txBody>
          <a:bodyPr wrap="square" rtlCol="0">
            <a:spAutoFit/>
          </a:bodyPr>
          <a:lstStyle/>
          <a:p>
            <a:r>
              <a:rPr lang="en-US" sz="1200" b="1" dirty="0"/>
              <a:t>Input</a:t>
            </a:r>
            <a:endParaRPr lang="en-IN" sz="1200" b="1" dirty="0"/>
          </a:p>
        </p:txBody>
      </p:sp>
      <p:cxnSp>
        <p:nvCxnSpPr>
          <p:cNvPr id="10" name="Straight Arrow Connector 9">
            <a:extLst>
              <a:ext uri="{FF2B5EF4-FFF2-40B4-BE49-F238E27FC236}">
                <a16:creationId xmlns:a16="http://schemas.microsoft.com/office/drawing/2014/main" id="{B371688E-C3B1-440C-BE44-9AE43E665D6C}"/>
              </a:ext>
            </a:extLst>
          </p:cNvPr>
          <p:cNvCxnSpPr>
            <a:cxnSpLocks/>
          </p:cNvCxnSpPr>
          <p:nvPr/>
        </p:nvCxnSpPr>
        <p:spPr>
          <a:xfrm>
            <a:off x="2654648" y="5194855"/>
            <a:ext cx="17076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Rounded Corners 10">
            <a:extLst>
              <a:ext uri="{FF2B5EF4-FFF2-40B4-BE49-F238E27FC236}">
                <a16:creationId xmlns:a16="http://schemas.microsoft.com/office/drawing/2014/main" id="{C2F6D96A-5714-4D05-B533-1F26C7AEDA25}"/>
              </a:ext>
            </a:extLst>
          </p:cNvPr>
          <p:cNvSpPr/>
          <p:nvPr/>
        </p:nvSpPr>
        <p:spPr>
          <a:xfrm>
            <a:off x="4362261" y="4584871"/>
            <a:ext cx="1698538" cy="12199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(Openpose</a:t>
            </a:r>
          </a:p>
          <a:p>
            <a:pPr algn="ctr"/>
            <a:r>
              <a:rPr lang="en-IN" dirty="0"/>
              <a:t>Landmark </a:t>
            </a:r>
          </a:p>
          <a:p>
            <a:pPr algn="ctr"/>
            <a:r>
              <a:rPr lang="en-IN" dirty="0"/>
              <a:t>Detection)</a:t>
            </a:r>
          </a:p>
        </p:txBody>
      </p:sp>
      <p:cxnSp>
        <p:nvCxnSpPr>
          <p:cNvPr id="12" name="Straight Arrow Connector 11">
            <a:extLst>
              <a:ext uri="{FF2B5EF4-FFF2-40B4-BE49-F238E27FC236}">
                <a16:creationId xmlns:a16="http://schemas.microsoft.com/office/drawing/2014/main" id="{73921DF5-7855-4289-A519-94384945931C}"/>
              </a:ext>
            </a:extLst>
          </p:cNvPr>
          <p:cNvCxnSpPr>
            <a:cxnSpLocks/>
            <a:stCxn id="11" idx="3"/>
          </p:cNvCxnSpPr>
          <p:nvPr/>
        </p:nvCxnSpPr>
        <p:spPr>
          <a:xfrm>
            <a:off x="6060799" y="5194855"/>
            <a:ext cx="18113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F3A9748B-8F69-46DE-97C2-823E47CCF2CF}"/>
              </a:ext>
            </a:extLst>
          </p:cNvPr>
          <p:cNvSpPr txBox="1"/>
          <p:nvPr/>
        </p:nvSpPr>
        <p:spPr>
          <a:xfrm>
            <a:off x="8265613" y="3719215"/>
            <a:ext cx="689973" cy="276999"/>
          </a:xfrm>
          <a:prstGeom prst="rect">
            <a:avLst/>
          </a:prstGeom>
          <a:noFill/>
        </p:spPr>
        <p:txBody>
          <a:bodyPr wrap="square" rtlCol="0">
            <a:spAutoFit/>
          </a:bodyPr>
          <a:lstStyle/>
          <a:p>
            <a:r>
              <a:rPr lang="en-US" sz="1200" b="1" dirty="0"/>
              <a:t>Output</a:t>
            </a:r>
            <a:endParaRPr lang="en-IN" sz="1200" b="1" dirty="0"/>
          </a:p>
        </p:txBody>
      </p:sp>
      <p:pic>
        <p:nvPicPr>
          <p:cNvPr id="16" name="Picture 15">
            <a:extLst>
              <a:ext uri="{FF2B5EF4-FFF2-40B4-BE49-F238E27FC236}">
                <a16:creationId xmlns:a16="http://schemas.microsoft.com/office/drawing/2014/main" id="{699BB717-00F4-4A53-846F-E906F38F865B}"/>
              </a:ext>
            </a:extLst>
          </p:cNvPr>
          <p:cNvPicPr>
            <a:picLocks noChangeAspect="1"/>
          </p:cNvPicPr>
          <p:nvPr/>
        </p:nvPicPr>
        <p:blipFill>
          <a:blip r:embed="rId2"/>
          <a:stretch>
            <a:fillRect/>
          </a:stretch>
        </p:blipFill>
        <p:spPr>
          <a:xfrm>
            <a:off x="1085040" y="4180115"/>
            <a:ext cx="1465838" cy="2308596"/>
          </a:xfrm>
          <a:prstGeom prst="rect">
            <a:avLst/>
          </a:prstGeom>
        </p:spPr>
      </p:pic>
      <p:pic>
        <p:nvPicPr>
          <p:cNvPr id="18" name="Picture 17">
            <a:extLst>
              <a:ext uri="{FF2B5EF4-FFF2-40B4-BE49-F238E27FC236}">
                <a16:creationId xmlns:a16="http://schemas.microsoft.com/office/drawing/2014/main" id="{037A1C9D-735E-4C7A-BFBE-BF30EE63550A}"/>
              </a:ext>
            </a:extLst>
          </p:cNvPr>
          <p:cNvPicPr>
            <a:picLocks noChangeAspect="1"/>
          </p:cNvPicPr>
          <p:nvPr/>
        </p:nvPicPr>
        <p:blipFill>
          <a:blip r:embed="rId3"/>
          <a:stretch>
            <a:fillRect/>
          </a:stretch>
        </p:blipFill>
        <p:spPr>
          <a:xfrm>
            <a:off x="7913002" y="4116968"/>
            <a:ext cx="1511041" cy="2371742"/>
          </a:xfrm>
          <a:prstGeom prst="rect">
            <a:avLst/>
          </a:prstGeom>
        </p:spPr>
      </p:pic>
      <p:sp>
        <p:nvSpPr>
          <p:cNvPr id="20" name="TextBox 19">
            <a:extLst>
              <a:ext uri="{FF2B5EF4-FFF2-40B4-BE49-F238E27FC236}">
                <a16:creationId xmlns:a16="http://schemas.microsoft.com/office/drawing/2014/main" id="{03D8BAF7-9190-4038-9C82-2C34DB80150F}"/>
              </a:ext>
            </a:extLst>
          </p:cNvPr>
          <p:cNvSpPr txBox="1"/>
          <p:nvPr/>
        </p:nvSpPr>
        <p:spPr>
          <a:xfrm>
            <a:off x="1426072" y="6538912"/>
            <a:ext cx="783771" cy="215444"/>
          </a:xfrm>
          <a:prstGeom prst="rect">
            <a:avLst/>
          </a:prstGeom>
          <a:noFill/>
        </p:spPr>
        <p:txBody>
          <a:bodyPr wrap="square" rtlCol="0">
            <a:spAutoFit/>
          </a:bodyPr>
          <a:lstStyle/>
          <a:p>
            <a:r>
              <a:rPr lang="en-IN" sz="800" dirty="0"/>
              <a:t>Input.mp4</a:t>
            </a:r>
          </a:p>
        </p:txBody>
      </p:sp>
      <p:sp>
        <p:nvSpPr>
          <p:cNvPr id="21" name="TextBox 20">
            <a:extLst>
              <a:ext uri="{FF2B5EF4-FFF2-40B4-BE49-F238E27FC236}">
                <a16:creationId xmlns:a16="http://schemas.microsoft.com/office/drawing/2014/main" id="{549E0AF5-E578-4642-9A04-660F34401759}"/>
              </a:ext>
            </a:extLst>
          </p:cNvPr>
          <p:cNvSpPr txBox="1"/>
          <p:nvPr/>
        </p:nvSpPr>
        <p:spPr>
          <a:xfrm>
            <a:off x="8265613" y="6538912"/>
            <a:ext cx="1006399" cy="215444"/>
          </a:xfrm>
          <a:prstGeom prst="rect">
            <a:avLst/>
          </a:prstGeom>
          <a:noFill/>
        </p:spPr>
        <p:txBody>
          <a:bodyPr wrap="square" rtlCol="0">
            <a:spAutoFit/>
          </a:bodyPr>
          <a:lstStyle/>
          <a:p>
            <a:r>
              <a:rPr lang="en-IN" sz="800" dirty="0"/>
              <a:t>processed.mp4</a:t>
            </a:r>
          </a:p>
        </p:txBody>
      </p:sp>
    </p:spTree>
    <p:extLst>
      <p:ext uri="{BB962C8B-B14F-4D97-AF65-F5344CB8AC3E}">
        <p14:creationId xmlns:p14="http://schemas.microsoft.com/office/powerpoint/2010/main" val="352597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Modules- 2.</a:t>
            </a:r>
            <a:r>
              <a:rPr lang="en-US" dirty="0"/>
              <a:t> </a:t>
            </a:r>
            <a:r>
              <a:rPr lang="en-US" dirty="0">
                <a:solidFill>
                  <a:schemeClr val="tx1"/>
                </a:solidFill>
              </a:rPr>
              <a:t>Pose </a:t>
            </a:r>
            <a:r>
              <a:rPr lang="en-IN" i="0" dirty="0">
                <a:solidFill>
                  <a:schemeClr val="tx1"/>
                </a:solidFill>
                <a:effectLst/>
              </a:rPr>
              <a:t>Estimation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pPr marL="457200" lvl="1" indent="0">
              <a:buNone/>
            </a:pPr>
            <a:r>
              <a:rPr lang="en-US" sz="1600" b="1" i="0" dirty="0">
                <a:solidFill>
                  <a:srgbClr val="000000"/>
                </a:solidFill>
                <a:effectLst/>
              </a:rPr>
              <a:t>2.3 Key landmark detection</a:t>
            </a:r>
          </a:p>
          <a:p>
            <a:pPr lvl="3"/>
            <a:r>
              <a:rPr lang="en-US" sz="1600" b="0" i="0" dirty="0">
                <a:solidFill>
                  <a:srgbClr val="24292F"/>
                </a:solidFill>
                <a:effectLst/>
                <a:latin typeface="Arial" panose="020B0604020202020204" pitchFamily="34" charset="0"/>
                <a:cs typeface="Arial" panose="020B0604020202020204" pitchFamily="34" charset="0"/>
              </a:rPr>
              <a:t>Detects landmarks of a single body pose </a:t>
            </a:r>
            <a:r>
              <a:rPr lang="en-US" sz="1600" dirty="0">
                <a:solidFill>
                  <a:srgbClr val="24292F"/>
                </a:solidFill>
                <a:latin typeface="Arial" panose="020B0604020202020204" pitchFamily="34" charset="0"/>
                <a:cs typeface="Arial" panose="020B0604020202020204" pitchFamily="34" charset="0"/>
              </a:rPr>
              <a:t>using Openpose</a:t>
            </a:r>
            <a:endParaRPr lang="en-US" sz="1000" b="0" i="0" dirty="0">
              <a:solidFill>
                <a:srgbClr val="24292F"/>
              </a:solidFill>
              <a:effectLst/>
              <a:latin typeface="Arial" panose="020B0604020202020204" pitchFamily="34" charset="0"/>
              <a:cs typeface="Arial" panose="020B0604020202020204" pitchFamily="34" charset="0"/>
            </a:endParaRPr>
          </a:p>
          <a:p>
            <a:pPr lvl="3"/>
            <a:endParaRPr lang="en-US" sz="1000" b="0" i="0" dirty="0">
              <a:solidFill>
                <a:srgbClr val="000000"/>
              </a:solidFill>
              <a:effectLst/>
            </a:endParaRP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14</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E3766B4-7D4C-9647-7E4C-F164472B27C7}"/>
              </a:ext>
            </a:extLst>
          </p:cNvPr>
          <p:cNvPicPr>
            <a:picLocks noChangeAspect="1"/>
          </p:cNvPicPr>
          <p:nvPr/>
        </p:nvPicPr>
        <p:blipFill>
          <a:blip r:embed="rId2"/>
          <a:stretch>
            <a:fillRect/>
          </a:stretch>
        </p:blipFill>
        <p:spPr>
          <a:xfrm>
            <a:off x="3791577" y="2954027"/>
            <a:ext cx="1016534" cy="3566683"/>
          </a:xfrm>
          <a:prstGeom prst="rect">
            <a:avLst/>
          </a:prstGeom>
        </p:spPr>
      </p:pic>
      <p:pic>
        <p:nvPicPr>
          <p:cNvPr id="15" name="Picture 14">
            <a:extLst>
              <a:ext uri="{FF2B5EF4-FFF2-40B4-BE49-F238E27FC236}">
                <a16:creationId xmlns:a16="http://schemas.microsoft.com/office/drawing/2014/main" id="{C274DC0F-6FF5-3C3A-F8DD-27143FACDF7C}"/>
              </a:ext>
            </a:extLst>
          </p:cNvPr>
          <p:cNvPicPr>
            <a:picLocks noChangeAspect="1"/>
          </p:cNvPicPr>
          <p:nvPr/>
        </p:nvPicPr>
        <p:blipFill>
          <a:blip r:embed="rId3"/>
          <a:stretch>
            <a:fillRect/>
          </a:stretch>
        </p:blipFill>
        <p:spPr>
          <a:xfrm>
            <a:off x="5828720" y="3276600"/>
            <a:ext cx="4153480" cy="2572109"/>
          </a:xfrm>
          <a:prstGeom prst="rect">
            <a:avLst/>
          </a:prstGeom>
        </p:spPr>
      </p:pic>
      <p:pic>
        <p:nvPicPr>
          <p:cNvPr id="1026" name="Picture 2" descr="openpose extract only the skeleton - Stack Overflow">
            <a:extLst>
              <a:ext uri="{FF2B5EF4-FFF2-40B4-BE49-F238E27FC236}">
                <a16:creationId xmlns:a16="http://schemas.microsoft.com/office/drawing/2014/main" id="{9AE67DA4-5EF0-5263-8111-A5670DD51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220" y="2954027"/>
            <a:ext cx="1984346" cy="34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16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Modules- 3.</a:t>
            </a:r>
            <a:r>
              <a:rPr lang="en-US" dirty="0"/>
              <a:t> Feature Extraction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endParaRPr lang="en-US" dirty="0"/>
          </a:p>
          <a:p>
            <a:r>
              <a:rPr lang="en-US" sz="1800" dirty="0"/>
              <a:t>With the help of a cross-platform wrapper of the OpenCV, Openpose library ,Machine learning algorithm like </a:t>
            </a:r>
            <a:r>
              <a:rPr lang="en-IN" sz="1800" i="0" dirty="0">
                <a:solidFill>
                  <a:srgbClr val="24292F"/>
                </a:solidFill>
                <a:effectLst/>
              </a:rPr>
              <a:t>convolutional neural networks and python packages like Tensorflow</a:t>
            </a:r>
            <a:r>
              <a:rPr lang="en-IN" sz="1800" dirty="0">
                <a:solidFill>
                  <a:srgbClr val="24292F"/>
                </a:solidFill>
              </a:rPr>
              <a:t>, Keras, numpy, pandas etc… process, analyse and predict this features.</a:t>
            </a:r>
          </a:p>
          <a:p>
            <a:pPr marL="0" indent="0">
              <a:buNone/>
            </a:pPr>
            <a:r>
              <a:rPr lang="en-IN" sz="1800" i="0" dirty="0">
                <a:solidFill>
                  <a:srgbClr val="24292F"/>
                </a:solidFill>
                <a:effectLst/>
              </a:rPr>
              <a:t>	1.</a:t>
            </a:r>
            <a:r>
              <a:rPr lang="en-IN" sz="1800" i="0" dirty="0">
                <a:solidFill>
                  <a:srgbClr val="000000"/>
                </a:solidFill>
                <a:effectLst/>
              </a:rPr>
              <a:t> </a:t>
            </a:r>
            <a:r>
              <a:rPr lang="en-IN" sz="1800" b="1" i="0" dirty="0">
                <a:solidFill>
                  <a:srgbClr val="000000"/>
                </a:solidFill>
                <a:effectLst/>
              </a:rPr>
              <a:t>Gait Deviation Index(GDI) :</a:t>
            </a:r>
          </a:p>
          <a:p>
            <a:pPr lvl="4"/>
            <a:r>
              <a:rPr lang="en-US" sz="1600" dirty="0"/>
              <a:t>GDI aims at providing a comprehensive, easy to interpret, and clinically meaningful metric of overall gait function. It has been used as an outcome measure to study gait in several conditions: cerebral palsy (CP), post-stroke hemiparetic gait, and Parkinson’s disease among others</a:t>
            </a:r>
            <a:r>
              <a:rPr lang="en-US" sz="800" dirty="0"/>
              <a:t>.</a:t>
            </a:r>
          </a:p>
          <a:p>
            <a:pPr lvl="4"/>
            <a:r>
              <a:rPr lang="en-US" sz="1600" b="0" i="0" dirty="0">
                <a:solidFill>
                  <a:srgbClr val="212121"/>
                </a:solidFill>
                <a:effectLst/>
              </a:rPr>
              <a:t>The GDI provides a numerical value that expresses overall gait where </a:t>
            </a:r>
            <a:r>
              <a:rPr lang="en-US" sz="1600" dirty="0">
                <a:solidFill>
                  <a:srgbClr val="212121"/>
                </a:solidFill>
              </a:rPr>
              <a:t>80 + </a:t>
            </a:r>
            <a:r>
              <a:rPr lang="en-US" sz="1600" b="0" i="0" dirty="0">
                <a:solidFill>
                  <a:srgbClr val="212121"/>
                </a:solidFill>
                <a:effectLst/>
              </a:rPr>
              <a:t> indicates the absence </a:t>
            </a:r>
            <a:r>
              <a:rPr lang="en-US" sz="1600" dirty="0">
                <a:solidFill>
                  <a:srgbClr val="212121"/>
                </a:solidFill>
              </a:rPr>
              <a:t>of PD in gait pathology</a:t>
            </a:r>
            <a:r>
              <a:rPr lang="en-US" sz="1600" b="0" i="0" dirty="0">
                <a:solidFill>
                  <a:srgbClr val="212121"/>
                </a:solidFill>
                <a:effectLst/>
              </a:rPr>
              <a:t>. Below 80 the freezing of gait occurs </a:t>
            </a:r>
            <a:r>
              <a:rPr lang="en-US" sz="1600" dirty="0">
                <a:solidFill>
                  <a:srgbClr val="212121"/>
                </a:solidFill>
              </a:rPr>
              <a:t>.</a:t>
            </a:r>
          </a:p>
          <a:p>
            <a:pPr lvl="4"/>
            <a:r>
              <a:rPr lang="en-US" sz="1600" dirty="0">
                <a:solidFill>
                  <a:srgbClr val="212121"/>
                </a:solidFill>
              </a:rPr>
              <a:t>GDI Model </a:t>
            </a:r>
            <a:r>
              <a:rPr lang="en-IN" sz="1600" dirty="0"/>
              <a:t>Evaluation : </a:t>
            </a:r>
            <a:r>
              <a:rPr lang="en-US" sz="1600" dirty="0"/>
              <a:t>split the dataset into training, validation, and test sets, such that the test and validation sets contained 10% of all patients.</a:t>
            </a:r>
            <a:endParaRPr lang="en-IN" sz="1600" dirty="0"/>
          </a:p>
          <a:p>
            <a:pPr lvl="5"/>
            <a:endParaRPr lang="en-IN" sz="1600" i="0" dirty="0">
              <a:solidFill>
                <a:srgbClr val="000000"/>
              </a:solidFill>
              <a:effectLst/>
            </a:endParaRPr>
          </a:p>
          <a:p>
            <a:pPr marL="0" indent="0">
              <a:buNone/>
            </a:pPr>
            <a:r>
              <a:rPr lang="en-IN" sz="1800" dirty="0">
                <a:solidFill>
                  <a:srgbClr val="000000"/>
                </a:solidFill>
              </a:rPr>
              <a:t>		</a:t>
            </a:r>
            <a:endParaRPr lang="en-IN" sz="1800" i="0" dirty="0">
              <a:solidFill>
                <a:srgbClr val="24292F"/>
              </a:solidFill>
              <a:effectLst/>
            </a:endParaRPr>
          </a:p>
          <a:p>
            <a:endParaRPr lang="en-US" sz="1800" dirty="0"/>
          </a:p>
        </p:txBody>
      </p:sp>
      <p:sp>
        <p:nvSpPr>
          <p:cNvPr id="4" name="Slide Number Placeholder 3">
            <a:extLst>
              <a:ext uri="{FF2B5EF4-FFF2-40B4-BE49-F238E27FC236}">
                <a16:creationId xmlns:a16="http://schemas.microsoft.com/office/drawing/2014/main" id="{B2FED5F2-61AD-49D7-A78D-6466261F7D23}"/>
              </a:ext>
            </a:extLst>
          </p:cNvPr>
          <p:cNvSpPr>
            <a:spLocks noGrp="1"/>
          </p:cNvSpPr>
          <p:nvPr>
            <p:ph type="sldNum" sz="quarter" idx="12"/>
          </p:nvPr>
        </p:nvSpPr>
        <p:spPr/>
        <p:txBody>
          <a:bodyPr/>
          <a:lstStyle/>
          <a:p>
            <a:fld id="{89901C2D-82A2-4EF3-9AE4-31F78FDAF399}" type="slidenum">
              <a:rPr lang="en-IN" smtClean="0"/>
              <a:t>15</a:t>
            </a:fld>
            <a:endParaRPr lang="en-IN"/>
          </a:p>
        </p:txBody>
      </p:sp>
      <p:sp>
        <p:nvSpPr>
          <p:cNvPr id="5" name="Rectangle 4">
            <a:extLst>
              <a:ext uri="{FF2B5EF4-FFF2-40B4-BE49-F238E27FC236}">
                <a16:creationId xmlns:a16="http://schemas.microsoft.com/office/drawing/2014/main" id="{AC14C7CB-B133-1498-505E-DD993265C76F}"/>
              </a:ext>
            </a:extLst>
          </p:cNvPr>
          <p:cNvSpPr/>
          <p:nvPr/>
        </p:nvSpPr>
        <p:spPr>
          <a:xfrm>
            <a:off x="3926305" y="5685004"/>
            <a:ext cx="1267327" cy="8539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INPUT</a:t>
            </a:r>
          </a:p>
          <a:p>
            <a:pPr algn="ctr"/>
            <a:r>
              <a:rPr lang="en-IN" dirty="0"/>
              <a:t>Processed Frames</a:t>
            </a:r>
          </a:p>
        </p:txBody>
      </p:sp>
      <p:sp>
        <p:nvSpPr>
          <p:cNvPr id="7" name="Rectangle 6">
            <a:extLst>
              <a:ext uri="{FF2B5EF4-FFF2-40B4-BE49-F238E27FC236}">
                <a16:creationId xmlns:a16="http://schemas.microsoft.com/office/drawing/2014/main" id="{907A948A-5B5A-C32F-233A-EB57EBA9E708}"/>
              </a:ext>
            </a:extLst>
          </p:cNvPr>
          <p:cNvSpPr/>
          <p:nvPr/>
        </p:nvSpPr>
        <p:spPr>
          <a:xfrm>
            <a:off x="8939463" y="5685004"/>
            <a:ext cx="1267327" cy="85390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OUTPUT</a:t>
            </a:r>
          </a:p>
          <a:p>
            <a:pPr algn="ctr"/>
            <a:r>
              <a:rPr lang="en-IN" dirty="0"/>
              <a:t>GDI </a:t>
            </a:r>
          </a:p>
          <a:p>
            <a:pPr algn="ctr"/>
            <a:r>
              <a:rPr lang="en-IN" dirty="0"/>
              <a:t>Score</a:t>
            </a:r>
          </a:p>
        </p:txBody>
      </p:sp>
      <p:cxnSp>
        <p:nvCxnSpPr>
          <p:cNvPr id="11" name="Straight Arrow Connector 10">
            <a:extLst>
              <a:ext uri="{FF2B5EF4-FFF2-40B4-BE49-F238E27FC236}">
                <a16:creationId xmlns:a16="http://schemas.microsoft.com/office/drawing/2014/main" id="{6DC5B4CE-F151-731B-3430-D4346D50184D}"/>
              </a:ext>
            </a:extLst>
          </p:cNvPr>
          <p:cNvCxnSpPr>
            <a:stCxn id="5" idx="3"/>
            <a:endCxn id="7" idx="1"/>
          </p:cNvCxnSpPr>
          <p:nvPr/>
        </p:nvCxnSpPr>
        <p:spPr>
          <a:xfrm>
            <a:off x="5193632" y="6111958"/>
            <a:ext cx="37458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A30318-91E8-FD7E-4091-41C75ED9B5F6}"/>
              </a:ext>
            </a:extLst>
          </p:cNvPr>
          <p:cNvSpPr txBox="1"/>
          <p:nvPr/>
        </p:nvSpPr>
        <p:spPr>
          <a:xfrm>
            <a:off x="6427547" y="5897325"/>
            <a:ext cx="949138" cy="246221"/>
          </a:xfrm>
          <a:prstGeom prst="rect">
            <a:avLst/>
          </a:prstGeom>
          <a:noFill/>
        </p:spPr>
        <p:txBody>
          <a:bodyPr wrap="square" rtlCol="0">
            <a:spAutoFit/>
          </a:bodyPr>
          <a:lstStyle/>
          <a:p>
            <a:r>
              <a:rPr lang="en-US" sz="1000" b="0" dirty="0">
                <a:effectLst/>
                <a:latin typeface="jetbrains mono" panose="02000009000000000000" pitchFamily="49" charset="0"/>
              </a:rPr>
              <a:t>GDI Model</a:t>
            </a:r>
          </a:p>
        </p:txBody>
      </p:sp>
    </p:spTree>
    <p:extLst>
      <p:ext uri="{BB962C8B-B14F-4D97-AF65-F5344CB8AC3E}">
        <p14:creationId xmlns:p14="http://schemas.microsoft.com/office/powerpoint/2010/main" val="102878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6CDE-F3BC-9B32-E094-A0AE44C6670D}"/>
              </a:ext>
            </a:extLst>
          </p:cNvPr>
          <p:cNvSpPr>
            <a:spLocks noGrp="1"/>
          </p:cNvSpPr>
          <p:nvPr>
            <p:ph type="title"/>
          </p:nvPr>
        </p:nvSpPr>
        <p:spPr/>
        <p:txBody>
          <a:bodyPr/>
          <a:lstStyle/>
          <a:p>
            <a:r>
              <a:rPr lang="en-IN" dirty="0"/>
              <a:t>Methods </a:t>
            </a:r>
            <a:r>
              <a:rPr lang="en-IN" sz="700" dirty="0"/>
              <a:t>(</a:t>
            </a:r>
            <a:r>
              <a:rPr lang="en-US" sz="700" dirty="0"/>
              <a:t>Model Training Code : </a:t>
            </a:r>
            <a:r>
              <a:rPr lang="en-US" sz="700" dirty="0">
                <a:hlinkClick r:id="rId2"/>
              </a:rPr>
              <a:t>Kaggle</a:t>
            </a:r>
            <a:r>
              <a:rPr lang="en-IN" sz="700" dirty="0"/>
              <a:t>)</a:t>
            </a:r>
            <a:endParaRPr lang="en-IN" dirty="0"/>
          </a:p>
        </p:txBody>
      </p:sp>
      <p:sp>
        <p:nvSpPr>
          <p:cNvPr id="3" name="Content Placeholder 2">
            <a:extLst>
              <a:ext uri="{FF2B5EF4-FFF2-40B4-BE49-F238E27FC236}">
                <a16:creationId xmlns:a16="http://schemas.microsoft.com/office/drawing/2014/main" id="{8AA1467D-9D48-AEAA-B598-51EF4AFB3E93}"/>
              </a:ext>
            </a:extLst>
          </p:cNvPr>
          <p:cNvSpPr>
            <a:spLocks noGrp="1"/>
          </p:cNvSpPr>
          <p:nvPr>
            <p:ph idx="1"/>
          </p:nvPr>
        </p:nvSpPr>
        <p:spPr/>
        <p:txBody>
          <a:bodyPr>
            <a:normAutofit/>
          </a:bodyPr>
          <a:lstStyle/>
          <a:p>
            <a:r>
              <a:rPr lang="en-US" sz="1400" dirty="0"/>
              <a:t>The first time series model is the difference between the x-coordinates (horizontal image-plane coordinates) of the left and right ankles throughout time, which approximated the 3D distance between ankle centers.</a:t>
            </a:r>
          </a:p>
          <a:p>
            <a:r>
              <a:rPr lang="en-US" sz="1400" dirty="0"/>
              <a:t>The second time series model is the image-plane angle formed by the ankle, knee, and hip keypoints. computed the angle between the vector from the knee to the hip and the vector from the knee to the ankle</a:t>
            </a:r>
          </a:p>
          <a:p>
            <a:r>
              <a:rPr lang="en-US" sz="1400" dirty="0"/>
              <a:t>Preprocessed these time series to create features for supervised machine learning models and trained CNN models to predict gait parameters and clinical decisions, and evaluated model performance on a held-out test set.</a:t>
            </a:r>
          </a:p>
          <a:p>
            <a:r>
              <a:rPr lang="en-US" sz="1400" dirty="0"/>
              <a:t>GDI is derived from 3D joint angles, correlations between joint angles enabled us to predict GDI with high accuracy from 2D video.</a:t>
            </a:r>
          </a:p>
          <a:p>
            <a:r>
              <a:rPr lang="en-US" sz="1400" dirty="0"/>
              <a:t>GDI were correlated with the patient’s mean foot progression angle and mean hip adduction during gait as measured by optical motion capture.</a:t>
            </a:r>
          </a:p>
        </p:txBody>
      </p:sp>
      <p:sp>
        <p:nvSpPr>
          <p:cNvPr id="4" name="Slide Number Placeholder 3">
            <a:extLst>
              <a:ext uri="{FF2B5EF4-FFF2-40B4-BE49-F238E27FC236}">
                <a16:creationId xmlns:a16="http://schemas.microsoft.com/office/drawing/2014/main" id="{969E2482-E579-BFE2-635A-42E1929FC18B}"/>
              </a:ext>
            </a:extLst>
          </p:cNvPr>
          <p:cNvSpPr>
            <a:spLocks noGrp="1"/>
          </p:cNvSpPr>
          <p:nvPr>
            <p:ph type="sldNum" sz="quarter" idx="12"/>
          </p:nvPr>
        </p:nvSpPr>
        <p:spPr/>
        <p:txBody>
          <a:bodyPr/>
          <a:lstStyle/>
          <a:p>
            <a:fld id="{89901C2D-82A2-4EF3-9AE4-31F78FDAF399}" type="slidenum">
              <a:rPr lang="en-IN" smtClean="0"/>
              <a:t>16</a:t>
            </a:fld>
            <a:endParaRPr lang="en-IN"/>
          </a:p>
        </p:txBody>
      </p:sp>
      <p:pic>
        <p:nvPicPr>
          <p:cNvPr id="6" name="Picture 5">
            <a:extLst>
              <a:ext uri="{FF2B5EF4-FFF2-40B4-BE49-F238E27FC236}">
                <a16:creationId xmlns:a16="http://schemas.microsoft.com/office/drawing/2014/main" id="{94D5A3B3-49BF-CD14-1350-495F8D6C6313}"/>
              </a:ext>
            </a:extLst>
          </p:cNvPr>
          <p:cNvPicPr>
            <a:picLocks noChangeAspect="1"/>
          </p:cNvPicPr>
          <p:nvPr/>
        </p:nvPicPr>
        <p:blipFill>
          <a:blip r:embed="rId3"/>
          <a:stretch>
            <a:fillRect/>
          </a:stretch>
        </p:blipFill>
        <p:spPr>
          <a:xfrm>
            <a:off x="8130746" y="4251796"/>
            <a:ext cx="2281882" cy="2163549"/>
          </a:xfrm>
          <a:prstGeom prst="rect">
            <a:avLst/>
          </a:prstGeom>
        </p:spPr>
      </p:pic>
      <p:sp>
        <p:nvSpPr>
          <p:cNvPr id="7" name="Rectangle 6">
            <a:extLst>
              <a:ext uri="{FF2B5EF4-FFF2-40B4-BE49-F238E27FC236}">
                <a16:creationId xmlns:a16="http://schemas.microsoft.com/office/drawing/2014/main" id="{FD00D1D6-1932-5ED8-C9BA-0604887C57AF}"/>
              </a:ext>
            </a:extLst>
          </p:cNvPr>
          <p:cNvSpPr/>
          <p:nvPr/>
        </p:nvSpPr>
        <p:spPr>
          <a:xfrm>
            <a:off x="8130746" y="4251796"/>
            <a:ext cx="238897" cy="225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BA93D4A-7CB0-72A7-A7A1-C9A14504202B}"/>
              </a:ext>
            </a:extLst>
          </p:cNvPr>
          <p:cNvSpPr txBox="1"/>
          <p:nvPr/>
        </p:nvSpPr>
        <p:spPr>
          <a:xfrm>
            <a:off x="8369643" y="6399132"/>
            <a:ext cx="2178908" cy="169277"/>
          </a:xfrm>
          <a:prstGeom prst="rect">
            <a:avLst/>
          </a:prstGeom>
          <a:noFill/>
        </p:spPr>
        <p:txBody>
          <a:bodyPr wrap="square">
            <a:spAutoFit/>
          </a:bodyPr>
          <a:lstStyle/>
          <a:p>
            <a:r>
              <a:rPr lang="en-US" sz="500" dirty="0"/>
              <a:t>straight blue line corresponds to the best linear fit to predicted vs. True data</a:t>
            </a:r>
            <a:endParaRPr lang="en-IN" sz="500" dirty="0"/>
          </a:p>
        </p:txBody>
      </p:sp>
      <p:graphicFrame>
        <p:nvGraphicFramePr>
          <p:cNvPr id="10" name="Table 10">
            <a:extLst>
              <a:ext uri="{FF2B5EF4-FFF2-40B4-BE49-F238E27FC236}">
                <a16:creationId xmlns:a16="http://schemas.microsoft.com/office/drawing/2014/main" id="{1E1F9513-597D-F7A0-9534-49A021687591}"/>
              </a:ext>
            </a:extLst>
          </p:cNvPr>
          <p:cNvGraphicFramePr>
            <a:graphicFrameLocks noGrp="1"/>
          </p:cNvGraphicFramePr>
          <p:nvPr>
            <p:extLst>
              <p:ext uri="{D42A27DB-BD31-4B8C-83A1-F6EECF244321}">
                <p14:modId xmlns:p14="http://schemas.microsoft.com/office/powerpoint/2010/main" val="3107256682"/>
              </p:ext>
            </p:extLst>
          </p:nvPr>
        </p:nvGraphicFramePr>
        <p:xfrm>
          <a:off x="865623" y="4251796"/>
          <a:ext cx="7129200" cy="1554480"/>
        </p:xfrm>
        <a:graphic>
          <a:graphicData uri="http://schemas.openxmlformats.org/drawingml/2006/table">
            <a:tbl>
              <a:tblPr firstRow="1" bandRow="1">
                <a:tableStyleId>{073A0DAA-6AF3-43AB-8588-CEC1D06C72B9}</a:tableStyleId>
              </a:tblPr>
              <a:tblGrid>
                <a:gridCol w="2034096">
                  <a:extLst>
                    <a:ext uri="{9D8B030D-6E8A-4147-A177-3AD203B41FA5}">
                      <a16:colId xmlns:a16="http://schemas.microsoft.com/office/drawing/2014/main" val="141842046"/>
                    </a:ext>
                  </a:extLst>
                </a:gridCol>
                <a:gridCol w="1530504">
                  <a:extLst>
                    <a:ext uri="{9D8B030D-6E8A-4147-A177-3AD203B41FA5}">
                      <a16:colId xmlns:a16="http://schemas.microsoft.com/office/drawing/2014/main" val="3651167284"/>
                    </a:ext>
                  </a:extLst>
                </a:gridCol>
                <a:gridCol w="1782300">
                  <a:extLst>
                    <a:ext uri="{9D8B030D-6E8A-4147-A177-3AD203B41FA5}">
                      <a16:colId xmlns:a16="http://schemas.microsoft.com/office/drawing/2014/main" val="2856229145"/>
                    </a:ext>
                  </a:extLst>
                </a:gridCol>
                <a:gridCol w="1782300">
                  <a:extLst>
                    <a:ext uri="{9D8B030D-6E8A-4147-A177-3AD203B41FA5}">
                      <a16:colId xmlns:a16="http://schemas.microsoft.com/office/drawing/2014/main" val="1658923703"/>
                    </a:ext>
                  </a:extLst>
                </a:gridCol>
              </a:tblGrid>
              <a:tr h="380655">
                <a:tc>
                  <a:txBody>
                    <a:bodyPr/>
                    <a:lstStyle/>
                    <a:p>
                      <a:endParaRPr lang="en-IN" dirty="0"/>
                    </a:p>
                  </a:txBody>
                  <a:tcPr/>
                </a:tc>
                <a:tc>
                  <a:txBody>
                    <a:bodyPr/>
                    <a:lstStyle/>
                    <a:p>
                      <a:r>
                        <a:rPr lang="en-US" dirty="0"/>
                        <a:t>True vs. predicted correlation</a:t>
                      </a:r>
                      <a:endParaRPr lang="en-IN" dirty="0"/>
                    </a:p>
                  </a:txBody>
                  <a:tcPr/>
                </a:tc>
                <a:tc>
                  <a:txBody>
                    <a:bodyPr/>
                    <a:lstStyle/>
                    <a:p>
                      <a:r>
                        <a:rPr lang="en-US" dirty="0"/>
                        <a:t>Mean bias</a:t>
                      </a:r>
                    </a:p>
                    <a:p>
                      <a:r>
                        <a:rPr lang="en-US" dirty="0"/>
                        <a:t>error</a:t>
                      </a:r>
                      <a:endParaRPr lang="en-IN" dirty="0"/>
                    </a:p>
                  </a:txBody>
                  <a:tcPr/>
                </a:tc>
                <a:tc>
                  <a:txBody>
                    <a:bodyPr/>
                    <a:lstStyle/>
                    <a:p>
                      <a:r>
                        <a:rPr lang="en-IN" dirty="0"/>
                        <a:t>Mean absolute error</a:t>
                      </a:r>
                    </a:p>
                  </a:txBody>
                  <a:tcPr/>
                </a:tc>
                <a:extLst>
                  <a:ext uri="{0D108BD9-81ED-4DB2-BD59-A6C34878D82A}">
                    <a16:rowId xmlns:a16="http://schemas.microsoft.com/office/drawing/2014/main" val="2981111472"/>
                  </a:ext>
                </a:extLst>
              </a:tr>
              <a:tr h="3780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Gait Deviation Index</a:t>
                      </a:r>
                    </a:p>
                  </a:txBody>
                  <a:tcPr/>
                </a:tc>
                <a:tc>
                  <a:txBody>
                    <a:bodyPr/>
                    <a:lstStyle/>
                    <a:p>
                      <a:r>
                        <a:rPr lang="en-IN" dirty="0"/>
                        <a:t>0.75 (0.68–0.81)</a:t>
                      </a:r>
                    </a:p>
                  </a:txBody>
                  <a:tcPr/>
                </a:tc>
                <a:tc>
                  <a:txBody>
                    <a:bodyPr/>
                    <a:lstStyle/>
                    <a:p>
                      <a:r>
                        <a:rPr lang="en-IN" dirty="0"/>
                        <a:t>0.54 (−0.33–1.42; 0.22)</a:t>
                      </a:r>
                    </a:p>
                  </a:txBody>
                  <a:tcPr/>
                </a:tc>
                <a:tc>
                  <a:txBody>
                    <a:bodyPr/>
                    <a:lstStyle/>
                    <a:p>
                      <a:r>
                        <a:rPr lang="en-IN" dirty="0"/>
                        <a:t>6.5</a:t>
                      </a:r>
                    </a:p>
                  </a:txBody>
                  <a:tcPr/>
                </a:tc>
                <a:extLst>
                  <a:ext uri="{0D108BD9-81ED-4DB2-BD59-A6C34878D82A}">
                    <a16:rowId xmlns:a16="http://schemas.microsoft.com/office/drawing/2014/main" val="1096978146"/>
                  </a:ext>
                </a:extLst>
              </a:tr>
            </a:tbl>
          </a:graphicData>
        </a:graphic>
      </p:graphicFrame>
    </p:spTree>
    <p:extLst>
      <p:ext uri="{BB962C8B-B14F-4D97-AF65-F5344CB8AC3E}">
        <p14:creationId xmlns:p14="http://schemas.microsoft.com/office/powerpoint/2010/main" val="30107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Modules- 3.</a:t>
            </a:r>
            <a:r>
              <a:rPr lang="en-US" dirty="0"/>
              <a:t> Feature Extraction- GDI</a:t>
            </a:r>
            <a:endParaRPr lang="en-IN" dirty="0"/>
          </a:p>
        </p:txBody>
      </p:sp>
      <p:sp>
        <p:nvSpPr>
          <p:cNvPr id="4" name="Slide Number Placeholder 3">
            <a:extLst>
              <a:ext uri="{FF2B5EF4-FFF2-40B4-BE49-F238E27FC236}">
                <a16:creationId xmlns:a16="http://schemas.microsoft.com/office/drawing/2014/main" id="{B2FED5F2-61AD-49D7-A78D-6466261F7D23}"/>
              </a:ext>
            </a:extLst>
          </p:cNvPr>
          <p:cNvSpPr>
            <a:spLocks noGrp="1"/>
          </p:cNvSpPr>
          <p:nvPr>
            <p:ph type="sldNum" sz="quarter" idx="12"/>
          </p:nvPr>
        </p:nvSpPr>
        <p:spPr/>
        <p:txBody>
          <a:bodyPr/>
          <a:lstStyle/>
          <a:p>
            <a:fld id="{89901C2D-82A2-4EF3-9AE4-31F78FDAF399}" type="slidenum">
              <a:rPr lang="en-IN" smtClean="0"/>
              <a:t>17</a:t>
            </a:fld>
            <a:endParaRPr lang="en-IN"/>
          </a:p>
        </p:txBody>
      </p:sp>
      <p:pic>
        <p:nvPicPr>
          <p:cNvPr id="5" name="Picture 4">
            <a:extLst>
              <a:ext uri="{FF2B5EF4-FFF2-40B4-BE49-F238E27FC236}">
                <a16:creationId xmlns:a16="http://schemas.microsoft.com/office/drawing/2014/main" id="{A9076DFA-5A9E-6D4D-8F11-AEF3BD965460}"/>
              </a:ext>
            </a:extLst>
          </p:cNvPr>
          <p:cNvPicPr>
            <a:picLocks noChangeAspect="1"/>
          </p:cNvPicPr>
          <p:nvPr/>
        </p:nvPicPr>
        <p:blipFill>
          <a:blip r:embed="rId2"/>
          <a:stretch>
            <a:fillRect/>
          </a:stretch>
        </p:blipFill>
        <p:spPr>
          <a:xfrm>
            <a:off x="838200" y="1591834"/>
            <a:ext cx="3898557" cy="2491905"/>
          </a:xfrm>
          <a:prstGeom prst="rect">
            <a:avLst/>
          </a:prstGeom>
        </p:spPr>
      </p:pic>
      <p:pic>
        <p:nvPicPr>
          <p:cNvPr id="8" name="Picture 7">
            <a:extLst>
              <a:ext uri="{FF2B5EF4-FFF2-40B4-BE49-F238E27FC236}">
                <a16:creationId xmlns:a16="http://schemas.microsoft.com/office/drawing/2014/main" id="{3ECF0FC3-3E62-69DC-6015-7D794B606A65}"/>
              </a:ext>
            </a:extLst>
          </p:cNvPr>
          <p:cNvPicPr>
            <a:picLocks noChangeAspect="1"/>
          </p:cNvPicPr>
          <p:nvPr/>
        </p:nvPicPr>
        <p:blipFill>
          <a:blip r:embed="rId3"/>
          <a:stretch>
            <a:fillRect/>
          </a:stretch>
        </p:blipFill>
        <p:spPr>
          <a:xfrm>
            <a:off x="722697" y="4182593"/>
            <a:ext cx="5480960" cy="2359858"/>
          </a:xfrm>
          <a:prstGeom prst="rect">
            <a:avLst/>
          </a:prstGeom>
        </p:spPr>
      </p:pic>
      <p:pic>
        <p:nvPicPr>
          <p:cNvPr id="6" name="Picture 5">
            <a:extLst>
              <a:ext uri="{FF2B5EF4-FFF2-40B4-BE49-F238E27FC236}">
                <a16:creationId xmlns:a16="http://schemas.microsoft.com/office/drawing/2014/main" id="{FB93BC19-69D4-EB5F-E3A6-70F3E1CB8C95}"/>
              </a:ext>
            </a:extLst>
          </p:cNvPr>
          <p:cNvPicPr>
            <a:picLocks noChangeAspect="1"/>
          </p:cNvPicPr>
          <p:nvPr/>
        </p:nvPicPr>
        <p:blipFill>
          <a:blip r:embed="rId4"/>
          <a:stretch>
            <a:fillRect/>
          </a:stretch>
        </p:blipFill>
        <p:spPr>
          <a:xfrm>
            <a:off x="6646440" y="1517694"/>
            <a:ext cx="4441689" cy="4017662"/>
          </a:xfrm>
          <a:prstGeom prst="rect">
            <a:avLst/>
          </a:prstGeom>
        </p:spPr>
      </p:pic>
    </p:spTree>
    <p:extLst>
      <p:ext uri="{BB962C8B-B14F-4D97-AF65-F5344CB8AC3E}">
        <p14:creationId xmlns:p14="http://schemas.microsoft.com/office/powerpoint/2010/main" val="369984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7772-1BBF-AAE5-1DA1-AA667F3C6F9C}"/>
              </a:ext>
            </a:extLst>
          </p:cNvPr>
          <p:cNvSpPr>
            <a:spLocks noGrp="1"/>
          </p:cNvSpPr>
          <p:nvPr>
            <p:ph type="title"/>
          </p:nvPr>
        </p:nvSpPr>
        <p:spPr/>
        <p:txBody>
          <a:bodyPr/>
          <a:lstStyle/>
          <a:p>
            <a:r>
              <a:rPr lang="en-US" dirty="0"/>
              <a:t>training of GDI model with CNN</a:t>
            </a:r>
            <a:endParaRPr lang="en-IN" dirty="0"/>
          </a:p>
        </p:txBody>
      </p:sp>
      <p:sp>
        <p:nvSpPr>
          <p:cNvPr id="4" name="Slide Number Placeholder 3">
            <a:extLst>
              <a:ext uri="{FF2B5EF4-FFF2-40B4-BE49-F238E27FC236}">
                <a16:creationId xmlns:a16="http://schemas.microsoft.com/office/drawing/2014/main" id="{A5B7626D-A9EB-FD2F-432D-1D82A1FC953D}"/>
              </a:ext>
            </a:extLst>
          </p:cNvPr>
          <p:cNvSpPr>
            <a:spLocks noGrp="1"/>
          </p:cNvSpPr>
          <p:nvPr>
            <p:ph type="sldNum" sz="quarter" idx="12"/>
          </p:nvPr>
        </p:nvSpPr>
        <p:spPr/>
        <p:txBody>
          <a:bodyPr/>
          <a:lstStyle/>
          <a:p>
            <a:fld id="{89901C2D-82A2-4EF3-9AE4-31F78FDAF399}" type="slidenum">
              <a:rPr lang="en-IN" smtClean="0"/>
              <a:t>18</a:t>
            </a:fld>
            <a:endParaRPr lang="en-IN"/>
          </a:p>
        </p:txBody>
      </p:sp>
      <p:sp>
        <p:nvSpPr>
          <p:cNvPr id="5" name="Content Placeholder 4">
            <a:extLst>
              <a:ext uri="{FF2B5EF4-FFF2-40B4-BE49-F238E27FC236}">
                <a16:creationId xmlns:a16="http://schemas.microsoft.com/office/drawing/2014/main" id="{5506435B-1E7A-E4CF-9A07-B1B6EB0BDC68}"/>
              </a:ext>
            </a:extLst>
          </p:cNvPr>
          <p:cNvSpPr>
            <a:spLocks noGrp="1"/>
          </p:cNvSpPr>
          <p:nvPr>
            <p:ph idx="1"/>
          </p:nvPr>
        </p:nvSpPr>
        <p:spPr/>
        <p:txBody>
          <a:bodyPr>
            <a:normAutofit/>
          </a:bodyPr>
          <a:lstStyle/>
          <a:p>
            <a:r>
              <a:rPr lang="en-US" sz="1800" dirty="0"/>
              <a:t>CNN model is a parameterized mapping from a fixed-length time-series data (i.e.key points) to an outcome metric (eg. gdi)</a:t>
            </a:r>
          </a:p>
          <a:p>
            <a:r>
              <a:rPr lang="en-US" sz="1800" dirty="0"/>
              <a:t>The key building block of model is a 1-D convolutional layer.</a:t>
            </a:r>
          </a:p>
          <a:p>
            <a:r>
              <a:rPr lang="en-US" sz="1800" dirty="0"/>
              <a:t>The input to a 1-D convolutional layer consisted of a T × D set of neurons, where T was the number of points in the time dimension and D was the depth (the dimension of the multivariate time-series input into the model).</a:t>
            </a:r>
          </a:p>
          <a:p>
            <a:r>
              <a:rPr lang="en-US" sz="1800" dirty="0"/>
              <a:t>Each 1-D convolutional layer learned the weights of a set of filters of a given length</a:t>
            </a:r>
          </a:p>
          <a:p>
            <a:r>
              <a:rPr lang="en-US" sz="1800" dirty="0"/>
              <a:t>Each convolutional layer had 32 filters and a filter length of eight. We used the rectified linear unit (</a:t>
            </a:r>
            <a:r>
              <a:rPr lang="en-US" sz="1800" dirty="0" err="1"/>
              <a:t>ReLU</a:t>
            </a:r>
            <a:r>
              <a:rPr lang="en-US" sz="1800" dirty="0"/>
              <a:t>), defined as f(x) = max(0, x), as the activation function after each convolutional layer.</a:t>
            </a:r>
          </a:p>
          <a:p>
            <a:r>
              <a:rPr lang="en-US" sz="1800" dirty="0"/>
              <a:t> Trained CNN on 124-frame segments from the videos. We augmented the time-series data using a method sometimes referred to as window slicing, which allowed us to generate many training segments from each video.</a:t>
            </a:r>
          </a:p>
          <a:p>
            <a:r>
              <a:rPr lang="en-US" sz="1800" dirty="0"/>
              <a:t>. From each input time series, X, with length 500 in the time dimension and an associated clinical metric (e.g., GDI) extract overlapping segments of 124 frames in length, with each segment separated by 31 frames.</a:t>
            </a:r>
          </a:p>
          <a:p>
            <a:endParaRPr lang="en-IN" dirty="0"/>
          </a:p>
        </p:txBody>
      </p:sp>
    </p:spTree>
    <p:extLst>
      <p:ext uri="{BB962C8B-B14F-4D97-AF65-F5344CB8AC3E}">
        <p14:creationId xmlns:p14="http://schemas.microsoft.com/office/powerpoint/2010/main" val="2644062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79E1-165A-A607-E92C-E584D262E408}"/>
              </a:ext>
            </a:extLst>
          </p:cNvPr>
          <p:cNvSpPr>
            <a:spLocks noGrp="1"/>
          </p:cNvSpPr>
          <p:nvPr>
            <p:ph type="title"/>
          </p:nvPr>
        </p:nvSpPr>
        <p:spPr/>
        <p:txBody>
          <a:bodyPr/>
          <a:lstStyle/>
          <a:p>
            <a:pPr algn="l"/>
            <a:r>
              <a:rPr lang="en-US" b="1" i="0" dirty="0">
                <a:solidFill>
                  <a:srgbClr val="24292F"/>
                </a:solidFill>
                <a:effectLst/>
                <a:latin typeface="-apple-system"/>
              </a:rPr>
              <a:t>Freezing of Gait Detection Model</a:t>
            </a:r>
          </a:p>
        </p:txBody>
      </p:sp>
      <p:sp>
        <p:nvSpPr>
          <p:cNvPr id="4" name="Slide Number Placeholder 3">
            <a:extLst>
              <a:ext uri="{FF2B5EF4-FFF2-40B4-BE49-F238E27FC236}">
                <a16:creationId xmlns:a16="http://schemas.microsoft.com/office/drawing/2014/main" id="{00E560B3-5242-44A2-9667-AA44E6591A09}"/>
              </a:ext>
            </a:extLst>
          </p:cNvPr>
          <p:cNvSpPr>
            <a:spLocks noGrp="1"/>
          </p:cNvSpPr>
          <p:nvPr>
            <p:ph type="sldNum" sz="quarter" idx="12"/>
          </p:nvPr>
        </p:nvSpPr>
        <p:spPr/>
        <p:txBody>
          <a:bodyPr/>
          <a:lstStyle/>
          <a:p>
            <a:fld id="{89901C2D-82A2-4EF3-9AE4-31F78FDAF399}" type="slidenum">
              <a:rPr lang="en-IN" smtClean="0"/>
              <a:t>19</a:t>
            </a:fld>
            <a:endParaRPr lang="en-IN"/>
          </a:p>
        </p:txBody>
      </p:sp>
      <p:sp>
        <p:nvSpPr>
          <p:cNvPr id="5" name="Rectangle 4">
            <a:extLst>
              <a:ext uri="{FF2B5EF4-FFF2-40B4-BE49-F238E27FC236}">
                <a16:creationId xmlns:a16="http://schemas.microsoft.com/office/drawing/2014/main" id="{5FC87F9D-9450-20AD-908E-7FED4B565CAF}"/>
              </a:ext>
            </a:extLst>
          </p:cNvPr>
          <p:cNvSpPr/>
          <p:nvPr/>
        </p:nvSpPr>
        <p:spPr>
          <a:xfrm>
            <a:off x="372979" y="2213809"/>
            <a:ext cx="1684421" cy="2935705"/>
          </a:xfrm>
          <a:prstGeom prst="rect">
            <a:avLst/>
          </a:prstGeom>
          <a:solidFill>
            <a:schemeClr val="accent2">
              <a:lumMod val="20000"/>
              <a:lumOff val="80000"/>
            </a:schemeClr>
          </a:solidFill>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 From 3</a:t>
            </a:r>
          </a:p>
          <a:p>
            <a:pPr algn="ctr"/>
            <a:r>
              <a:rPr lang="en-IN" dirty="0"/>
              <a:t>Acceleration Sensors</a:t>
            </a:r>
          </a:p>
          <a:p>
            <a:pPr algn="ctr"/>
            <a:r>
              <a:rPr lang="en-IN" dirty="0"/>
              <a:t>(Trunk,</a:t>
            </a:r>
          </a:p>
          <a:p>
            <a:pPr algn="ctr"/>
            <a:r>
              <a:rPr lang="en-IN" dirty="0"/>
              <a:t>Thigh,</a:t>
            </a:r>
          </a:p>
          <a:p>
            <a:pPr algn="ctr"/>
            <a:r>
              <a:rPr lang="en-IN" dirty="0"/>
              <a:t>Shank)</a:t>
            </a:r>
          </a:p>
          <a:p>
            <a:pPr algn="ctr"/>
            <a:r>
              <a:rPr lang="en-IN" dirty="0"/>
              <a:t>(</a:t>
            </a:r>
            <a:r>
              <a:rPr lang="en-IN" dirty="0" err="1"/>
              <a:t>x,y,z</a:t>
            </a:r>
            <a:r>
              <a:rPr lang="en-IN" dirty="0"/>
              <a:t>)</a:t>
            </a:r>
          </a:p>
        </p:txBody>
      </p:sp>
      <p:sp>
        <p:nvSpPr>
          <p:cNvPr id="7" name="Rectangle 6">
            <a:extLst>
              <a:ext uri="{FF2B5EF4-FFF2-40B4-BE49-F238E27FC236}">
                <a16:creationId xmlns:a16="http://schemas.microsoft.com/office/drawing/2014/main" id="{B4D3D95A-C6BB-C222-C289-9DF286CEABC2}"/>
              </a:ext>
            </a:extLst>
          </p:cNvPr>
          <p:cNvSpPr/>
          <p:nvPr/>
        </p:nvSpPr>
        <p:spPr>
          <a:xfrm>
            <a:off x="10307051" y="2221828"/>
            <a:ext cx="1684421" cy="2935705"/>
          </a:xfrm>
          <a:prstGeom prst="rect">
            <a:avLst/>
          </a:prstGeom>
          <a:solidFill>
            <a:schemeClr val="accent1">
              <a:lumMod val="60000"/>
              <a:lumOff val="4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CCE6436-B8AC-3301-D367-2D0043112A90}"/>
              </a:ext>
            </a:extLst>
          </p:cNvPr>
          <p:cNvSpPr/>
          <p:nvPr/>
        </p:nvSpPr>
        <p:spPr>
          <a:xfrm>
            <a:off x="2671010" y="2106976"/>
            <a:ext cx="6849979" cy="2935705"/>
          </a:xfrm>
          <a:prstGeom prst="roundRect">
            <a:avLst/>
          </a:prstGeom>
          <a:solidFill>
            <a:schemeClr val="accent2">
              <a:lumMod val="60000"/>
              <a:lumOff val="4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Parallelogram 8">
            <a:extLst>
              <a:ext uri="{FF2B5EF4-FFF2-40B4-BE49-F238E27FC236}">
                <a16:creationId xmlns:a16="http://schemas.microsoft.com/office/drawing/2014/main" id="{B5A8E35D-16C8-44A7-F73F-EFC49AFAA6E4}"/>
              </a:ext>
            </a:extLst>
          </p:cNvPr>
          <p:cNvSpPr/>
          <p:nvPr/>
        </p:nvSpPr>
        <p:spPr>
          <a:xfrm>
            <a:off x="3310126" y="2527271"/>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arallelogram 9">
            <a:extLst>
              <a:ext uri="{FF2B5EF4-FFF2-40B4-BE49-F238E27FC236}">
                <a16:creationId xmlns:a16="http://schemas.microsoft.com/office/drawing/2014/main" id="{53820C0F-373B-407C-C2F2-7BA594FCD306}"/>
              </a:ext>
            </a:extLst>
          </p:cNvPr>
          <p:cNvSpPr/>
          <p:nvPr/>
        </p:nvSpPr>
        <p:spPr>
          <a:xfrm>
            <a:off x="3478570" y="2589352"/>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Parallelogram 10">
            <a:extLst>
              <a:ext uri="{FF2B5EF4-FFF2-40B4-BE49-F238E27FC236}">
                <a16:creationId xmlns:a16="http://schemas.microsoft.com/office/drawing/2014/main" id="{7C456776-F7D8-D849-4859-DCCE67A65E06}"/>
              </a:ext>
            </a:extLst>
          </p:cNvPr>
          <p:cNvSpPr/>
          <p:nvPr/>
        </p:nvSpPr>
        <p:spPr>
          <a:xfrm>
            <a:off x="3675083" y="2708549"/>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9546467-1C5A-C6F5-D599-683EF3D6A68A}"/>
              </a:ext>
            </a:extLst>
          </p:cNvPr>
          <p:cNvSpPr txBox="1"/>
          <p:nvPr/>
        </p:nvSpPr>
        <p:spPr>
          <a:xfrm>
            <a:off x="3176610" y="4375002"/>
            <a:ext cx="1748043" cy="646331"/>
          </a:xfrm>
          <a:prstGeom prst="rect">
            <a:avLst/>
          </a:prstGeom>
          <a:noFill/>
        </p:spPr>
        <p:txBody>
          <a:bodyPr wrap="none" rtlCol="0">
            <a:spAutoFit/>
          </a:bodyPr>
          <a:lstStyle/>
          <a:p>
            <a:r>
              <a:rPr lang="en-IN" dirty="0"/>
              <a:t>Convolution 1D+</a:t>
            </a:r>
          </a:p>
          <a:p>
            <a:r>
              <a:rPr lang="en-IN" dirty="0"/>
              <a:t>Maxpooling 1D</a:t>
            </a:r>
          </a:p>
        </p:txBody>
      </p:sp>
      <p:sp>
        <p:nvSpPr>
          <p:cNvPr id="13" name="Parallelogram 12">
            <a:extLst>
              <a:ext uri="{FF2B5EF4-FFF2-40B4-BE49-F238E27FC236}">
                <a16:creationId xmlns:a16="http://schemas.microsoft.com/office/drawing/2014/main" id="{D6A02567-181F-52C8-C1FF-7E1CC83A8DB2}"/>
              </a:ext>
            </a:extLst>
          </p:cNvPr>
          <p:cNvSpPr/>
          <p:nvPr/>
        </p:nvSpPr>
        <p:spPr>
          <a:xfrm>
            <a:off x="5320822" y="2527271"/>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arallelogram 13">
            <a:extLst>
              <a:ext uri="{FF2B5EF4-FFF2-40B4-BE49-F238E27FC236}">
                <a16:creationId xmlns:a16="http://schemas.microsoft.com/office/drawing/2014/main" id="{A954AEE6-5D06-04A5-1458-359765795287}"/>
              </a:ext>
            </a:extLst>
          </p:cNvPr>
          <p:cNvSpPr/>
          <p:nvPr/>
        </p:nvSpPr>
        <p:spPr>
          <a:xfrm>
            <a:off x="5489266" y="2589352"/>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14">
            <a:extLst>
              <a:ext uri="{FF2B5EF4-FFF2-40B4-BE49-F238E27FC236}">
                <a16:creationId xmlns:a16="http://schemas.microsoft.com/office/drawing/2014/main" id="{188C6A5B-4F21-057E-199B-AB6ACE6984A5}"/>
              </a:ext>
            </a:extLst>
          </p:cNvPr>
          <p:cNvSpPr/>
          <p:nvPr/>
        </p:nvSpPr>
        <p:spPr>
          <a:xfrm>
            <a:off x="5685779" y="2708549"/>
            <a:ext cx="1138990" cy="166645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070AB9C-D191-43B4-8B01-DC748ED84810}"/>
              </a:ext>
            </a:extLst>
          </p:cNvPr>
          <p:cNvSpPr txBox="1"/>
          <p:nvPr/>
        </p:nvSpPr>
        <p:spPr>
          <a:xfrm>
            <a:off x="5184739" y="4366977"/>
            <a:ext cx="2229328" cy="646331"/>
          </a:xfrm>
          <a:prstGeom prst="rect">
            <a:avLst/>
          </a:prstGeom>
          <a:noFill/>
        </p:spPr>
        <p:txBody>
          <a:bodyPr wrap="none" rtlCol="0">
            <a:spAutoFit/>
          </a:bodyPr>
          <a:lstStyle/>
          <a:p>
            <a:r>
              <a:rPr lang="en-IN" dirty="0"/>
              <a:t>Convolution 1D+ tanh</a:t>
            </a:r>
          </a:p>
          <a:p>
            <a:r>
              <a:rPr lang="en-IN" dirty="0"/>
              <a:t>Maxpooling 1D</a:t>
            </a:r>
          </a:p>
        </p:txBody>
      </p:sp>
      <p:sp>
        <p:nvSpPr>
          <p:cNvPr id="20" name="Flowchart: Terminator 19">
            <a:extLst>
              <a:ext uri="{FF2B5EF4-FFF2-40B4-BE49-F238E27FC236}">
                <a16:creationId xmlns:a16="http://schemas.microsoft.com/office/drawing/2014/main" id="{35B125BE-1D38-7E62-3E5B-94A70D29B865}"/>
              </a:ext>
            </a:extLst>
          </p:cNvPr>
          <p:cNvSpPr/>
          <p:nvPr/>
        </p:nvSpPr>
        <p:spPr>
          <a:xfrm rot="5400000">
            <a:off x="7193739" y="3234451"/>
            <a:ext cx="1761765" cy="50328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lowchart: Terminator 20">
            <a:extLst>
              <a:ext uri="{FF2B5EF4-FFF2-40B4-BE49-F238E27FC236}">
                <a16:creationId xmlns:a16="http://schemas.microsoft.com/office/drawing/2014/main" id="{C7E8D821-D4BA-07E5-1632-E49A5CCB161D}"/>
              </a:ext>
            </a:extLst>
          </p:cNvPr>
          <p:cNvSpPr/>
          <p:nvPr/>
        </p:nvSpPr>
        <p:spPr>
          <a:xfrm rot="5400000">
            <a:off x="8243712" y="3365226"/>
            <a:ext cx="1296149" cy="36084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09577C0D-FB5B-A61D-3330-73540AB26645}"/>
              </a:ext>
            </a:extLst>
          </p:cNvPr>
          <p:cNvSpPr txBox="1"/>
          <p:nvPr/>
        </p:nvSpPr>
        <p:spPr>
          <a:xfrm>
            <a:off x="7548430" y="4337992"/>
            <a:ext cx="1838196" cy="646331"/>
          </a:xfrm>
          <a:prstGeom prst="rect">
            <a:avLst/>
          </a:prstGeom>
          <a:noFill/>
        </p:spPr>
        <p:txBody>
          <a:bodyPr wrap="none" rtlCol="0">
            <a:spAutoFit/>
          </a:bodyPr>
          <a:lstStyle/>
          <a:p>
            <a:r>
              <a:rPr lang="en-IN" dirty="0"/>
              <a:t>           Fully</a:t>
            </a:r>
          </a:p>
          <a:p>
            <a:r>
              <a:rPr lang="en-IN" dirty="0"/>
              <a:t>Connected Layers</a:t>
            </a:r>
          </a:p>
        </p:txBody>
      </p:sp>
      <p:sp>
        <p:nvSpPr>
          <p:cNvPr id="23" name="Flowchart: Terminator 22">
            <a:extLst>
              <a:ext uri="{FF2B5EF4-FFF2-40B4-BE49-F238E27FC236}">
                <a16:creationId xmlns:a16="http://schemas.microsoft.com/office/drawing/2014/main" id="{F4F50AE3-C727-4EC8-29C7-DFC728FBB1E3}"/>
              </a:ext>
            </a:extLst>
          </p:cNvPr>
          <p:cNvSpPr/>
          <p:nvPr/>
        </p:nvSpPr>
        <p:spPr>
          <a:xfrm>
            <a:off x="10802444" y="2720486"/>
            <a:ext cx="693633" cy="669760"/>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4" name="Flowchart: Terminator 23">
            <a:extLst>
              <a:ext uri="{FF2B5EF4-FFF2-40B4-BE49-F238E27FC236}">
                <a16:creationId xmlns:a16="http://schemas.microsoft.com/office/drawing/2014/main" id="{D55E7FE4-81F5-C7F2-4375-A50204D7EDE2}"/>
              </a:ext>
            </a:extLst>
          </p:cNvPr>
          <p:cNvSpPr/>
          <p:nvPr/>
        </p:nvSpPr>
        <p:spPr>
          <a:xfrm>
            <a:off x="10807952" y="3961675"/>
            <a:ext cx="693633" cy="669760"/>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5" name="TextBox 24">
            <a:extLst>
              <a:ext uri="{FF2B5EF4-FFF2-40B4-BE49-F238E27FC236}">
                <a16:creationId xmlns:a16="http://schemas.microsoft.com/office/drawing/2014/main" id="{BD32E872-9C31-5A4A-FE12-DE10AEC6789E}"/>
              </a:ext>
            </a:extLst>
          </p:cNvPr>
          <p:cNvSpPr txBox="1"/>
          <p:nvPr/>
        </p:nvSpPr>
        <p:spPr>
          <a:xfrm>
            <a:off x="10802444" y="4673349"/>
            <a:ext cx="797782" cy="369332"/>
          </a:xfrm>
          <a:prstGeom prst="rect">
            <a:avLst/>
          </a:prstGeom>
          <a:noFill/>
        </p:spPr>
        <p:txBody>
          <a:bodyPr wrap="none" rtlCol="0">
            <a:spAutoFit/>
          </a:bodyPr>
          <a:lstStyle/>
          <a:p>
            <a:r>
              <a:rPr lang="en-IN" dirty="0"/>
              <a:t>Freeze</a:t>
            </a:r>
          </a:p>
        </p:txBody>
      </p:sp>
      <p:sp>
        <p:nvSpPr>
          <p:cNvPr id="26" name="TextBox 25">
            <a:extLst>
              <a:ext uri="{FF2B5EF4-FFF2-40B4-BE49-F238E27FC236}">
                <a16:creationId xmlns:a16="http://schemas.microsoft.com/office/drawing/2014/main" id="{1CF7CB65-E6ED-98DC-283D-E2ED03B83A1B}"/>
              </a:ext>
            </a:extLst>
          </p:cNvPr>
          <p:cNvSpPr txBox="1"/>
          <p:nvPr/>
        </p:nvSpPr>
        <p:spPr>
          <a:xfrm>
            <a:off x="10619460" y="3368158"/>
            <a:ext cx="1121589" cy="369332"/>
          </a:xfrm>
          <a:prstGeom prst="rect">
            <a:avLst/>
          </a:prstGeom>
          <a:noFill/>
        </p:spPr>
        <p:txBody>
          <a:bodyPr wrap="none" rtlCol="0">
            <a:spAutoFit/>
          </a:bodyPr>
          <a:lstStyle/>
          <a:p>
            <a:r>
              <a:rPr lang="en-IN" dirty="0"/>
              <a:t>No Freeze</a:t>
            </a:r>
          </a:p>
        </p:txBody>
      </p:sp>
      <p:cxnSp>
        <p:nvCxnSpPr>
          <p:cNvPr id="28" name="Straight Arrow Connector 27">
            <a:extLst>
              <a:ext uri="{FF2B5EF4-FFF2-40B4-BE49-F238E27FC236}">
                <a16:creationId xmlns:a16="http://schemas.microsoft.com/office/drawing/2014/main" id="{F0F14860-EC9B-4026-FE61-5DDA3112EB2D}"/>
              </a:ext>
            </a:extLst>
          </p:cNvPr>
          <p:cNvCxnSpPr>
            <a:cxnSpLocks/>
          </p:cNvCxnSpPr>
          <p:nvPr/>
        </p:nvCxnSpPr>
        <p:spPr>
          <a:xfrm>
            <a:off x="1796716" y="3737490"/>
            <a:ext cx="12447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EC8D633D-460C-D49C-53A7-3A2F6DE39DFE}"/>
              </a:ext>
            </a:extLst>
          </p:cNvPr>
          <p:cNvCxnSpPr>
            <a:cxnSpLocks/>
          </p:cNvCxnSpPr>
          <p:nvPr/>
        </p:nvCxnSpPr>
        <p:spPr>
          <a:xfrm>
            <a:off x="9520989" y="3655039"/>
            <a:ext cx="807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9CDDA74B-8CEB-5F1F-5D09-5737B63EA8AC}"/>
              </a:ext>
            </a:extLst>
          </p:cNvPr>
          <p:cNvCxnSpPr>
            <a:cxnSpLocks/>
          </p:cNvCxnSpPr>
          <p:nvPr/>
        </p:nvCxnSpPr>
        <p:spPr>
          <a:xfrm>
            <a:off x="4744604" y="3091159"/>
            <a:ext cx="772731"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472E7E3-053A-A5A2-D07A-57535A03B48E}"/>
              </a:ext>
            </a:extLst>
          </p:cNvPr>
          <p:cNvCxnSpPr>
            <a:cxnSpLocks/>
          </p:cNvCxnSpPr>
          <p:nvPr/>
        </p:nvCxnSpPr>
        <p:spPr>
          <a:xfrm flipV="1">
            <a:off x="4645629" y="3737490"/>
            <a:ext cx="757993" cy="7697"/>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C7743C47-F1D8-8364-00DD-7AE7AC5F05C2}"/>
              </a:ext>
            </a:extLst>
          </p:cNvPr>
          <p:cNvCxnSpPr>
            <a:cxnSpLocks/>
          </p:cNvCxnSpPr>
          <p:nvPr/>
        </p:nvCxnSpPr>
        <p:spPr>
          <a:xfrm>
            <a:off x="6775699" y="3091159"/>
            <a:ext cx="1047278" cy="0"/>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07AAE950-A787-6D3C-BE72-CB3B161FA8CD}"/>
              </a:ext>
            </a:extLst>
          </p:cNvPr>
          <p:cNvCxnSpPr>
            <a:cxnSpLocks/>
          </p:cNvCxnSpPr>
          <p:nvPr/>
        </p:nvCxnSpPr>
        <p:spPr>
          <a:xfrm>
            <a:off x="6628256" y="3745187"/>
            <a:ext cx="1194721"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07B43953-384E-8C56-FFE7-D760914ACD3B}"/>
              </a:ext>
            </a:extLst>
          </p:cNvPr>
          <p:cNvCxnSpPr>
            <a:cxnSpLocks/>
          </p:cNvCxnSpPr>
          <p:nvPr/>
        </p:nvCxnSpPr>
        <p:spPr>
          <a:xfrm>
            <a:off x="8326266" y="3394963"/>
            <a:ext cx="385097" cy="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9D9DA390-9CF2-4DF7-754B-DF7338246D4B}"/>
              </a:ext>
            </a:extLst>
          </p:cNvPr>
          <p:cNvCxnSpPr>
            <a:cxnSpLocks/>
          </p:cNvCxnSpPr>
          <p:nvPr/>
        </p:nvCxnSpPr>
        <p:spPr>
          <a:xfrm>
            <a:off x="8326266" y="3647705"/>
            <a:ext cx="385097" cy="0"/>
          </a:xfrm>
          <a:prstGeom prst="line">
            <a:avLst/>
          </a:prstGeom>
        </p:spPr>
        <p:style>
          <a:lnRef idx="3">
            <a:schemeClr val="dk1"/>
          </a:lnRef>
          <a:fillRef idx="0">
            <a:schemeClr val="dk1"/>
          </a:fillRef>
          <a:effectRef idx="2">
            <a:schemeClr val="dk1"/>
          </a:effectRef>
          <a:fontRef idx="minor">
            <a:schemeClr val="tx1"/>
          </a:fontRef>
        </p:style>
      </p:cxnSp>
      <p:sp>
        <p:nvSpPr>
          <p:cNvPr id="71" name="TextBox 70">
            <a:extLst>
              <a:ext uri="{FF2B5EF4-FFF2-40B4-BE49-F238E27FC236}">
                <a16:creationId xmlns:a16="http://schemas.microsoft.com/office/drawing/2014/main" id="{40D32D7E-B5DE-EC95-8789-3486197EA3AF}"/>
              </a:ext>
            </a:extLst>
          </p:cNvPr>
          <p:cNvSpPr txBox="1"/>
          <p:nvPr/>
        </p:nvSpPr>
        <p:spPr>
          <a:xfrm>
            <a:off x="5445917" y="2096244"/>
            <a:ext cx="1618713" cy="369332"/>
          </a:xfrm>
          <a:prstGeom prst="rect">
            <a:avLst/>
          </a:prstGeom>
          <a:noFill/>
        </p:spPr>
        <p:txBody>
          <a:bodyPr wrap="none" rtlCol="0">
            <a:spAutoFit/>
          </a:bodyPr>
          <a:lstStyle/>
          <a:p>
            <a:r>
              <a:rPr lang="en-IN" b="1" dirty="0"/>
              <a:t>CNN Algorithm</a:t>
            </a:r>
          </a:p>
        </p:txBody>
      </p:sp>
    </p:spTree>
    <p:extLst>
      <p:ext uri="{BB962C8B-B14F-4D97-AF65-F5344CB8AC3E}">
        <p14:creationId xmlns:p14="http://schemas.microsoft.com/office/powerpoint/2010/main" val="168604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93AEF9-7EAA-4642-A42C-54262AD64FE6}"/>
              </a:ext>
            </a:extLst>
          </p:cNvPr>
          <p:cNvSpPr>
            <a:spLocks noGrp="1"/>
          </p:cNvSpPr>
          <p:nvPr>
            <p:ph type="title"/>
          </p:nvPr>
        </p:nvSpPr>
        <p:spPr>
          <a:xfrm>
            <a:off x="838200" y="365125"/>
            <a:ext cx="10515600" cy="1325563"/>
          </a:xfrm>
        </p:spPr>
        <p:txBody>
          <a:bodyPr/>
          <a:lstStyle/>
          <a:p>
            <a:r>
              <a:rPr lang="en-IN" dirty="0">
                <a:latin typeface="+mn-lt"/>
              </a:rPr>
              <a:t>Introduction</a:t>
            </a:r>
          </a:p>
        </p:txBody>
      </p:sp>
      <p:sp>
        <p:nvSpPr>
          <p:cNvPr id="5" name="Content Placeholder 2">
            <a:extLst>
              <a:ext uri="{FF2B5EF4-FFF2-40B4-BE49-F238E27FC236}">
                <a16:creationId xmlns:a16="http://schemas.microsoft.com/office/drawing/2014/main" id="{A887893A-43FD-4E94-8A8B-D5131EF0C664}"/>
              </a:ext>
            </a:extLst>
          </p:cNvPr>
          <p:cNvSpPr>
            <a:spLocks noGrp="1"/>
          </p:cNvSpPr>
          <p:nvPr>
            <p:ph idx="1"/>
          </p:nvPr>
        </p:nvSpPr>
        <p:spPr>
          <a:xfrm>
            <a:off x="838200" y="1825625"/>
            <a:ext cx="10515600" cy="4351338"/>
          </a:xfrm>
        </p:spPr>
        <p:txBody>
          <a:bodyPr>
            <a:normAutofit/>
          </a:bodyPr>
          <a:lstStyle/>
          <a:p>
            <a:r>
              <a:rPr lang="en-US" sz="2200" dirty="0">
                <a:cs typeface="Arial" panose="020B0604020202020204" pitchFamily="34" charset="0"/>
              </a:rPr>
              <a:t>Parkinson’s Disease (PD) is the second most hazardous neurological disorder.</a:t>
            </a:r>
          </a:p>
          <a:p>
            <a:r>
              <a:rPr lang="en-US" sz="2200" dirty="0">
                <a:cs typeface="Arial" panose="020B0604020202020204" pitchFamily="34" charset="0"/>
              </a:rPr>
              <a:t>Characteristics of PD are</a:t>
            </a:r>
          </a:p>
          <a:p>
            <a:pPr lvl="1"/>
            <a:r>
              <a:rPr lang="en-US" sz="1800" dirty="0">
                <a:cs typeface="Arial" panose="020B0604020202020204" pitchFamily="34" charset="0"/>
              </a:rPr>
              <a:t>Slow moving than expected, stooped-lean posture, small and shuffling steps</a:t>
            </a:r>
          </a:p>
          <a:p>
            <a:r>
              <a:rPr lang="en-US" sz="2200" dirty="0">
                <a:cs typeface="Arial" panose="020B0604020202020204" pitchFamily="34" charset="0"/>
              </a:rPr>
              <a:t>Doctors intervention through clinical trails leads to subjective measure, manual errors and time-consuming</a:t>
            </a:r>
          </a:p>
          <a:p>
            <a:r>
              <a:rPr lang="en-US" sz="2200" b="0" dirty="0">
                <a:effectLst/>
                <a:cs typeface="Arial" panose="020B0604020202020204" pitchFamily="34" charset="0"/>
              </a:rPr>
              <a:t>The early diagnosis is critical to effective treatment.</a:t>
            </a:r>
          </a:p>
          <a:p>
            <a:r>
              <a:rPr lang="en-US" sz="2200" dirty="0">
                <a:cs typeface="Arial" panose="020B0604020202020204" pitchFamily="34" charset="0"/>
              </a:rPr>
              <a:t>An i</a:t>
            </a:r>
            <a:r>
              <a:rPr lang="en-US" sz="2200" b="0" dirty="0">
                <a:effectLst/>
                <a:cs typeface="Arial" panose="020B0604020202020204" pitchFamily="34" charset="0"/>
              </a:rPr>
              <a:t>ntelligent machine learning approach to diagnose Parkinson’s</a:t>
            </a:r>
            <a:r>
              <a:rPr lang="en-US" sz="2200" dirty="0">
                <a:cs typeface="Arial" panose="020B0604020202020204" pitchFamily="34" charset="0"/>
              </a:rPr>
              <a:t> based on </a:t>
            </a:r>
            <a:r>
              <a:rPr lang="en-US" sz="2200" b="0" dirty="0">
                <a:effectLst/>
                <a:cs typeface="Arial" panose="020B0604020202020204" pitchFamily="34" charset="0"/>
              </a:rPr>
              <a:t>walking pattern (</a:t>
            </a:r>
            <a:r>
              <a:rPr lang="en-US" sz="2200" b="1" dirty="0">
                <a:cs typeface="Arial" panose="020B0604020202020204" pitchFamily="34" charset="0"/>
              </a:rPr>
              <a:t>gait analysis</a:t>
            </a:r>
            <a:r>
              <a:rPr lang="en-US" sz="2200" b="0" dirty="0">
                <a:effectLst/>
                <a:cs typeface="Arial" panose="020B0604020202020204" pitchFamily="34" charset="0"/>
              </a:rPr>
              <a:t>) of person.</a:t>
            </a:r>
          </a:p>
          <a:p>
            <a:endParaRPr lang="en-US" sz="1600" b="0" dirty="0">
              <a:effectLst/>
              <a:cs typeface="Arial" panose="020B0604020202020204" pitchFamily="34" charset="0"/>
            </a:endParaRPr>
          </a:p>
          <a:p>
            <a:endParaRPr lang="en-US" sz="2000" b="0" dirty="0">
              <a:effectLst/>
            </a:endParaRPr>
          </a:p>
          <a:p>
            <a:endParaRPr lang="en-US" b="0" dirty="0">
              <a:effectLst/>
            </a:endParaRPr>
          </a:p>
          <a:p>
            <a:endParaRPr lang="en-US" b="0" dirty="0">
              <a:effectLst/>
            </a:endParaRPr>
          </a:p>
        </p:txBody>
      </p:sp>
      <p:sp>
        <p:nvSpPr>
          <p:cNvPr id="2" name="Slide Number Placeholder 1">
            <a:extLst>
              <a:ext uri="{FF2B5EF4-FFF2-40B4-BE49-F238E27FC236}">
                <a16:creationId xmlns:a16="http://schemas.microsoft.com/office/drawing/2014/main" id="{E9D76C7F-A92F-4671-AA45-68093C95567E}"/>
              </a:ext>
            </a:extLst>
          </p:cNvPr>
          <p:cNvSpPr>
            <a:spLocks noGrp="1"/>
          </p:cNvSpPr>
          <p:nvPr>
            <p:ph type="sldNum" sz="quarter" idx="12"/>
          </p:nvPr>
        </p:nvSpPr>
        <p:spPr/>
        <p:txBody>
          <a:bodyPr/>
          <a:lstStyle/>
          <a:p>
            <a:fld id="{89901C2D-82A2-4EF3-9AE4-31F78FDAF399}" type="slidenum">
              <a:rPr lang="en-IN" smtClean="0"/>
              <a:t>2</a:t>
            </a:fld>
            <a:endParaRPr lang="en-IN"/>
          </a:p>
        </p:txBody>
      </p:sp>
    </p:spTree>
    <p:extLst>
      <p:ext uri="{BB962C8B-B14F-4D97-AF65-F5344CB8AC3E}">
        <p14:creationId xmlns:p14="http://schemas.microsoft.com/office/powerpoint/2010/main" val="1697127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D399-BCCB-4B8F-B5F2-62F8C1AFB636}"/>
              </a:ext>
            </a:extLst>
          </p:cNvPr>
          <p:cNvSpPr>
            <a:spLocks noGrp="1"/>
          </p:cNvSpPr>
          <p:nvPr>
            <p:ph type="title"/>
          </p:nvPr>
        </p:nvSpPr>
        <p:spPr/>
        <p:txBody>
          <a:bodyPr/>
          <a:lstStyle/>
          <a:p>
            <a:r>
              <a:rPr lang="en-IN" sz="4400" b="1" dirty="0"/>
              <a:t>Daphnet Dataset (For FOG)</a:t>
            </a:r>
            <a:endParaRPr lang="en-IN" dirty="0"/>
          </a:p>
        </p:txBody>
      </p:sp>
      <p:sp>
        <p:nvSpPr>
          <p:cNvPr id="3" name="Content Placeholder 2">
            <a:extLst>
              <a:ext uri="{FF2B5EF4-FFF2-40B4-BE49-F238E27FC236}">
                <a16:creationId xmlns:a16="http://schemas.microsoft.com/office/drawing/2014/main" id="{5B4C95AB-1114-C481-8C4A-E80D6F1997B7}"/>
              </a:ext>
            </a:extLst>
          </p:cNvPr>
          <p:cNvSpPr>
            <a:spLocks noGrp="1"/>
          </p:cNvSpPr>
          <p:nvPr>
            <p:ph idx="1"/>
          </p:nvPr>
        </p:nvSpPr>
        <p:spPr/>
        <p:txBody>
          <a:bodyPr>
            <a:normAutofit fontScale="77500" lnSpcReduction="20000"/>
          </a:bodyPr>
          <a:lstStyle/>
          <a:p>
            <a:r>
              <a:rPr lang="en-IN" sz="2000" b="1" dirty="0"/>
              <a:t>Daphnet Dataset</a:t>
            </a:r>
          </a:p>
          <a:p>
            <a:pPr lvl="1"/>
            <a:r>
              <a:rPr lang="en-US" sz="2000" b="0" i="0" dirty="0">
                <a:solidFill>
                  <a:srgbClr val="24292F"/>
                </a:solidFill>
                <a:effectLst/>
              </a:rPr>
              <a:t>The dataset comprises of recordings of 3D acceleration at 64 Hz from 3 acceleration sensors.</a:t>
            </a:r>
          </a:p>
          <a:p>
            <a:pPr lvl="1"/>
            <a:r>
              <a:rPr lang="en-US" sz="2000" b="0" i="0" dirty="0">
                <a:solidFill>
                  <a:srgbClr val="24292F"/>
                </a:solidFill>
                <a:effectLst/>
              </a:rPr>
              <a:t>The sensors are placed at the ankle (shank), on the thigh, and on the hip. The dataset was recorded in the lab with emphasis on generating many freeze events.</a:t>
            </a:r>
          </a:p>
          <a:p>
            <a:pPr lvl="2"/>
            <a:r>
              <a:rPr lang="en-US" b="1" i="0" dirty="0">
                <a:solidFill>
                  <a:srgbClr val="24292F"/>
                </a:solidFill>
                <a:effectLst/>
              </a:rPr>
              <a:t>1</a:t>
            </a:r>
            <a:r>
              <a:rPr lang="en-US" b="0" i="0" dirty="0">
                <a:solidFill>
                  <a:srgbClr val="24292F"/>
                </a:solidFill>
                <a:effectLst/>
              </a:rPr>
              <a:t>: no freeze</a:t>
            </a:r>
          </a:p>
          <a:p>
            <a:pPr lvl="2"/>
            <a:r>
              <a:rPr lang="en-US" b="1" i="0" dirty="0">
                <a:solidFill>
                  <a:srgbClr val="24292F"/>
                </a:solidFill>
                <a:effectLst/>
              </a:rPr>
              <a:t>2</a:t>
            </a:r>
            <a:r>
              <a:rPr lang="en-US" b="0" i="0" dirty="0">
                <a:solidFill>
                  <a:srgbClr val="24292F"/>
                </a:solidFill>
                <a:effectLst/>
              </a:rPr>
              <a:t>: freeze</a:t>
            </a:r>
            <a:endParaRPr lang="en-IN" sz="2000" dirty="0"/>
          </a:p>
          <a:p>
            <a:r>
              <a:rPr lang="en-IN" sz="2000" dirty="0"/>
              <a:t>Data column – 11(</a:t>
            </a:r>
            <a:r>
              <a:rPr lang="en-US" sz="2000" b="0" i="0" dirty="0">
                <a:solidFill>
                  <a:srgbClr val="000000"/>
                </a:solidFill>
                <a:effectLst/>
              </a:rPr>
              <a:t>Each file comprises the data in a matrix format, with one line per sample, and one column per channel. </a:t>
            </a:r>
            <a:r>
              <a:rPr lang="en-IN" sz="2000" dirty="0"/>
              <a:t>)</a:t>
            </a:r>
          </a:p>
          <a:p>
            <a:pPr lvl="2">
              <a:buFont typeface="+mj-lt"/>
              <a:buAutoNum type="arabicPeriod"/>
            </a:pPr>
            <a:r>
              <a:rPr lang="en-IN" sz="1800" b="0" i="0" dirty="0">
                <a:solidFill>
                  <a:srgbClr val="000000"/>
                </a:solidFill>
                <a:effectLst/>
              </a:rPr>
              <a:t>Time of sample in millisecond</a:t>
            </a:r>
          </a:p>
          <a:p>
            <a:pPr lvl="2">
              <a:buFont typeface="+mj-lt"/>
              <a:buAutoNum type="arabicPeriod"/>
            </a:pPr>
            <a:r>
              <a:rPr lang="en-IN" sz="1800" b="0" i="0" dirty="0">
                <a:solidFill>
                  <a:srgbClr val="000000"/>
                </a:solidFill>
                <a:effectLst/>
              </a:rPr>
              <a:t>Ankle (shank) acceleration - horizontal forward acceleration [mg]</a:t>
            </a:r>
          </a:p>
          <a:p>
            <a:pPr lvl="2">
              <a:buFont typeface="+mj-lt"/>
              <a:buAutoNum type="arabicPeriod"/>
            </a:pPr>
            <a:r>
              <a:rPr lang="en-IN" sz="1800" b="0" i="0" dirty="0">
                <a:solidFill>
                  <a:srgbClr val="000000"/>
                </a:solidFill>
                <a:effectLst/>
              </a:rPr>
              <a:t>Ankle (shank) acceleration - vertical [mg]</a:t>
            </a:r>
          </a:p>
          <a:p>
            <a:pPr lvl="2">
              <a:buFont typeface="+mj-lt"/>
              <a:buAutoNum type="arabicPeriod"/>
            </a:pPr>
            <a:r>
              <a:rPr lang="en-IN" sz="1800" b="0" i="0" dirty="0">
                <a:solidFill>
                  <a:srgbClr val="000000"/>
                </a:solidFill>
                <a:effectLst/>
              </a:rPr>
              <a:t>Ankle (shank) acceleration - horizontal lateral [mg]</a:t>
            </a:r>
          </a:p>
          <a:p>
            <a:pPr lvl="2">
              <a:buFont typeface="+mj-lt"/>
              <a:buAutoNum type="arabicPeriod"/>
            </a:pPr>
            <a:r>
              <a:rPr lang="en-IN" sz="1800" b="0" i="0" dirty="0">
                <a:solidFill>
                  <a:srgbClr val="000000"/>
                </a:solidFill>
                <a:effectLst/>
              </a:rPr>
              <a:t>Upper leg (thigh) acceleration - horizontal forward acceleration [mg]</a:t>
            </a:r>
          </a:p>
          <a:p>
            <a:pPr lvl="2">
              <a:buFont typeface="+mj-lt"/>
              <a:buAutoNum type="arabicPeriod"/>
            </a:pPr>
            <a:r>
              <a:rPr lang="en-IN" sz="1800" b="0" i="0" dirty="0">
                <a:solidFill>
                  <a:srgbClr val="000000"/>
                </a:solidFill>
                <a:effectLst/>
              </a:rPr>
              <a:t>Upper leg (thigh) acceleration - vertical [mg]</a:t>
            </a:r>
          </a:p>
          <a:p>
            <a:pPr lvl="2">
              <a:buFont typeface="+mj-lt"/>
              <a:buAutoNum type="arabicPeriod"/>
            </a:pPr>
            <a:r>
              <a:rPr lang="en-IN" sz="1800" b="0" i="0" dirty="0">
                <a:solidFill>
                  <a:srgbClr val="000000"/>
                </a:solidFill>
                <a:effectLst/>
              </a:rPr>
              <a:t>Upper leg (thigh) acceleration - horizontal lateral [mg]</a:t>
            </a:r>
          </a:p>
          <a:p>
            <a:pPr lvl="2">
              <a:buFont typeface="+mj-lt"/>
              <a:buAutoNum type="arabicPeriod"/>
            </a:pPr>
            <a:r>
              <a:rPr lang="en-IN" sz="1800" b="0" i="0" dirty="0">
                <a:solidFill>
                  <a:srgbClr val="000000"/>
                </a:solidFill>
                <a:effectLst/>
              </a:rPr>
              <a:t>Trunk acceleration - horizontal forward acceleration [mg]</a:t>
            </a:r>
          </a:p>
          <a:p>
            <a:pPr lvl="2">
              <a:buFont typeface="+mj-lt"/>
              <a:buAutoNum type="arabicPeriod"/>
            </a:pPr>
            <a:r>
              <a:rPr lang="en-IN" sz="1800" b="0" i="0" dirty="0">
                <a:solidFill>
                  <a:srgbClr val="000000"/>
                </a:solidFill>
                <a:effectLst/>
              </a:rPr>
              <a:t>Trunk acceleration - vertical [mg]</a:t>
            </a:r>
          </a:p>
          <a:p>
            <a:pPr lvl="2">
              <a:buFont typeface="+mj-lt"/>
              <a:buAutoNum type="arabicPeriod"/>
            </a:pPr>
            <a:r>
              <a:rPr lang="en-IN" sz="1800" b="0" i="0" dirty="0">
                <a:solidFill>
                  <a:srgbClr val="000000"/>
                </a:solidFill>
                <a:effectLst/>
              </a:rPr>
              <a:t>Trunk acceleration - horizontal lateral [mg]</a:t>
            </a:r>
          </a:p>
          <a:p>
            <a:pPr lvl="2">
              <a:buFont typeface="+mj-lt"/>
              <a:buAutoNum type="arabicPeriod"/>
            </a:pPr>
            <a:r>
              <a:rPr lang="en-IN" sz="1800" b="0" i="0" dirty="0">
                <a:solidFill>
                  <a:srgbClr val="000000"/>
                </a:solidFill>
                <a:effectLst/>
              </a:rPr>
              <a:t>(0-not part of experiment/1-no freeze/2-freeze</a:t>
            </a:r>
            <a:r>
              <a:rPr lang="en-IN" sz="1800" b="0" i="0" dirty="0">
                <a:solidFill>
                  <a:srgbClr val="000000"/>
                </a:solidFill>
                <a:effectLst/>
                <a:latin typeface="Times New Roman" panose="02020603050405020304" pitchFamily="18" charset="0"/>
              </a:rPr>
              <a:t>)</a:t>
            </a:r>
            <a:endParaRPr lang="en-IN" dirty="0"/>
          </a:p>
        </p:txBody>
      </p:sp>
      <p:sp>
        <p:nvSpPr>
          <p:cNvPr id="4" name="Slide Number Placeholder 3">
            <a:extLst>
              <a:ext uri="{FF2B5EF4-FFF2-40B4-BE49-F238E27FC236}">
                <a16:creationId xmlns:a16="http://schemas.microsoft.com/office/drawing/2014/main" id="{C9C48F11-59A9-F2DD-B3D7-8C4BF4B89E0D}"/>
              </a:ext>
            </a:extLst>
          </p:cNvPr>
          <p:cNvSpPr>
            <a:spLocks noGrp="1"/>
          </p:cNvSpPr>
          <p:nvPr>
            <p:ph type="sldNum" sz="quarter" idx="12"/>
          </p:nvPr>
        </p:nvSpPr>
        <p:spPr/>
        <p:txBody>
          <a:bodyPr/>
          <a:lstStyle/>
          <a:p>
            <a:fld id="{89901C2D-82A2-4EF3-9AE4-31F78FDAF399}" type="slidenum">
              <a:rPr lang="en-IN" smtClean="0"/>
              <a:t>20</a:t>
            </a:fld>
            <a:endParaRPr lang="en-IN"/>
          </a:p>
        </p:txBody>
      </p:sp>
      <p:pic>
        <p:nvPicPr>
          <p:cNvPr id="6" name="Picture 5">
            <a:extLst>
              <a:ext uri="{FF2B5EF4-FFF2-40B4-BE49-F238E27FC236}">
                <a16:creationId xmlns:a16="http://schemas.microsoft.com/office/drawing/2014/main" id="{30CA7D97-D9C9-93DC-677C-FB6B1B5D077D}"/>
              </a:ext>
            </a:extLst>
          </p:cNvPr>
          <p:cNvPicPr>
            <a:picLocks noChangeAspect="1"/>
          </p:cNvPicPr>
          <p:nvPr/>
        </p:nvPicPr>
        <p:blipFill>
          <a:blip r:embed="rId2"/>
          <a:stretch>
            <a:fillRect/>
          </a:stretch>
        </p:blipFill>
        <p:spPr>
          <a:xfrm>
            <a:off x="6723380" y="5178614"/>
            <a:ext cx="5468620" cy="847848"/>
          </a:xfrm>
          <a:prstGeom prst="rect">
            <a:avLst/>
          </a:prstGeom>
        </p:spPr>
      </p:pic>
    </p:spTree>
    <p:extLst>
      <p:ext uri="{BB962C8B-B14F-4D97-AF65-F5344CB8AC3E}">
        <p14:creationId xmlns:p14="http://schemas.microsoft.com/office/powerpoint/2010/main" val="857377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25DD-7B82-BE49-1025-74E168969AA6}"/>
              </a:ext>
            </a:extLst>
          </p:cNvPr>
          <p:cNvSpPr>
            <a:spLocks noGrp="1"/>
          </p:cNvSpPr>
          <p:nvPr>
            <p:ph type="title"/>
          </p:nvPr>
        </p:nvSpPr>
        <p:spPr/>
        <p:txBody>
          <a:bodyPr/>
          <a:lstStyle/>
          <a:p>
            <a:r>
              <a:rPr lang="en-IN" dirty="0"/>
              <a:t>CNN Layers For FOG</a:t>
            </a:r>
          </a:p>
        </p:txBody>
      </p:sp>
      <p:sp>
        <p:nvSpPr>
          <p:cNvPr id="4" name="Slide Number Placeholder 3">
            <a:extLst>
              <a:ext uri="{FF2B5EF4-FFF2-40B4-BE49-F238E27FC236}">
                <a16:creationId xmlns:a16="http://schemas.microsoft.com/office/drawing/2014/main" id="{F817DCC3-9D03-6D63-388D-0F07C7A32BE4}"/>
              </a:ext>
            </a:extLst>
          </p:cNvPr>
          <p:cNvSpPr>
            <a:spLocks noGrp="1"/>
          </p:cNvSpPr>
          <p:nvPr>
            <p:ph type="sldNum" sz="quarter" idx="12"/>
          </p:nvPr>
        </p:nvSpPr>
        <p:spPr/>
        <p:txBody>
          <a:bodyPr/>
          <a:lstStyle/>
          <a:p>
            <a:fld id="{89901C2D-82A2-4EF3-9AE4-31F78FDAF399}" type="slidenum">
              <a:rPr lang="en-IN" smtClean="0"/>
              <a:t>21</a:t>
            </a:fld>
            <a:endParaRPr lang="en-IN"/>
          </a:p>
        </p:txBody>
      </p:sp>
      <p:pic>
        <p:nvPicPr>
          <p:cNvPr id="6" name="Picture 5">
            <a:extLst>
              <a:ext uri="{FF2B5EF4-FFF2-40B4-BE49-F238E27FC236}">
                <a16:creationId xmlns:a16="http://schemas.microsoft.com/office/drawing/2014/main" id="{803E9191-6E1E-1C31-7A7B-6F9C8A4B9F2C}"/>
              </a:ext>
            </a:extLst>
          </p:cNvPr>
          <p:cNvPicPr>
            <a:picLocks noChangeAspect="1"/>
          </p:cNvPicPr>
          <p:nvPr/>
        </p:nvPicPr>
        <p:blipFill>
          <a:blip r:embed="rId3"/>
          <a:stretch>
            <a:fillRect/>
          </a:stretch>
        </p:blipFill>
        <p:spPr>
          <a:xfrm>
            <a:off x="838200" y="1566299"/>
            <a:ext cx="11157112" cy="2688666"/>
          </a:xfrm>
          <a:prstGeom prst="rect">
            <a:avLst/>
          </a:prstGeom>
        </p:spPr>
      </p:pic>
      <p:pic>
        <p:nvPicPr>
          <p:cNvPr id="10" name="Picture 9">
            <a:extLst>
              <a:ext uri="{FF2B5EF4-FFF2-40B4-BE49-F238E27FC236}">
                <a16:creationId xmlns:a16="http://schemas.microsoft.com/office/drawing/2014/main" id="{7D3F2C78-0551-FF14-E793-26164D9922DB}"/>
              </a:ext>
            </a:extLst>
          </p:cNvPr>
          <p:cNvPicPr>
            <a:picLocks noChangeAspect="1"/>
          </p:cNvPicPr>
          <p:nvPr/>
        </p:nvPicPr>
        <p:blipFill>
          <a:blip r:embed="rId4"/>
          <a:stretch>
            <a:fillRect/>
          </a:stretch>
        </p:blipFill>
        <p:spPr>
          <a:xfrm>
            <a:off x="838200" y="4254965"/>
            <a:ext cx="7100026" cy="2466510"/>
          </a:xfrm>
          <a:prstGeom prst="rect">
            <a:avLst/>
          </a:prstGeom>
        </p:spPr>
      </p:pic>
    </p:spTree>
    <p:extLst>
      <p:ext uri="{BB962C8B-B14F-4D97-AF65-F5344CB8AC3E}">
        <p14:creationId xmlns:p14="http://schemas.microsoft.com/office/powerpoint/2010/main" val="874895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25DD-7B82-BE49-1025-74E168969AA6}"/>
              </a:ext>
            </a:extLst>
          </p:cNvPr>
          <p:cNvSpPr>
            <a:spLocks noGrp="1"/>
          </p:cNvSpPr>
          <p:nvPr>
            <p:ph type="title"/>
          </p:nvPr>
        </p:nvSpPr>
        <p:spPr/>
        <p:txBody>
          <a:bodyPr/>
          <a:lstStyle/>
          <a:p>
            <a:r>
              <a:rPr lang="en-IN" dirty="0"/>
              <a:t>Model Evaluation</a:t>
            </a:r>
          </a:p>
        </p:txBody>
      </p:sp>
      <p:sp>
        <p:nvSpPr>
          <p:cNvPr id="4" name="Slide Number Placeholder 3">
            <a:extLst>
              <a:ext uri="{FF2B5EF4-FFF2-40B4-BE49-F238E27FC236}">
                <a16:creationId xmlns:a16="http://schemas.microsoft.com/office/drawing/2014/main" id="{F817DCC3-9D03-6D63-388D-0F07C7A32BE4}"/>
              </a:ext>
            </a:extLst>
          </p:cNvPr>
          <p:cNvSpPr>
            <a:spLocks noGrp="1"/>
          </p:cNvSpPr>
          <p:nvPr>
            <p:ph type="sldNum" sz="quarter" idx="12"/>
          </p:nvPr>
        </p:nvSpPr>
        <p:spPr/>
        <p:txBody>
          <a:bodyPr/>
          <a:lstStyle/>
          <a:p>
            <a:fld id="{89901C2D-82A2-4EF3-9AE4-31F78FDAF399}" type="slidenum">
              <a:rPr lang="en-IN" smtClean="0"/>
              <a:t>22</a:t>
            </a:fld>
            <a:endParaRPr lang="en-IN"/>
          </a:p>
        </p:txBody>
      </p:sp>
      <p:pic>
        <p:nvPicPr>
          <p:cNvPr id="5" name="Picture 4">
            <a:extLst>
              <a:ext uri="{FF2B5EF4-FFF2-40B4-BE49-F238E27FC236}">
                <a16:creationId xmlns:a16="http://schemas.microsoft.com/office/drawing/2014/main" id="{FF49DC3E-BD68-D15F-02DF-50EB31979153}"/>
              </a:ext>
            </a:extLst>
          </p:cNvPr>
          <p:cNvPicPr>
            <a:picLocks noChangeAspect="1"/>
          </p:cNvPicPr>
          <p:nvPr/>
        </p:nvPicPr>
        <p:blipFill>
          <a:blip r:embed="rId3"/>
          <a:stretch>
            <a:fillRect/>
          </a:stretch>
        </p:blipFill>
        <p:spPr>
          <a:xfrm>
            <a:off x="838200" y="1690688"/>
            <a:ext cx="4905375" cy="1133475"/>
          </a:xfrm>
          <a:prstGeom prst="rect">
            <a:avLst/>
          </a:prstGeom>
        </p:spPr>
      </p:pic>
      <p:pic>
        <p:nvPicPr>
          <p:cNvPr id="8" name="Picture 7">
            <a:extLst>
              <a:ext uri="{FF2B5EF4-FFF2-40B4-BE49-F238E27FC236}">
                <a16:creationId xmlns:a16="http://schemas.microsoft.com/office/drawing/2014/main" id="{825E5D12-17D7-4453-3BAC-14E64D8EAA62}"/>
              </a:ext>
            </a:extLst>
          </p:cNvPr>
          <p:cNvPicPr>
            <a:picLocks noChangeAspect="1"/>
          </p:cNvPicPr>
          <p:nvPr/>
        </p:nvPicPr>
        <p:blipFill>
          <a:blip r:embed="rId4"/>
          <a:stretch>
            <a:fillRect/>
          </a:stretch>
        </p:blipFill>
        <p:spPr>
          <a:xfrm>
            <a:off x="5865645" y="1690688"/>
            <a:ext cx="5915025" cy="2114550"/>
          </a:xfrm>
          <a:prstGeom prst="rect">
            <a:avLst/>
          </a:prstGeom>
        </p:spPr>
      </p:pic>
      <p:sp>
        <p:nvSpPr>
          <p:cNvPr id="15" name="TextBox 14">
            <a:extLst>
              <a:ext uri="{FF2B5EF4-FFF2-40B4-BE49-F238E27FC236}">
                <a16:creationId xmlns:a16="http://schemas.microsoft.com/office/drawing/2014/main" id="{E696FBB7-7D49-5CFD-C33C-CC4C4DC73FF5}"/>
              </a:ext>
            </a:extLst>
          </p:cNvPr>
          <p:cNvSpPr txBox="1"/>
          <p:nvPr/>
        </p:nvSpPr>
        <p:spPr>
          <a:xfrm>
            <a:off x="5865644" y="3966983"/>
            <a:ext cx="5915025" cy="1200329"/>
          </a:xfrm>
          <a:prstGeom prst="rect">
            <a:avLst/>
          </a:prstGeom>
          <a:noFill/>
        </p:spPr>
        <p:txBody>
          <a:bodyPr wrap="square">
            <a:spAutoFit/>
          </a:bodyPr>
          <a:lstStyle/>
          <a:p>
            <a:r>
              <a:rPr lang="en-US" b="0" i="0" dirty="0">
                <a:solidFill>
                  <a:srgbClr val="888888"/>
                </a:solidFill>
                <a:effectLst/>
                <a:latin typeface="Helvetica Neue"/>
              </a:rPr>
              <a:t>Accuracy = TP+TN/(TP+FP+FN+TN)</a:t>
            </a:r>
          </a:p>
          <a:p>
            <a:r>
              <a:rPr lang="en-IN" b="0" i="0" dirty="0">
                <a:solidFill>
                  <a:srgbClr val="888888"/>
                </a:solidFill>
                <a:effectLst/>
                <a:latin typeface="Helvetica Neue"/>
              </a:rPr>
              <a:t>Precision = TP/(TP+FP)</a:t>
            </a:r>
            <a:endParaRPr lang="en-US" dirty="0">
              <a:solidFill>
                <a:srgbClr val="888888"/>
              </a:solidFill>
              <a:latin typeface="Helvetica Neue"/>
            </a:endParaRPr>
          </a:p>
          <a:p>
            <a:r>
              <a:rPr lang="en-IN" b="0" i="0" dirty="0">
                <a:solidFill>
                  <a:srgbClr val="888888"/>
                </a:solidFill>
                <a:effectLst/>
                <a:latin typeface="Helvetica Neue"/>
              </a:rPr>
              <a:t>Recall = TP/(TP+FN)</a:t>
            </a:r>
            <a:endParaRPr lang="en-US" b="0" i="0" dirty="0">
              <a:solidFill>
                <a:srgbClr val="888888"/>
              </a:solidFill>
              <a:effectLst/>
              <a:latin typeface="Helvetica Neue"/>
            </a:endParaRPr>
          </a:p>
          <a:p>
            <a:r>
              <a:rPr lang="en-IN" b="0" i="0" dirty="0">
                <a:solidFill>
                  <a:srgbClr val="888888"/>
                </a:solidFill>
                <a:effectLst/>
                <a:latin typeface="Helvetica Neue"/>
              </a:rPr>
              <a:t>F1 Score = 2*(Recall * Precision) / (Recall + Precision)</a:t>
            </a:r>
            <a:endParaRPr lang="en-IN" dirty="0"/>
          </a:p>
        </p:txBody>
      </p:sp>
      <p:pic>
        <p:nvPicPr>
          <p:cNvPr id="6" name="Picture 5">
            <a:extLst>
              <a:ext uri="{FF2B5EF4-FFF2-40B4-BE49-F238E27FC236}">
                <a16:creationId xmlns:a16="http://schemas.microsoft.com/office/drawing/2014/main" id="{30598BBD-1262-1F6D-50E2-1CD66059C3B3}"/>
              </a:ext>
            </a:extLst>
          </p:cNvPr>
          <p:cNvPicPr>
            <a:picLocks noChangeAspect="1"/>
          </p:cNvPicPr>
          <p:nvPr/>
        </p:nvPicPr>
        <p:blipFill>
          <a:blip r:embed="rId5"/>
          <a:stretch>
            <a:fillRect/>
          </a:stretch>
        </p:blipFill>
        <p:spPr>
          <a:xfrm>
            <a:off x="1314204" y="3790950"/>
            <a:ext cx="3534268" cy="1152686"/>
          </a:xfrm>
          <a:prstGeom prst="rect">
            <a:avLst/>
          </a:prstGeom>
        </p:spPr>
      </p:pic>
    </p:spTree>
    <p:extLst>
      <p:ext uri="{BB962C8B-B14F-4D97-AF65-F5344CB8AC3E}">
        <p14:creationId xmlns:p14="http://schemas.microsoft.com/office/powerpoint/2010/main" val="78040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79E1-165A-A607-E92C-E584D262E408}"/>
              </a:ext>
            </a:extLst>
          </p:cNvPr>
          <p:cNvSpPr>
            <a:spLocks noGrp="1"/>
          </p:cNvSpPr>
          <p:nvPr>
            <p:ph type="title"/>
          </p:nvPr>
        </p:nvSpPr>
        <p:spPr/>
        <p:txBody>
          <a:bodyPr/>
          <a:lstStyle/>
          <a:p>
            <a:pPr algn="l"/>
            <a:r>
              <a:rPr lang="en-US" b="1" i="0" dirty="0">
                <a:solidFill>
                  <a:srgbClr val="24292F"/>
                </a:solidFill>
                <a:effectLst/>
                <a:latin typeface="-apple-system"/>
              </a:rPr>
              <a:t>Parkinson's Disease Severity Classification Model</a:t>
            </a:r>
          </a:p>
        </p:txBody>
      </p:sp>
      <p:sp>
        <p:nvSpPr>
          <p:cNvPr id="4" name="Slide Number Placeholder 3">
            <a:extLst>
              <a:ext uri="{FF2B5EF4-FFF2-40B4-BE49-F238E27FC236}">
                <a16:creationId xmlns:a16="http://schemas.microsoft.com/office/drawing/2014/main" id="{00E560B3-5242-44A2-9667-AA44E6591A09}"/>
              </a:ext>
            </a:extLst>
          </p:cNvPr>
          <p:cNvSpPr>
            <a:spLocks noGrp="1"/>
          </p:cNvSpPr>
          <p:nvPr>
            <p:ph type="sldNum" sz="quarter" idx="12"/>
          </p:nvPr>
        </p:nvSpPr>
        <p:spPr/>
        <p:txBody>
          <a:bodyPr/>
          <a:lstStyle/>
          <a:p>
            <a:fld id="{89901C2D-82A2-4EF3-9AE4-31F78FDAF399}" type="slidenum">
              <a:rPr lang="en-IN" smtClean="0"/>
              <a:t>23</a:t>
            </a:fld>
            <a:endParaRPr lang="en-IN"/>
          </a:p>
        </p:txBody>
      </p:sp>
      <p:sp>
        <p:nvSpPr>
          <p:cNvPr id="5" name="Rectangle 4">
            <a:extLst>
              <a:ext uri="{FF2B5EF4-FFF2-40B4-BE49-F238E27FC236}">
                <a16:creationId xmlns:a16="http://schemas.microsoft.com/office/drawing/2014/main" id="{5FC87F9D-9450-20AD-908E-7FED4B565CAF}"/>
              </a:ext>
            </a:extLst>
          </p:cNvPr>
          <p:cNvSpPr/>
          <p:nvPr/>
        </p:nvSpPr>
        <p:spPr>
          <a:xfrm>
            <a:off x="372979" y="2213809"/>
            <a:ext cx="1684421" cy="2935705"/>
          </a:xfrm>
          <a:prstGeom prst="rect">
            <a:avLst/>
          </a:prstGeom>
          <a:solidFill>
            <a:schemeClr val="accent2">
              <a:lumMod val="20000"/>
              <a:lumOff val="80000"/>
            </a:schemeClr>
          </a:solidFill>
          <a:effectLst>
            <a:outerShdw blurRad="50800" dist="38100" dir="18900000" algn="b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 From 16</a:t>
            </a:r>
          </a:p>
          <a:p>
            <a:pPr algn="ctr"/>
            <a:r>
              <a:rPr lang="en-IN" dirty="0"/>
              <a:t>Force Sensors</a:t>
            </a:r>
          </a:p>
          <a:p>
            <a:pPr algn="ctr"/>
            <a:r>
              <a:rPr lang="en-IN" dirty="0"/>
              <a:t>(under each </a:t>
            </a:r>
          </a:p>
          <a:p>
            <a:pPr algn="ctr"/>
            <a:r>
              <a:rPr lang="en-IN" dirty="0"/>
              <a:t>Foot 8*2 sensor)</a:t>
            </a:r>
          </a:p>
        </p:txBody>
      </p:sp>
      <p:sp>
        <p:nvSpPr>
          <p:cNvPr id="7" name="Rectangle 6">
            <a:extLst>
              <a:ext uri="{FF2B5EF4-FFF2-40B4-BE49-F238E27FC236}">
                <a16:creationId xmlns:a16="http://schemas.microsoft.com/office/drawing/2014/main" id="{B4D3D95A-C6BB-C222-C289-9DF286CEABC2}"/>
              </a:ext>
            </a:extLst>
          </p:cNvPr>
          <p:cNvSpPr/>
          <p:nvPr/>
        </p:nvSpPr>
        <p:spPr>
          <a:xfrm>
            <a:off x="10307051" y="2221828"/>
            <a:ext cx="1684421" cy="2935705"/>
          </a:xfrm>
          <a:prstGeom prst="rect">
            <a:avLst/>
          </a:prstGeom>
          <a:solidFill>
            <a:schemeClr val="accent1">
              <a:lumMod val="60000"/>
              <a:lumOff val="40000"/>
            </a:schemeClr>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CCE6436-B8AC-3301-D367-2D0043112A90}"/>
              </a:ext>
            </a:extLst>
          </p:cNvPr>
          <p:cNvSpPr/>
          <p:nvPr/>
        </p:nvSpPr>
        <p:spPr>
          <a:xfrm>
            <a:off x="2671010" y="2106976"/>
            <a:ext cx="6849979" cy="2935705"/>
          </a:xfrm>
          <a:prstGeom prst="roundRect">
            <a:avLst/>
          </a:prstGeom>
          <a:solidFill>
            <a:schemeClr val="accent2">
              <a:lumMod val="60000"/>
              <a:lumOff val="40000"/>
            </a:schemeClr>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Flowchart: Terminator 22">
            <a:extLst>
              <a:ext uri="{FF2B5EF4-FFF2-40B4-BE49-F238E27FC236}">
                <a16:creationId xmlns:a16="http://schemas.microsoft.com/office/drawing/2014/main" id="{F4F50AE3-C727-4EC8-29C7-DFC728FBB1E3}"/>
              </a:ext>
            </a:extLst>
          </p:cNvPr>
          <p:cNvSpPr/>
          <p:nvPr/>
        </p:nvSpPr>
        <p:spPr>
          <a:xfrm>
            <a:off x="10481773" y="2726517"/>
            <a:ext cx="597788" cy="577214"/>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0</a:t>
            </a:r>
          </a:p>
        </p:txBody>
      </p:sp>
      <p:sp>
        <p:nvSpPr>
          <p:cNvPr id="24" name="Flowchart: Terminator 23">
            <a:extLst>
              <a:ext uri="{FF2B5EF4-FFF2-40B4-BE49-F238E27FC236}">
                <a16:creationId xmlns:a16="http://schemas.microsoft.com/office/drawing/2014/main" id="{D55E7FE4-81F5-C7F2-4375-A50204D7EDE2}"/>
              </a:ext>
            </a:extLst>
          </p:cNvPr>
          <p:cNvSpPr/>
          <p:nvPr/>
        </p:nvSpPr>
        <p:spPr>
          <a:xfrm>
            <a:off x="11254284" y="2726517"/>
            <a:ext cx="611340" cy="598430"/>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28" name="Straight Arrow Connector 27">
            <a:extLst>
              <a:ext uri="{FF2B5EF4-FFF2-40B4-BE49-F238E27FC236}">
                <a16:creationId xmlns:a16="http://schemas.microsoft.com/office/drawing/2014/main" id="{F0F14860-EC9B-4026-FE61-5DDA3112EB2D}"/>
              </a:ext>
            </a:extLst>
          </p:cNvPr>
          <p:cNvCxnSpPr>
            <a:cxnSpLocks/>
          </p:cNvCxnSpPr>
          <p:nvPr/>
        </p:nvCxnSpPr>
        <p:spPr>
          <a:xfrm>
            <a:off x="1796716" y="3737490"/>
            <a:ext cx="12447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EC8D633D-460C-D49C-53A7-3A2F6DE39DFE}"/>
              </a:ext>
            </a:extLst>
          </p:cNvPr>
          <p:cNvCxnSpPr>
            <a:cxnSpLocks/>
          </p:cNvCxnSpPr>
          <p:nvPr/>
        </p:nvCxnSpPr>
        <p:spPr>
          <a:xfrm>
            <a:off x="9520989" y="3655039"/>
            <a:ext cx="807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Flowchart: Terminator 30">
            <a:extLst>
              <a:ext uri="{FF2B5EF4-FFF2-40B4-BE49-F238E27FC236}">
                <a16:creationId xmlns:a16="http://schemas.microsoft.com/office/drawing/2014/main" id="{CAF7FC8E-A732-7CA9-7F1D-58A19D8C17E9}"/>
              </a:ext>
            </a:extLst>
          </p:cNvPr>
          <p:cNvSpPr/>
          <p:nvPr/>
        </p:nvSpPr>
        <p:spPr>
          <a:xfrm>
            <a:off x="10462455" y="3834871"/>
            <a:ext cx="617105" cy="609821"/>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2" name="Flowchart: Terminator 31">
            <a:extLst>
              <a:ext uri="{FF2B5EF4-FFF2-40B4-BE49-F238E27FC236}">
                <a16:creationId xmlns:a16="http://schemas.microsoft.com/office/drawing/2014/main" id="{5F3BCC6C-AA21-AC13-DE63-A772679DE0CA}"/>
              </a:ext>
            </a:extLst>
          </p:cNvPr>
          <p:cNvSpPr/>
          <p:nvPr/>
        </p:nvSpPr>
        <p:spPr>
          <a:xfrm>
            <a:off x="11299325" y="3860553"/>
            <a:ext cx="597789" cy="577214"/>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33" name="TextBox 32">
            <a:extLst>
              <a:ext uri="{FF2B5EF4-FFF2-40B4-BE49-F238E27FC236}">
                <a16:creationId xmlns:a16="http://schemas.microsoft.com/office/drawing/2014/main" id="{9F4C9BA1-74F0-89BB-9A22-7E2AC16247EE}"/>
              </a:ext>
            </a:extLst>
          </p:cNvPr>
          <p:cNvSpPr txBox="1"/>
          <p:nvPr/>
        </p:nvSpPr>
        <p:spPr>
          <a:xfrm>
            <a:off x="10859249" y="4652001"/>
            <a:ext cx="700705" cy="369332"/>
          </a:xfrm>
          <a:prstGeom prst="rect">
            <a:avLst/>
          </a:prstGeom>
          <a:noFill/>
        </p:spPr>
        <p:txBody>
          <a:bodyPr wrap="none" rtlCol="0">
            <a:spAutoFit/>
          </a:bodyPr>
          <a:lstStyle/>
          <a:p>
            <a:r>
              <a:rPr lang="en-IN" dirty="0"/>
              <a:t>Score</a:t>
            </a:r>
          </a:p>
        </p:txBody>
      </p:sp>
    </p:spTree>
    <p:extLst>
      <p:ext uri="{BB962C8B-B14F-4D97-AF65-F5344CB8AC3E}">
        <p14:creationId xmlns:p14="http://schemas.microsoft.com/office/powerpoint/2010/main" val="19334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08A8-0083-6A10-A9DB-2FD5E3878BB4}"/>
              </a:ext>
            </a:extLst>
          </p:cNvPr>
          <p:cNvSpPr>
            <a:spLocks noGrp="1"/>
          </p:cNvSpPr>
          <p:nvPr>
            <p:ph type="title"/>
          </p:nvPr>
        </p:nvSpPr>
        <p:spPr/>
        <p:txBody>
          <a:bodyPr/>
          <a:lstStyle/>
          <a:p>
            <a:r>
              <a:rPr lang="en-IN" sz="4400" b="1" i="0" u="none" strike="noStrike" dirty="0">
                <a:solidFill>
                  <a:srgbClr val="24292F"/>
                </a:solidFill>
                <a:effectLst/>
              </a:rPr>
              <a:t>Physionet Dataset</a:t>
            </a:r>
            <a:endParaRPr lang="en-IN" dirty="0"/>
          </a:p>
        </p:txBody>
      </p:sp>
      <p:sp>
        <p:nvSpPr>
          <p:cNvPr id="3" name="Content Placeholder 2">
            <a:extLst>
              <a:ext uri="{FF2B5EF4-FFF2-40B4-BE49-F238E27FC236}">
                <a16:creationId xmlns:a16="http://schemas.microsoft.com/office/drawing/2014/main" id="{54BC8043-CE5A-ED4D-1DF1-EDA1AA50E465}"/>
              </a:ext>
            </a:extLst>
          </p:cNvPr>
          <p:cNvSpPr>
            <a:spLocks noGrp="1"/>
          </p:cNvSpPr>
          <p:nvPr>
            <p:ph idx="1"/>
          </p:nvPr>
        </p:nvSpPr>
        <p:spPr/>
        <p:txBody>
          <a:bodyPr>
            <a:normAutofit/>
          </a:bodyPr>
          <a:lstStyle/>
          <a:p>
            <a:r>
              <a:rPr lang="en-IN" sz="2000" b="1" i="0" u="none" strike="noStrike" dirty="0">
                <a:solidFill>
                  <a:srgbClr val="24292F"/>
                </a:solidFill>
                <a:effectLst/>
              </a:rPr>
              <a:t>Physionet Dataset</a:t>
            </a:r>
            <a:endParaRPr lang="en-IN" sz="2000" b="1" i="0" dirty="0">
              <a:solidFill>
                <a:srgbClr val="24292F"/>
              </a:solidFill>
              <a:effectLst/>
            </a:endParaRPr>
          </a:p>
          <a:p>
            <a:pPr lvl="1"/>
            <a:r>
              <a:rPr lang="en-US" sz="2000" b="0" i="0" dirty="0">
                <a:solidFill>
                  <a:srgbClr val="24292F"/>
                </a:solidFill>
                <a:effectLst/>
              </a:rPr>
              <a:t>The database includes the vertical ground reaction force records of subjects as they walked at their usual, self-selected pace for approximately 2 minutes on level ground.</a:t>
            </a:r>
          </a:p>
          <a:p>
            <a:pPr lvl="1"/>
            <a:r>
              <a:rPr lang="en-US" sz="2000" b="0" i="0" dirty="0">
                <a:solidFill>
                  <a:srgbClr val="24292F"/>
                </a:solidFill>
                <a:effectLst/>
              </a:rPr>
              <a:t>The output of each of these 16 sensors has been digitized and recorded at </a:t>
            </a:r>
            <a:r>
              <a:rPr lang="en-US" sz="2000" b="1" i="0" dirty="0">
                <a:solidFill>
                  <a:srgbClr val="24292F"/>
                </a:solidFill>
                <a:effectLst/>
              </a:rPr>
              <a:t>100 samples per second</a:t>
            </a:r>
            <a:r>
              <a:rPr lang="en-US" sz="2000" b="0" i="0" dirty="0">
                <a:solidFill>
                  <a:srgbClr val="24292F"/>
                </a:solidFill>
                <a:effectLst/>
              </a:rPr>
              <a:t>, and the records also include two signals that reflect the sum of the 8 sensor outputs for each foot.</a:t>
            </a:r>
            <a:endParaRPr lang="en-US" sz="2000" dirty="0"/>
          </a:p>
          <a:p>
            <a:r>
              <a:rPr lang="en-US" sz="2000" dirty="0"/>
              <a:t>Each line contains 19 columns:</a:t>
            </a:r>
          </a:p>
          <a:p>
            <a:pPr lvl="1"/>
            <a:r>
              <a:rPr lang="en-US" sz="1800" dirty="0"/>
              <a:t>Column      1:   Time (in seconds)</a:t>
            </a:r>
          </a:p>
          <a:p>
            <a:pPr lvl="1"/>
            <a:r>
              <a:rPr lang="en-US" sz="1800" dirty="0"/>
              <a:t>Columns   2-9:   Vertical ground reaction force (VGRF, in Newton) on each of 8 sensors located under  the left foot</a:t>
            </a:r>
          </a:p>
          <a:p>
            <a:pPr lvl="1"/>
            <a:r>
              <a:rPr lang="en-US" sz="1800" dirty="0"/>
              <a:t>Columns 10-17:   VGRF on each of the 8 sensors located under the right foot</a:t>
            </a:r>
          </a:p>
          <a:p>
            <a:pPr lvl="1"/>
            <a:r>
              <a:rPr lang="en-US" sz="1800" dirty="0"/>
              <a:t>Column     18:   Total force under the left foot</a:t>
            </a:r>
          </a:p>
          <a:p>
            <a:pPr lvl="1"/>
            <a:r>
              <a:rPr lang="en-US" sz="1800" dirty="0"/>
              <a:t>Column     19:   Total force under the right foot.</a:t>
            </a:r>
          </a:p>
          <a:p>
            <a:pPr marL="457200" lvl="1" indent="0">
              <a:buNone/>
            </a:pPr>
            <a:endParaRPr lang="en-US" sz="1800" dirty="0"/>
          </a:p>
          <a:p>
            <a:pPr marL="457200" lvl="1" indent="0">
              <a:buNone/>
            </a:pPr>
            <a:endParaRPr lang="en-IN" sz="1800" dirty="0"/>
          </a:p>
        </p:txBody>
      </p:sp>
      <p:sp>
        <p:nvSpPr>
          <p:cNvPr id="4" name="Slide Number Placeholder 3">
            <a:extLst>
              <a:ext uri="{FF2B5EF4-FFF2-40B4-BE49-F238E27FC236}">
                <a16:creationId xmlns:a16="http://schemas.microsoft.com/office/drawing/2014/main" id="{A8F9CDE5-C076-7155-4EAC-E0F398F0BD51}"/>
              </a:ext>
            </a:extLst>
          </p:cNvPr>
          <p:cNvSpPr>
            <a:spLocks noGrp="1"/>
          </p:cNvSpPr>
          <p:nvPr>
            <p:ph type="sldNum" sz="quarter" idx="12"/>
          </p:nvPr>
        </p:nvSpPr>
        <p:spPr/>
        <p:txBody>
          <a:bodyPr/>
          <a:lstStyle/>
          <a:p>
            <a:fld id="{89901C2D-82A2-4EF3-9AE4-31F78FDAF399}" type="slidenum">
              <a:rPr lang="en-IN" smtClean="0"/>
              <a:t>24</a:t>
            </a:fld>
            <a:endParaRPr lang="en-IN"/>
          </a:p>
        </p:txBody>
      </p:sp>
      <p:pic>
        <p:nvPicPr>
          <p:cNvPr id="6" name="Picture 5">
            <a:extLst>
              <a:ext uri="{FF2B5EF4-FFF2-40B4-BE49-F238E27FC236}">
                <a16:creationId xmlns:a16="http://schemas.microsoft.com/office/drawing/2014/main" id="{1DC42E80-3E84-482C-0111-9A63EAB9A1DC}"/>
              </a:ext>
            </a:extLst>
          </p:cNvPr>
          <p:cNvPicPr>
            <a:picLocks noChangeAspect="1"/>
          </p:cNvPicPr>
          <p:nvPr/>
        </p:nvPicPr>
        <p:blipFill>
          <a:blip r:embed="rId2"/>
          <a:stretch>
            <a:fillRect/>
          </a:stretch>
        </p:blipFill>
        <p:spPr>
          <a:xfrm>
            <a:off x="1392195" y="5975051"/>
            <a:ext cx="9069859" cy="746424"/>
          </a:xfrm>
          <a:prstGeom prst="rect">
            <a:avLst/>
          </a:prstGeom>
        </p:spPr>
      </p:pic>
    </p:spTree>
    <p:extLst>
      <p:ext uri="{BB962C8B-B14F-4D97-AF65-F5344CB8AC3E}">
        <p14:creationId xmlns:p14="http://schemas.microsoft.com/office/powerpoint/2010/main" val="237752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89A363DC-40DA-4928-8584-5A7290761195}"/>
              </a:ext>
            </a:extLst>
          </p:cNvPr>
          <p:cNvSpPr/>
          <p:nvPr/>
        </p:nvSpPr>
        <p:spPr>
          <a:xfrm>
            <a:off x="838200" y="4275909"/>
            <a:ext cx="11162211" cy="2421682"/>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Modules- 5.</a:t>
            </a:r>
            <a:r>
              <a:rPr lang="en-US" dirty="0"/>
              <a:t> Classification</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r>
              <a:rPr lang="en-US" sz="1800" b="1" dirty="0"/>
              <a:t>From the Feature Extraction values, machine learning model Analyze, detect and predict the person having Parkinson’s disease or not .</a:t>
            </a:r>
          </a:p>
          <a:p>
            <a:pPr marL="0" indent="0">
              <a:buNone/>
            </a:pPr>
            <a:endParaRPr lang="en-US" sz="1800" dirty="0"/>
          </a:p>
          <a:p>
            <a:r>
              <a:rPr lang="en-US" sz="1200" b="0" i="0" dirty="0">
                <a:solidFill>
                  <a:srgbClr val="000000"/>
                </a:solidFill>
                <a:effectLst/>
              </a:rPr>
              <a:t>Parkinson’s disease (PD) is a progressive neurological disease. There are total  </a:t>
            </a:r>
            <a:r>
              <a:rPr lang="en-US" sz="1200" b="0" i="0" dirty="0">
                <a:effectLst/>
                <a:hlinkClick r:id="rId2">
                  <a:extLst>
                    <a:ext uri="{A12FA001-AC4F-418D-AE19-62706E023703}">
                      <ahyp:hlinkClr xmlns:ahyp="http://schemas.microsoft.com/office/drawing/2018/hyperlinkcolor" val="tx"/>
                    </a:ext>
                  </a:extLst>
                </a:hlinkClick>
              </a:rPr>
              <a:t>5 stages </a:t>
            </a:r>
            <a:r>
              <a:rPr lang="en-US" sz="1200" b="0" i="0" dirty="0">
                <a:solidFill>
                  <a:srgbClr val="000000"/>
                </a:solidFill>
                <a:effectLst/>
              </a:rPr>
              <a:t>of PD.</a:t>
            </a:r>
          </a:p>
          <a:p>
            <a:r>
              <a:rPr lang="en-US" sz="1200" dirty="0">
                <a:solidFill>
                  <a:srgbClr val="000000"/>
                </a:solidFill>
              </a:rPr>
              <a:t>In First Stage there is </a:t>
            </a:r>
            <a:r>
              <a:rPr lang="en-IN" sz="1200" b="0" i="0" dirty="0">
                <a:solidFill>
                  <a:srgbClr val="000000"/>
                </a:solidFill>
                <a:effectLst/>
              </a:rPr>
              <a:t>Slight difficulty </a:t>
            </a:r>
            <a:r>
              <a:rPr lang="en-US" sz="1200" dirty="0">
                <a:solidFill>
                  <a:srgbClr val="000000"/>
                </a:solidFill>
              </a:rPr>
              <a:t>walking and mild posture symptoms.</a:t>
            </a:r>
          </a:p>
          <a:p>
            <a:r>
              <a:rPr lang="en-US" sz="1200" b="0" i="0" dirty="0">
                <a:solidFill>
                  <a:srgbClr val="000000"/>
                </a:solidFill>
                <a:effectLst/>
              </a:rPr>
              <a:t>For first stage PD patient, it may give inaccurate prediction.</a:t>
            </a:r>
          </a:p>
          <a:p>
            <a:r>
              <a:rPr lang="en-US" sz="1200" dirty="0">
                <a:solidFill>
                  <a:srgbClr val="000000"/>
                </a:solidFill>
              </a:rPr>
              <a:t>From second stage onwards,</a:t>
            </a:r>
            <a:r>
              <a:rPr lang="en-US" sz="1200" b="0" i="0" dirty="0">
                <a:solidFill>
                  <a:srgbClr val="000000"/>
                </a:solidFill>
                <a:effectLst/>
              </a:rPr>
              <a:t> Symptoms at this stage become worse,</a:t>
            </a:r>
            <a:r>
              <a:rPr lang="en-IN" sz="1200" b="0" i="0" dirty="0">
                <a:solidFill>
                  <a:srgbClr val="000000"/>
                </a:solidFill>
                <a:effectLst/>
              </a:rPr>
              <a:t> Poor posture, Difficulty walking and from this stage machine will detect Person having PD symptoms or not.</a:t>
            </a:r>
          </a:p>
          <a:p>
            <a:endParaRPr lang="en-IN" sz="1100" b="0" i="0" dirty="0">
              <a:solidFill>
                <a:srgbClr val="000000"/>
              </a:solidFill>
              <a:effectLst/>
              <a:latin typeface="Raleway" pitchFamily="2" charset="0"/>
            </a:endParaRPr>
          </a:p>
          <a:p>
            <a:endParaRPr lang="en-US" sz="1600" b="0" i="0" dirty="0">
              <a:solidFill>
                <a:srgbClr val="000000"/>
              </a:solidFill>
              <a:effectLst/>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DF6AA42-3857-4EA8-AD6A-E5D2ABD02015}"/>
              </a:ext>
            </a:extLst>
          </p:cNvPr>
          <p:cNvSpPr>
            <a:spLocks noGrp="1"/>
          </p:cNvSpPr>
          <p:nvPr>
            <p:ph type="sldNum" sz="quarter" idx="12"/>
          </p:nvPr>
        </p:nvSpPr>
        <p:spPr>
          <a:xfrm>
            <a:off x="8620111" y="6441779"/>
            <a:ext cx="2743200" cy="365125"/>
          </a:xfrm>
        </p:spPr>
        <p:txBody>
          <a:bodyPr/>
          <a:lstStyle/>
          <a:p>
            <a:fld id="{89901C2D-82A2-4EF3-9AE4-31F78FDAF399}" type="slidenum">
              <a:rPr lang="en-IN" smtClean="0"/>
              <a:t>25</a:t>
            </a:fld>
            <a:endParaRPr lang="en-IN"/>
          </a:p>
        </p:txBody>
      </p:sp>
      <p:sp>
        <p:nvSpPr>
          <p:cNvPr id="5" name="TextBox 4">
            <a:extLst>
              <a:ext uri="{FF2B5EF4-FFF2-40B4-BE49-F238E27FC236}">
                <a16:creationId xmlns:a16="http://schemas.microsoft.com/office/drawing/2014/main" id="{204A7254-8D38-4A11-A926-03D1CE166489}"/>
              </a:ext>
            </a:extLst>
          </p:cNvPr>
          <p:cNvSpPr txBox="1"/>
          <p:nvPr/>
        </p:nvSpPr>
        <p:spPr>
          <a:xfrm>
            <a:off x="1772968" y="4436394"/>
            <a:ext cx="684803" cy="369332"/>
          </a:xfrm>
          <a:prstGeom prst="rect">
            <a:avLst/>
          </a:prstGeom>
          <a:noFill/>
        </p:spPr>
        <p:txBody>
          <a:bodyPr wrap="none" rtlCol="0">
            <a:spAutoFit/>
          </a:bodyPr>
          <a:lstStyle/>
          <a:p>
            <a:pPr algn="ctr"/>
            <a:r>
              <a:rPr lang="en-IN" dirty="0"/>
              <a:t>Input</a:t>
            </a:r>
          </a:p>
        </p:txBody>
      </p:sp>
      <p:pic>
        <p:nvPicPr>
          <p:cNvPr id="6" name="Picture 5">
            <a:extLst>
              <a:ext uri="{FF2B5EF4-FFF2-40B4-BE49-F238E27FC236}">
                <a16:creationId xmlns:a16="http://schemas.microsoft.com/office/drawing/2014/main" id="{C36BCB05-75F5-46D7-AD01-92E24AFCDCF3}"/>
              </a:ext>
            </a:extLst>
          </p:cNvPr>
          <p:cNvPicPr>
            <a:picLocks noChangeAspect="1"/>
          </p:cNvPicPr>
          <p:nvPr/>
        </p:nvPicPr>
        <p:blipFill>
          <a:blip r:embed="rId3"/>
          <a:stretch>
            <a:fillRect/>
          </a:stretch>
        </p:blipFill>
        <p:spPr>
          <a:xfrm>
            <a:off x="1538863" y="4830706"/>
            <a:ext cx="1153014" cy="1611073"/>
          </a:xfrm>
          <a:prstGeom prst="rect">
            <a:avLst/>
          </a:prstGeom>
        </p:spPr>
      </p:pic>
      <p:sp>
        <p:nvSpPr>
          <p:cNvPr id="7" name="TextBox 6">
            <a:extLst>
              <a:ext uri="{FF2B5EF4-FFF2-40B4-BE49-F238E27FC236}">
                <a16:creationId xmlns:a16="http://schemas.microsoft.com/office/drawing/2014/main" id="{D17E8F82-9B75-4545-AEBA-E127D19B4A39}"/>
              </a:ext>
            </a:extLst>
          </p:cNvPr>
          <p:cNvSpPr txBox="1"/>
          <p:nvPr/>
        </p:nvSpPr>
        <p:spPr>
          <a:xfrm>
            <a:off x="1639366" y="6466759"/>
            <a:ext cx="952006" cy="230832"/>
          </a:xfrm>
          <a:prstGeom prst="rect">
            <a:avLst/>
          </a:prstGeom>
          <a:noFill/>
        </p:spPr>
        <p:txBody>
          <a:bodyPr wrap="square" rtlCol="0">
            <a:spAutoFit/>
          </a:bodyPr>
          <a:lstStyle/>
          <a:p>
            <a:pPr algn="ctr"/>
            <a:r>
              <a:rPr lang="en-IN" sz="900" dirty="0"/>
              <a:t>GAIT video</a:t>
            </a:r>
          </a:p>
        </p:txBody>
      </p:sp>
      <p:sp>
        <p:nvSpPr>
          <p:cNvPr id="8" name="Flowchart: Preparation 7">
            <a:extLst>
              <a:ext uri="{FF2B5EF4-FFF2-40B4-BE49-F238E27FC236}">
                <a16:creationId xmlns:a16="http://schemas.microsoft.com/office/drawing/2014/main" id="{D28E759B-2D9E-4822-B4C7-AA7BAC3B1637}"/>
              </a:ext>
            </a:extLst>
          </p:cNvPr>
          <p:cNvSpPr/>
          <p:nvPr/>
        </p:nvSpPr>
        <p:spPr>
          <a:xfrm>
            <a:off x="3387634" y="4907260"/>
            <a:ext cx="1994263" cy="1453424"/>
          </a:xfrm>
          <a:prstGeom prst="flowChartPrepa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dirty="0"/>
              <a:t>Pre Processing</a:t>
            </a:r>
          </a:p>
          <a:p>
            <a:pPr algn="ctr"/>
            <a:r>
              <a:rPr lang="en-IN" sz="1050" dirty="0"/>
              <a:t>Pose Estimation</a:t>
            </a:r>
          </a:p>
          <a:p>
            <a:pPr algn="ctr"/>
            <a:r>
              <a:rPr lang="en-IN" sz="1050" dirty="0"/>
              <a:t>Feature Extraction</a:t>
            </a:r>
          </a:p>
          <a:p>
            <a:pPr algn="ctr"/>
            <a:r>
              <a:rPr lang="en-IN" sz="1050" dirty="0"/>
              <a:t>Classification</a:t>
            </a:r>
          </a:p>
        </p:txBody>
      </p:sp>
      <p:cxnSp>
        <p:nvCxnSpPr>
          <p:cNvPr id="10" name="Straight Arrow Connector 9">
            <a:extLst>
              <a:ext uri="{FF2B5EF4-FFF2-40B4-BE49-F238E27FC236}">
                <a16:creationId xmlns:a16="http://schemas.microsoft.com/office/drawing/2014/main" id="{6C9CED7F-B3C7-46FE-8DAD-778D32359431}"/>
              </a:ext>
            </a:extLst>
          </p:cNvPr>
          <p:cNvCxnSpPr>
            <a:cxnSpLocks/>
            <a:stCxn id="6" idx="3"/>
          </p:cNvCxnSpPr>
          <p:nvPr/>
        </p:nvCxnSpPr>
        <p:spPr>
          <a:xfrm>
            <a:off x="2691877" y="5636243"/>
            <a:ext cx="6957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33BBFBF7-D796-4FAC-8C28-AE56968143A4}"/>
              </a:ext>
            </a:extLst>
          </p:cNvPr>
          <p:cNvCxnSpPr>
            <a:cxnSpLocks/>
          </p:cNvCxnSpPr>
          <p:nvPr/>
        </p:nvCxnSpPr>
        <p:spPr>
          <a:xfrm>
            <a:off x="5381897" y="5632920"/>
            <a:ext cx="9544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8C14D9D0-D5CE-4836-AEAE-0CA3AE0F8265}"/>
              </a:ext>
            </a:extLst>
          </p:cNvPr>
          <p:cNvSpPr txBox="1"/>
          <p:nvPr/>
        </p:nvSpPr>
        <p:spPr>
          <a:xfrm>
            <a:off x="8899571" y="4436394"/>
            <a:ext cx="856325" cy="369332"/>
          </a:xfrm>
          <a:prstGeom prst="rect">
            <a:avLst/>
          </a:prstGeom>
          <a:noFill/>
        </p:spPr>
        <p:txBody>
          <a:bodyPr wrap="none" rtlCol="0">
            <a:spAutoFit/>
          </a:bodyPr>
          <a:lstStyle/>
          <a:p>
            <a:pPr algn="ctr"/>
            <a:r>
              <a:rPr lang="en-IN" dirty="0"/>
              <a:t>Output</a:t>
            </a:r>
          </a:p>
        </p:txBody>
      </p:sp>
      <p:graphicFrame>
        <p:nvGraphicFramePr>
          <p:cNvPr id="22" name="Diagram 21">
            <a:extLst>
              <a:ext uri="{FF2B5EF4-FFF2-40B4-BE49-F238E27FC236}">
                <a16:creationId xmlns:a16="http://schemas.microsoft.com/office/drawing/2014/main" id="{24DFD78C-3459-4E72-9867-EC15FE1778EB}"/>
              </a:ext>
            </a:extLst>
          </p:cNvPr>
          <p:cNvGraphicFramePr/>
          <p:nvPr>
            <p:extLst>
              <p:ext uri="{D42A27DB-BD31-4B8C-83A1-F6EECF244321}">
                <p14:modId xmlns:p14="http://schemas.microsoft.com/office/powerpoint/2010/main" val="1713950351"/>
              </p:ext>
            </p:extLst>
          </p:nvPr>
        </p:nvGraphicFramePr>
        <p:xfrm>
          <a:off x="5587420" y="5038800"/>
          <a:ext cx="2743200" cy="1188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4" name="Connector: Elbow 13">
            <a:extLst>
              <a:ext uri="{FF2B5EF4-FFF2-40B4-BE49-F238E27FC236}">
                <a16:creationId xmlns:a16="http://schemas.microsoft.com/office/drawing/2014/main" id="{3D56B3B1-6699-0695-1A51-63571AC3ED9C}"/>
              </a:ext>
            </a:extLst>
          </p:cNvPr>
          <p:cNvCxnSpPr>
            <a:cxnSpLocks/>
          </p:cNvCxnSpPr>
          <p:nvPr/>
        </p:nvCxnSpPr>
        <p:spPr>
          <a:xfrm>
            <a:off x="6645511" y="6215835"/>
            <a:ext cx="627017" cy="3551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603EA8E-BD7C-FB0D-7B7C-068E162C7271}"/>
              </a:ext>
            </a:extLst>
          </p:cNvPr>
          <p:cNvSpPr txBox="1"/>
          <p:nvPr/>
        </p:nvSpPr>
        <p:spPr>
          <a:xfrm>
            <a:off x="7272527" y="6306168"/>
            <a:ext cx="782901" cy="369332"/>
          </a:xfrm>
          <a:prstGeom prst="rect">
            <a:avLst/>
          </a:prstGeom>
          <a:solidFill>
            <a:schemeClr val="accent5"/>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dirty="0"/>
              <a:t>home</a:t>
            </a:r>
          </a:p>
        </p:txBody>
      </p:sp>
      <p:cxnSp>
        <p:nvCxnSpPr>
          <p:cNvPr id="25" name="Straight Arrow Connector 24">
            <a:extLst>
              <a:ext uri="{FF2B5EF4-FFF2-40B4-BE49-F238E27FC236}">
                <a16:creationId xmlns:a16="http://schemas.microsoft.com/office/drawing/2014/main" id="{E30873E5-CBC2-D300-1D48-6156E7B8D476}"/>
              </a:ext>
            </a:extLst>
          </p:cNvPr>
          <p:cNvCxnSpPr>
            <a:cxnSpLocks/>
          </p:cNvCxnSpPr>
          <p:nvPr/>
        </p:nvCxnSpPr>
        <p:spPr>
          <a:xfrm>
            <a:off x="7359671" y="5327089"/>
            <a:ext cx="6957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Flowchart: Preparation 25">
            <a:extLst>
              <a:ext uri="{FF2B5EF4-FFF2-40B4-BE49-F238E27FC236}">
                <a16:creationId xmlns:a16="http://schemas.microsoft.com/office/drawing/2014/main" id="{6634A1AC-ADFA-902D-8A0B-10CE85EB6751}"/>
              </a:ext>
            </a:extLst>
          </p:cNvPr>
          <p:cNvSpPr/>
          <p:nvPr/>
        </p:nvSpPr>
        <p:spPr>
          <a:xfrm>
            <a:off x="8055427" y="4870939"/>
            <a:ext cx="1444695" cy="971065"/>
          </a:xfrm>
          <a:prstGeom prst="flowChartPrepa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dirty="0"/>
              <a:t>DEEP</a:t>
            </a:r>
          </a:p>
          <a:p>
            <a:pPr algn="ctr"/>
            <a:r>
              <a:rPr lang="en-IN" sz="1050" dirty="0"/>
              <a:t>LEARNING </a:t>
            </a:r>
          </a:p>
          <a:p>
            <a:pPr algn="ctr"/>
            <a:r>
              <a:rPr lang="en-IN" sz="1050" dirty="0"/>
              <a:t>ALGORITHM</a:t>
            </a:r>
          </a:p>
        </p:txBody>
      </p:sp>
      <p:graphicFrame>
        <p:nvGraphicFramePr>
          <p:cNvPr id="29" name="Diagram 28">
            <a:extLst>
              <a:ext uri="{FF2B5EF4-FFF2-40B4-BE49-F238E27FC236}">
                <a16:creationId xmlns:a16="http://schemas.microsoft.com/office/drawing/2014/main" id="{779BC7D2-DCB7-BB14-38D6-14223E46A07E}"/>
              </a:ext>
            </a:extLst>
          </p:cNvPr>
          <p:cNvGraphicFramePr/>
          <p:nvPr>
            <p:extLst>
              <p:ext uri="{D42A27DB-BD31-4B8C-83A1-F6EECF244321}">
                <p14:modId xmlns:p14="http://schemas.microsoft.com/office/powerpoint/2010/main" val="2879387572"/>
              </p:ext>
            </p:extLst>
          </p:nvPr>
        </p:nvGraphicFramePr>
        <p:xfrm>
          <a:off x="9827679" y="4865905"/>
          <a:ext cx="2197058" cy="97106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30" name="Straight Arrow Connector 29">
            <a:extLst>
              <a:ext uri="{FF2B5EF4-FFF2-40B4-BE49-F238E27FC236}">
                <a16:creationId xmlns:a16="http://schemas.microsoft.com/office/drawing/2014/main" id="{65FF1009-EEBA-2895-F949-9091BFBD471D}"/>
              </a:ext>
            </a:extLst>
          </p:cNvPr>
          <p:cNvCxnSpPr>
            <a:cxnSpLocks/>
          </p:cNvCxnSpPr>
          <p:nvPr/>
        </p:nvCxnSpPr>
        <p:spPr>
          <a:xfrm>
            <a:off x="9479800" y="5351437"/>
            <a:ext cx="3478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9449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5933-2717-4A7B-9ECF-38397CD5112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113F694-54E3-4432-96DD-502C0C81426B}"/>
              </a:ext>
            </a:extLst>
          </p:cNvPr>
          <p:cNvSpPr>
            <a:spLocks noGrp="1"/>
          </p:cNvSpPr>
          <p:nvPr>
            <p:ph idx="1"/>
          </p:nvPr>
        </p:nvSpPr>
        <p:spPr/>
        <p:txBody>
          <a:bodyPr>
            <a:normAutofit/>
          </a:bodyPr>
          <a:lstStyle/>
          <a:p>
            <a:r>
              <a:rPr lang="en-IN" sz="1000" dirty="0"/>
              <a:t>Computer-Vision Based Diagnosis of Parkinson’s Disease via Gait: A Survey NAVLEEN KOUR , SUNANDA , AND SAKSHI ARORA School of Computer Science and Engineering, Shri Mata </a:t>
            </a:r>
            <a:r>
              <a:rPr lang="en-IN" sz="1000" dirty="0" err="1"/>
              <a:t>Vaishno</a:t>
            </a:r>
            <a:r>
              <a:rPr lang="en-IN" sz="1000" dirty="0"/>
              <a:t> Devi University, </a:t>
            </a:r>
            <a:r>
              <a:rPr lang="en-IN" sz="1000" dirty="0" err="1"/>
              <a:t>Katra</a:t>
            </a:r>
            <a:r>
              <a:rPr lang="en-IN" sz="1000" dirty="0"/>
              <a:t> 182320, India</a:t>
            </a:r>
          </a:p>
          <a:p>
            <a:r>
              <a:rPr lang="en-IN" sz="1000" dirty="0"/>
              <a:t>J. </a:t>
            </a:r>
            <a:r>
              <a:rPr lang="en-IN" sz="1000" dirty="0" err="1"/>
              <a:t>Ortells</a:t>
            </a:r>
            <a:r>
              <a:rPr lang="en-IN" sz="1000" dirty="0"/>
              <a:t>, M. T. Herrero-</a:t>
            </a:r>
            <a:r>
              <a:rPr lang="en-IN" sz="1000" dirty="0" err="1"/>
              <a:t>Ezquerro</a:t>
            </a:r>
            <a:r>
              <a:rPr lang="en-IN" sz="1000" dirty="0"/>
              <a:t>, and R. A. </a:t>
            </a:r>
            <a:r>
              <a:rPr lang="en-IN" sz="1000" dirty="0" err="1"/>
              <a:t>Mollineda</a:t>
            </a:r>
            <a:r>
              <a:rPr lang="en-IN" sz="1000" dirty="0"/>
              <a:t>, ‘‘Vision-based gait impairment analysis for aided diagnosis,’’ Med. Biol. Eng. </a:t>
            </a:r>
            <a:r>
              <a:rPr lang="en-IN" sz="1000" dirty="0" err="1"/>
              <a:t>Comput</a:t>
            </a:r>
            <a:r>
              <a:rPr lang="en-IN" sz="1000" dirty="0"/>
              <a:t>., vol. 56, no. 9, pp. 1553–1564, Sep. 2018. </a:t>
            </a:r>
          </a:p>
          <a:p>
            <a:r>
              <a:rPr lang="en-IN" sz="1000" dirty="0"/>
              <a:t>C. R. Pereira, D. R. Pereira, S. A. T. Weber, C. Hook, V. H. C. de Albuquerque, and J. P. Papa, ‘‘A survey on </a:t>
            </a:r>
            <a:r>
              <a:rPr lang="en-IN" sz="1000" dirty="0" err="1"/>
              <a:t>computerassisted</a:t>
            </a:r>
            <a:r>
              <a:rPr lang="en-IN" sz="1000" dirty="0"/>
              <a:t> Parkinson’s disease diagnosis,’’ </a:t>
            </a:r>
            <a:r>
              <a:rPr lang="en-IN" sz="1000" dirty="0" err="1"/>
              <a:t>Artif</a:t>
            </a:r>
            <a:r>
              <a:rPr lang="en-IN" sz="1000" dirty="0"/>
              <a:t>. </a:t>
            </a:r>
            <a:r>
              <a:rPr lang="en-IN" sz="1000" dirty="0" err="1"/>
              <a:t>Intell</a:t>
            </a:r>
            <a:r>
              <a:rPr lang="en-IN" sz="1000" dirty="0"/>
              <a:t>. Med., vol. 95, pp. 48–63, Apr. 2018.</a:t>
            </a:r>
          </a:p>
          <a:p>
            <a:r>
              <a:rPr lang="en-US" sz="1000" dirty="0"/>
              <a:t>D. H. Sutherland, ‘‘The evolution of clinical gait analysis: Part II Kinematics,’’ Gait Posture, vol. 16, no. 2, pp. 159–179, Oct. 2002.</a:t>
            </a:r>
            <a:endParaRPr lang="en-IN" sz="1000" dirty="0"/>
          </a:p>
          <a:p>
            <a:r>
              <a:rPr lang="en-US" sz="1000" dirty="0"/>
              <a:t>Gait Analysis to Detect </a:t>
            </a:r>
            <a:r>
              <a:rPr lang="en-US" sz="1000" dirty="0" err="1"/>
              <a:t>Parkinsons</a:t>
            </a:r>
            <a:r>
              <a:rPr lang="en-US" sz="1000" dirty="0"/>
              <a:t> Disease. Accessed: Feb. 18, 2019. [Online]. Available: https://www.dr-hempelnetwork.com/digital-health-technolgy/gait-analysis-to-detectalzheimers-disease%E2%80%8B</a:t>
            </a:r>
          </a:p>
          <a:p>
            <a:r>
              <a:rPr lang="en-IN" sz="1000" dirty="0"/>
              <a:t>von Schroeder, H. P., Coutts, R. D., </a:t>
            </a:r>
            <a:r>
              <a:rPr lang="en-IN" sz="1000" dirty="0" err="1"/>
              <a:t>Lyden</a:t>
            </a:r>
            <a:r>
              <a:rPr lang="en-IN" sz="1000" dirty="0"/>
              <a:t>, P. D., Billings, E. Jr &amp; Nickel, V. L. Gait parameters following stroke: a practical assessment. J. </a:t>
            </a:r>
            <a:r>
              <a:rPr lang="en-IN" sz="1000" dirty="0" err="1"/>
              <a:t>Rehabil</a:t>
            </a:r>
            <a:r>
              <a:rPr lang="en-IN" sz="1000" dirty="0"/>
              <a:t>. Res. Dev. 32, 25–31 (1995). </a:t>
            </a:r>
          </a:p>
          <a:p>
            <a:r>
              <a:rPr lang="en-IN" sz="1000" dirty="0"/>
              <a:t> Gage, J. R., Schwartz, M. H., Koop, S. E. &amp; </a:t>
            </a:r>
            <a:r>
              <a:rPr lang="en-IN" sz="1000" dirty="0" err="1"/>
              <a:t>Novacheck</a:t>
            </a:r>
            <a:r>
              <a:rPr lang="en-IN" sz="1000" dirty="0"/>
              <a:t>, T. F. The identification and treatment of gait problems in cerebral palsy. (John Wiley &amp; Sons, 2009).</a:t>
            </a:r>
          </a:p>
          <a:p>
            <a:r>
              <a:rPr lang="en-IN" sz="1000" dirty="0"/>
              <a:t> Martin, C. L. et al. Gait and balance impairment in early multiple sclerosis in the absence of clinical disability. Mult. </a:t>
            </a:r>
            <a:r>
              <a:rPr lang="en-IN" sz="1000" dirty="0" err="1"/>
              <a:t>Scler</a:t>
            </a:r>
            <a:r>
              <a:rPr lang="en-IN" sz="1000" dirty="0"/>
              <a:t>. 12, 620–628 (2006</a:t>
            </a:r>
            <a:r>
              <a:rPr lang="en-IN" sz="800" dirty="0"/>
              <a:t>). 6. D’Angelo, M. G. et al. Gait pattern in Duchenne muscular </a:t>
            </a:r>
            <a:r>
              <a:rPr lang="en-IN" sz="1000" dirty="0"/>
              <a:t>dystrophy. Gait Posture 29, 36–41 (2009).</a:t>
            </a:r>
          </a:p>
        </p:txBody>
      </p:sp>
      <p:sp>
        <p:nvSpPr>
          <p:cNvPr id="4" name="Slide Number Placeholder 3">
            <a:extLst>
              <a:ext uri="{FF2B5EF4-FFF2-40B4-BE49-F238E27FC236}">
                <a16:creationId xmlns:a16="http://schemas.microsoft.com/office/drawing/2014/main" id="{A82588DC-E3D9-4F4F-B00D-42BA1F32C06C}"/>
              </a:ext>
            </a:extLst>
          </p:cNvPr>
          <p:cNvSpPr>
            <a:spLocks noGrp="1"/>
          </p:cNvSpPr>
          <p:nvPr>
            <p:ph type="sldNum" sz="quarter" idx="12"/>
          </p:nvPr>
        </p:nvSpPr>
        <p:spPr/>
        <p:txBody>
          <a:bodyPr/>
          <a:lstStyle/>
          <a:p>
            <a:fld id="{89901C2D-82A2-4EF3-9AE4-31F78FDAF399}" type="slidenum">
              <a:rPr lang="en-IN" smtClean="0"/>
              <a:t>26</a:t>
            </a:fld>
            <a:endParaRPr lang="en-IN"/>
          </a:p>
        </p:txBody>
      </p:sp>
    </p:spTree>
    <p:extLst>
      <p:ext uri="{BB962C8B-B14F-4D97-AF65-F5344CB8AC3E}">
        <p14:creationId xmlns:p14="http://schemas.microsoft.com/office/powerpoint/2010/main" val="274228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212E8E-D8B2-4927-86F9-B0CF80FED6CD}"/>
              </a:ext>
            </a:extLst>
          </p:cNvPr>
          <p:cNvSpPr>
            <a:spLocks noGrp="1"/>
          </p:cNvSpPr>
          <p:nvPr>
            <p:ph type="title"/>
          </p:nvPr>
        </p:nvSpPr>
        <p:spPr>
          <a:xfrm>
            <a:off x="838200" y="365125"/>
            <a:ext cx="10515600" cy="1325563"/>
          </a:xfrm>
        </p:spPr>
        <p:txBody>
          <a:bodyPr/>
          <a:lstStyle/>
          <a:p>
            <a:r>
              <a:rPr lang="en-IN" dirty="0">
                <a:latin typeface="+mn-lt"/>
              </a:rPr>
              <a:t>Problem Statement</a:t>
            </a:r>
          </a:p>
        </p:txBody>
      </p:sp>
      <p:sp>
        <p:nvSpPr>
          <p:cNvPr id="5" name="Content Placeholder 2">
            <a:extLst>
              <a:ext uri="{FF2B5EF4-FFF2-40B4-BE49-F238E27FC236}">
                <a16:creationId xmlns:a16="http://schemas.microsoft.com/office/drawing/2014/main" id="{FB478727-8D97-4947-97E8-76B11A5067F3}"/>
              </a:ext>
            </a:extLst>
          </p:cNvPr>
          <p:cNvSpPr>
            <a:spLocks noGrp="1"/>
          </p:cNvSpPr>
          <p:nvPr>
            <p:ph idx="1"/>
          </p:nvPr>
        </p:nvSpPr>
        <p:spPr>
          <a:xfrm>
            <a:off x="838200" y="1825625"/>
            <a:ext cx="10515600" cy="4351338"/>
          </a:xfrm>
        </p:spPr>
        <p:txBody>
          <a:bodyPr>
            <a:normAutofit/>
          </a:bodyPr>
          <a:lstStyle/>
          <a:p>
            <a:r>
              <a:rPr lang="en-US" sz="3200" b="0" i="0" dirty="0">
                <a:solidFill>
                  <a:srgbClr val="000000"/>
                </a:solidFill>
                <a:effectLst/>
                <a:cs typeface="Arial" panose="020B0604020202020204" pitchFamily="34" charset="0"/>
              </a:rPr>
              <a:t>To design and develop a system that can detect Parkinson’s disease using the walking pattern (Gait Analysis) of patient from the video and GAIT Sensor Data.</a:t>
            </a:r>
          </a:p>
          <a:p>
            <a:r>
              <a:rPr lang="en-US" sz="3200" dirty="0">
                <a:solidFill>
                  <a:srgbClr val="000000"/>
                </a:solidFill>
                <a:cs typeface="Arial" panose="020B0604020202020204" pitchFamily="34" charset="0"/>
              </a:rPr>
              <a:t>To identify the Posture of the individuals through key point detection.</a:t>
            </a:r>
            <a:endParaRPr lang="en-US" sz="3200" b="0" i="0" dirty="0">
              <a:solidFill>
                <a:srgbClr val="000000"/>
              </a:solidFill>
              <a:effectLst/>
              <a:cs typeface="Arial" panose="020B0604020202020204" pitchFamily="34" charset="0"/>
            </a:endParaRPr>
          </a:p>
          <a:p>
            <a:r>
              <a:rPr lang="en-US" sz="3200" dirty="0">
                <a:solidFill>
                  <a:srgbClr val="000000"/>
                </a:solidFill>
                <a:cs typeface="Arial" panose="020B0604020202020204" pitchFamily="34" charset="0"/>
              </a:rPr>
              <a:t>To extract efficient features for classification of normal and PD patients.</a:t>
            </a:r>
          </a:p>
          <a:p>
            <a:endParaRPr lang="en-US" sz="2200" b="0" i="0" dirty="0">
              <a:solidFill>
                <a:srgbClr val="000000"/>
              </a:solidFill>
              <a:effectLst/>
              <a:cs typeface="Arial" panose="020B0604020202020204" pitchFamily="34" charset="0"/>
            </a:endParaRPr>
          </a:p>
          <a:p>
            <a:pPr marL="0" indent="0">
              <a:buNone/>
            </a:pPr>
            <a:endParaRPr lang="en-US" sz="2200" b="0" i="0" dirty="0">
              <a:solidFill>
                <a:srgbClr val="000000"/>
              </a:solidFill>
              <a:effectLst/>
              <a:cs typeface="Arial" panose="020B0604020202020204" pitchFamily="34" charset="0"/>
            </a:endParaRPr>
          </a:p>
        </p:txBody>
      </p:sp>
      <p:sp>
        <p:nvSpPr>
          <p:cNvPr id="2" name="Slide Number Placeholder 1">
            <a:extLst>
              <a:ext uri="{FF2B5EF4-FFF2-40B4-BE49-F238E27FC236}">
                <a16:creationId xmlns:a16="http://schemas.microsoft.com/office/drawing/2014/main" id="{1614086C-535F-41FE-B7F2-4D1284EBD71C}"/>
              </a:ext>
            </a:extLst>
          </p:cNvPr>
          <p:cNvSpPr>
            <a:spLocks noGrp="1"/>
          </p:cNvSpPr>
          <p:nvPr>
            <p:ph type="sldNum" sz="quarter" idx="12"/>
          </p:nvPr>
        </p:nvSpPr>
        <p:spPr/>
        <p:txBody>
          <a:bodyPr/>
          <a:lstStyle/>
          <a:p>
            <a:fld id="{89901C2D-82A2-4EF3-9AE4-31F78FDAF399}" type="slidenum">
              <a:rPr lang="en-IN" smtClean="0"/>
              <a:t>3</a:t>
            </a:fld>
            <a:endParaRPr lang="en-IN"/>
          </a:p>
        </p:txBody>
      </p:sp>
    </p:spTree>
    <p:extLst>
      <p:ext uri="{BB962C8B-B14F-4D97-AF65-F5344CB8AC3E}">
        <p14:creationId xmlns:p14="http://schemas.microsoft.com/office/powerpoint/2010/main" val="356241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BCF10A-45DE-4009-8457-94EFAB2873FE}"/>
              </a:ext>
            </a:extLst>
          </p:cNvPr>
          <p:cNvSpPr>
            <a:spLocks noGrp="1"/>
          </p:cNvSpPr>
          <p:nvPr>
            <p:ph type="title"/>
          </p:nvPr>
        </p:nvSpPr>
        <p:spPr>
          <a:xfrm>
            <a:off x="679820" y="289711"/>
            <a:ext cx="10515600" cy="865321"/>
          </a:xfrm>
        </p:spPr>
        <p:txBody>
          <a:bodyPr/>
          <a:lstStyle/>
          <a:p>
            <a:r>
              <a:rPr lang="en-IN" dirty="0">
                <a:latin typeface="+mn-lt"/>
              </a:rPr>
              <a:t>Literature Survey</a:t>
            </a:r>
          </a:p>
        </p:txBody>
      </p:sp>
      <p:graphicFrame>
        <p:nvGraphicFramePr>
          <p:cNvPr id="5" name="Content Placeholder 4">
            <a:extLst>
              <a:ext uri="{FF2B5EF4-FFF2-40B4-BE49-F238E27FC236}">
                <a16:creationId xmlns:a16="http://schemas.microsoft.com/office/drawing/2014/main" id="{6E4DB3CE-4611-45C3-9F44-B14C63540E4C}"/>
              </a:ext>
            </a:extLst>
          </p:cNvPr>
          <p:cNvGraphicFramePr>
            <a:graphicFrameLocks noGrp="1"/>
          </p:cNvGraphicFramePr>
          <p:nvPr>
            <p:ph idx="1"/>
            <p:extLst>
              <p:ext uri="{D42A27DB-BD31-4B8C-83A1-F6EECF244321}">
                <p14:modId xmlns:p14="http://schemas.microsoft.com/office/powerpoint/2010/main" val="1629232400"/>
              </p:ext>
            </p:extLst>
          </p:nvPr>
        </p:nvGraphicFramePr>
        <p:xfrm>
          <a:off x="679820" y="1356209"/>
          <a:ext cx="10515600" cy="52120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78605936"/>
                    </a:ext>
                  </a:extLst>
                </a:gridCol>
                <a:gridCol w="2103120">
                  <a:extLst>
                    <a:ext uri="{9D8B030D-6E8A-4147-A177-3AD203B41FA5}">
                      <a16:colId xmlns:a16="http://schemas.microsoft.com/office/drawing/2014/main" val="2643053714"/>
                    </a:ext>
                  </a:extLst>
                </a:gridCol>
                <a:gridCol w="2103120">
                  <a:extLst>
                    <a:ext uri="{9D8B030D-6E8A-4147-A177-3AD203B41FA5}">
                      <a16:colId xmlns:a16="http://schemas.microsoft.com/office/drawing/2014/main" val="723415612"/>
                    </a:ext>
                  </a:extLst>
                </a:gridCol>
                <a:gridCol w="2103120">
                  <a:extLst>
                    <a:ext uri="{9D8B030D-6E8A-4147-A177-3AD203B41FA5}">
                      <a16:colId xmlns:a16="http://schemas.microsoft.com/office/drawing/2014/main" val="3512565672"/>
                    </a:ext>
                  </a:extLst>
                </a:gridCol>
                <a:gridCol w="2103120">
                  <a:extLst>
                    <a:ext uri="{9D8B030D-6E8A-4147-A177-3AD203B41FA5}">
                      <a16:colId xmlns:a16="http://schemas.microsoft.com/office/drawing/2014/main" val="1653268752"/>
                    </a:ext>
                  </a:extLst>
                </a:gridCol>
              </a:tblGrid>
              <a:tr h="600729">
                <a:tc>
                  <a:txBody>
                    <a:bodyPr/>
                    <a:lstStyle/>
                    <a:p>
                      <a:r>
                        <a:rPr lang="en-IN" sz="1800" dirty="0"/>
                        <a:t>Title/Author/year</a:t>
                      </a:r>
                    </a:p>
                  </a:txBody>
                  <a:tcPr/>
                </a:tc>
                <a:tc>
                  <a:txBody>
                    <a:bodyPr/>
                    <a:lstStyle/>
                    <a:p>
                      <a:r>
                        <a:rPr lang="en-IN" sz="1800" dirty="0"/>
                        <a:t>Problem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Approach</a:t>
                      </a:r>
                      <a:endParaRPr lang="en-IN" dirty="0">
                        <a:effectLst/>
                      </a:endParaRP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Pros</a:t>
                      </a:r>
                    </a:p>
                    <a:p>
                      <a:endParaRPr lang="en-IN" sz="1800" dirty="0"/>
                    </a:p>
                  </a:txBody>
                  <a:tcPr/>
                </a:tc>
                <a:tc>
                  <a:txBody>
                    <a:bodyPr/>
                    <a:lstStyle/>
                    <a:p>
                      <a:r>
                        <a:rPr lang="en-IN" sz="1800" dirty="0"/>
                        <a:t>Cons</a:t>
                      </a:r>
                    </a:p>
                  </a:txBody>
                  <a:tcPr/>
                </a:tc>
                <a:extLst>
                  <a:ext uri="{0D108BD9-81ED-4DB2-BD59-A6C34878D82A}">
                    <a16:rowId xmlns:a16="http://schemas.microsoft.com/office/drawing/2014/main" val="4289370993"/>
                  </a:ext>
                </a:extLst>
              </a:tr>
              <a:tr h="600729">
                <a:tc>
                  <a:txBody>
                    <a:bodyPr/>
                    <a:lstStyle/>
                    <a:p>
                      <a:r>
                        <a:rPr lang="en-US" dirty="0"/>
                        <a:t>Computer-Vision Based Diagnosis of Parkinson’s Disease via Gait.</a:t>
                      </a:r>
                    </a:p>
                    <a:p>
                      <a:r>
                        <a:rPr lang="en-IN" dirty="0"/>
                        <a:t>NAVLEEN KOUR , SUNANDA , AND SAKSHI ARORA</a:t>
                      </a:r>
                    </a:p>
                    <a:p>
                      <a:r>
                        <a:rPr lang="en-IN" sz="1800" dirty="0"/>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Vision based marker less modality provides more simple, affordable and easy way to capture gait data for efficient PD diagnosis</a:t>
                      </a:r>
                      <a:endParaRPr lang="en-IN" sz="1800" dirty="0"/>
                    </a:p>
                  </a:txBody>
                  <a:tcPr/>
                </a:tc>
                <a:tc>
                  <a:txBody>
                    <a:bodyPr/>
                    <a:lstStyle/>
                    <a:p>
                      <a:r>
                        <a:rPr lang="en-US" dirty="0"/>
                        <a:t> DL model like CNN or generative Adversarial networks</a:t>
                      </a:r>
                      <a:endParaRPr lang="en-IN" sz="18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Highly compact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Portable and more convenient for recording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No requirements of heavy lab. Setup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dirty="0"/>
                        <a:t>Cost effective</a:t>
                      </a:r>
                    </a:p>
                    <a:p>
                      <a:endParaRPr lang="en-IN" sz="1800" dirty="0"/>
                    </a:p>
                  </a:txBody>
                  <a:tcPr/>
                </a:tc>
                <a:tc>
                  <a:txBody>
                    <a:bodyPr/>
                    <a:lstStyle/>
                    <a:p>
                      <a:pPr marL="285750" indent="-285750">
                        <a:buFont typeface="Arial" panose="020B0604020202020204" pitchFamily="34" charset="0"/>
                        <a:buChar char="•"/>
                      </a:pPr>
                      <a:r>
                        <a:rPr lang="en-IN" sz="1800" dirty="0"/>
                        <a:t>Difficult to interpret images from acquired Videos.</a:t>
                      </a:r>
                    </a:p>
                  </a:txBody>
                  <a:tcPr/>
                </a:tc>
                <a:extLst>
                  <a:ext uri="{0D108BD9-81ED-4DB2-BD59-A6C34878D82A}">
                    <a16:rowId xmlns:a16="http://schemas.microsoft.com/office/drawing/2014/main" val="88928476"/>
                  </a:ext>
                </a:extLst>
              </a:tr>
              <a:tr h="600729">
                <a:tc>
                  <a:txBody>
                    <a:bodyPr/>
                    <a:lstStyle/>
                    <a:p>
                      <a:r>
                        <a:rPr lang="en-IN" dirty="0"/>
                        <a:t>Human Pose Estimation,</a:t>
                      </a:r>
                    </a:p>
                    <a:p>
                      <a:r>
                        <a:rPr lang="en-IN" dirty="0"/>
                        <a:t>Rohit </a:t>
                      </a:r>
                      <a:r>
                        <a:rPr lang="en-IN" dirty="0" err="1"/>
                        <a:t>Josyula</a:t>
                      </a:r>
                      <a:endParaRPr lang="en-IN" dirty="0"/>
                    </a:p>
                    <a:p>
                      <a:r>
                        <a:rPr lang="en-IN" sz="1800" dirty="0"/>
                        <a:t>2021</a:t>
                      </a:r>
                    </a:p>
                  </a:txBody>
                  <a:tcPr/>
                </a:tc>
                <a:tc>
                  <a:txBody>
                    <a:bodyPr/>
                    <a:lstStyle/>
                    <a:p>
                      <a:r>
                        <a:rPr lang="en-US" dirty="0"/>
                        <a:t>Human Pose Estimation as the localization of human joints or predefined landmarks in images and videos</a:t>
                      </a:r>
                      <a:endParaRPr lang="en-IN" sz="1800" dirty="0"/>
                    </a:p>
                  </a:txBody>
                  <a:tcPr/>
                </a:tc>
                <a:tc>
                  <a:txBody>
                    <a:bodyPr/>
                    <a:lstStyle/>
                    <a:p>
                      <a:r>
                        <a:rPr lang="en-US" dirty="0"/>
                        <a:t>Face Landmark Detection With MediaPipe and OpenCV</a:t>
                      </a:r>
                      <a:endParaRPr lang="en-IN" sz="1800" dirty="0"/>
                    </a:p>
                  </a:txBody>
                  <a:tcPr/>
                </a:tc>
                <a:tc>
                  <a:txBody>
                    <a:bodyPr/>
                    <a:lstStyle/>
                    <a:p>
                      <a:pPr marL="285750" indent="-285750">
                        <a:buFont typeface="Arial" panose="020B0604020202020204" pitchFamily="34" charset="0"/>
                        <a:buChar char="•"/>
                      </a:pPr>
                      <a:r>
                        <a:rPr lang="en-US" sz="1800" dirty="0"/>
                        <a:t>Highly accurate</a:t>
                      </a:r>
                    </a:p>
                    <a:p>
                      <a:pPr marL="285750" indent="-285750">
                        <a:buFont typeface="Arial" panose="020B0604020202020204" pitchFamily="34" charset="0"/>
                        <a:buChar char="•"/>
                      </a:pPr>
                      <a:r>
                        <a:rPr lang="en-US" sz="1800" dirty="0"/>
                        <a:t>Provides exact location of body landmarks</a:t>
                      </a:r>
                    </a:p>
                    <a:p>
                      <a:pPr marL="285750" indent="-285750">
                        <a:buFont typeface="Arial" panose="020B0604020202020204" pitchFamily="34" charset="0"/>
                        <a:buChar char="•"/>
                      </a:pPr>
                      <a:endParaRPr lang="en-IN" sz="1800" dirty="0"/>
                    </a:p>
                  </a:txBody>
                  <a:tcPr/>
                </a:tc>
                <a:tc>
                  <a:txBody>
                    <a:bodyPr/>
                    <a:lstStyle/>
                    <a:p>
                      <a:pPr marL="285750" indent="-285750">
                        <a:buFont typeface="Arial" panose="020B0604020202020204" pitchFamily="34" charset="0"/>
                        <a:buChar char="•"/>
                      </a:pPr>
                      <a:r>
                        <a:rPr lang="en-US" sz="1800" dirty="0"/>
                        <a:t>Accumulated error issue</a:t>
                      </a:r>
                      <a:endParaRPr lang="en-IN" sz="1800" dirty="0"/>
                    </a:p>
                  </a:txBody>
                  <a:tcPr/>
                </a:tc>
                <a:extLst>
                  <a:ext uri="{0D108BD9-81ED-4DB2-BD59-A6C34878D82A}">
                    <a16:rowId xmlns:a16="http://schemas.microsoft.com/office/drawing/2014/main" val="596942498"/>
                  </a:ext>
                </a:extLst>
              </a:tr>
            </a:tbl>
          </a:graphicData>
        </a:graphic>
      </p:graphicFrame>
      <p:sp>
        <p:nvSpPr>
          <p:cNvPr id="2" name="Slide Number Placeholder 1">
            <a:extLst>
              <a:ext uri="{FF2B5EF4-FFF2-40B4-BE49-F238E27FC236}">
                <a16:creationId xmlns:a16="http://schemas.microsoft.com/office/drawing/2014/main" id="{5BC136BC-B783-46C9-ACE2-781D103BE9F3}"/>
              </a:ext>
            </a:extLst>
          </p:cNvPr>
          <p:cNvSpPr>
            <a:spLocks noGrp="1"/>
          </p:cNvSpPr>
          <p:nvPr>
            <p:ph type="sldNum" sz="quarter" idx="12"/>
          </p:nvPr>
        </p:nvSpPr>
        <p:spPr/>
        <p:txBody>
          <a:bodyPr/>
          <a:lstStyle/>
          <a:p>
            <a:fld id="{89901C2D-82A2-4EF3-9AE4-31F78FDAF399}" type="slidenum">
              <a:rPr lang="en-IN" smtClean="0"/>
              <a:t>4</a:t>
            </a:fld>
            <a:endParaRPr lang="en-IN"/>
          </a:p>
        </p:txBody>
      </p:sp>
    </p:spTree>
    <p:extLst>
      <p:ext uri="{BB962C8B-B14F-4D97-AF65-F5344CB8AC3E}">
        <p14:creationId xmlns:p14="http://schemas.microsoft.com/office/powerpoint/2010/main" val="22107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BCF10A-45DE-4009-8457-94EFAB2873FE}"/>
              </a:ext>
            </a:extLst>
          </p:cNvPr>
          <p:cNvSpPr>
            <a:spLocks noGrp="1"/>
          </p:cNvSpPr>
          <p:nvPr>
            <p:ph type="title"/>
          </p:nvPr>
        </p:nvSpPr>
        <p:spPr>
          <a:xfrm>
            <a:off x="679820" y="289711"/>
            <a:ext cx="10515600" cy="865321"/>
          </a:xfrm>
        </p:spPr>
        <p:txBody>
          <a:bodyPr/>
          <a:lstStyle/>
          <a:p>
            <a:r>
              <a:rPr lang="en-IN" dirty="0">
                <a:latin typeface="+mn-lt"/>
              </a:rPr>
              <a:t>Literature Survey</a:t>
            </a:r>
          </a:p>
        </p:txBody>
      </p:sp>
      <p:graphicFrame>
        <p:nvGraphicFramePr>
          <p:cNvPr id="5" name="Content Placeholder 4">
            <a:extLst>
              <a:ext uri="{FF2B5EF4-FFF2-40B4-BE49-F238E27FC236}">
                <a16:creationId xmlns:a16="http://schemas.microsoft.com/office/drawing/2014/main" id="{6E4DB3CE-4611-45C3-9F44-B14C63540E4C}"/>
              </a:ext>
            </a:extLst>
          </p:cNvPr>
          <p:cNvGraphicFramePr>
            <a:graphicFrameLocks noGrp="1"/>
          </p:cNvGraphicFramePr>
          <p:nvPr>
            <p:ph idx="1"/>
            <p:extLst>
              <p:ext uri="{D42A27DB-BD31-4B8C-83A1-F6EECF244321}">
                <p14:modId xmlns:p14="http://schemas.microsoft.com/office/powerpoint/2010/main" val="250241860"/>
              </p:ext>
            </p:extLst>
          </p:nvPr>
        </p:nvGraphicFramePr>
        <p:xfrm>
          <a:off x="679820" y="1356209"/>
          <a:ext cx="10515600" cy="5486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678605936"/>
                    </a:ext>
                  </a:extLst>
                </a:gridCol>
                <a:gridCol w="2103120">
                  <a:extLst>
                    <a:ext uri="{9D8B030D-6E8A-4147-A177-3AD203B41FA5}">
                      <a16:colId xmlns:a16="http://schemas.microsoft.com/office/drawing/2014/main" val="2643053714"/>
                    </a:ext>
                  </a:extLst>
                </a:gridCol>
                <a:gridCol w="2103120">
                  <a:extLst>
                    <a:ext uri="{9D8B030D-6E8A-4147-A177-3AD203B41FA5}">
                      <a16:colId xmlns:a16="http://schemas.microsoft.com/office/drawing/2014/main" val="723415612"/>
                    </a:ext>
                  </a:extLst>
                </a:gridCol>
                <a:gridCol w="2103120">
                  <a:extLst>
                    <a:ext uri="{9D8B030D-6E8A-4147-A177-3AD203B41FA5}">
                      <a16:colId xmlns:a16="http://schemas.microsoft.com/office/drawing/2014/main" val="3512565672"/>
                    </a:ext>
                  </a:extLst>
                </a:gridCol>
                <a:gridCol w="2103120">
                  <a:extLst>
                    <a:ext uri="{9D8B030D-6E8A-4147-A177-3AD203B41FA5}">
                      <a16:colId xmlns:a16="http://schemas.microsoft.com/office/drawing/2014/main" val="1653268752"/>
                    </a:ext>
                  </a:extLst>
                </a:gridCol>
              </a:tblGrid>
              <a:tr h="608076">
                <a:tc>
                  <a:txBody>
                    <a:bodyPr/>
                    <a:lstStyle/>
                    <a:p>
                      <a:r>
                        <a:rPr lang="en-IN" sz="1800" dirty="0"/>
                        <a:t>Title/Author/year</a:t>
                      </a:r>
                    </a:p>
                  </a:txBody>
                  <a:tcPr/>
                </a:tc>
                <a:tc>
                  <a:txBody>
                    <a:bodyPr/>
                    <a:lstStyle/>
                    <a:p>
                      <a:r>
                        <a:rPr lang="en-IN" sz="1800" dirty="0"/>
                        <a:t>Problem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lt1"/>
                          </a:solidFill>
                          <a:effectLst/>
                          <a:latin typeface="+mn-lt"/>
                          <a:ea typeface="+mn-ea"/>
                          <a:cs typeface="+mn-cs"/>
                        </a:rPr>
                        <a:t>Approach</a:t>
                      </a:r>
                      <a:endParaRPr lang="en-IN" dirty="0">
                        <a:effectLst/>
                      </a:endParaRP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Pros</a:t>
                      </a:r>
                    </a:p>
                    <a:p>
                      <a:endParaRPr lang="en-IN" sz="1800" dirty="0"/>
                    </a:p>
                  </a:txBody>
                  <a:tcPr/>
                </a:tc>
                <a:tc>
                  <a:txBody>
                    <a:bodyPr/>
                    <a:lstStyle/>
                    <a:p>
                      <a:r>
                        <a:rPr lang="en-IN" sz="1800" dirty="0"/>
                        <a:t>Cons</a:t>
                      </a:r>
                    </a:p>
                  </a:txBody>
                  <a:tcPr/>
                </a:tc>
                <a:extLst>
                  <a:ext uri="{0D108BD9-81ED-4DB2-BD59-A6C34878D82A}">
                    <a16:rowId xmlns:a16="http://schemas.microsoft.com/office/drawing/2014/main" val="4289370993"/>
                  </a:ext>
                </a:extLst>
              </a:tr>
              <a:tr h="2171700">
                <a:tc>
                  <a:txBody>
                    <a:bodyPr/>
                    <a:lstStyle/>
                    <a:p>
                      <a:r>
                        <a:rPr lang="en-US" dirty="0"/>
                        <a:t>Human Pose Estimation-Based Real-Time Gait Analysis Using Convolutional Neural Network,</a:t>
                      </a:r>
                    </a:p>
                    <a:p>
                      <a:r>
                        <a:rPr lang="en-IN" dirty="0"/>
                        <a:t>ALI ROHAN 1 (2020)</a:t>
                      </a:r>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Human pose estimation  combined with a CNN for classification between normal and abnormal gait of a human</a:t>
                      </a:r>
                      <a:endParaRPr lang="en-IN" sz="1800" dirty="0"/>
                    </a:p>
                  </a:txBody>
                  <a:tcPr/>
                </a:tc>
                <a:tc>
                  <a:txBody>
                    <a:bodyPr/>
                    <a:lstStyle/>
                    <a:p>
                      <a:r>
                        <a:rPr lang="en-US" dirty="0"/>
                        <a:t>Gait analysis mechanism using deep learning tools such as CNN</a:t>
                      </a:r>
                      <a:endParaRPr lang="en-IN" sz="1800" dirty="0"/>
                    </a:p>
                  </a:txBody>
                  <a:tcPr/>
                </a:tc>
                <a:tc>
                  <a:txBody>
                    <a:bodyPr/>
                    <a:lstStyle/>
                    <a:p>
                      <a:pPr marL="285750" indent="-285750">
                        <a:buFont typeface="Arial" panose="020B0604020202020204" pitchFamily="34" charset="0"/>
                        <a:buChar char="•"/>
                      </a:pPr>
                      <a:r>
                        <a:rPr lang="en-US" dirty="0"/>
                        <a:t>it eliminates the impact of other problematic constraints such as clothing, surface etc.</a:t>
                      </a:r>
                      <a:endParaRPr lang="en-IN" sz="18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dk1"/>
                          </a:solidFill>
                          <a:effectLst/>
                          <a:latin typeface="+mn-lt"/>
                          <a:ea typeface="+mn-ea"/>
                          <a:cs typeface="+mn-cs"/>
                        </a:rPr>
                        <a:t>Classification of Images with different Positions</a:t>
                      </a:r>
                    </a:p>
                    <a:p>
                      <a:pPr marL="285750" indent="-285750">
                        <a:buFont typeface="Arial" panose="020B0604020202020204" pitchFamily="34" charset="0"/>
                        <a:buChar char="•"/>
                      </a:pPr>
                      <a:endParaRPr lang="en-IN" sz="1800" dirty="0"/>
                    </a:p>
                  </a:txBody>
                  <a:tcPr/>
                </a:tc>
                <a:extLst>
                  <a:ext uri="{0D108BD9-81ED-4DB2-BD59-A6C34878D82A}">
                    <a16:rowId xmlns:a16="http://schemas.microsoft.com/office/drawing/2014/main" val="88928476"/>
                  </a:ext>
                </a:extLst>
              </a:tr>
              <a:tr h="2432304">
                <a:tc>
                  <a:txBody>
                    <a:bodyPr/>
                    <a:lstStyle/>
                    <a:p>
                      <a:r>
                        <a:rPr lang="en-US" dirty="0"/>
                        <a:t>OpenPose: Realtime Multi-Person 2D Pose Estimation Using Part Affinity Fields,</a:t>
                      </a:r>
                    </a:p>
                    <a:p>
                      <a:r>
                        <a:rPr lang="en-IN" dirty="0" err="1"/>
                        <a:t>Zhe</a:t>
                      </a:r>
                      <a:r>
                        <a:rPr lang="en-IN" dirty="0"/>
                        <a:t> Cao, Tomas Simon , Shih-</a:t>
                      </a:r>
                      <a:r>
                        <a:rPr lang="en-IN" dirty="0" err="1"/>
                        <a:t>En</a:t>
                      </a:r>
                      <a:r>
                        <a:rPr lang="en-IN" dirty="0"/>
                        <a:t> Wei, and </a:t>
                      </a:r>
                      <a:r>
                        <a:rPr lang="en-IN" dirty="0" err="1"/>
                        <a:t>Yaser</a:t>
                      </a:r>
                      <a:r>
                        <a:rPr lang="en-IN" dirty="0"/>
                        <a:t> Sheikh 2021</a:t>
                      </a:r>
                      <a:endParaRPr lang="en-IN" sz="1800" dirty="0"/>
                    </a:p>
                  </a:txBody>
                  <a:tcPr/>
                </a:tc>
                <a:tc>
                  <a:txBody>
                    <a:bodyPr/>
                    <a:lstStyle/>
                    <a:p>
                      <a:r>
                        <a:rPr lang="en-US" dirty="0"/>
                        <a:t>Realtime multi-person 2D pose estimation is a key component in enabling machines to have an understanding of people in images and videos.</a:t>
                      </a:r>
                      <a:endParaRPr lang="en-IN" sz="1800" dirty="0"/>
                    </a:p>
                  </a:txBody>
                  <a:tcPr/>
                </a:tc>
                <a:tc>
                  <a:txBody>
                    <a:bodyPr/>
                    <a:lstStyle/>
                    <a:p>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Confidence Maps</a:t>
                      </a:r>
                      <a:r>
                        <a:rPr lang="en-US" sz="1800" b="0" i="0" kern="1200" dirty="0">
                          <a:solidFill>
                            <a:schemeClr val="dk1"/>
                          </a:solidFill>
                          <a:effectLst/>
                          <a:latin typeface="+mn-lt"/>
                          <a:ea typeface="+mn-ea"/>
                          <a:cs typeface="+mn-cs"/>
                        </a:rPr>
                        <a:t> and </a:t>
                      </a:r>
                      <a:r>
                        <a:rPr lang="en-US" sz="1800" b="1" i="0" kern="1200" dirty="0">
                          <a:solidFill>
                            <a:schemeClr val="dk1"/>
                          </a:solidFill>
                          <a:effectLst/>
                          <a:latin typeface="+mn-lt"/>
                          <a:ea typeface="+mn-ea"/>
                          <a:cs typeface="+mn-cs"/>
                        </a:rPr>
                        <a:t>Part Affinity Fields</a:t>
                      </a:r>
                      <a:r>
                        <a:rPr lang="en-US" sz="1800" b="0" i="0" kern="1200" dirty="0">
                          <a:solidFill>
                            <a:schemeClr val="dk1"/>
                          </a:solidFill>
                          <a:effectLst/>
                          <a:latin typeface="+mn-lt"/>
                          <a:ea typeface="+mn-ea"/>
                          <a:cs typeface="+mn-cs"/>
                        </a:rPr>
                        <a:t>  are processed by a greedy bipartite matching algorithm to obtain the poses for each person in the image.</a:t>
                      </a:r>
                      <a:endParaRPr lang="en-IN" sz="180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High accuracy without compromise on execution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Greedy parsing algorithm is effective</a:t>
                      </a:r>
                      <a:endParaRPr lang="en-IN" sz="1800" i="0"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Slight tradeoff between speed and accuracy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Failure cases still exist (i.e. foot and leg occluded, rare joint position, etc.)</a:t>
                      </a:r>
                      <a:endParaRPr lang="en-IN" sz="1800" i="0" dirty="0"/>
                    </a:p>
                  </a:txBody>
                  <a:tcPr/>
                </a:tc>
                <a:extLst>
                  <a:ext uri="{0D108BD9-81ED-4DB2-BD59-A6C34878D82A}">
                    <a16:rowId xmlns:a16="http://schemas.microsoft.com/office/drawing/2014/main" val="596942498"/>
                  </a:ext>
                </a:extLst>
              </a:tr>
            </a:tbl>
          </a:graphicData>
        </a:graphic>
      </p:graphicFrame>
      <p:sp>
        <p:nvSpPr>
          <p:cNvPr id="2" name="Slide Number Placeholder 1">
            <a:extLst>
              <a:ext uri="{FF2B5EF4-FFF2-40B4-BE49-F238E27FC236}">
                <a16:creationId xmlns:a16="http://schemas.microsoft.com/office/drawing/2014/main" id="{8AF36889-0626-4C66-8E5C-1C89413238D7}"/>
              </a:ext>
            </a:extLst>
          </p:cNvPr>
          <p:cNvSpPr>
            <a:spLocks noGrp="1"/>
          </p:cNvSpPr>
          <p:nvPr>
            <p:ph type="sldNum" sz="quarter" idx="12"/>
          </p:nvPr>
        </p:nvSpPr>
        <p:spPr/>
        <p:txBody>
          <a:bodyPr/>
          <a:lstStyle/>
          <a:p>
            <a:fld id="{89901C2D-82A2-4EF3-9AE4-31F78FDAF399}" type="slidenum">
              <a:rPr lang="en-IN" smtClean="0"/>
              <a:t>5</a:t>
            </a:fld>
            <a:endParaRPr lang="en-IN"/>
          </a:p>
        </p:txBody>
      </p:sp>
    </p:spTree>
    <p:extLst>
      <p:ext uri="{BB962C8B-B14F-4D97-AF65-F5344CB8AC3E}">
        <p14:creationId xmlns:p14="http://schemas.microsoft.com/office/powerpoint/2010/main" val="34843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B7E12FC-4015-4E99-83B0-80988EA62F5A}"/>
              </a:ext>
            </a:extLst>
          </p:cNvPr>
          <p:cNvSpPr txBox="1">
            <a:spLocks/>
          </p:cNvSpPr>
          <p:nvPr/>
        </p:nvSpPr>
        <p:spPr>
          <a:xfrm>
            <a:off x="838200" y="11875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latin typeface="+mn-lt"/>
              </a:rPr>
              <a:t>Architecture Diagram of Detecting PD</a:t>
            </a:r>
          </a:p>
        </p:txBody>
      </p:sp>
      <p:sp>
        <p:nvSpPr>
          <p:cNvPr id="14" name="Can 6">
            <a:extLst>
              <a:ext uri="{FF2B5EF4-FFF2-40B4-BE49-F238E27FC236}">
                <a16:creationId xmlns:a16="http://schemas.microsoft.com/office/drawing/2014/main" id="{86ACD99F-BA7F-4E58-B6F2-F1C83AEC9760}"/>
              </a:ext>
            </a:extLst>
          </p:cNvPr>
          <p:cNvSpPr/>
          <p:nvPr/>
        </p:nvSpPr>
        <p:spPr>
          <a:xfrm>
            <a:off x="290459" y="1621006"/>
            <a:ext cx="1350121" cy="942975"/>
          </a:xfrm>
          <a:prstGeom prst="can">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chemeClr val="bg1"/>
                </a:solidFill>
              </a:rPr>
              <a:t>GAIT</a:t>
            </a:r>
          </a:p>
          <a:p>
            <a:pPr algn="ctr"/>
            <a:r>
              <a:rPr lang="en-US" sz="1600" dirty="0">
                <a:solidFill>
                  <a:schemeClr val="bg1"/>
                </a:solidFill>
              </a:rPr>
              <a:t>Video</a:t>
            </a:r>
          </a:p>
        </p:txBody>
      </p:sp>
      <p:sp>
        <p:nvSpPr>
          <p:cNvPr id="15" name="Rounded Rectangle 7">
            <a:extLst>
              <a:ext uri="{FF2B5EF4-FFF2-40B4-BE49-F238E27FC236}">
                <a16:creationId xmlns:a16="http://schemas.microsoft.com/office/drawing/2014/main" id="{3FA63D1E-D124-4DC3-80E6-E6B97CCA2E9C}"/>
              </a:ext>
            </a:extLst>
          </p:cNvPr>
          <p:cNvSpPr/>
          <p:nvPr/>
        </p:nvSpPr>
        <p:spPr>
          <a:xfrm>
            <a:off x="2410120" y="1334305"/>
            <a:ext cx="1971675" cy="1548882"/>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endParaRPr>
          </a:p>
        </p:txBody>
      </p:sp>
      <p:sp>
        <p:nvSpPr>
          <p:cNvPr id="17" name="Rounded Rectangle 8">
            <a:extLst>
              <a:ext uri="{FF2B5EF4-FFF2-40B4-BE49-F238E27FC236}">
                <a16:creationId xmlns:a16="http://schemas.microsoft.com/office/drawing/2014/main" id="{677D6094-7ABA-456E-A1E5-6909D17DAE9C}"/>
              </a:ext>
            </a:extLst>
          </p:cNvPr>
          <p:cNvSpPr/>
          <p:nvPr/>
        </p:nvSpPr>
        <p:spPr>
          <a:xfrm>
            <a:off x="4901845" y="1215182"/>
            <a:ext cx="4448742" cy="1720133"/>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solidFill>
                  <a:schemeClr val="tx1"/>
                </a:solidFill>
              </a:rPr>
              <a:t>Pose </a:t>
            </a:r>
            <a:r>
              <a:rPr lang="en-IN" i="0" dirty="0">
                <a:solidFill>
                  <a:schemeClr val="tx1"/>
                </a:solidFill>
                <a:effectLst/>
              </a:rPr>
              <a:t>Estimation</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18" name="Flowchart: Terminator 17">
            <a:extLst>
              <a:ext uri="{FF2B5EF4-FFF2-40B4-BE49-F238E27FC236}">
                <a16:creationId xmlns:a16="http://schemas.microsoft.com/office/drawing/2014/main" id="{EEA78292-28B5-4ABA-8461-0227B237DC2B}"/>
              </a:ext>
            </a:extLst>
          </p:cNvPr>
          <p:cNvSpPr/>
          <p:nvPr/>
        </p:nvSpPr>
        <p:spPr>
          <a:xfrm>
            <a:off x="9657942" y="1513737"/>
            <a:ext cx="2499012" cy="1211010"/>
          </a:xfrm>
          <a:prstGeom prst="flowChartTerminator">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endParaRPr>
          </a:p>
        </p:txBody>
      </p:sp>
      <p:sp>
        <p:nvSpPr>
          <p:cNvPr id="20" name="Flowchart: Process 19">
            <a:extLst>
              <a:ext uri="{FF2B5EF4-FFF2-40B4-BE49-F238E27FC236}">
                <a16:creationId xmlns:a16="http://schemas.microsoft.com/office/drawing/2014/main" id="{E0911B4A-131E-4900-AEEC-0637924AB955}"/>
              </a:ext>
            </a:extLst>
          </p:cNvPr>
          <p:cNvSpPr/>
          <p:nvPr/>
        </p:nvSpPr>
        <p:spPr>
          <a:xfrm>
            <a:off x="10205745" y="1987178"/>
            <a:ext cx="1654919" cy="628711"/>
          </a:xfrm>
          <a:prstGeom prst="flowChartProcess">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fontAlgn="base"/>
            <a:r>
              <a:rPr lang="en-US" sz="1600" b="0" i="0" dirty="0">
                <a:solidFill>
                  <a:srgbClr val="000000"/>
                </a:solidFill>
                <a:effectLst/>
              </a:rPr>
              <a:t>8 Derived</a:t>
            </a:r>
          </a:p>
          <a:p>
            <a:pPr algn="ctr" rtl="0" fontAlgn="base"/>
            <a:r>
              <a:rPr lang="en-US" sz="1600" dirty="0">
                <a:solidFill>
                  <a:srgbClr val="000000"/>
                </a:solidFill>
              </a:rPr>
              <a:t>Features</a:t>
            </a:r>
            <a:endParaRPr lang="en-US" sz="1600" b="0" i="0" dirty="0">
              <a:solidFill>
                <a:srgbClr val="000000"/>
              </a:solidFill>
              <a:effectLst/>
            </a:endParaRPr>
          </a:p>
        </p:txBody>
      </p:sp>
      <p:sp>
        <p:nvSpPr>
          <p:cNvPr id="24" name="Oval 23">
            <a:extLst>
              <a:ext uri="{FF2B5EF4-FFF2-40B4-BE49-F238E27FC236}">
                <a16:creationId xmlns:a16="http://schemas.microsoft.com/office/drawing/2014/main" id="{2787CFE8-D9D5-422B-BF21-383529759FED}"/>
              </a:ext>
            </a:extLst>
          </p:cNvPr>
          <p:cNvSpPr/>
          <p:nvPr/>
        </p:nvSpPr>
        <p:spPr>
          <a:xfrm>
            <a:off x="8746344" y="4031747"/>
            <a:ext cx="1654919" cy="971550"/>
          </a:xfrm>
          <a:prstGeom prst="ellipse">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PD / Not PD</a:t>
            </a:r>
          </a:p>
        </p:txBody>
      </p:sp>
      <p:sp>
        <p:nvSpPr>
          <p:cNvPr id="25" name="TextBox 16">
            <a:extLst>
              <a:ext uri="{FF2B5EF4-FFF2-40B4-BE49-F238E27FC236}">
                <a16:creationId xmlns:a16="http://schemas.microsoft.com/office/drawing/2014/main" id="{1816D799-02D6-4065-8838-BE3EAEBDDBC5}"/>
              </a:ext>
            </a:extLst>
          </p:cNvPr>
          <p:cNvSpPr txBox="1"/>
          <p:nvPr/>
        </p:nvSpPr>
        <p:spPr>
          <a:xfrm>
            <a:off x="10196406" y="1545486"/>
            <a:ext cx="1768480"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Feature Extraction</a:t>
            </a:r>
          </a:p>
        </p:txBody>
      </p:sp>
      <p:cxnSp>
        <p:nvCxnSpPr>
          <p:cNvPr id="26" name="Straight Arrow Connector 25">
            <a:extLst>
              <a:ext uri="{FF2B5EF4-FFF2-40B4-BE49-F238E27FC236}">
                <a16:creationId xmlns:a16="http://schemas.microsoft.com/office/drawing/2014/main" id="{CE4B05B8-1280-4282-886C-6071F0AF6C05}"/>
              </a:ext>
            </a:extLst>
          </p:cNvPr>
          <p:cNvCxnSpPr>
            <a:cxnSpLocks/>
          </p:cNvCxnSpPr>
          <p:nvPr/>
        </p:nvCxnSpPr>
        <p:spPr>
          <a:xfrm>
            <a:off x="1640580" y="2220374"/>
            <a:ext cx="769540"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13AAE68-2CBE-4400-93FA-0B7949903C0F}"/>
              </a:ext>
            </a:extLst>
          </p:cNvPr>
          <p:cNvCxnSpPr>
            <a:cxnSpLocks/>
          </p:cNvCxnSpPr>
          <p:nvPr/>
        </p:nvCxnSpPr>
        <p:spPr>
          <a:xfrm flipV="1">
            <a:off x="4381793" y="2187099"/>
            <a:ext cx="542925" cy="87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C274334-AA65-4AE9-B899-71EC0A403FA3}"/>
              </a:ext>
            </a:extLst>
          </p:cNvPr>
          <p:cNvCxnSpPr>
            <a:cxnSpLocks/>
          </p:cNvCxnSpPr>
          <p:nvPr/>
        </p:nvCxnSpPr>
        <p:spPr>
          <a:xfrm>
            <a:off x="10990543" y="2724747"/>
            <a:ext cx="0" cy="4756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Slide Number Placeholder 32">
            <a:extLst>
              <a:ext uri="{FF2B5EF4-FFF2-40B4-BE49-F238E27FC236}">
                <a16:creationId xmlns:a16="http://schemas.microsoft.com/office/drawing/2014/main" id="{D2047015-9D1C-48C7-B984-D4BA430D5AB7}"/>
              </a:ext>
            </a:extLst>
          </p:cNvPr>
          <p:cNvSpPr>
            <a:spLocks noGrp="1"/>
          </p:cNvSpPr>
          <p:nvPr/>
        </p:nvSpPr>
        <p:spPr bwMode="gray">
          <a:xfrm>
            <a:off x="10275694" y="277576"/>
            <a:ext cx="838199" cy="767687"/>
          </a:xfrm>
          <a:prstGeom prst="rect">
            <a:avLst/>
          </a:prstGeom>
        </p:spPr>
        <p:txBody>
          <a:bodyPr vert="horz" lIns="91440" tIns="45720" rIns="91440" bIns="45720" rtlCol="0" anchor="b"/>
          <a:lstStyle>
            <a:defPPr>
              <a:defRPr lang="en-US"/>
            </a:defPPr>
            <a:lvl1pPr marL="0" algn="ctr" defTabSz="457200" rtl="0" eaLnBrk="1" latinLnBrk="0" hangingPunct="1">
              <a:defRPr sz="2800" b="0" i="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6</a:t>
            </a:fld>
            <a:endParaRPr lang="en-US" dirty="0"/>
          </a:p>
        </p:txBody>
      </p:sp>
      <p:sp>
        <p:nvSpPr>
          <p:cNvPr id="52" name="TextBox 51">
            <a:extLst>
              <a:ext uri="{FF2B5EF4-FFF2-40B4-BE49-F238E27FC236}">
                <a16:creationId xmlns:a16="http://schemas.microsoft.com/office/drawing/2014/main" id="{8A6D5E26-ADFF-4A61-A5D9-8E69EEF4CE83}"/>
              </a:ext>
            </a:extLst>
          </p:cNvPr>
          <p:cNvSpPr txBox="1"/>
          <p:nvPr/>
        </p:nvSpPr>
        <p:spPr>
          <a:xfrm>
            <a:off x="2638816" y="1405885"/>
            <a:ext cx="1514279" cy="369332"/>
          </a:xfrm>
          <a:prstGeom prst="rect">
            <a:avLst/>
          </a:prstGeom>
          <a:noFill/>
        </p:spPr>
        <p:txBody>
          <a:bodyPr wrap="square">
            <a:spAutoFit/>
          </a:bodyPr>
          <a:lstStyle/>
          <a:p>
            <a:pPr algn="l" rtl="0" fontAlgn="base"/>
            <a:r>
              <a:rPr lang="en-US" b="0" i="0" dirty="0">
                <a:solidFill>
                  <a:srgbClr val="000000"/>
                </a:solidFill>
                <a:effectLst/>
              </a:rPr>
              <a:t>Preprocessing</a:t>
            </a:r>
          </a:p>
        </p:txBody>
      </p:sp>
      <p:sp>
        <p:nvSpPr>
          <p:cNvPr id="54" name="Flowchart: Process 53">
            <a:extLst>
              <a:ext uri="{FF2B5EF4-FFF2-40B4-BE49-F238E27FC236}">
                <a16:creationId xmlns:a16="http://schemas.microsoft.com/office/drawing/2014/main" id="{151D2ACC-01C8-467D-91B4-17E92F83C4AB}"/>
              </a:ext>
            </a:extLst>
          </p:cNvPr>
          <p:cNvSpPr/>
          <p:nvPr/>
        </p:nvSpPr>
        <p:spPr>
          <a:xfrm>
            <a:off x="2780092" y="1838255"/>
            <a:ext cx="1231729" cy="561975"/>
          </a:xfrm>
          <a:prstGeom prst="flowChartProcess">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b="0" i="0" dirty="0">
              <a:solidFill>
                <a:srgbClr val="000000"/>
              </a:solidFill>
              <a:effectLst/>
            </a:endParaRPr>
          </a:p>
          <a:p>
            <a:pPr algn="ctr"/>
            <a:r>
              <a:rPr lang="en-US" sz="1600" b="0" i="0" dirty="0">
                <a:solidFill>
                  <a:srgbClr val="000000"/>
                </a:solidFill>
                <a:effectLst/>
              </a:rPr>
              <a:t>Openpose</a:t>
            </a:r>
          </a:p>
          <a:p>
            <a:pPr algn="ctr"/>
            <a:r>
              <a:rPr lang="en-US" sz="1600" dirty="0">
                <a:solidFill>
                  <a:srgbClr val="000000"/>
                </a:solidFill>
              </a:rPr>
              <a:t>Processing</a:t>
            </a:r>
            <a:endParaRPr lang="en-US" sz="1600" b="0" i="0" dirty="0">
              <a:solidFill>
                <a:srgbClr val="000000"/>
              </a:solidFill>
              <a:effectLst/>
            </a:endParaRPr>
          </a:p>
          <a:p>
            <a:pPr algn="ctr"/>
            <a:endParaRPr lang="en-US" sz="1600" dirty="0">
              <a:solidFill>
                <a:schemeClr val="tx1"/>
              </a:solidFill>
            </a:endParaRPr>
          </a:p>
        </p:txBody>
      </p:sp>
      <p:sp>
        <p:nvSpPr>
          <p:cNvPr id="64" name="Flowchart: Process 63">
            <a:extLst>
              <a:ext uri="{FF2B5EF4-FFF2-40B4-BE49-F238E27FC236}">
                <a16:creationId xmlns:a16="http://schemas.microsoft.com/office/drawing/2014/main" id="{572B88FF-3A66-4918-9965-EBC2A98F3E85}"/>
              </a:ext>
            </a:extLst>
          </p:cNvPr>
          <p:cNvSpPr/>
          <p:nvPr/>
        </p:nvSpPr>
        <p:spPr>
          <a:xfrm>
            <a:off x="8011298" y="1763331"/>
            <a:ext cx="1231729" cy="807413"/>
          </a:xfrm>
          <a:prstGeom prst="flowChartProcess">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fontAlgn="base"/>
            <a:r>
              <a:rPr lang="en-US" sz="1600" b="0" i="0" dirty="0">
                <a:solidFill>
                  <a:srgbClr val="000000"/>
                </a:solidFill>
                <a:effectLst/>
              </a:rPr>
              <a:t>Key landmark detection</a:t>
            </a:r>
          </a:p>
        </p:txBody>
      </p:sp>
      <p:sp>
        <p:nvSpPr>
          <p:cNvPr id="65" name="Flowchart: Process 64">
            <a:extLst>
              <a:ext uri="{FF2B5EF4-FFF2-40B4-BE49-F238E27FC236}">
                <a16:creationId xmlns:a16="http://schemas.microsoft.com/office/drawing/2014/main" id="{216779CF-D51A-41D4-BB44-FD9F03C25A38}"/>
              </a:ext>
            </a:extLst>
          </p:cNvPr>
          <p:cNvSpPr/>
          <p:nvPr/>
        </p:nvSpPr>
        <p:spPr>
          <a:xfrm>
            <a:off x="6603608" y="1756568"/>
            <a:ext cx="1231729" cy="807413"/>
          </a:xfrm>
          <a:prstGeom prst="flowChartProcess">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b="0" i="0" dirty="0">
                <a:solidFill>
                  <a:srgbClr val="000000"/>
                </a:solidFill>
                <a:effectLst/>
              </a:rPr>
              <a:t>Key point filtering</a:t>
            </a:r>
          </a:p>
        </p:txBody>
      </p:sp>
      <p:sp>
        <p:nvSpPr>
          <p:cNvPr id="67" name="Flowchart: Process 66">
            <a:extLst>
              <a:ext uri="{FF2B5EF4-FFF2-40B4-BE49-F238E27FC236}">
                <a16:creationId xmlns:a16="http://schemas.microsoft.com/office/drawing/2014/main" id="{B1109525-2754-4F9D-B838-329008536F3B}"/>
              </a:ext>
            </a:extLst>
          </p:cNvPr>
          <p:cNvSpPr/>
          <p:nvPr/>
        </p:nvSpPr>
        <p:spPr>
          <a:xfrm>
            <a:off x="5070266" y="1773839"/>
            <a:ext cx="1231729" cy="790141"/>
          </a:xfrm>
          <a:prstGeom prst="flowChartProcess">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b="0" i="0" dirty="0">
              <a:solidFill>
                <a:srgbClr val="000000"/>
              </a:solidFill>
              <a:effectLst/>
            </a:endParaRPr>
          </a:p>
          <a:p>
            <a:pPr algn="ctr"/>
            <a:r>
              <a:rPr lang="en-US" sz="1600" b="0" i="0" dirty="0">
                <a:solidFill>
                  <a:srgbClr val="000000"/>
                </a:solidFill>
                <a:effectLst/>
              </a:rPr>
              <a:t>JSON2CSV file creation</a:t>
            </a:r>
          </a:p>
          <a:p>
            <a:pPr algn="ctr"/>
            <a:endParaRPr lang="en-US" sz="1600" dirty="0">
              <a:solidFill>
                <a:schemeClr val="tx1"/>
              </a:solidFill>
            </a:endParaRPr>
          </a:p>
        </p:txBody>
      </p:sp>
      <p:cxnSp>
        <p:nvCxnSpPr>
          <p:cNvPr id="88" name="Elbow Connector 25">
            <a:extLst>
              <a:ext uri="{FF2B5EF4-FFF2-40B4-BE49-F238E27FC236}">
                <a16:creationId xmlns:a16="http://schemas.microsoft.com/office/drawing/2014/main" id="{E20C31E4-9A7F-4EF7-9E1D-FC225B818445}"/>
              </a:ext>
            </a:extLst>
          </p:cNvPr>
          <p:cNvCxnSpPr>
            <a:cxnSpLocks/>
          </p:cNvCxnSpPr>
          <p:nvPr/>
        </p:nvCxnSpPr>
        <p:spPr>
          <a:xfrm rot="10800000" flipV="1">
            <a:off x="10454888" y="3855837"/>
            <a:ext cx="850471" cy="612722"/>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3C591E5-F293-4B90-8C6D-4FDE94E57370}"/>
              </a:ext>
            </a:extLst>
          </p:cNvPr>
          <p:cNvSpPr>
            <a:spLocks noGrp="1"/>
          </p:cNvSpPr>
          <p:nvPr>
            <p:ph type="sldNum" sz="quarter" idx="12"/>
          </p:nvPr>
        </p:nvSpPr>
        <p:spPr/>
        <p:txBody>
          <a:bodyPr/>
          <a:lstStyle/>
          <a:p>
            <a:fld id="{89901C2D-82A2-4EF3-9AE4-31F78FDAF399}" type="slidenum">
              <a:rPr lang="en-IN" smtClean="0"/>
              <a:t>6</a:t>
            </a:fld>
            <a:endParaRPr lang="en-IN" dirty="0"/>
          </a:p>
        </p:txBody>
      </p:sp>
      <p:sp>
        <p:nvSpPr>
          <p:cNvPr id="6" name="Flowchart: Decision 5">
            <a:extLst>
              <a:ext uri="{FF2B5EF4-FFF2-40B4-BE49-F238E27FC236}">
                <a16:creationId xmlns:a16="http://schemas.microsoft.com/office/drawing/2014/main" id="{66A02035-49EA-DFF9-EFBF-0BE4DB433634}"/>
              </a:ext>
            </a:extLst>
          </p:cNvPr>
          <p:cNvSpPr/>
          <p:nvPr/>
        </p:nvSpPr>
        <p:spPr>
          <a:xfrm>
            <a:off x="6831178" y="3990332"/>
            <a:ext cx="1100785" cy="1037199"/>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a:p>
            <a:pPr algn="ctr"/>
            <a:r>
              <a:rPr lang="en-IN" dirty="0"/>
              <a:t>IF</a:t>
            </a:r>
          </a:p>
          <a:p>
            <a:pPr algn="ctr"/>
            <a:endParaRPr lang="en-IN" dirty="0"/>
          </a:p>
        </p:txBody>
      </p:sp>
      <p:cxnSp>
        <p:nvCxnSpPr>
          <p:cNvPr id="30" name="Straight Arrow Connector 29">
            <a:extLst>
              <a:ext uri="{FF2B5EF4-FFF2-40B4-BE49-F238E27FC236}">
                <a16:creationId xmlns:a16="http://schemas.microsoft.com/office/drawing/2014/main" id="{8BC00DC0-8D10-509F-C9BA-74F6FB411C31}"/>
              </a:ext>
            </a:extLst>
          </p:cNvPr>
          <p:cNvCxnSpPr>
            <a:cxnSpLocks/>
          </p:cNvCxnSpPr>
          <p:nvPr/>
        </p:nvCxnSpPr>
        <p:spPr>
          <a:xfrm flipH="1">
            <a:off x="7900618" y="4517522"/>
            <a:ext cx="8143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8">
            <a:extLst>
              <a:ext uri="{FF2B5EF4-FFF2-40B4-BE49-F238E27FC236}">
                <a16:creationId xmlns:a16="http://schemas.microsoft.com/office/drawing/2014/main" id="{96C63C5B-7819-9262-EB55-3177E94B9714}"/>
              </a:ext>
            </a:extLst>
          </p:cNvPr>
          <p:cNvSpPr/>
          <p:nvPr/>
        </p:nvSpPr>
        <p:spPr>
          <a:xfrm>
            <a:off x="3404719" y="4013237"/>
            <a:ext cx="2564006" cy="991388"/>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a:p>
            <a:pPr algn="ctr"/>
            <a:r>
              <a:rPr lang="en-US" sz="1600" dirty="0">
                <a:solidFill>
                  <a:schemeClr val="tx1"/>
                </a:solidFill>
              </a:rPr>
              <a:t>Gait Sensor Data</a:t>
            </a:r>
          </a:p>
          <a:p>
            <a:pPr algn="ctr"/>
            <a:r>
              <a:rPr lang="en-US" sz="1600" dirty="0">
                <a:solidFill>
                  <a:schemeClr val="tx1"/>
                </a:solidFill>
              </a:rPr>
              <a:t>(For Calculation of FOG </a:t>
            </a:r>
          </a:p>
          <a:p>
            <a:pPr algn="ctr"/>
            <a:r>
              <a:rPr lang="en-US" sz="1600" dirty="0">
                <a:solidFill>
                  <a:schemeClr val="tx1"/>
                </a:solidFill>
              </a:rPr>
              <a:t>&amp; </a:t>
            </a:r>
            <a:r>
              <a:rPr lang="en-IN" sz="1600" u="none" strike="noStrike" dirty="0">
                <a:solidFill>
                  <a:schemeClr val="tx1"/>
                </a:solidFill>
                <a:effectLst/>
              </a:rPr>
              <a:t>severity</a:t>
            </a:r>
            <a:r>
              <a:rPr lang="en-IN" sz="1600" b="0" i="0" u="none" strike="noStrike" dirty="0">
                <a:solidFill>
                  <a:schemeClr val="tx1"/>
                </a:solidFill>
                <a:effectLst/>
                <a:latin typeface="arial" panose="020B0604020202020204" pitchFamily="34" charset="0"/>
              </a:rPr>
              <a:t> level</a:t>
            </a:r>
            <a:r>
              <a:rPr lang="en-US" sz="1600" dirty="0">
                <a:solidFill>
                  <a:schemeClr val="tx1"/>
                </a:solidFill>
              </a:rPr>
              <a:t>)</a:t>
            </a:r>
          </a:p>
          <a:p>
            <a:pPr algn="ctr"/>
            <a:endParaRPr lang="en-US" sz="1600" dirty="0">
              <a:solidFill>
                <a:schemeClr val="tx1"/>
              </a:solidFill>
            </a:endParaRPr>
          </a:p>
          <a:p>
            <a:pPr algn="ctr"/>
            <a:endParaRPr lang="en-US" sz="1600" dirty="0">
              <a:solidFill>
                <a:schemeClr val="tx1"/>
              </a:solidFill>
            </a:endParaRPr>
          </a:p>
          <a:p>
            <a:pPr algn="ctr"/>
            <a:endParaRPr lang="en-US" sz="1600" dirty="0">
              <a:solidFill>
                <a:schemeClr val="tx1"/>
              </a:solidFill>
            </a:endParaRPr>
          </a:p>
        </p:txBody>
      </p:sp>
      <p:sp>
        <p:nvSpPr>
          <p:cNvPr id="34" name="Rounded Rectangle 7">
            <a:extLst>
              <a:ext uri="{FF2B5EF4-FFF2-40B4-BE49-F238E27FC236}">
                <a16:creationId xmlns:a16="http://schemas.microsoft.com/office/drawing/2014/main" id="{B1456476-7B52-5AED-B44A-5A678113B413}"/>
              </a:ext>
            </a:extLst>
          </p:cNvPr>
          <p:cNvSpPr/>
          <p:nvPr/>
        </p:nvSpPr>
        <p:spPr>
          <a:xfrm>
            <a:off x="897006" y="4033469"/>
            <a:ext cx="1819947" cy="1106514"/>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IN" sz="1600" b="0" i="0" dirty="0">
                <a:solidFill>
                  <a:srgbClr val="202124"/>
                </a:solidFill>
                <a:effectLst/>
                <a:latin typeface="arial" panose="020B0604020202020204" pitchFamily="34" charset="0"/>
              </a:rPr>
              <a:t>CNN</a:t>
            </a:r>
          </a:p>
          <a:p>
            <a:pPr algn="ctr"/>
            <a:r>
              <a:rPr lang="en-IN" sz="1600" dirty="0">
                <a:solidFill>
                  <a:srgbClr val="202124"/>
                </a:solidFill>
                <a:latin typeface="arial" panose="020B0604020202020204" pitchFamily="34" charset="0"/>
              </a:rPr>
              <a:t>ALGORITHM</a:t>
            </a:r>
            <a:endParaRPr lang="en-US" sz="1600" dirty="0">
              <a:solidFill>
                <a:schemeClr val="tx1"/>
              </a:solidFill>
            </a:endParaRPr>
          </a:p>
        </p:txBody>
      </p:sp>
      <p:sp>
        <p:nvSpPr>
          <p:cNvPr id="35" name="Flowchart: Terminator 34">
            <a:extLst>
              <a:ext uri="{FF2B5EF4-FFF2-40B4-BE49-F238E27FC236}">
                <a16:creationId xmlns:a16="http://schemas.microsoft.com/office/drawing/2014/main" id="{D4786540-DCE6-F4DB-A41C-BCA41F8CE8FB}"/>
              </a:ext>
            </a:extLst>
          </p:cNvPr>
          <p:cNvSpPr/>
          <p:nvPr/>
        </p:nvSpPr>
        <p:spPr>
          <a:xfrm>
            <a:off x="453103" y="5686954"/>
            <a:ext cx="4448742" cy="895441"/>
          </a:xfrm>
          <a:prstGeom prst="flowChartTerminator">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endParaRPr>
          </a:p>
        </p:txBody>
      </p:sp>
      <p:sp>
        <p:nvSpPr>
          <p:cNvPr id="36" name="Flowchart: Process 35">
            <a:extLst>
              <a:ext uri="{FF2B5EF4-FFF2-40B4-BE49-F238E27FC236}">
                <a16:creationId xmlns:a16="http://schemas.microsoft.com/office/drawing/2014/main" id="{3CF671A1-0FE2-0557-BD44-AF30D887BEEA}"/>
              </a:ext>
            </a:extLst>
          </p:cNvPr>
          <p:cNvSpPr/>
          <p:nvPr/>
        </p:nvSpPr>
        <p:spPr>
          <a:xfrm>
            <a:off x="749967" y="5841047"/>
            <a:ext cx="1819945" cy="561975"/>
          </a:xfrm>
          <a:prstGeom prst="flowChartProcess">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fontAlgn="base"/>
            <a:r>
              <a:rPr lang="en-US" sz="1600" b="0" i="0" dirty="0">
                <a:solidFill>
                  <a:srgbClr val="000000"/>
                </a:solidFill>
                <a:effectLst/>
              </a:rPr>
              <a:t>Detection Of FOG</a:t>
            </a:r>
          </a:p>
        </p:txBody>
      </p:sp>
      <p:sp>
        <p:nvSpPr>
          <p:cNvPr id="37" name="Flowchart: Process 36">
            <a:extLst>
              <a:ext uri="{FF2B5EF4-FFF2-40B4-BE49-F238E27FC236}">
                <a16:creationId xmlns:a16="http://schemas.microsoft.com/office/drawing/2014/main" id="{E1294A5F-AAB2-3425-D3B1-B2771EB8744C}"/>
              </a:ext>
            </a:extLst>
          </p:cNvPr>
          <p:cNvSpPr/>
          <p:nvPr/>
        </p:nvSpPr>
        <p:spPr>
          <a:xfrm>
            <a:off x="2780092" y="5852825"/>
            <a:ext cx="1819945" cy="561975"/>
          </a:xfrm>
          <a:prstGeom prst="flowChartProcess">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fontAlgn="base"/>
            <a:r>
              <a:rPr lang="en-US" sz="1600" b="0" i="0" dirty="0">
                <a:solidFill>
                  <a:srgbClr val="000000"/>
                </a:solidFill>
                <a:effectLst/>
              </a:rPr>
              <a:t>Detection of </a:t>
            </a:r>
            <a:r>
              <a:rPr lang="en-IN" sz="1600" u="none" strike="noStrike" dirty="0">
                <a:solidFill>
                  <a:schemeClr val="tx1"/>
                </a:solidFill>
                <a:effectLst/>
              </a:rPr>
              <a:t>severity</a:t>
            </a:r>
            <a:r>
              <a:rPr lang="en-US" sz="1600" b="0" i="0" dirty="0">
                <a:solidFill>
                  <a:srgbClr val="000000"/>
                </a:solidFill>
                <a:effectLst/>
              </a:rPr>
              <a:t> </a:t>
            </a:r>
          </a:p>
        </p:txBody>
      </p:sp>
      <p:cxnSp>
        <p:nvCxnSpPr>
          <p:cNvPr id="38" name="Straight Arrow Connector 37">
            <a:extLst>
              <a:ext uri="{FF2B5EF4-FFF2-40B4-BE49-F238E27FC236}">
                <a16:creationId xmlns:a16="http://schemas.microsoft.com/office/drawing/2014/main" id="{CC40D9FF-F68C-6DFF-1237-1A2E2E961014}"/>
              </a:ext>
            </a:extLst>
          </p:cNvPr>
          <p:cNvCxnSpPr>
            <a:cxnSpLocks/>
          </p:cNvCxnSpPr>
          <p:nvPr/>
        </p:nvCxnSpPr>
        <p:spPr>
          <a:xfrm flipV="1">
            <a:off x="9373975" y="2169612"/>
            <a:ext cx="542925" cy="87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7">
            <a:extLst>
              <a:ext uri="{FF2B5EF4-FFF2-40B4-BE49-F238E27FC236}">
                <a16:creationId xmlns:a16="http://schemas.microsoft.com/office/drawing/2014/main" id="{26FAA5FC-3103-1564-6942-CBF277DEC563}"/>
              </a:ext>
            </a:extLst>
          </p:cNvPr>
          <p:cNvSpPr/>
          <p:nvPr/>
        </p:nvSpPr>
        <p:spPr>
          <a:xfrm>
            <a:off x="9963397" y="3275387"/>
            <a:ext cx="1971675" cy="583848"/>
          </a:xfrm>
          <a:prstGeom prst="roundRect">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Classification</a:t>
            </a:r>
          </a:p>
        </p:txBody>
      </p:sp>
      <p:cxnSp>
        <p:nvCxnSpPr>
          <p:cNvPr id="40" name="Straight Arrow Connector 39">
            <a:extLst>
              <a:ext uri="{FF2B5EF4-FFF2-40B4-BE49-F238E27FC236}">
                <a16:creationId xmlns:a16="http://schemas.microsoft.com/office/drawing/2014/main" id="{45AACB6B-53E7-DEC2-BEF0-8A1EADE2187A}"/>
              </a:ext>
            </a:extLst>
          </p:cNvPr>
          <p:cNvCxnSpPr>
            <a:cxnSpLocks/>
          </p:cNvCxnSpPr>
          <p:nvPr/>
        </p:nvCxnSpPr>
        <p:spPr>
          <a:xfrm flipH="1">
            <a:off x="6016797" y="4517522"/>
            <a:ext cx="8143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5D4E6051-AA43-0D0D-3641-0FA66DAB6277}"/>
              </a:ext>
            </a:extLst>
          </p:cNvPr>
          <p:cNvSpPr/>
          <p:nvPr/>
        </p:nvSpPr>
        <p:spPr>
          <a:xfrm>
            <a:off x="5968725" y="5610845"/>
            <a:ext cx="1654919" cy="97155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a:solidFill>
                  <a:schemeClr val="tx1"/>
                </a:solidFill>
              </a:rPr>
              <a:t>Result</a:t>
            </a:r>
          </a:p>
        </p:txBody>
      </p:sp>
      <p:cxnSp>
        <p:nvCxnSpPr>
          <p:cNvPr id="47" name="Straight Arrow Connector 46">
            <a:extLst>
              <a:ext uri="{FF2B5EF4-FFF2-40B4-BE49-F238E27FC236}">
                <a16:creationId xmlns:a16="http://schemas.microsoft.com/office/drawing/2014/main" id="{958CCCA4-D512-8DA0-BF2B-8D28F206DCE3}"/>
              </a:ext>
            </a:extLst>
          </p:cNvPr>
          <p:cNvCxnSpPr>
            <a:cxnSpLocks/>
          </p:cNvCxnSpPr>
          <p:nvPr/>
        </p:nvCxnSpPr>
        <p:spPr>
          <a:xfrm flipH="1">
            <a:off x="2638816" y="4580145"/>
            <a:ext cx="814381"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7A4D1F-E6D6-32D5-D7F5-E8BCF7620CFF}"/>
              </a:ext>
            </a:extLst>
          </p:cNvPr>
          <p:cNvCxnSpPr>
            <a:cxnSpLocks/>
          </p:cNvCxnSpPr>
          <p:nvPr/>
        </p:nvCxnSpPr>
        <p:spPr>
          <a:xfrm>
            <a:off x="3046006" y="4730375"/>
            <a:ext cx="0" cy="59431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0A3869A-625D-969F-DDD9-92847ED1F164}"/>
              </a:ext>
            </a:extLst>
          </p:cNvPr>
          <p:cNvCxnSpPr>
            <a:cxnSpLocks/>
          </p:cNvCxnSpPr>
          <p:nvPr/>
        </p:nvCxnSpPr>
        <p:spPr>
          <a:xfrm>
            <a:off x="4901845" y="6133812"/>
            <a:ext cx="1050676"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1F09C75-3F27-8203-6649-F41F0EFB5B65}"/>
              </a:ext>
            </a:extLst>
          </p:cNvPr>
          <p:cNvSpPr txBox="1"/>
          <p:nvPr/>
        </p:nvSpPr>
        <p:spPr>
          <a:xfrm>
            <a:off x="6247124" y="4217394"/>
            <a:ext cx="512641" cy="369332"/>
          </a:xfrm>
          <a:prstGeom prst="rect">
            <a:avLst/>
          </a:prstGeom>
          <a:noFill/>
        </p:spPr>
        <p:txBody>
          <a:bodyPr wrap="none" rtlCol="0">
            <a:spAutoFit/>
          </a:bodyPr>
          <a:lstStyle/>
          <a:p>
            <a:r>
              <a:rPr lang="en-IN" dirty="0"/>
              <a:t>YES</a:t>
            </a:r>
          </a:p>
        </p:txBody>
      </p:sp>
      <p:cxnSp>
        <p:nvCxnSpPr>
          <p:cNvPr id="56" name="Elbow Connector 25">
            <a:extLst>
              <a:ext uri="{FF2B5EF4-FFF2-40B4-BE49-F238E27FC236}">
                <a16:creationId xmlns:a16="http://schemas.microsoft.com/office/drawing/2014/main" id="{2ED7950A-5406-2ADB-EBE6-1999ECDF35E8}"/>
              </a:ext>
            </a:extLst>
          </p:cNvPr>
          <p:cNvCxnSpPr>
            <a:cxnSpLocks/>
          </p:cNvCxnSpPr>
          <p:nvPr/>
        </p:nvCxnSpPr>
        <p:spPr>
          <a:xfrm>
            <a:off x="7381570" y="5432430"/>
            <a:ext cx="2521006" cy="40157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5CF0C7A-EC22-D2D6-BF39-64AF670C9823}"/>
              </a:ext>
            </a:extLst>
          </p:cNvPr>
          <p:cNvSpPr txBox="1"/>
          <p:nvPr/>
        </p:nvSpPr>
        <p:spPr>
          <a:xfrm>
            <a:off x="8749943" y="5533348"/>
            <a:ext cx="486030" cy="369332"/>
          </a:xfrm>
          <a:prstGeom prst="rect">
            <a:avLst/>
          </a:prstGeom>
          <a:noFill/>
        </p:spPr>
        <p:txBody>
          <a:bodyPr wrap="none" rtlCol="0">
            <a:spAutoFit/>
          </a:bodyPr>
          <a:lstStyle/>
          <a:p>
            <a:r>
              <a:rPr lang="en-IN" dirty="0"/>
              <a:t>NO</a:t>
            </a:r>
          </a:p>
        </p:txBody>
      </p:sp>
      <p:cxnSp>
        <p:nvCxnSpPr>
          <p:cNvPr id="57" name="Straight Connector 56">
            <a:extLst>
              <a:ext uri="{FF2B5EF4-FFF2-40B4-BE49-F238E27FC236}">
                <a16:creationId xmlns:a16="http://schemas.microsoft.com/office/drawing/2014/main" id="{E31B45AF-775D-4CF1-C0FB-29DDA840F0B7}"/>
              </a:ext>
            </a:extLst>
          </p:cNvPr>
          <p:cNvCxnSpPr>
            <a:cxnSpLocks/>
            <a:stCxn id="6" idx="2"/>
          </p:cNvCxnSpPr>
          <p:nvPr/>
        </p:nvCxnSpPr>
        <p:spPr>
          <a:xfrm>
            <a:off x="7381571" y="5027531"/>
            <a:ext cx="0" cy="404899"/>
          </a:xfrm>
          <a:prstGeom prst="line">
            <a:avLst/>
          </a:prstGeom>
        </p:spPr>
        <p:style>
          <a:lnRef idx="1">
            <a:schemeClr val="dk1"/>
          </a:lnRef>
          <a:fillRef idx="0">
            <a:schemeClr val="dk1"/>
          </a:fillRef>
          <a:effectRef idx="0">
            <a:schemeClr val="dk1"/>
          </a:effectRef>
          <a:fontRef idx="minor">
            <a:schemeClr val="tx1"/>
          </a:fontRef>
        </p:style>
      </p:cxnSp>
      <p:sp>
        <p:nvSpPr>
          <p:cNvPr id="42" name="Flowchart: Process 41">
            <a:extLst>
              <a:ext uri="{FF2B5EF4-FFF2-40B4-BE49-F238E27FC236}">
                <a16:creationId xmlns:a16="http://schemas.microsoft.com/office/drawing/2014/main" id="{A3D4D40A-524C-0E33-A98D-EDCC65ED2DA2}"/>
              </a:ext>
            </a:extLst>
          </p:cNvPr>
          <p:cNvSpPr/>
          <p:nvPr/>
        </p:nvSpPr>
        <p:spPr>
          <a:xfrm>
            <a:off x="9916900" y="5644155"/>
            <a:ext cx="1324764" cy="417339"/>
          </a:xfrm>
          <a:prstGeom prst="flowChartProcess">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rtl="0" fontAlgn="base"/>
            <a:r>
              <a:rPr lang="en-IN" sz="1600" b="0" i="0" dirty="0">
                <a:solidFill>
                  <a:srgbClr val="000000"/>
                </a:solidFill>
                <a:effectLst/>
              </a:rPr>
              <a:t>HOME PAGE</a:t>
            </a:r>
            <a:endParaRPr lang="en-US" sz="1600" b="0" i="0" dirty="0">
              <a:solidFill>
                <a:srgbClr val="000000"/>
              </a:solidFill>
              <a:effectLst/>
            </a:endParaRPr>
          </a:p>
        </p:txBody>
      </p:sp>
    </p:spTree>
    <p:extLst>
      <p:ext uri="{BB962C8B-B14F-4D97-AF65-F5344CB8AC3E}">
        <p14:creationId xmlns:p14="http://schemas.microsoft.com/office/powerpoint/2010/main" val="134627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9B94-3764-7CA5-6EF9-5997470B7A6C}"/>
              </a:ext>
            </a:extLst>
          </p:cNvPr>
          <p:cNvSpPr>
            <a:spLocks noGrp="1"/>
          </p:cNvSpPr>
          <p:nvPr>
            <p:ph type="title"/>
          </p:nvPr>
        </p:nvSpPr>
        <p:spPr/>
        <p:txBody>
          <a:bodyPr/>
          <a:lstStyle/>
          <a:p>
            <a:r>
              <a:rPr lang="en-IN" dirty="0"/>
              <a:t>Module</a:t>
            </a:r>
          </a:p>
        </p:txBody>
      </p:sp>
      <p:sp>
        <p:nvSpPr>
          <p:cNvPr id="3" name="Content Placeholder 2">
            <a:extLst>
              <a:ext uri="{FF2B5EF4-FFF2-40B4-BE49-F238E27FC236}">
                <a16:creationId xmlns:a16="http://schemas.microsoft.com/office/drawing/2014/main" id="{423481BE-1526-50CE-532B-7879A824D4A6}"/>
              </a:ext>
            </a:extLst>
          </p:cNvPr>
          <p:cNvSpPr>
            <a:spLocks noGrp="1"/>
          </p:cNvSpPr>
          <p:nvPr>
            <p:ph idx="1"/>
          </p:nvPr>
        </p:nvSpPr>
        <p:spPr/>
        <p:txBody>
          <a:bodyPr>
            <a:normAutofit/>
          </a:bodyPr>
          <a:lstStyle/>
          <a:p>
            <a:r>
              <a:rPr lang="en-IN" sz="2000" dirty="0"/>
              <a:t>Pre-Processing</a:t>
            </a:r>
          </a:p>
          <a:p>
            <a:r>
              <a:rPr lang="en-US" sz="2000" b="0" i="0" dirty="0">
                <a:solidFill>
                  <a:srgbClr val="000000"/>
                </a:solidFill>
                <a:effectLst/>
              </a:rPr>
              <a:t>Pose Estimation</a:t>
            </a:r>
          </a:p>
          <a:p>
            <a:r>
              <a:rPr lang="en-US" sz="2000" dirty="0">
                <a:solidFill>
                  <a:srgbClr val="000000"/>
                </a:solidFill>
              </a:rPr>
              <a:t>Feature Extraction</a:t>
            </a:r>
          </a:p>
          <a:p>
            <a:r>
              <a:rPr lang="en-US" sz="2000" dirty="0">
                <a:solidFill>
                  <a:srgbClr val="000000"/>
                </a:solidFill>
              </a:rPr>
              <a:t>Classification</a:t>
            </a:r>
          </a:p>
          <a:p>
            <a:r>
              <a:rPr lang="en-US" sz="2000" b="0" i="0" dirty="0">
                <a:solidFill>
                  <a:srgbClr val="000000"/>
                </a:solidFill>
                <a:effectLst/>
              </a:rPr>
              <a:t>Detection Of FOG</a:t>
            </a:r>
          </a:p>
          <a:p>
            <a:r>
              <a:rPr lang="en-US" sz="2000" b="0" i="0" dirty="0">
                <a:solidFill>
                  <a:srgbClr val="000000"/>
                </a:solidFill>
                <a:effectLst/>
              </a:rPr>
              <a:t>Detection of </a:t>
            </a:r>
            <a:r>
              <a:rPr lang="en-IN" sz="2000" u="none" strike="noStrike" dirty="0">
                <a:solidFill>
                  <a:schemeClr val="tx1"/>
                </a:solidFill>
                <a:effectLst/>
              </a:rPr>
              <a:t>severity</a:t>
            </a:r>
            <a:r>
              <a:rPr lang="en-US" sz="2000" b="0" i="0" dirty="0">
                <a:solidFill>
                  <a:srgbClr val="000000"/>
                </a:solidFill>
                <a:effectLst/>
              </a:rPr>
              <a:t> </a:t>
            </a:r>
          </a:p>
          <a:p>
            <a:r>
              <a:rPr lang="en-US" sz="2000" b="0" i="0" dirty="0">
                <a:solidFill>
                  <a:srgbClr val="000000"/>
                </a:solidFill>
                <a:effectLst/>
              </a:rPr>
              <a:t>Final Output</a:t>
            </a:r>
          </a:p>
          <a:p>
            <a:r>
              <a:rPr lang="en-US" sz="2000" dirty="0">
                <a:solidFill>
                  <a:srgbClr val="000000"/>
                </a:solidFill>
              </a:rPr>
              <a:t>User interface</a:t>
            </a:r>
            <a:endParaRPr lang="en-US" sz="2000" b="0" i="0" dirty="0">
              <a:solidFill>
                <a:srgbClr val="000000"/>
              </a:solidFill>
              <a:effectLst/>
            </a:endParaRPr>
          </a:p>
          <a:p>
            <a:endParaRPr lang="en-US" sz="2800" b="0" i="0" dirty="0">
              <a:solidFill>
                <a:srgbClr val="000000"/>
              </a:solidFill>
              <a:effectLst/>
            </a:endParaRPr>
          </a:p>
          <a:p>
            <a:endParaRPr lang="en-US" dirty="0">
              <a:solidFill>
                <a:srgbClr val="000000"/>
              </a:solidFill>
            </a:endParaRPr>
          </a:p>
          <a:p>
            <a:endParaRPr lang="en-US" dirty="0">
              <a:solidFill>
                <a:srgbClr val="000000"/>
              </a:solidFill>
            </a:endParaRPr>
          </a:p>
          <a:p>
            <a:endParaRPr lang="en-US" sz="2800" b="0" i="0" dirty="0">
              <a:solidFill>
                <a:srgbClr val="000000"/>
              </a:solidFill>
              <a:effectLst/>
            </a:endParaRP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5E9A89B0-0B65-4CE1-B9EB-298E2D7AE648}"/>
              </a:ext>
            </a:extLst>
          </p:cNvPr>
          <p:cNvSpPr>
            <a:spLocks noGrp="1"/>
          </p:cNvSpPr>
          <p:nvPr>
            <p:ph type="sldNum" sz="quarter" idx="12"/>
          </p:nvPr>
        </p:nvSpPr>
        <p:spPr/>
        <p:txBody>
          <a:bodyPr/>
          <a:lstStyle/>
          <a:p>
            <a:fld id="{89901C2D-82A2-4EF3-9AE4-31F78FDAF399}" type="slidenum">
              <a:rPr lang="en-IN" smtClean="0"/>
              <a:t>7</a:t>
            </a:fld>
            <a:endParaRPr lang="en-IN"/>
          </a:p>
        </p:txBody>
      </p:sp>
    </p:spTree>
    <p:extLst>
      <p:ext uri="{BB962C8B-B14F-4D97-AF65-F5344CB8AC3E}">
        <p14:creationId xmlns:p14="http://schemas.microsoft.com/office/powerpoint/2010/main" val="3430870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2BF9-1327-4E1C-B4E4-6A726799F711}"/>
              </a:ext>
            </a:extLst>
          </p:cNvPr>
          <p:cNvSpPr>
            <a:spLocks noGrp="1"/>
          </p:cNvSpPr>
          <p:nvPr>
            <p:ph type="title"/>
          </p:nvPr>
        </p:nvSpPr>
        <p:spPr/>
        <p:txBody>
          <a:bodyPr/>
          <a:lstStyle/>
          <a:p>
            <a:r>
              <a:rPr lang="en-IN" dirty="0"/>
              <a:t>Module- 1.</a:t>
            </a:r>
            <a:r>
              <a:rPr lang="en-US" dirty="0"/>
              <a:t> </a:t>
            </a:r>
            <a:r>
              <a:rPr lang="en-IN" dirty="0">
                <a:solidFill>
                  <a:schemeClr val="tx1"/>
                </a:solidFill>
              </a:rPr>
              <a:t>Pre-Processing</a:t>
            </a:r>
            <a:endParaRPr lang="en-IN" dirty="0"/>
          </a:p>
        </p:txBody>
      </p:sp>
      <p:sp>
        <p:nvSpPr>
          <p:cNvPr id="3" name="Content Placeholder 2">
            <a:extLst>
              <a:ext uri="{FF2B5EF4-FFF2-40B4-BE49-F238E27FC236}">
                <a16:creationId xmlns:a16="http://schemas.microsoft.com/office/drawing/2014/main" id="{B614DC66-8480-45D0-BA33-BFBF32FE0035}"/>
              </a:ext>
            </a:extLst>
          </p:cNvPr>
          <p:cNvSpPr>
            <a:spLocks noGrp="1"/>
          </p:cNvSpPr>
          <p:nvPr>
            <p:ph idx="1"/>
          </p:nvPr>
        </p:nvSpPr>
        <p:spPr/>
        <p:txBody>
          <a:bodyPr/>
          <a:lstStyle/>
          <a:p>
            <a:r>
              <a:rPr lang="en-US" sz="1800" dirty="0"/>
              <a:t>For each frame in a video, </a:t>
            </a:r>
            <a:r>
              <a:rPr lang="en-US" sz="1800" b="1" dirty="0"/>
              <a:t>Openpose</a:t>
            </a:r>
            <a:r>
              <a:rPr lang="en-US" sz="1800" dirty="0"/>
              <a:t> returned 2D image-plane coordinates of 25 key points together with prediction confidence of each point for each detected person.</a:t>
            </a:r>
          </a:p>
          <a:p>
            <a:pPr algn="l">
              <a:buFont typeface="Arial" panose="020B0604020202020204" pitchFamily="34" charset="0"/>
              <a:buChar char="•"/>
            </a:pPr>
            <a:r>
              <a:rPr lang="en-IN" sz="1800" b="1" i="0" dirty="0">
                <a:solidFill>
                  <a:srgbClr val="24292F"/>
                </a:solidFill>
                <a:effectLst/>
                <a:latin typeface="-apple-system"/>
              </a:rPr>
              <a:t>Input</a:t>
            </a:r>
            <a:r>
              <a:rPr lang="en-IN" sz="1800" b="0" i="0" dirty="0">
                <a:solidFill>
                  <a:srgbClr val="24292F"/>
                </a:solidFill>
                <a:effectLst/>
                <a:latin typeface="-apple-system"/>
              </a:rPr>
              <a:t>: video</a:t>
            </a:r>
          </a:p>
          <a:p>
            <a:pPr algn="l">
              <a:buFont typeface="Arial" panose="020B0604020202020204" pitchFamily="34" charset="0"/>
              <a:buChar char="•"/>
            </a:pPr>
            <a:r>
              <a:rPr lang="en-IN" sz="1800" b="1" i="0" dirty="0">
                <a:solidFill>
                  <a:srgbClr val="24292F"/>
                </a:solidFill>
                <a:effectLst/>
                <a:latin typeface="-apple-system"/>
              </a:rPr>
              <a:t>Output</a:t>
            </a:r>
            <a:r>
              <a:rPr lang="en-IN" sz="1800" b="0" i="0" dirty="0">
                <a:solidFill>
                  <a:srgbClr val="24292F"/>
                </a:solidFill>
                <a:effectLst/>
                <a:latin typeface="-apple-system"/>
              </a:rPr>
              <a:t>: keypoint saving (JSON)</a:t>
            </a:r>
          </a:p>
          <a:p>
            <a:endParaRPr lang="en-US" sz="1800" dirty="0"/>
          </a:p>
          <a:p>
            <a:pPr lvl="3"/>
            <a:endParaRPr lang="en-US" sz="1000" b="0" i="0" dirty="0">
              <a:solidFill>
                <a:srgbClr val="000000"/>
              </a:solidFill>
              <a:effectLst/>
            </a:endParaRPr>
          </a:p>
          <a:p>
            <a:pPr marL="457200" lvl="1" indent="0">
              <a:buNone/>
            </a:pPr>
            <a:endParaRPr lang="en-US" sz="1400" b="0" i="0" dirty="0">
              <a:effectLst/>
            </a:endParaRPr>
          </a:p>
          <a:p>
            <a:pPr marL="0" indent="0">
              <a:buNone/>
            </a:pPr>
            <a:r>
              <a:rPr lang="en-US" sz="1800" b="0" i="0" dirty="0">
                <a:effectLst/>
              </a:rPr>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04E7D37-0CBF-4CDB-A19D-D574C192A1DE}"/>
              </a:ext>
            </a:extLst>
          </p:cNvPr>
          <p:cNvSpPr>
            <a:spLocks noGrp="1"/>
          </p:cNvSpPr>
          <p:nvPr>
            <p:ph type="sldNum" sz="quarter" idx="12"/>
          </p:nvPr>
        </p:nvSpPr>
        <p:spPr/>
        <p:txBody>
          <a:bodyPr/>
          <a:lstStyle/>
          <a:p>
            <a:fld id="{89901C2D-82A2-4EF3-9AE4-31F78FDAF399}" type="slidenum">
              <a:rPr lang="en-IN" smtClean="0"/>
              <a:t>8</a:t>
            </a:fld>
            <a:endParaRPr lang="en-IN"/>
          </a:p>
        </p:txBody>
      </p:sp>
      <p:sp>
        <p:nvSpPr>
          <p:cNvPr id="5" name="AutoShape 2">
            <a:extLst>
              <a:ext uri="{FF2B5EF4-FFF2-40B4-BE49-F238E27FC236}">
                <a16:creationId xmlns:a16="http://schemas.microsoft.com/office/drawing/2014/main" id="{103E9234-EE3D-4F1D-B17E-DC7A2E634E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D0872C9C-A542-4CEE-9D06-520BC8ABEB64}"/>
              </a:ext>
            </a:extLst>
          </p:cNvPr>
          <p:cNvSpPr txBox="1"/>
          <p:nvPr/>
        </p:nvSpPr>
        <p:spPr>
          <a:xfrm>
            <a:off x="1603945" y="3296152"/>
            <a:ext cx="539567" cy="276999"/>
          </a:xfrm>
          <a:prstGeom prst="rect">
            <a:avLst/>
          </a:prstGeom>
          <a:noFill/>
        </p:spPr>
        <p:txBody>
          <a:bodyPr wrap="square" rtlCol="0">
            <a:spAutoFit/>
          </a:bodyPr>
          <a:lstStyle/>
          <a:p>
            <a:r>
              <a:rPr lang="en-US" sz="1200" b="1" dirty="0"/>
              <a:t>Input</a:t>
            </a:r>
            <a:endParaRPr lang="en-IN" sz="1200" b="1" dirty="0"/>
          </a:p>
        </p:txBody>
      </p:sp>
      <p:sp>
        <p:nvSpPr>
          <p:cNvPr id="13" name="TextBox 12">
            <a:extLst>
              <a:ext uri="{FF2B5EF4-FFF2-40B4-BE49-F238E27FC236}">
                <a16:creationId xmlns:a16="http://schemas.microsoft.com/office/drawing/2014/main" id="{F3A9748B-8F69-46DE-97C2-823E47CCF2CF}"/>
              </a:ext>
            </a:extLst>
          </p:cNvPr>
          <p:cNvSpPr txBox="1"/>
          <p:nvPr/>
        </p:nvSpPr>
        <p:spPr>
          <a:xfrm>
            <a:off x="9166245" y="3290500"/>
            <a:ext cx="689973" cy="276999"/>
          </a:xfrm>
          <a:prstGeom prst="rect">
            <a:avLst/>
          </a:prstGeom>
          <a:noFill/>
        </p:spPr>
        <p:txBody>
          <a:bodyPr wrap="square" rtlCol="0">
            <a:spAutoFit/>
          </a:bodyPr>
          <a:lstStyle/>
          <a:p>
            <a:r>
              <a:rPr lang="en-US" sz="1200" b="1" dirty="0"/>
              <a:t>Output</a:t>
            </a:r>
            <a:endParaRPr lang="en-IN" sz="1200" b="1" dirty="0"/>
          </a:p>
        </p:txBody>
      </p:sp>
      <p:pic>
        <p:nvPicPr>
          <p:cNvPr id="17" name="Picture 16">
            <a:extLst>
              <a:ext uri="{FF2B5EF4-FFF2-40B4-BE49-F238E27FC236}">
                <a16:creationId xmlns:a16="http://schemas.microsoft.com/office/drawing/2014/main" id="{850F0D84-4C56-D829-3302-89B58E9ABDBC}"/>
              </a:ext>
            </a:extLst>
          </p:cNvPr>
          <p:cNvPicPr>
            <a:picLocks noChangeAspect="1"/>
          </p:cNvPicPr>
          <p:nvPr/>
        </p:nvPicPr>
        <p:blipFill>
          <a:blip r:embed="rId2"/>
          <a:stretch>
            <a:fillRect/>
          </a:stretch>
        </p:blipFill>
        <p:spPr>
          <a:xfrm>
            <a:off x="657011" y="4116959"/>
            <a:ext cx="1893868" cy="2371742"/>
          </a:xfrm>
          <a:prstGeom prst="rect">
            <a:avLst/>
          </a:prstGeom>
        </p:spPr>
      </p:pic>
      <p:pic>
        <p:nvPicPr>
          <p:cNvPr id="8" name="Picture 7">
            <a:extLst>
              <a:ext uri="{FF2B5EF4-FFF2-40B4-BE49-F238E27FC236}">
                <a16:creationId xmlns:a16="http://schemas.microsoft.com/office/drawing/2014/main" id="{7DF7198B-2375-7EC2-43BA-6C4EFCC49F66}"/>
              </a:ext>
            </a:extLst>
          </p:cNvPr>
          <p:cNvPicPr>
            <a:picLocks noChangeAspect="1"/>
          </p:cNvPicPr>
          <p:nvPr/>
        </p:nvPicPr>
        <p:blipFill>
          <a:blip r:embed="rId3"/>
          <a:stretch>
            <a:fillRect/>
          </a:stretch>
        </p:blipFill>
        <p:spPr>
          <a:xfrm>
            <a:off x="7216046" y="3693289"/>
            <a:ext cx="4590373" cy="2976338"/>
          </a:xfrm>
          <a:prstGeom prst="rect">
            <a:avLst/>
          </a:prstGeom>
        </p:spPr>
      </p:pic>
      <p:sp>
        <p:nvSpPr>
          <p:cNvPr id="14" name="Flowchart: Process 13">
            <a:extLst>
              <a:ext uri="{FF2B5EF4-FFF2-40B4-BE49-F238E27FC236}">
                <a16:creationId xmlns:a16="http://schemas.microsoft.com/office/drawing/2014/main" id="{80C948B4-7E20-72D6-A36C-652BD3E02D94}"/>
              </a:ext>
            </a:extLst>
          </p:cNvPr>
          <p:cNvSpPr/>
          <p:nvPr/>
        </p:nvSpPr>
        <p:spPr>
          <a:xfrm>
            <a:off x="3931920" y="4917475"/>
            <a:ext cx="1423852" cy="744583"/>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OpenPose</a:t>
            </a:r>
          </a:p>
          <a:p>
            <a:pPr algn="ctr"/>
            <a:r>
              <a:rPr lang="en-IN" b="0" i="0" dirty="0">
                <a:solidFill>
                  <a:srgbClr val="24292F"/>
                </a:solidFill>
                <a:effectLst/>
                <a:latin typeface="-apple-system"/>
              </a:rPr>
              <a:t>library </a:t>
            </a:r>
            <a:endParaRPr lang="en-IN" dirty="0"/>
          </a:p>
        </p:txBody>
      </p:sp>
      <p:cxnSp>
        <p:nvCxnSpPr>
          <p:cNvPr id="19" name="Straight Arrow Connector 18">
            <a:extLst>
              <a:ext uri="{FF2B5EF4-FFF2-40B4-BE49-F238E27FC236}">
                <a16:creationId xmlns:a16="http://schemas.microsoft.com/office/drawing/2014/main" id="{0DC443D2-016E-B5C2-B905-5170975B93FC}"/>
              </a:ext>
            </a:extLst>
          </p:cNvPr>
          <p:cNvCxnSpPr>
            <a:cxnSpLocks/>
            <a:stCxn id="17" idx="3"/>
            <a:endCxn id="14" idx="1"/>
          </p:cNvCxnSpPr>
          <p:nvPr/>
        </p:nvCxnSpPr>
        <p:spPr>
          <a:xfrm flipV="1">
            <a:off x="2550879" y="5289767"/>
            <a:ext cx="1381041"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57DEB04-0C47-E8D1-A0B8-F8A4FBE3747F}"/>
              </a:ext>
            </a:extLst>
          </p:cNvPr>
          <p:cNvCxnSpPr>
            <a:cxnSpLocks/>
          </p:cNvCxnSpPr>
          <p:nvPr/>
        </p:nvCxnSpPr>
        <p:spPr>
          <a:xfrm flipV="1">
            <a:off x="5355772" y="5298335"/>
            <a:ext cx="1381041" cy="1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729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5B4A-DF9C-6378-2674-01FD2F16A70A}"/>
              </a:ext>
            </a:extLst>
          </p:cNvPr>
          <p:cNvSpPr>
            <a:spLocks noGrp="1"/>
          </p:cNvSpPr>
          <p:nvPr>
            <p:ph type="title"/>
          </p:nvPr>
        </p:nvSpPr>
        <p:spPr/>
        <p:txBody>
          <a:bodyPr/>
          <a:lstStyle/>
          <a:p>
            <a:r>
              <a:rPr lang="en-IN" dirty="0"/>
              <a:t>Module- 1.</a:t>
            </a:r>
            <a:r>
              <a:rPr lang="en-US" dirty="0"/>
              <a:t> </a:t>
            </a:r>
            <a:r>
              <a:rPr lang="en-IN" dirty="0">
                <a:solidFill>
                  <a:schemeClr val="tx1"/>
                </a:solidFill>
              </a:rPr>
              <a:t>Pre-Processing</a:t>
            </a:r>
            <a:endParaRPr lang="en-IN" dirty="0"/>
          </a:p>
        </p:txBody>
      </p:sp>
      <p:sp>
        <p:nvSpPr>
          <p:cNvPr id="3" name="Content Placeholder 2">
            <a:extLst>
              <a:ext uri="{FF2B5EF4-FFF2-40B4-BE49-F238E27FC236}">
                <a16:creationId xmlns:a16="http://schemas.microsoft.com/office/drawing/2014/main" id="{16EA5A4B-8AE3-5E53-6685-13B820A7A069}"/>
              </a:ext>
            </a:extLst>
          </p:cNvPr>
          <p:cNvSpPr>
            <a:spLocks noGrp="1"/>
          </p:cNvSpPr>
          <p:nvPr>
            <p:ph idx="1"/>
          </p:nvPr>
        </p:nvSpPr>
        <p:spPr/>
        <p:txBody>
          <a:bodyPr/>
          <a:lstStyle/>
          <a:p>
            <a:r>
              <a:rPr lang="en-IN" dirty="0"/>
              <a:t>Importing Openpose &amp; Extracting video.</a:t>
            </a:r>
          </a:p>
          <a:p>
            <a:endParaRPr lang="en-IN" dirty="0"/>
          </a:p>
        </p:txBody>
      </p:sp>
      <p:sp>
        <p:nvSpPr>
          <p:cNvPr id="4" name="Slide Number Placeholder 3">
            <a:extLst>
              <a:ext uri="{FF2B5EF4-FFF2-40B4-BE49-F238E27FC236}">
                <a16:creationId xmlns:a16="http://schemas.microsoft.com/office/drawing/2014/main" id="{67FD4F6A-9DA4-B1FB-2C29-7273B260F411}"/>
              </a:ext>
            </a:extLst>
          </p:cNvPr>
          <p:cNvSpPr>
            <a:spLocks noGrp="1"/>
          </p:cNvSpPr>
          <p:nvPr>
            <p:ph type="sldNum" sz="quarter" idx="12"/>
          </p:nvPr>
        </p:nvSpPr>
        <p:spPr/>
        <p:txBody>
          <a:bodyPr/>
          <a:lstStyle/>
          <a:p>
            <a:fld id="{89901C2D-82A2-4EF3-9AE4-31F78FDAF399}" type="slidenum">
              <a:rPr lang="en-IN" smtClean="0"/>
              <a:t>9</a:t>
            </a:fld>
            <a:endParaRPr lang="en-IN" dirty="0"/>
          </a:p>
        </p:txBody>
      </p:sp>
      <p:pic>
        <p:nvPicPr>
          <p:cNvPr id="8" name="Picture 7">
            <a:extLst>
              <a:ext uri="{FF2B5EF4-FFF2-40B4-BE49-F238E27FC236}">
                <a16:creationId xmlns:a16="http://schemas.microsoft.com/office/drawing/2014/main" id="{1CFC9D75-CF30-88A2-819A-1743D3122C68}"/>
              </a:ext>
            </a:extLst>
          </p:cNvPr>
          <p:cNvPicPr>
            <a:picLocks noChangeAspect="1"/>
          </p:cNvPicPr>
          <p:nvPr/>
        </p:nvPicPr>
        <p:blipFill>
          <a:blip r:embed="rId2"/>
          <a:stretch>
            <a:fillRect/>
          </a:stretch>
        </p:blipFill>
        <p:spPr>
          <a:xfrm>
            <a:off x="838200" y="2399313"/>
            <a:ext cx="9893967" cy="3260522"/>
          </a:xfrm>
          <a:prstGeom prst="rect">
            <a:avLst/>
          </a:prstGeom>
        </p:spPr>
      </p:pic>
      <p:sp>
        <p:nvSpPr>
          <p:cNvPr id="9" name="Rectangle 8">
            <a:extLst>
              <a:ext uri="{FF2B5EF4-FFF2-40B4-BE49-F238E27FC236}">
                <a16:creationId xmlns:a16="http://schemas.microsoft.com/office/drawing/2014/main" id="{DA9F8355-0649-88D5-6D1C-E45A4A9B3A23}"/>
              </a:ext>
            </a:extLst>
          </p:cNvPr>
          <p:cNvSpPr/>
          <p:nvPr/>
        </p:nvSpPr>
        <p:spPr>
          <a:xfrm>
            <a:off x="5207724" y="5226261"/>
            <a:ext cx="1166949" cy="365125"/>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71E5AF0A-2D02-C64E-87D5-320A76DCB160}"/>
              </a:ext>
            </a:extLst>
          </p:cNvPr>
          <p:cNvSpPr txBox="1"/>
          <p:nvPr/>
        </p:nvSpPr>
        <p:spPr>
          <a:xfrm>
            <a:off x="5207724" y="5864191"/>
            <a:ext cx="1528354" cy="646331"/>
          </a:xfrm>
          <a:prstGeom prst="rect">
            <a:avLst/>
          </a:prstGeom>
          <a:noFill/>
        </p:spPr>
        <p:txBody>
          <a:bodyPr wrap="square" rtlCol="0">
            <a:spAutoFit/>
          </a:bodyPr>
          <a:lstStyle/>
          <a:p>
            <a:r>
              <a:rPr lang="en-IN" dirty="0"/>
              <a:t>Custom Video</a:t>
            </a:r>
          </a:p>
          <a:p>
            <a:r>
              <a:rPr lang="en-IN" dirty="0"/>
              <a:t>path</a:t>
            </a:r>
          </a:p>
        </p:txBody>
      </p:sp>
      <p:cxnSp>
        <p:nvCxnSpPr>
          <p:cNvPr id="12" name="Straight Arrow Connector 11">
            <a:extLst>
              <a:ext uri="{FF2B5EF4-FFF2-40B4-BE49-F238E27FC236}">
                <a16:creationId xmlns:a16="http://schemas.microsoft.com/office/drawing/2014/main" id="{9C537BAB-4967-4547-E436-99C0A6395CA9}"/>
              </a:ext>
            </a:extLst>
          </p:cNvPr>
          <p:cNvCxnSpPr/>
          <p:nvPr/>
        </p:nvCxnSpPr>
        <p:spPr>
          <a:xfrm>
            <a:off x="5971901" y="5659835"/>
            <a:ext cx="0" cy="3229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4" name="Picture 13">
            <a:extLst>
              <a:ext uri="{FF2B5EF4-FFF2-40B4-BE49-F238E27FC236}">
                <a16:creationId xmlns:a16="http://schemas.microsoft.com/office/drawing/2014/main" id="{11289832-0C00-2714-BBE6-9F7715C4422F}"/>
              </a:ext>
            </a:extLst>
          </p:cNvPr>
          <p:cNvPicPr>
            <a:picLocks noChangeAspect="1"/>
          </p:cNvPicPr>
          <p:nvPr/>
        </p:nvPicPr>
        <p:blipFill>
          <a:blip r:embed="rId3"/>
          <a:stretch>
            <a:fillRect/>
          </a:stretch>
        </p:blipFill>
        <p:spPr>
          <a:xfrm>
            <a:off x="7383606" y="1158513"/>
            <a:ext cx="4124730" cy="2481600"/>
          </a:xfrm>
          <a:prstGeom prst="rect">
            <a:avLst/>
          </a:prstGeom>
        </p:spPr>
      </p:pic>
      <p:sp>
        <p:nvSpPr>
          <p:cNvPr id="15" name="TextBox 14">
            <a:extLst>
              <a:ext uri="{FF2B5EF4-FFF2-40B4-BE49-F238E27FC236}">
                <a16:creationId xmlns:a16="http://schemas.microsoft.com/office/drawing/2014/main" id="{01E5DFB5-7031-9019-7142-710A1D7588E4}"/>
              </a:ext>
            </a:extLst>
          </p:cNvPr>
          <p:cNvSpPr txBox="1"/>
          <p:nvPr/>
        </p:nvSpPr>
        <p:spPr>
          <a:xfrm>
            <a:off x="7134497" y="5821312"/>
            <a:ext cx="1528354" cy="923330"/>
          </a:xfrm>
          <a:prstGeom prst="rect">
            <a:avLst/>
          </a:prstGeom>
          <a:noFill/>
        </p:spPr>
        <p:txBody>
          <a:bodyPr wrap="square" rtlCol="0">
            <a:spAutoFit/>
          </a:bodyPr>
          <a:lstStyle/>
          <a:p>
            <a:r>
              <a:rPr lang="en-IN" dirty="0"/>
              <a:t>Extracting Frames into JSON</a:t>
            </a:r>
          </a:p>
        </p:txBody>
      </p:sp>
      <p:sp>
        <p:nvSpPr>
          <p:cNvPr id="16" name="TextBox 15">
            <a:extLst>
              <a:ext uri="{FF2B5EF4-FFF2-40B4-BE49-F238E27FC236}">
                <a16:creationId xmlns:a16="http://schemas.microsoft.com/office/drawing/2014/main" id="{CC633E92-6348-A9BE-03A2-3962B6336FB9}"/>
              </a:ext>
            </a:extLst>
          </p:cNvPr>
          <p:cNvSpPr txBox="1"/>
          <p:nvPr/>
        </p:nvSpPr>
        <p:spPr>
          <a:xfrm>
            <a:off x="7718314" y="769491"/>
            <a:ext cx="1528354"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043578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2394</Words>
  <Application>Microsoft Office PowerPoint</Application>
  <PresentationFormat>Widescreen</PresentationFormat>
  <Paragraphs>343</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arial</vt:lpstr>
      <vt:lpstr>arial</vt:lpstr>
      <vt:lpstr>Calibri</vt:lpstr>
      <vt:lpstr>Calibri Light</vt:lpstr>
      <vt:lpstr>Helvetica Neue</vt:lpstr>
      <vt:lpstr>jetbrains mono</vt:lpstr>
      <vt:lpstr>Raleway</vt:lpstr>
      <vt:lpstr>Times New Roman</vt:lpstr>
      <vt:lpstr>Office Theme</vt:lpstr>
      <vt:lpstr>PowerPoint Presentation</vt:lpstr>
      <vt:lpstr>Introduction</vt:lpstr>
      <vt:lpstr>Problem Statement</vt:lpstr>
      <vt:lpstr>Literature Survey</vt:lpstr>
      <vt:lpstr>Literature Survey</vt:lpstr>
      <vt:lpstr>PowerPoint Presentation</vt:lpstr>
      <vt:lpstr>Module</vt:lpstr>
      <vt:lpstr>Module- 1. Pre-Processing</vt:lpstr>
      <vt:lpstr>Module- 1. Pre-Processing</vt:lpstr>
      <vt:lpstr>Module- 2. Pose Estimation</vt:lpstr>
      <vt:lpstr>Modules- 2. Pose Estimation</vt:lpstr>
      <vt:lpstr>Module- 2. Pose Estimation</vt:lpstr>
      <vt:lpstr>Module- 2. Pose Estimation</vt:lpstr>
      <vt:lpstr>Modules- 2. Pose Estimation</vt:lpstr>
      <vt:lpstr>Modules- 3. Feature Extraction</vt:lpstr>
      <vt:lpstr>Methods (Model Training Code : Kaggle)</vt:lpstr>
      <vt:lpstr>Modules- 3. Feature Extraction- GDI</vt:lpstr>
      <vt:lpstr>training of GDI model with CNN</vt:lpstr>
      <vt:lpstr>Freezing of Gait Detection Model</vt:lpstr>
      <vt:lpstr>Daphnet Dataset (For FOG)</vt:lpstr>
      <vt:lpstr>CNN Layers For FOG</vt:lpstr>
      <vt:lpstr>Model Evaluation</vt:lpstr>
      <vt:lpstr>Parkinson's Disease Severity Classification Model</vt:lpstr>
      <vt:lpstr>Physionet Dataset</vt:lpstr>
      <vt:lpstr>Modules- 5. Classification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Raaz</dc:creator>
  <cp:lastModifiedBy>Aditya Raaz</cp:lastModifiedBy>
  <cp:revision>223</cp:revision>
  <dcterms:created xsi:type="dcterms:W3CDTF">2022-04-10T18:11:22Z</dcterms:created>
  <dcterms:modified xsi:type="dcterms:W3CDTF">2022-06-16T14:54:42Z</dcterms:modified>
</cp:coreProperties>
</file>