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9144000" cy="5143500" type="screen16x9"/>
  <p:notesSz cx="6858000" cy="9144000"/>
  <p:embeddedFontLst>
    <p:embeddedFont>
      <p:font typeface="Average" panose="020B0604020202020204" charset="0"/>
      <p:regular r:id="rId24"/>
    </p:embeddedFont>
    <p:embeddedFont>
      <p:font typeface="Lato" panose="020F0502020204030203" pitchFamily="34" charset="0"/>
      <p:regular r:id="rId25"/>
      <p:bold r:id="rId26"/>
      <p:italic r:id="rId27"/>
      <p:boldItalic r:id="rId28"/>
    </p:embeddedFont>
    <p:embeddedFont>
      <p:font typeface="Oswald" panose="00000500000000000000"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a3ecf1429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a3ecf142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a3ecf142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a3ecf142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9b8160c4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9b8160c4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a3ecf142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a3ecf142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a3ecf142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a3ecf142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a3ecf142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a3ecf142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a3ecf142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a3ecf142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a3ecf142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a3ecf142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a3ecf142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a3ecf142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a3ecf142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a3ecf142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a3ecf142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a3ecf142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a3ecf1429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a3ecf142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a3ecf142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a3ecf142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a3ecf142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a3ecf142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a3ecf142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a3ecf142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a3ecf142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a3ecf142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a3ecf1429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a3ecf142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a3ecf1429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a3ecf142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a3ecf142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a3ecf142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Online Clinic Management System</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Web Application using PHP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214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311700" y="-4258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22"/>
          <p:cNvPicPr preferRelativeResize="0"/>
          <p:nvPr/>
        </p:nvPicPr>
        <p:blipFill rotWithShape="1">
          <a:blip r:embed="rId3">
            <a:alphaModFix/>
          </a:blip>
          <a:srcRect l="6252" t="26563" r="56420" b="38373"/>
          <a:stretch/>
        </p:blipFill>
        <p:spPr>
          <a:xfrm>
            <a:off x="1025588" y="697937"/>
            <a:ext cx="7092823" cy="3747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561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713144" y="405777"/>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Appointment Page</a:t>
            </a:r>
            <a:endParaRPr/>
          </a:p>
        </p:txBody>
      </p:sp>
      <p:pic>
        <p:nvPicPr>
          <p:cNvPr id="124" name="Google Shape;124;p23"/>
          <p:cNvPicPr preferRelativeResize="0"/>
          <p:nvPr/>
        </p:nvPicPr>
        <p:blipFill rotWithShape="1">
          <a:blip r:embed="rId3">
            <a:alphaModFix/>
          </a:blip>
          <a:srcRect l="6500" t="28326" r="56181" b="40366"/>
          <a:stretch/>
        </p:blipFill>
        <p:spPr>
          <a:xfrm>
            <a:off x="834825" y="808126"/>
            <a:ext cx="7474350" cy="3527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560900" y="-1213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11700" y="238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PATIENT’S RECEIPT</a:t>
            </a:r>
            <a:endParaRPr/>
          </a:p>
        </p:txBody>
      </p:sp>
      <p:pic>
        <p:nvPicPr>
          <p:cNvPr id="131" name="Google Shape;131;p24"/>
          <p:cNvPicPr preferRelativeResize="0"/>
          <p:nvPr/>
        </p:nvPicPr>
        <p:blipFill rotWithShape="1">
          <a:blip r:embed="rId3">
            <a:alphaModFix/>
          </a:blip>
          <a:srcRect l="4089" t="12108" r="7959" b="14280"/>
          <a:stretch/>
        </p:blipFill>
        <p:spPr>
          <a:xfrm>
            <a:off x="551125" y="872725"/>
            <a:ext cx="8041752" cy="3786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85875" y="-869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25"/>
          <p:cNvSpPr txBox="1">
            <a:spLocks noGrp="1"/>
          </p:cNvSpPr>
          <p:nvPr>
            <p:ph type="body" idx="1"/>
          </p:nvPr>
        </p:nvSpPr>
        <p:spPr>
          <a:xfrm>
            <a:off x="311700" y="369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Change Password</a:t>
            </a:r>
            <a:endParaRPr/>
          </a:p>
        </p:txBody>
      </p:sp>
      <p:pic>
        <p:nvPicPr>
          <p:cNvPr id="138" name="Google Shape;138;p25"/>
          <p:cNvPicPr preferRelativeResize="0"/>
          <p:nvPr/>
        </p:nvPicPr>
        <p:blipFill rotWithShape="1">
          <a:blip r:embed="rId3">
            <a:alphaModFix/>
          </a:blip>
          <a:srcRect l="6393" t="59443" r="56499" b="5895"/>
          <a:stretch/>
        </p:blipFill>
        <p:spPr>
          <a:xfrm>
            <a:off x="848263" y="920000"/>
            <a:ext cx="7447475" cy="3913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508318" y="-1190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26568" y="327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List of All Doctors</a:t>
            </a:r>
            <a:endParaRPr/>
          </a:p>
        </p:txBody>
      </p:sp>
      <p:pic>
        <p:nvPicPr>
          <p:cNvPr id="145" name="Google Shape;145;p26"/>
          <p:cNvPicPr preferRelativeResize="0"/>
          <p:nvPr/>
        </p:nvPicPr>
        <p:blipFill rotWithShape="1">
          <a:blip r:embed="rId3">
            <a:alphaModFix/>
          </a:blip>
          <a:srcRect l="6709" t="28698" r="56707" b="40181"/>
          <a:stretch/>
        </p:blipFill>
        <p:spPr>
          <a:xfrm>
            <a:off x="912681" y="879062"/>
            <a:ext cx="7711877" cy="3690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35400" y="-123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7"/>
          <p:cNvSpPr txBox="1">
            <a:spLocks noGrp="1"/>
          </p:cNvSpPr>
          <p:nvPr>
            <p:ph type="body" idx="1"/>
          </p:nvPr>
        </p:nvSpPr>
        <p:spPr>
          <a:xfrm>
            <a:off x="311700" y="3555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List of all Users</a:t>
            </a:r>
            <a:endParaRPr/>
          </a:p>
        </p:txBody>
      </p:sp>
      <p:pic>
        <p:nvPicPr>
          <p:cNvPr id="152" name="Google Shape;152;p27"/>
          <p:cNvPicPr preferRelativeResize="0"/>
          <p:nvPr/>
        </p:nvPicPr>
        <p:blipFill rotWithShape="1">
          <a:blip r:embed="rId3">
            <a:alphaModFix/>
          </a:blip>
          <a:srcRect l="6497" t="59816" r="56709" b="9436"/>
          <a:stretch/>
        </p:blipFill>
        <p:spPr>
          <a:xfrm>
            <a:off x="657200" y="1073499"/>
            <a:ext cx="7829601" cy="3680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19452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8"/>
          <p:cNvSpPr txBox="1">
            <a:spLocks noGrp="1"/>
          </p:cNvSpPr>
          <p:nvPr>
            <p:ph type="body" idx="1"/>
          </p:nvPr>
        </p:nvSpPr>
        <p:spPr>
          <a:xfrm>
            <a:off x="311700" y="-426846"/>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Patient History</a:t>
            </a:r>
            <a:endParaRPr/>
          </a:p>
        </p:txBody>
      </p:sp>
      <p:pic>
        <p:nvPicPr>
          <p:cNvPr id="159" name="Google Shape;159;p28"/>
          <p:cNvPicPr preferRelativeResize="0"/>
          <p:nvPr/>
        </p:nvPicPr>
        <p:blipFill rotWithShape="1">
          <a:blip r:embed="rId3">
            <a:alphaModFix/>
          </a:blip>
          <a:srcRect l="6820" t="36711" r="56707" b="24714"/>
          <a:stretch/>
        </p:blipFill>
        <p:spPr>
          <a:xfrm>
            <a:off x="1248524" y="190829"/>
            <a:ext cx="6646948" cy="3954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Scope</a:t>
            </a:r>
            <a:endParaRPr/>
          </a:p>
        </p:txBody>
      </p:sp>
      <p:sp>
        <p:nvSpPr>
          <p:cNvPr id="165" name="Google Shape;16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The scope of the project includes that what all future enhancements can be done in this system to make it more feasible to us:</a:t>
            </a:r>
            <a:endParaRPr/>
          </a:p>
          <a:p>
            <a:pPr marL="0" lvl="0" indent="0" algn="l" rtl="0">
              <a:spcBef>
                <a:spcPts val="1200"/>
              </a:spcBef>
              <a:spcAft>
                <a:spcPts val="0"/>
              </a:spcAft>
              <a:buNone/>
            </a:pPr>
            <a:r>
              <a:rPr lang="en-GB"/>
              <a:t>SMS features: If patient takes appointment or treatment SMS goes to Patients Cell Phone.</a:t>
            </a:r>
            <a:endParaRPr/>
          </a:p>
          <a:p>
            <a:pPr marL="0" lvl="0" indent="0" algn="l" rtl="0">
              <a:spcBef>
                <a:spcPts val="1200"/>
              </a:spcBef>
              <a:spcAft>
                <a:spcPts val="0"/>
              </a:spcAft>
              <a:buNone/>
            </a:pPr>
            <a:r>
              <a:rPr lang="en-GB"/>
              <a:t>Medical Store: Medical Store Administrator can view suggested prescription through online by entering polyclinic patient ID.</a:t>
            </a:r>
            <a:endParaRPr/>
          </a:p>
          <a:p>
            <a:pPr marL="0" lvl="0" indent="0" algn="l" rtl="0">
              <a:spcBef>
                <a:spcPts val="1200"/>
              </a:spcBef>
              <a:spcAft>
                <a:spcPts val="0"/>
              </a:spcAft>
              <a:buNone/>
            </a:pPr>
            <a:r>
              <a:rPr lang="en-GB"/>
              <a:t>● Patients can view reports, billing, etc </a:t>
            </a:r>
            <a:endParaRPr/>
          </a:p>
          <a:p>
            <a:pPr marL="0" lvl="0" indent="0" algn="l" rtl="0">
              <a:spcBef>
                <a:spcPts val="1200"/>
              </a:spcBef>
              <a:spcAft>
                <a:spcPts val="0"/>
              </a:spcAft>
              <a:buNone/>
            </a:pPr>
            <a:r>
              <a:rPr lang="en-GB"/>
              <a:t>● Consumes less time and reduces human errors. </a:t>
            </a:r>
            <a:endParaRPr/>
          </a:p>
          <a:p>
            <a:pPr marL="0" lvl="0" indent="0" algn="l" rtl="0">
              <a:spcBef>
                <a:spcPts val="1200"/>
              </a:spcBef>
              <a:spcAft>
                <a:spcPts val="0"/>
              </a:spcAft>
              <a:buNone/>
            </a:pPr>
            <a:r>
              <a:rPr lang="en-GB"/>
              <a:t>● Doctors can view patient’s old reports.</a:t>
            </a:r>
            <a:endParaRPr/>
          </a:p>
          <a:p>
            <a:pPr marL="0" lvl="0" indent="0" algn="l" rtl="0">
              <a:spcBef>
                <a:spcPts val="1200"/>
              </a:spcBef>
              <a:spcAft>
                <a:spcPts val="0"/>
              </a:spcAft>
              <a:buNone/>
            </a:pPr>
            <a:r>
              <a:rPr lang="en-GB"/>
              <a:t>● Medical store administrator can view suggested prescription through online by entering patients ID.</a:t>
            </a:r>
            <a:endParaRPr/>
          </a:p>
          <a:p>
            <a:pPr marL="0" lvl="0" indent="0" algn="l" rtl="0">
              <a:spcBef>
                <a:spcPts val="1200"/>
              </a:spcBef>
              <a:spcAft>
                <a:spcPts val="0"/>
              </a:spcAft>
              <a:buNone/>
            </a:pPr>
            <a:r>
              <a:rPr lang="en-GB"/>
              <a:t>● User friendly.</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B6EE-5360-4E2E-A48C-5607CE8B52E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F59B0133-2A4A-4159-93F1-5EC94F5C9953}"/>
              </a:ext>
            </a:extLst>
          </p:cNvPr>
          <p:cNvSpPr>
            <a:spLocks noGrp="1"/>
          </p:cNvSpPr>
          <p:nvPr>
            <p:ph type="body" idx="1"/>
          </p:nvPr>
        </p:nvSpPr>
        <p:spPr/>
        <p:txBody>
          <a:bodyPr/>
          <a:lstStyle/>
          <a:p>
            <a:endParaRPr lang="en-IN" dirty="0"/>
          </a:p>
        </p:txBody>
      </p:sp>
      <p:pic>
        <p:nvPicPr>
          <p:cNvPr id="4" name="Google Shape;107;p21">
            <a:extLst>
              <a:ext uri="{FF2B5EF4-FFF2-40B4-BE49-F238E27FC236}">
                <a16:creationId xmlns:a16="http://schemas.microsoft.com/office/drawing/2014/main" id="{4D67B6C1-90C8-456D-90D7-844C69C7E5D7}"/>
              </a:ext>
            </a:extLst>
          </p:cNvPr>
          <p:cNvPicPr preferRelativeResize="0"/>
          <p:nvPr/>
        </p:nvPicPr>
        <p:blipFill>
          <a:blip r:embed="rId2">
            <a:alphaModFix/>
          </a:blip>
          <a:stretch>
            <a:fillRect/>
          </a:stretch>
        </p:blipFill>
        <p:spPr>
          <a:xfrm>
            <a:off x="249437" y="152400"/>
            <a:ext cx="8645126" cy="4838700"/>
          </a:xfrm>
          <a:prstGeom prst="rect">
            <a:avLst/>
          </a:prstGeom>
          <a:noFill/>
          <a:ln>
            <a:noFill/>
          </a:ln>
        </p:spPr>
      </p:pic>
    </p:spTree>
    <p:extLst>
      <p:ext uri="{BB962C8B-B14F-4D97-AF65-F5344CB8AC3E}">
        <p14:creationId xmlns:p14="http://schemas.microsoft.com/office/powerpoint/2010/main" val="11292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a:t>
            </a:r>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endParaRPr sz="1300">
              <a:solidFill>
                <a:schemeClr val="dk1"/>
              </a:solidFill>
              <a:latin typeface="Lato"/>
              <a:ea typeface="Lato"/>
              <a:cs typeface="Lato"/>
              <a:sym typeface="Lato"/>
            </a:endParaRPr>
          </a:p>
          <a:p>
            <a:pPr marL="457200" lvl="0" indent="-311150" algn="l" rtl="0">
              <a:lnSpc>
                <a:spcPct val="200000"/>
              </a:lnSpc>
              <a:spcBef>
                <a:spcPts val="1600"/>
              </a:spcBef>
              <a:spcAft>
                <a:spcPts val="0"/>
              </a:spcAft>
              <a:buClr>
                <a:schemeClr val="dk1"/>
              </a:buClr>
              <a:buSzPts val="1300"/>
              <a:buFont typeface="Lato"/>
              <a:buChar char="●"/>
            </a:pPr>
            <a:r>
              <a:rPr lang="en-GB" sz="1300">
                <a:solidFill>
                  <a:schemeClr val="dk1"/>
                </a:solidFill>
                <a:latin typeface="Lato"/>
                <a:ea typeface="Lato"/>
                <a:cs typeface="Lato"/>
                <a:sym typeface="Lato"/>
              </a:rPr>
              <a:t>The system is helpful as it generates a systematic overall report of every class attendance.</a:t>
            </a:r>
            <a:endParaRPr sz="130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It excludes the use of paper work and human efforts.</a:t>
            </a:r>
            <a:endParaRPr sz="130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It saves user time, cost and institute resources.</a:t>
            </a:r>
            <a:endParaRPr sz="130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The system introduces a manageable and systematic approach of maintain patients records.</a:t>
            </a:r>
            <a:endParaRPr sz="1300">
              <a:solidFill>
                <a:schemeClr val="dk1"/>
              </a:solidFill>
              <a:latin typeface="Lato"/>
              <a:ea typeface="Lato"/>
              <a:cs typeface="Lato"/>
              <a:sym typeface="Lato"/>
            </a:endParaRPr>
          </a:p>
          <a:p>
            <a:pPr marL="457200" lvl="0" indent="0" algn="l" rtl="0">
              <a:lnSpc>
                <a:spcPct val="200000"/>
              </a:lnSpc>
              <a:spcBef>
                <a:spcPts val="1600"/>
              </a:spcBef>
              <a:spcAft>
                <a:spcPts val="1600"/>
              </a:spcAft>
              <a:buNone/>
            </a:pPr>
            <a:endParaRPr sz="13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Team Details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Ayan Sharma</a:t>
            </a:r>
            <a:endParaRPr/>
          </a:p>
          <a:p>
            <a:pPr marL="457200" lvl="0" indent="-342900" algn="l" rtl="0">
              <a:spcBef>
                <a:spcPts val="0"/>
              </a:spcBef>
              <a:spcAft>
                <a:spcPts val="0"/>
              </a:spcAft>
              <a:buSzPts val="1800"/>
              <a:buAutoNum type="arabicPeriod"/>
            </a:pPr>
            <a:r>
              <a:rPr lang="en-GB"/>
              <a:t>Lakhan Prajapat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a:t>
            </a:r>
            <a:endParaRPr/>
          </a:p>
        </p:txBody>
      </p:sp>
      <p:sp>
        <p:nvSpPr>
          <p:cNvPr id="177" name="Google Shape;17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endParaRPr sz="1300">
              <a:solidFill>
                <a:schemeClr val="dk1"/>
              </a:solidFill>
              <a:latin typeface="Lato"/>
              <a:ea typeface="Lato"/>
              <a:cs typeface="Lato"/>
              <a:sym typeface="Lato"/>
            </a:endParaRPr>
          </a:p>
          <a:p>
            <a:pPr marL="457200" lvl="0" indent="-311150" algn="l" rtl="0">
              <a:lnSpc>
                <a:spcPct val="200000"/>
              </a:lnSpc>
              <a:spcBef>
                <a:spcPts val="1600"/>
              </a:spcBef>
              <a:spcAft>
                <a:spcPts val="0"/>
              </a:spcAft>
              <a:buClr>
                <a:schemeClr val="dk1"/>
              </a:buClr>
              <a:buSzPts val="1300"/>
              <a:buFont typeface="Lato"/>
              <a:buChar char="●"/>
            </a:pPr>
            <a:r>
              <a:rPr lang="en-GB" sz="1300">
                <a:solidFill>
                  <a:schemeClr val="dk1"/>
                </a:solidFill>
                <a:latin typeface="Lato"/>
                <a:ea typeface="Lato"/>
                <a:cs typeface="Lato"/>
                <a:sym typeface="Lato"/>
              </a:rPr>
              <a:t>There should also be a Wi-Fi or internet connection available.</a:t>
            </a:r>
            <a:endParaRPr sz="130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The only disadvantage is that every user requires a device to access the system</a:t>
            </a:r>
            <a:endParaRPr sz="13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a:t>
            </a:r>
            <a:endParaRPr/>
          </a:p>
        </p:txBody>
      </p:sp>
      <p:sp>
        <p:nvSpPr>
          <p:cNvPr id="183" name="Google Shape;183;p32"/>
          <p:cNvSpPr txBox="1">
            <a:spLocks noGrp="1"/>
          </p:cNvSpPr>
          <p:nvPr>
            <p:ph type="body" idx="1"/>
          </p:nvPr>
        </p:nvSpPr>
        <p:spPr>
          <a:xfrm>
            <a:off x="397975" y="6270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“Online clinic management system” is to manage the management system of the clinic. The main objective is to develop the software that covers all the aspects of the management and operations of clinics. It enables healthcare providers to improve operational effectiveness, reduce costs, reduce medical errors, reduce time consumption and enhance the delivery of quality of care.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a:t>Front End</a:t>
            </a:r>
            <a:endParaRPr/>
          </a:p>
          <a:p>
            <a:pPr marL="457200" lvl="0" indent="-317182" algn="l" rtl="0">
              <a:spcBef>
                <a:spcPts val="1200"/>
              </a:spcBef>
              <a:spcAft>
                <a:spcPts val="0"/>
              </a:spcAft>
              <a:buSzPct val="100000"/>
              <a:buAutoNum type="arabicPeriod"/>
            </a:pPr>
            <a:r>
              <a:rPr lang="en-GB"/>
              <a:t>HTML</a:t>
            </a:r>
            <a:endParaRPr/>
          </a:p>
          <a:p>
            <a:pPr marL="457200" lvl="0" indent="-317182" algn="l" rtl="0">
              <a:spcBef>
                <a:spcPts val="0"/>
              </a:spcBef>
              <a:spcAft>
                <a:spcPts val="0"/>
              </a:spcAft>
              <a:buSzPct val="100000"/>
              <a:buAutoNum type="arabicPeriod"/>
            </a:pPr>
            <a:r>
              <a:rPr lang="en-GB"/>
              <a:t>CSS</a:t>
            </a:r>
            <a:endParaRPr/>
          </a:p>
          <a:p>
            <a:pPr marL="457200" lvl="0" indent="-317182" algn="l" rtl="0">
              <a:spcBef>
                <a:spcPts val="0"/>
              </a:spcBef>
              <a:spcAft>
                <a:spcPts val="0"/>
              </a:spcAft>
              <a:buSzPct val="100000"/>
              <a:buAutoNum type="arabicPeriod"/>
            </a:pPr>
            <a:r>
              <a:rPr lang="en-GB"/>
              <a:t>Bootstrap</a:t>
            </a:r>
            <a:endParaRPr/>
          </a:p>
          <a:p>
            <a:pPr marL="0" lvl="0" indent="0" algn="l" rtl="0">
              <a:spcBef>
                <a:spcPts val="1200"/>
              </a:spcBef>
              <a:spcAft>
                <a:spcPts val="0"/>
              </a:spcAft>
              <a:buNone/>
            </a:pPr>
            <a:r>
              <a:rPr lang="en-GB"/>
              <a:t>Back End</a:t>
            </a:r>
            <a:endParaRPr/>
          </a:p>
          <a:p>
            <a:pPr marL="457200" lvl="0" indent="-317182" algn="l" rtl="0">
              <a:spcBef>
                <a:spcPts val="1200"/>
              </a:spcBef>
              <a:spcAft>
                <a:spcPts val="0"/>
              </a:spcAft>
              <a:buSzPct val="100000"/>
              <a:buAutoNum type="arabicPeriod"/>
            </a:pPr>
            <a:r>
              <a:rPr lang="en-GB"/>
              <a:t>MySQL</a:t>
            </a:r>
            <a:endParaRPr/>
          </a:p>
          <a:p>
            <a:pPr marL="0" lvl="0" indent="0" algn="l" rtl="0">
              <a:spcBef>
                <a:spcPts val="1200"/>
              </a:spcBef>
              <a:spcAft>
                <a:spcPts val="0"/>
              </a:spcAft>
              <a:buNone/>
            </a:pPr>
            <a:r>
              <a:rPr lang="en-GB"/>
              <a:t>Server-Side Programming</a:t>
            </a:r>
            <a:endParaRPr/>
          </a:p>
          <a:p>
            <a:pPr marL="457200" lvl="0" indent="-317182" algn="l" rtl="0">
              <a:spcBef>
                <a:spcPts val="1200"/>
              </a:spcBef>
              <a:spcAft>
                <a:spcPts val="0"/>
              </a:spcAft>
              <a:buSzPct val="100000"/>
              <a:buAutoNum type="arabicPeriod"/>
            </a:pPr>
            <a:r>
              <a:rPr lang="en-GB"/>
              <a:t>PHP</a:t>
            </a:r>
            <a:endParaRPr/>
          </a:p>
          <a:p>
            <a:pPr marL="0" lvl="0" indent="0" algn="l" rtl="0">
              <a:spcBef>
                <a:spcPts val="1200"/>
              </a:spcBef>
              <a:spcAft>
                <a:spcPts val="0"/>
              </a:spcAft>
              <a:buNone/>
            </a:pPr>
            <a:r>
              <a:rPr lang="en-GB"/>
              <a:t>Server</a:t>
            </a:r>
            <a:endParaRPr/>
          </a:p>
          <a:p>
            <a:pPr marL="0" lvl="0" indent="0" algn="l" rtl="0">
              <a:spcBef>
                <a:spcPts val="1200"/>
              </a:spcBef>
              <a:spcAft>
                <a:spcPts val="1200"/>
              </a:spcAft>
              <a:buNone/>
            </a:pPr>
            <a:r>
              <a:rPr lang="en-GB"/>
              <a:t>Xampp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Application</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LOGIN</a:t>
            </a:r>
            <a:endParaRPr/>
          </a:p>
          <a:p>
            <a:pPr marL="0" lvl="0" indent="0" algn="l" rtl="0">
              <a:spcBef>
                <a:spcPts val="1200"/>
              </a:spcBef>
              <a:spcAft>
                <a:spcPts val="0"/>
              </a:spcAft>
              <a:buNone/>
            </a:pPr>
            <a:r>
              <a:rPr lang="en-GB"/>
              <a:t>On login page, the person have to fill the username and unique password and has to press the submit button.</a:t>
            </a:r>
            <a:endParaRPr/>
          </a:p>
          <a:p>
            <a:pPr marL="457200" lvl="0" indent="-342900" algn="l" rtl="0">
              <a:spcBef>
                <a:spcPts val="1200"/>
              </a:spcBef>
              <a:spcAft>
                <a:spcPts val="0"/>
              </a:spcAft>
              <a:buSzPts val="1800"/>
              <a:buAutoNum type="arabicPeriod"/>
            </a:pPr>
            <a:r>
              <a:rPr lang="en-GB"/>
              <a:t>Admin Login</a:t>
            </a:r>
            <a:endParaRPr/>
          </a:p>
          <a:p>
            <a:pPr marL="457200" lvl="0" indent="0" algn="l" rtl="0">
              <a:spcBef>
                <a:spcPts val="1200"/>
              </a:spcBef>
              <a:spcAft>
                <a:spcPts val="0"/>
              </a:spcAft>
              <a:buNone/>
            </a:pPr>
            <a:r>
              <a:rPr lang="en-GB"/>
              <a:t>The admin have to fill the username and unique password and has to press the submit button to access admin area. </a:t>
            </a:r>
            <a:endParaRPr/>
          </a:p>
          <a:p>
            <a:pPr marL="457200" lvl="0" indent="0" algn="l" rtl="0">
              <a:spcBef>
                <a:spcPts val="1200"/>
              </a:spcBef>
              <a:spcAft>
                <a:spcPts val="1200"/>
              </a:spcAft>
              <a:buNone/>
            </a:pPr>
            <a:r>
              <a:rPr lang="en-GB"/>
              <a:t>Admin login can access the full system and can add or delete employees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1875" y="-1372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171875" y="787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8"/>
          <p:cNvPicPr preferRelativeResize="0"/>
          <p:nvPr/>
        </p:nvPicPr>
        <p:blipFill rotWithShape="1">
          <a:blip r:embed="rId3">
            <a:alphaModFix/>
          </a:blip>
          <a:srcRect l="6248" t="50001" r="56536" b="27280"/>
          <a:stretch/>
        </p:blipFill>
        <p:spPr>
          <a:xfrm>
            <a:off x="517070" y="1204412"/>
            <a:ext cx="7964027" cy="273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19600" y="-1750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2. User Login</a:t>
            </a:r>
            <a:endParaRPr dirty="0"/>
          </a:p>
          <a:p>
            <a:pPr marL="914400" lvl="0" indent="0" algn="l" rtl="0">
              <a:spcBef>
                <a:spcPts val="1200"/>
              </a:spcBef>
              <a:spcAft>
                <a:spcPts val="0"/>
              </a:spcAft>
              <a:buNone/>
            </a:pPr>
            <a:r>
              <a:rPr lang="en-GB" dirty="0"/>
              <a:t>The user have to fill the username and unique password and the press to the submit button.</a:t>
            </a:r>
            <a:endParaRPr dirty="0"/>
          </a:p>
          <a:p>
            <a:pPr marL="914400" lvl="0" indent="0" algn="l" rtl="0">
              <a:spcBef>
                <a:spcPts val="1200"/>
              </a:spcBef>
              <a:spcAft>
                <a:spcPts val="1200"/>
              </a:spcAft>
              <a:buNone/>
            </a:pPr>
            <a:r>
              <a:rPr lang="en-GB" dirty="0"/>
              <a:t>User Login is the process by which an employee gains access to a computer system by identifying and authenticating themselves.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0" y="-3117925"/>
            <a:ext cx="8520600" cy="10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95575" y="-4062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20"/>
          <p:cNvPicPr preferRelativeResize="0"/>
          <p:nvPr/>
        </p:nvPicPr>
        <p:blipFill rotWithShape="1">
          <a:blip r:embed="rId3">
            <a:alphaModFix/>
          </a:blip>
          <a:srcRect l="6471" t="51522" r="56313" b="27446"/>
          <a:stretch/>
        </p:blipFill>
        <p:spPr>
          <a:xfrm>
            <a:off x="503213" y="1138200"/>
            <a:ext cx="8137574" cy="28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1442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PATIENT REGISTRATION</a:t>
            </a:r>
            <a:endParaRPr dirty="0"/>
          </a:p>
          <a:p>
            <a:pPr marL="0" lvl="0" indent="0" algn="l" rtl="0">
              <a:spcBef>
                <a:spcPts val="1200"/>
              </a:spcBef>
              <a:spcAft>
                <a:spcPts val="1200"/>
              </a:spcAft>
              <a:buNone/>
            </a:pPr>
            <a:r>
              <a:rPr lang="en-GB" dirty="0"/>
              <a:t>To add a new patient we are required to fill the given form which contain Username, email, contact number, and address and then submit it.</a:t>
            </a:r>
            <a:endParaRPr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435</Words>
  <Application>Microsoft Office PowerPoint</Application>
  <PresentationFormat>On-screen Show (16:9)</PresentationFormat>
  <Paragraphs>55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Oswald</vt:lpstr>
      <vt:lpstr>Arial</vt:lpstr>
      <vt:lpstr>Average</vt:lpstr>
      <vt:lpstr>Lato</vt:lpstr>
      <vt:lpstr>Slate</vt:lpstr>
      <vt:lpstr>Online Clinic Management System</vt:lpstr>
      <vt:lpstr>Team Details</vt:lpstr>
      <vt:lpstr>Introduction</vt:lpstr>
      <vt:lpstr>Technologies Used</vt:lpstr>
      <vt:lpstr>Project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Clinic Management System</dc:title>
  <dc:creator>lakhan prajapat</dc:creator>
  <cp:lastModifiedBy>Lakhan</cp:lastModifiedBy>
  <cp:revision>3</cp:revision>
  <dcterms:modified xsi:type="dcterms:W3CDTF">2022-05-27T16:12:20Z</dcterms:modified>
</cp:coreProperties>
</file>