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384DB4-011E-4347-8A48-F01EBFD9EA5F}">
  <a:tblStyle styleId="{B6384DB4-011E-4347-8A48-F01EBFD9EA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a0e84e88_0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a0e84e88_0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a0e84e88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9a0e84e88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a0e84e88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9a0e84e88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9a0e84e88_0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9a0e84e88_0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9a0e84e88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9a0e84e88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9a0e84e88_0_2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9a0e84e88_0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f4b12b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f4b12b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9a0e84e88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9a0e84e88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a0e84e88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a0e84e88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a0e84e88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a0e84e88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a0e84e88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a0e84e88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a0e84e88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9a0e84e88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4b12be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f4b12be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f4b12be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f4b12be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f4b12be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f4b12be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a0e84e88_0_1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a0e84e88_0_1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a0e84e88_0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a0e84e88_0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18etccs002@technonjr.or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4150" y="115575"/>
            <a:ext cx="8195700" cy="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Attendance System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 India NJR Institute of Technology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3550" y="3296675"/>
            <a:ext cx="89769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:-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Pancholi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E-mail id :-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18etccs002@technonjr.org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:-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Engineering.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No. :-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7877179890                                                                                   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 No. :-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18ETCCS002.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374" y="1095375"/>
            <a:ext cx="1625275" cy="1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692175" y="2255973"/>
            <a:ext cx="1405800" cy="3726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692175" y="3257261"/>
            <a:ext cx="1405800" cy="3726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692175" y="4258549"/>
            <a:ext cx="1405800" cy="3726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Webcam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086925" y="4258549"/>
            <a:ext cx="2086500" cy="3726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Image Processing ToolBox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086925" y="3257261"/>
            <a:ext cx="2086500" cy="3726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Image Acquisition ToolBox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6086925" y="2255973"/>
            <a:ext cx="2086500" cy="3726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Computer Vision ToolBox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107554" y="2675002"/>
            <a:ext cx="1969800" cy="13419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Image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Acquisition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53" name="Google Shape;153;p22"/>
          <p:cNvCxnSpPr>
            <a:stCxn id="146" idx="2"/>
            <a:endCxn id="152" idx="1"/>
          </p:cNvCxnSpPr>
          <p:nvPr/>
        </p:nvCxnSpPr>
        <p:spPr>
          <a:xfrm>
            <a:off x="1395075" y="2628573"/>
            <a:ext cx="20010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>
            <a:stCxn id="152" idx="0"/>
            <a:endCxn id="146" idx="3"/>
          </p:cNvCxnSpPr>
          <p:nvPr/>
        </p:nvCxnSpPr>
        <p:spPr>
          <a:xfrm rot="10800000">
            <a:off x="2098054" y="2442202"/>
            <a:ext cx="19944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1" idx="1"/>
            <a:endCxn id="152" idx="7"/>
          </p:cNvCxnSpPr>
          <p:nvPr/>
        </p:nvCxnSpPr>
        <p:spPr>
          <a:xfrm flipH="1">
            <a:off x="4788825" y="2442273"/>
            <a:ext cx="1298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>
            <a:stCxn id="150" idx="1"/>
            <a:endCxn id="152" idx="6"/>
          </p:cNvCxnSpPr>
          <p:nvPr/>
        </p:nvCxnSpPr>
        <p:spPr>
          <a:xfrm rot="10800000">
            <a:off x="5077425" y="3346061"/>
            <a:ext cx="1009500" cy="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stCxn id="149" idx="1"/>
            <a:endCxn id="152" idx="5"/>
          </p:cNvCxnSpPr>
          <p:nvPr/>
        </p:nvCxnSpPr>
        <p:spPr>
          <a:xfrm rot="10800000">
            <a:off x="4788825" y="3820249"/>
            <a:ext cx="1298100" cy="6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>
            <a:stCxn id="148" idx="3"/>
            <a:endCxn id="152" idx="4"/>
          </p:cNvCxnSpPr>
          <p:nvPr/>
        </p:nvCxnSpPr>
        <p:spPr>
          <a:xfrm flipH="1" rot="10800000">
            <a:off x="2097975" y="4017049"/>
            <a:ext cx="19944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>
            <a:endCxn id="152" idx="2"/>
          </p:cNvCxnSpPr>
          <p:nvPr/>
        </p:nvCxnSpPr>
        <p:spPr>
          <a:xfrm flipH="1" rot="10800000">
            <a:off x="2098054" y="3345952"/>
            <a:ext cx="10095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2"/>
          <p:cNvCxnSpPr>
            <a:stCxn id="152" idx="3"/>
            <a:endCxn id="147" idx="2"/>
          </p:cNvCxnSpPr>
          <p:nvPr/>
        </p:nvCxnSpPr>
        <p:spPr>
          <a:xfrm rot="10800000">
            <a:off x="1395024" y="3629885"/>
            <a:ext cx="20010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 txBox="1"/>
          <p:nvPr/>
        </p:nvSpPr>
        <p:spPr>
          <a:xfrm rot="383694">
            <a:off x="2098377" y="2292252"/>
            <a:ext cx="1769611" cy="30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Image Preview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 rot="431696">
            <a:off x="2039962" y="2675309"/>
            <a:ext cx="1128184" cy="307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 rot="-355282">
            <a:off x="2096928" y="3154729"/>
            <a:ext cx="1201008" cy="3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 rot="336141">
            <a:off x="1102789" y="3655292"/>
            <a:ext cx="3002341" cy="3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Preview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 rot="-758177">
            <a:off x="2103915" y="4277384"/>
            <a:ext cx="1977498" cy="3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Acquire Images</a:t>
            </a:r>
            <a:endParaRPr sz="800"/>
          </a:p>
        </p:txBody>
      </p:sp>
      <p:sp>
        <p:nvSpPr>
          <p:cNvPr id="166" name="Google Shape;166;p22"/>
          <p:cNvSpPr txBox="1"/>
          <p:nvPr/>
        </p:nvSpPr>
        <p:spPr>
          <a:xfrm rot="-1100367">
            <a:off x="4077469" y="2392164"/>
            <a:ext cx="2447511" cy="308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Provides Vision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730775" y="2940557"/>
            <a:ext cx="170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Ability to connect cameras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 rot="1619909">
            <a:off x="4826008" y="3772330"/>
            <a:ext cx="1525221" cy="4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Image import, Processing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and export images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0" y="0"/>
            <a:ext cx="907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1.2 :-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345825" y="1032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Acquisition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1832093" y="1439605"/>
            <a:ext cx="1379400" cy="11550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Detection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716005" y="1439605"/>
            <a:ext cx="1379400" cy="10824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3.6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Activity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70400" y="3954620"/>
            <a:ext cx="1292400" cy="10824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Haar Features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1942852" y="3954620"/>
            <a:ext cx="1379400" cy="10824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Adaboost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802197" y="3954620"/>
            <a:ext cx="1433700" cy="10824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5716005" y="3954620"/>
            <a:ext cx="1379400" cy="10824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Cropping Face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170400" y="1830928"/>
            <a:ext cx="999300" cy="3720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7575350" y="1794727"/>
            <a:ext cx="1433700" cy="3720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7575350" y="4309742"/>
            <a:ext cx="1433700" cy="3720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Training Set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23"/>
          <p:cNvCxnSpPr>
            <a:stCxn id="181" idx="3"/>
            <a:endCxn id="175" idx="2"/>
          </p:cNvCxnSpPr>
          <p:nvPr/>
        </p:nvCxnSpPr>
        <p:spPr>
          <a:xfrm>
            <a:off x="1169700" y="2016928"/>
            <a:ext cx="662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>
            <a:stCxn id="175" idx="3"/>
            <a:endCxn id="177" idx="0"/>
          </p:cNvCxnSpPr>
          <p:nvPr/>
        </p:nvCxnSpPr>
        <p:spPr>
          <a:xfrm flipH="1">
            <a:off x="816701" y="2425459"/>
            <a:ext cx="1217400" cy="15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>
            <a:stCxn id="177" idx="6"/>
            <a:endCxn id="178" idx="2"/>
          </p:cNvCxnSpPr>
          <p:nvPr/>
        </p:nvCxnSpPr>
        <p:spPr>
          <a:xfrm>
            <a:off x="1462800" y="4495820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>
            <a:stCxn id="178" idx="6"/>
            <a:endCxn id="179" idx="2"/>
          </p:cNvCxnSpPr>
          <p:nvPr/>
        </p:nvCxnSpPr>
        <p:spPr>
          <a:xfrm>
            <a:off x="3322252" y="4495820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79" idx="6"/>
            <a:endCxn id="180" idx="2"/>
          </p:cNvCxnSpPr>
          <p:nvPr/>
        </p:nvCxnSpPr>
        <p:spPr>
          <a:xfrm>
            <a:off x="5235897" y="4495820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>
            <a:stCxn id="180" idx="6"/>
            <a:endCxn id="183" idx="1"/>
          </p:cNvCxnSpPr>
          <p:nvPr/>
        </p:nvCxnSpPr>
        <p:spPr>
          <a:xfrm>
            <a:off x="7095405" y="4495820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>
            <a:stCxn id="183" idx="0"/>
            <a:endCxn id="176" idx="4"/>
          </p:cNvCxnSpPr>
          <p:nvPr/>
        </p:nvCxnSpPr>
        <p:spPr>
          <a:xfrm rot="10800000">
            <a:off x="6405800" y="2522042"/>
            <a:ext cx="1886400" cy="17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>
            <a:stCxn id="176" idx="6"/>
            <a:endCxn id="182" idx="1"/>
          </p:cNvCxnSpPr>
          <p:nvPr/>
        </p:nvCxnSpPr>
        <p:spPr>
          <a:xfrm>
            <a:off x="7095405" y="1980805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3"/>
          <p:cNvSpPr txBox="1"/>
          <p:nvPr/>
        </p:nvSpPr>
        <p:spPr>
          <a:xfrm>
            <a:off x="618332" y="1439605"/>
            <a:ext cx="188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Captured Image</a:t>
            </a:r>
            <a:endParaRPr sz="800"/>
          </a:p>
        </p:txBody>
      </p:sp>
      <p:sp>
        <p:nvSpPr>
          <p:cNvPr id="193" name="Google Shape;193;p23"/>
          <p:cNvSpPr txBox="1"/>
          <p:nvPr/>
        </p:nvSpPr>
        <p:spPr>
          <a:xfrm rot="-3060075">
            <a:off x="580545" y="2976283"/>
            <a:ext cx="1639432" cy="3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Convolution Kernel</a:t>
            </a:r>
            <a:endParaRPr sz="800"/>
          </a:p>
        </p:txBody>
      </p:sp>
      <p:sp>
        <p:nvSpPr>
          <p:cNvPr id="194" name="Google Shape;194;p23"/>
          <p:cNvSpPr txBox="1"/>
          <p:nvPr/>
        </p:nvSpPr>
        <p:spPr>
          <a:xfrm>
            <a:off x="1116289" y="3954620"/>
            <a:ext cx="11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Find Pixel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Value</a:t>
            </a:r>
            <a:endParaRPr sz="800"/>
          </a:p>
        </p:txBody>
      </p:sp>
      <p:sp>
        <p:nvSpPr>
          <p:cNvPr id="195" name="Google Shape;195;p23"/>
          <p:cNvSpPr txBox="1"/>
          <p:nvPr/>
        </p:nvSpPr>
        <p:spPr>
          <a:xfrm>
            <a:off x="2449070" y="3780826"/>
            <a:ext cx="21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 Relevant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Facial Features</a:t>
            </a:r>
            <a:endParaRPr sz="800"/>
          </a:p>
        </p:txBody>
      </p:sp>
      <p:sp>
        <p:nvSpPr>
          <p:cNvPr id="196" name="Google Shape;196;p23"/>
          <p:cNvSpPr txBox="1"/>
          <p:nvPr/>
        </p:nvSpPr>
        <p:spPr>
          <a:xfrm>
            <a:off x="4954077" y="3780826"/>
            <a:ext cx="10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Verifying set of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Facial Features</a:t>
            </a:r>
            <a:endParaRPr sz="800"/>
          </a:p>
        </p:txBody>
      </p:sp>
      <p:sp>
        <p:nvSpPr>
          <p:cNvPr id="197" name="Google Shape;197;p23"/>
          <p:cNvSpPr txBox="1"/>
          <p:nvPr/>
        </p:nvSpPr>
        <p:spPr>
          <a:xfrm>
            <a:off x="6849756" y="4700901"/>
            <a:ext cx="11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Stores Images</a:t>
            </a:r>
            <a:endParaRPr sz="800"/>
          </a:p>
        </p:txBody>
      </p:sp>
      <p:sp>
        <p:nvSpPr>
          <p:cNvPr id="198" name="Google Shape;198;p23"/>
          <p:cNvSpPr txBox="1"/>
          <p:nvPr/>
        </p:nvSpPr>
        <p:spPr>
          <a:xfrm rot="2651226">
            <a:off x="6384540" y="2899748"/>
            <a:ext cx="1719503" cy="308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Provide Image Set</a:t>
            </a:r>
            <a:endParaRPr sz="800"/>
          </a:p>
        </p:txBody>
      </p:sp>
      <p:sp>
        <p:nvSpPr>
          <p:cNvPr id="199" name="Google Shape;199;p23"/>
          <p:cNvSpPr txBox="1"/>
          <p:nvPr/>
        </p:nvSpPr>
        <p:spPr>
          <a:xfrm>
            <a:off x="6501721" y="1288525"/>
            <a:ext cx="169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Provides Report Updating</a:t>
            </a:r>
            <a:endParaRPr sz="800"/>
          </a:p>
        </p:txBody>
      </p:sp>
      <p:sp>
        <p:nvSpPr>
          <p:cNvPr id="200" name="Google Shape;200;p23"/>
          <p:cNvSpPr txBox="1"/>
          <p:nvPr/>
        </p:nvSpPr>
        <p:spPr>
          <a:xfrm>
            <a:off x="0" y="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1.3 :-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5399075" y="809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Detection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94550" y="0"/>
            <a:ext cx="8520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System Architecture :-</a:t>
            </a:r>
            <a:endParaRPr b="1" i="1" sz="4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92175" y="1682550"/>
            <a:ext cx="1491600" cy="465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92175" y="3041937"/>
            <a:ext cx="1491600" cy="465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Web Cam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692175" y="4401325"/>
            <a:ext cx="1491600" cy="465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Capture Images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606672" y="3721631"/>
            <a:ext cx="1491600" cy="465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Detect Faces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6398662" y="3721648"/>
            <a:ext cx="1896900" cy="465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Training Set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606672" y="2362244"/>
            <a:ext cx="1491600" cy="465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Login Details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398662" y="2362261"/>
            <a:ext cx="1896900" cy="465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Registered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p24"/>
          <p:cNvCxnSpPr>
            <a:stCxn id="207" idx="3"/>
            <a:endCxn id="212" idx="1"/>
          </p:cNvCxnSpPr>
          <p:nvPr/>
        </p:nvCxnSpPr>
        <p:spPr>
          <a:xfrm>
            <a:off x="2183775" y="1915200"/>
            <a:ext cx="142290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stCxn id="212" idx="3"/>
            <a:endCxn id="213" idx="1"/>
          </p:cNvCxnSpPr>
          <p:nvPr/>
        </p:nvCxnSpPr>
        <p:spPr>
          <a:xfrm>
            <a:off x="5098272" y="2594894"/>
            <a:ext cx="13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>
            <a:stCxn id="210" idx="3"/>
            <a:endCxn id="211" idx="1"/>
          </p:cNvCxnSpPr>
          <p:nvPr/>
        </p:nvCxnSpPr>
        <p:spPr>
          <a:xfrm>
            <a:off x="5098272" y="3954281"/>
            <a:ext cx="13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207" idx="2"/>
            <a:endCxn id="208" idx="0"/>
          </p:cNvCxnSpPr>
          <p:nvPr/>
        </p:nvCxnSpPr>
        <p:spPr>
          <a:xfrm>
            <a:off x="1437975" y="2147850"/>
            <a:ext cx="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4"/>
          <p:cNvCxnSpPr>
            <a:stCxn id="208" idx="2"/>
            <a:endCxn id="209" idx="0"/>
          </p:cNvCxnSpPr>
          <p:nvPr/>
        </p:nvCxnSpPr>
        <p:spPr>
          <a:xfrm>
            <a:off x="1437975" y="3507237"/>
            <a:ext cx="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4"/>
          <p:cNvCxnSpPr>
            <a:stCxn id="209" idx="3"/>
            <a:endCxn id="210" idx="1"/>
          </p:cNvCxnSpPr>
          <p:nvPr/>
        </p:nvCxnSpPr>
        <p:spPr>
          <a:xfrm flipH="1" rot="10800000">
            <a:off x="2183775" y="3954175"/>
            <a:ext cx="142290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4"/>
          <p:cNvSpPr txBox="1"/>
          <p:nvPr/>
        </p:nvSpPr>
        <p:spPr>
          <a:xfrm>
            <a:off x="5563425" y="905100"/>
            <a:ext cx="28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Training Phase :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94550" y="7575"/>
            <a:ext cx="8520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System Architecture :-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692175" y="1480226"/>
            <a:ext cx="1405800" cy="459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692175" y="2822047"/>
            <a:ext cx="1405800" cy="459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Web Cam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92175" y="4163868"/>
            <a:ext cx="1405800" cy="6705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Capture Images of class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3438800" y="3492957"/>
            <a:ext cx="1405800" cy="459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Detect Faces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6069975" y="3492974"/>
            <a:ext cx="1787700" cy="459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Training Set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3438800" y="2151136"/>
            <a:ext cx="1405800" cy="459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Login Details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6069975" y="2151153"/>
            <a:ext cx="1787700" cy="459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Attendance Sheet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25"/>
          <p:cNvCxnSpPr>
            <a:stCxn id="226" idx="3"/>
            <a:endCxn id="231" idx="1"/>
          </p:cNvCxnSpPr>
          <p:nvPr/>
        </p:nvCxnSpPr>
        <p:spPr>
          <a:xfrm>
            <a:off x="2097975" y="1709876"/>
            <a:ext cx="13407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5"/>
          <p:cNvCxnSpPr>
            <a:stCxn id="231" idx="3"/>
            <a:endCxn id="232" idx="1"/>
          </p:cNvCxnSpPr>
          <p:nvPr/>
        </p:nvCxnSpPr>
        <p:spPr>
          <a:xfrm>
            <a:off x="4844600" y="2380786"/>
            <a:ext cx="12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>
            <a:stCxn id="229" idx="3"/>
            <a:endCxn id="230" idx="1"/>
          </p:cNvCxnSpPr>
          <p:nvPr/>
        </p:nvCxnSpPr>
        <p:spPr>
          <a:xfrm>
            <a:off x="4844600" y="3722607"/>
            <a:ext cx="12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26" idx="2"/>
            <a:endCxn id="227" idx="0"/>
          </p:cNvCxnSpPr>
          <p:nvPr/>
        </p:nvCxnSpPr>
        <p:spPr>
          <a:xfrm>
            <a:off x="1395075" y="1939526"/>
            <a:ext cx="0" cy="8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>
            <a:stCxn id="227" idx="2"/>
            <a:endCxn id="228" idx="0"/>
          </p:cNvCxnSpPr>
          <p:nvPr/>
        </p:nvCxnSpPr>
        <p:spPr>
          <a:xfrm>
            <a:off x="1395075" y="3281347"/>
            <a:ext cx="0" cy="8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5"/>
          <p:cNvCxnSpPr>
            <a:stCxn id="228" idx="3"/>
            <a:endCxn id="229" idx="1"/>
          </p:cNvCxnSpPr>
          <p:nvPr/>
        </p:nvCxnSpPr>
        <p:spPr>
          <a:xfrm flipH="1" rot="10800000">
            <a:off x="2097975" y="3722718"/>
            <a:ext cx="1340700" cy="7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5"/>
          <p:cNvSpPr txBox="1"/>
          <p:nvPr/>
        </p:nvSpPr>
        <p:spPr>
          <a:xfrm>
            <a:off x="5335175" y="95857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: Attendance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269100" y="0"/>
            <a:ext cx="8520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System Architecture :-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345825" y="1032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 Phase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778375" y="1575375"/>
            <a:ext cx="14058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Training Set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1576025" y="2277450"/>
            <a:ext cx="18105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1576025" y="2979525"/>
            <a:ext cx="18105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247400" y="4322825"/>
            <a:ext cx="16401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Attendance Sheet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247250" y="3651175"/>
            <a:ext cx="16401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Face Identification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816900" y="2979525"/>
            <a:ext cx="18105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4816900" y="2277450"/>
            <a:ext cx="18105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019250" y="1575375"/>
            <a:ext cx="1405800" cy="340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Test Set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26"/>
          <p:cNvCxnSpPr>
            <a:stCxn id="246" idx="2"/>
            <a:endCxn id="247" idx="0"/>
          </p:cNvCxnSpPr>
          <p:nvPr/>
        </p:nvCxnSpPr>
        <p:spPr>
          <a:xfrm>
            <a:off x="2481275" y="1916175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6"/>
          <p:cNvCxnSpPr>
            <a:stCxn id="247" idx="2"/>
            <a:endCxn id="248" idx="0"/>
          </p:cNvCxnSpPr>
          <p:nvPr/>
        </p:nvCxnSpPr>
        <p:spPr>
          <a:xfrm>
            <a:off x="2481275" y="2618250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6"/>
          <p:cNvCxnSpPr>
            <a:stCxn id="248" idx="2"/>
            <a:endCxn id="250" idx="1"/>
          </p:cNvCxnSpPr>
          <p:nvPr/>
        </p:nvCxnSpPr>
        <p:spPr>
          <a:xfrm>
            <a:off x="2481275" y="3320325"/>
            <a:ext cx="7659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6"/>
          <p:cNvCxnSpPr>
            <a:stCxn id="253" idx="2"/>
            <a:endCxn id="252" idx="0"/>
          </p:cNvCxnSpPr>
          <p:nvPr/>
        </p:nvCxnSpPr>
        <p:spPr>
          <a:xfrm>
            <a:off x="5722150" y="1916175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6"/>
          <p:cNvCxnSpPr>
            <a:stCxn id="252" idx="2"/>
            <a:endCxn id="251" idx="0"/>
          </p:cNvCxnSpPr>
          <p:nvPr/>
        </p:nvCxnSpPr>
        <p:spPr>
          <a:xfrm>
            <a:off x="5722150" y="2618250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6"/>
          <p:cNvCxnSpPr>
            <a:stCxn id="251" idx="2"/>
            <a:endCxn id="250" idx="3"/>
          </p:cNvCxnSpPr>
          <p:nvPr/>
        </p:nvCxnSpPr>
        <p:spPr>
          <a:xfrm flipH="1">
            <a:off x="4887250" y="3320325"/>
            <a:ext cx="8349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6"/>
          <p:cNvCxnSpPr>
            <a:stCxn id="250" idx="2"/>
            <a:endCxn id="249" idx="0"/>
          </p:cNvCxnSpPr>
          <p:nvPr/>
        </p:nvCxnSpPr>
        <p:spPr>
          <a:xfrm>
            <a:off x="4067300" y="3991975"/>
            <a:ext cx="3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285088" y="0"/>
            <a:ext cx="852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Database Dictionary :-</a:t>
            </a:r>
            <a:endParaRPr b="1" i="1" sz="4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" name="Google Shape;266;p27"/>
          <p:cNvGraphicFramePr/>
          <p:nvPr/>
        </p:nvGraphicFramePr>
        <p:xfrm>
          <a:off x="8992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{B6384DB4-011E-4347-8A48-F01EBFD9EA5F}</a:tableStyleId>
              </a:tblPr>
              <a:tblGrid>
                <a:gridCol w="15010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Field Name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Type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Length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Constraint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Roll_no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Key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Roll 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Varchar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null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 of Student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 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 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Null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 of </a:t>
                      </a:r>
                      <a:r>
                        <a:rPr lang="en" sz="1200"/>
                        <a:t>Attendance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Time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Null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of Attendance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Attendance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Varchar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Present or Absent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Attendance of Student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Image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.png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Size must be of 11kb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Image of Student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idx="4294967295" type="title"/>
          </p:nvPr>
        </p:nvSpPr>
        <p:spPr>
          <a:xfrm>
            <a:off x="151950" y="0"/>
            <a:ext cx="85206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latin typeface="Times New Roman"/>
                <a:ea typeface="Times New Roman"/>
                <a:cs typeface="Times New Roman"/>
                <a:sym typeface="Times New Roman"/>
              </a:rPr>
              <a:t>Modification and Improvement</a:t>
            </a:r>
            <a:r>
              <a:rPr b="1" lang="en" sz="4300"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8"/>
          <p:cNvSpPr txBox="1"/>
          <p:nvPr>
            <p:ph idx="4294967295" type="body"/>
          </p:nvPr>
        </p:nvSpPr>
        <p:spPr>
          <a:xfrm>
            <a:off x="151950" y="1586700"/>
            <a:ext cx="8825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consumed in accessing the records of the students can be reduced,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Use GUI can be created.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manage attendance of students.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can get informed by email or mobile notification automatically.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less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students can be made on a single click.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time taken in registration of students.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weekly/monthly attendance to students automatically.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311700" y="0"/>
            <a:ext cx="85206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Learning And </a:t>
            </a: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b="1" i="1" sz="4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scratch to working software, carrying out real-world software projects in our academic studies helps us to understand what we have to face in industry.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a wonderful experience working on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Attendance System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enthusiastic and like-minded people wherein we explored a part of Artificial Intelligence, i.e. image processing, which relates to our system from capturing images, detecting faces, storing them in a database, extracting facial features, recognizing them and generating attendance through different algorithms, books, websites and with the guidance of our guide.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learned most of the industrial strategies used for completion of project by keeping accounts of time, quality, and budget.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was a door to a Stairs of Success towards the bright Software Engineering career.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5655" l="3079" r="3304" t="46297"/>
          <a:stretch/>
        </p:blipFill>
        <p:spPr>
          <a:xfrm>
            <a:off x="545588" y="2964600"/>
            <a:ext cx="8052826" cy="18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/>
          <p:nvPr/>
        </p:nvSpPr>
        <p:spPr>
          <a:xfrm>
            <a:off x="471925" y="1362600"/>
            <a:ext cx="8200150" cy="918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76200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A86E8"/>
                </a:solidFill>
                <a:latin typeface="Times New Roman"/>
              </a:rPr>
              <a:t>|| THANK YOU ||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Definition :-</a:t>
            </a:r>
            <a:endParaRPr b="1" i="1" sz="4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47800" y="1618650"/>
            <a:ext cx="85206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biometric method of identifying an individual by comparing live capture or digital image data with the stored record for that person.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Attendance System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marking of attendance based on this technology.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75600" y="0"/>
            <a:ext cx="85206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Scope :-</a:t>
            </a:r>
            <a:endParaRPr b="1" i="1" sz="4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15850" y="1610375"/>
            <a:ext cx="85206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 automated attendance system that is practical, reliable and eliminate disturbance and time loss of traditional attendance systems.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a system that can accurately evaluate student's performance depending on their recorded attendance rate.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51950" y="0"/>
            <a:ext cx="85206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Methodology :-</a:t>
            </a:r>
            <a:endParaRPr i="1" sz="4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51950" y="969075"/>
            <a:ext cx="88251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Waterfall Model is a sequential approach, where each fundamental activity of a process is represented as a separate phase, arranged in linear order.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waterfall model, you must plan and schedule all of the activities before starting working on them (plan - driven process).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Documents.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Use Cases.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the Stakeholders.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the Software.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&amp; retrieval.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and Debug.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Error.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Capabilities.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269100" y="0"/>
            <a:ext cx="8520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TOOLS AND TECHNOLOGY USED</a:t>
            </a: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151950" y="969075"/>
            <a:ext cx="88251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Pycharm.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used :-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cv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Dlib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Cmake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Face-Recognition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4294967295" type="title"/>
          </p:nvPr>
        </p:nvSpPr>
        <p:spPr>
          <a:xfrm>
            <a:off x="269100" y="0"/>
            <a:ext cx="8520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600" u="sng">
                <a:latin typeface="Times New Roman"/>
                <a:ea typeface="Times New Roman"/>
                <a:cs typeface="Times New Roman"/>
                <a:sym typeface="Times New Roman"/>
              </a:rPr>
              <a:t>SIGNIFICANCE OF PROJECT:-</a:t>
            </a:r>
            <a:endParaRPr b="1" i="1" sz="4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116850" y="1501525"/>
            <a:ext cx="88251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in use of pen and paper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trusted environment and no proxy,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small contribution of ours in saving trees,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Everything is monitored digitally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will be reduced and easy conduction of tests, assignments as notes facilities.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Parents themselves can check the student performance.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4294967295" type="title"/>
          </p:nvPr>
        </p:nvSpPr>
        <p:spPr>
          <a:xfrm>
            <a:off x="269100" y="0"/>
            <a:ext cx="8520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3400" u="sng">
                <a:latin typeface="Times New Roman"/>
                <a:ea typeface="Times New Roman"/>
                <a:cs typeface="Times New Roman"/>
                <a:sym typeface="Times New Roman"/>
              </a:rPr>
              <a:t>SYSTEM REQUIREMENTS TO RUN THIS PROJECT :-</a:t>
            </a:r>
            <a:endParaRPr b="1" i="1"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4294967295" type="body"/>
          </p:nvPr>
        </p:nvSpPr>
        <p:spPr>
          <a:xfrm>
            <a:off x="116850" y="2204350"/>
            <a:ext cx="8825100" cy="25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-  CORE i3 - 8th GEN OR ABOVE..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- 6GB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 - Intel 5500 UHD OR ABOVE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HDD - 50 GB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- WINDOWS 7 OR  ABOVE , HIGH SIERRA OR ABOVE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0"/>
            <a:ext cx="85206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System Context Diagram :-</a:t>
            </a:r>
            <a:endParaRPr b="1" i="1" sz="4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416475" y="2278898"/>
            <a:ext cx="1725000" cy="3360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596500" y="2278898"/>
            <a:ext cx="1725000" cy="3360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321500" y="4099022"/>
            <a:ext cx="1725000" cy="3360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691475" y="4099022"/>
            <a:ext cx="1725000" cy="3360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Web Cam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3196138" y="3348439"/>
            <a:ext cx="2345700" cy="14409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Attendance System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" name="Google Shape;103;p20"/>
          <p:cNvCxnSpPr>
            <a:stCxn id="102" idx="0"/>
            <a:endCxn id="98" idx="2"/>
          </p:cNvCxnSpPr>
          <p:nvPr/>
        </p:nvCxnSpPr>
        <p:spPr>
          <a:xfrm rot="10800000">
            <a:off x="3279088" y="2614939"/>
            <a:ext cx="1089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>
            <a:endCxn id="99" idx="2"/>
          </p:cNvCxnSpPr>
          <p:nvPr/>
        </p:nvCxnSpPr>
        <p:spPr>
          <a:xfrm flipH="1" rot="10800000">
            <a:off x="4369100" y="2614898"/>
            <a:ext cx="10899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>
            <a:stCxn id="98" idx="2"/>
            <a:endCxn id="102" idx="1"/>
          </p:cNvCxnSpPr>
          <p:nvPr/>
        </p:nvCxnSpPr>
        <p:spPr>
          <a:xfrm>
            <a:off x="3278975" y="2614898"/>
            <a:ext cx="260700" cy="9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>
            <a:stCxn id="99" idx="2"/>
            <a:endCxn id="102" idx="7"/>
          </p:cNvCxnSpPr>
          <p:nvPr/>
        </p:nvCxnSpPr>
        <p:spPr>
          <a:xfrm flipH="1">
            <a:off x="5198300" y="2614898"/>
            <a:ext cx="260700" cy="9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101" idx="3"/>
            <a:endCxn id="102" idx="2"/>
          </p:cNvCxnSpPr>
          <p:nvPr/>
        </p:nvCxnSpPr>
        <p:spPr>
          <a:xfrm flipH="1" rot="10800000">
            <a:off x="2416475" y="4069022"/>
            <a:ext cx="7797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2" idx="3"/>
            <a:endCxn id="101" idx="3"/>
          </p:cNvCxnSpPr>
          <p:nvPr/>
        </p:nvCxnSpPr>
        <p:spPr>
          <a:xfrm rot="10800000">
            <a:off x="2416457" y="4266924"/>
            <a:ext cx="11232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0" idx="1"/>
            <a:endCxn id="102" idx="6"/>
          </p:cNvCxnSpPr>
          <p:nvPr/>
        </p:nvCxnSpPr>
        <p:spPr>
          <a:xfrm rot="10800000">
            <a:off x="5541800" y="4069022"/>
            <a:ext cx="7797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>
            <a:stCxn id="102" idx="5"/>
            <a:endCxn id="100" idx="1"/>
          </p:cNvCxnSpPr>
          <p:nvPr/>
        </p:nvCxnSpPr>
        <p:spPr>
          <a:xfrm flipH="1" rot="10800000">
            <a:off x="5198318" y="4266924"/>
            <a:ext cx="11232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2767925" y="3214046"/>
            <a:ext cx="77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Enter Details</a:t>
            </a:r>
            <a:endParaRPr sz="800"/>
          </a:p>
        </p:txBody>
      </p:sp>
      <p:sp>
        <p:nvSpPr>
          <p:cNvPr id="112" name="Google Shape;112;p20"/>
          <p:cNvSpPr txBox="1"/>
          <p:nvPr/>
        </p:nvSpPr>
        <p:spPr>
          <a:xfrm>
            <a:off x="5198325" y="3229172"/>
            <a:ext cx="128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Enter Details</a:t>
            </a:r>
            <a:endParaRPr sz="800"/>
          </a:p>
        </p:txBody>
      </p:sp>
      <p:sp>
        <p:nvSpPr>
          <p:cNvPr id="113" name="Google Shape;113;p20"/>
          <p:cNvSpPr txBox="1"/>
          <p:nvPr/>
        </p:nvSpPr>
        <p:spPr>
          <a:xfrm rot="1932922">
            <a:off x="3405107" y="2838745"/>
            <a:ext cx="1344956" cy="3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Validate Details</a:t>
            </a:r>
            <a:endParaRPr sz="800"/>
          </a:p>
        </p:txBody>
      </p:sp>
      <p:sp>
        <p:nvSpPr>
          <p:cNvPr id="114" name="Google Shape;114;p20"/>
          <p:cNvSpPr txBox="1"/>
          <p:nvPr/>
        </p:nvSpPr>
        <p:spPr>
          <a:xfrm rot="-2047125">
            <a:off x="4210877" y="2837785"/>
            <a:ext cx="1178799" cy="312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Generated Reports</a:t>
            </a:r>
            <a:endParaRPr sz="800"/>
          </a:p>
        </p:txBody>
      </p:sp>
      <p:sp>
        <p:nvSpPr>
          <p:cNvPr id="115" name="Google Shape;115;p20"/>
          <p:cNvSpPr txBox="1"/>
          <p:nvPr/>
        </p:nvSpPr>
        <p:spPr>
          <a:xfrm rot="-841399">
            <a:off x="2331274" y="3937353"/>
            <a:ext cx="966917" cy="309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Captured Images</a:t>
            </a:r>
            <a:endParaRPr sz="800"/>
          </a:p>
        </p:txBody>
      </p:sp>
      <p:sp>
        <p:nvSpPr>
          <p:cNvPr id="116" name="Google Shape;116;p20"/>
          <p:cNvSpPr txBox="1"/>
          <p:nvPr/>
        </p:nvSpPr>
        <p:spPr>
          <a:xfrm rot="929691">
            <a:off x="2551873" y="4376939"/>
            <a:ext cx="597413" cy="309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Enables</a:t>
            </a:r>
            <a:endParaRPr sz="800"/>
          </a:p>
        </p:txBody>
      </p:sp>
      <p:sp>
        <p:nvSpPr>
          <p:cNvPr id="117" name="Google Shape;117;p20"/>
          <p:cNvSpPr txBox="1"/>
          <p:nvPr/>
        </p:nvSpPr>
        <p:spPr>
          <a:xfrm rot="889502">
            <a:off x="5414539" y="3840415"/>
            <a:ext cx="1009505" cy="433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Manages The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System</a:t>
            </a:r>
            <a:endParaRPr sz="800"/>
          </a:p>
        </p:txBody>
      </p:sp>
      <p:sp>
        <p:nvSpPr>
          <p:cNvPr id="118" name="Google Shape;118;p20"/>
          <p:cNvSpPr txBox="1"/>
          <p:nvPr/>
        </p:nvSpPr>
        <p:spPr>
          <a:xfrm rot="-906313">
            <a:off x="5243746" y="4468213"/>
            <a:ext cx="1216843" cy="4334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Provides  Generated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Reports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117150" y="1787912"/>
            <a:ext cx="1530300" cy="3141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2736731" y="1331125"/>
            <a:ext cx="1460400" cy="12279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457599" y="1787912"/>
            <a:ext cx="1530300" cy="3141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5695865" y="3713414"/>
            <a:ext cx="1460400" cy="1227900"/>
          </a:xfrm>
          <a:prstGeom prst="ellipse">
            <a:avLst/>
          </a:prstGeom>
          <a:solidFill>
            <a:srgbClr val="00FFFF"/>
          </a:solidFill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1.2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Admin Activity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2443354" y="4170201"/>
            <a:ext cx="2047500" cy="3141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Registered Students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21"/>
          <p:cNvCxnSpPr>
            <a:stCxn id="123" idx="3"/>
            <a:endCxn id="124" idx="2"/>
          </p:cNvCxnSpPr>
          <p:nvPr/>
        </p:nvCxnSpPr>
        <p:spPr>
          <a:xfrm>
            <a:off x="1647450" y="1944962"/>
            <a:ext cx="108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1"/>
          <p:cNvCxnSpPr>
            <a:stCxn id="125" idx="1"/>
            <a:endCxn id="124" idx="6"/>
          </p:cNvCxnSpPr>
          <p:nvPr/>
        </p:nvCxnSpPr>
        <p:spPr>
          <a:xfrm rot="10800000">
            <a:off x="4197199" y="1944962"/>
            <a:ext cx="32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>
            <a:stCxn id="124" idx="4"/>
            <a:endCxn id="127" idx="0"/>
          </p:cNvCxnSpPr>
          <p:nvPr/>
        </p:nvCxnSpPr>
        <p:spPr>
          <a:xfrm>
            <a:off x="3466931" y="2559025"/>
            <a:ext cx="300" cy="16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 rot="10800000">
            <a:off x="905302" y="2101957"/>
            <a:ext cx="20685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27" idx="3"/>
            <a:endCxn id="126" idx="2"/>
          </p:cNvCxnSpPr>
          <p:nvPr/>
        </p:nvCxnSpPr>
        <p:spPr>
          <a:xfrm>
            <a:off x="4490854" y="4327251"/>
            <a:ext cx="12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>
            <a:endCxn id="125" idx="2"/>
          </p:cNvCxnSpPr>
          <p:nvPr/>
        </p:nvCxnSpPr>
        <p:spPr>
          <a:xfrm flipH="1" rot="10800000">
            <a:off x="6942349" y="2102012"/>
            <a:ext cx="1280400" cy="17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1589261" y="1661187"/>
            <a:ext cx="108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Enter Details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811406" y="1661195"/>
            <a:ext cx="17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Manages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 rot="459150">
            <a:off x="988273" y="2279941"/>
            <a:ext cx="2061359" cy="308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Notify about invalid details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041218" y="3222666"/>
            <a:ext cx="27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Registers Student’s Roll no and name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034862" y="3893113"/>
            <a:ext cx="18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Provides generated reports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 rot="-3126835">
            <a:off x="6524594" y="2789102"/>
            <a:ext cx="1630696" cy="311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Provides report Updating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4294967295" type="title"/>
          </p:nvPr>
        </p:nvSpPr>
        <p:spPr>
          <a:xfrm>
            <a:off x="269100" y="0"/>
            <a:ext cx="8520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 u="sng">
                <a:latin typeface="Times New Roman"/>
                <a:ea typeface="Times New Roman"/>
                <a:cs typeface="Times New Roman"/>
                <a:sym typeface="Times New Roman"/>
              </a:rPr>
              <a:t>DFD Level 1.1 :-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931525" y="819975"/>
            <a:ext cx="31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Student Registration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