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4" r:id="rId5"/>
    <p:sldId id="259" r:id="rId6"/>
    <p:sldId id="260" r:id="rId7"/>
    <p:sldId id="272" r:id="rId8"/>
    <p:sldId id="273" r:id="rId9"/>
    <p:sldId id="262" r:id="rId10"/>
    <p:sldId id="263" r:id="rId11"/>
    <p:sldId id="275" r:id="rId12"/>
    <p:sldId id="265" r:id="rId13"/>
    <p:sldId id="276" r:id="rId14"/>
    <p:sldId id="277" r:id="rId15"/>
    <p:sldId id="286" r:id="rId16"/>
    <p:sldId id="287" r:id="rId17"/>
    <p:sldId id="283" r:id="rId18"/>
    <p:sldId id="279" r:id="rId19"/>
    <p:sldId id="288" r:id="rId20"/>
    <p:sldId id="284" r:id="rId21"/>
    <p:sldId id="285" r:id="rId22"/>
    <p:sldId id="266" r:id="rId23"/>
    <p:sldId id="269" r:id="rId24"/>
    <p:sldId id="27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86" d="100"/>
          <a:sy n="86" d="100"/>
        </p:scale>
        <p:origin x="54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7F3A5E7-A42A-4213-91A8-6592970508FE}" type="slidenum">
              <a:rPr lang="en-US" smtClean="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1235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FEE39-73A1-4DFE-89E8-CBBD4BCE3EC1}"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199435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9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00507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3758667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3696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1678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50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334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405464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1FEE39-73A1-4DFE-89E8-CBBD4BCE3EC1}" type="datetimeFigureOut">
              <a:rPr lang="en-US" smtClean="0"/>
              <a:pPr/>
              <a:t>5/28/2022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F3A5E7-A42A-4213-91A8-6592970508FE}" type="slidenum">
              <a:rPr lang="en-US" smtClean="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059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1FEE39-73A1-4DFE-89E8-CBBD4BCE3EC1}"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382087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1FEE39-73A1-4DFE-89E8-CBBD4BCE3EC1}" type="datetimeFigureOut">
              <a:rPr lang="en-US" smtClean="0"/>
              <a:pPr/>
              <a:t>5/28/2022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F3A5E7-A42A-4213-91A8-6592970508FE}" type="slidenum">
              <a:rPr lang="en-US" smtClean="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244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1FEE39-73A1-4DFE-89E8-CBBD4BCE3EC1}" type="datetimeFigureOut">
              <a:rPr lang="en-US" smtClean="0"/>
              <a:pPr/>
              <a:t>5/28/2022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F3A5E7-A42A-4213-91A8-6592970508FE}" type="slidenum">
              <a:rPr lang="en-US" smtClean="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1187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1FEE39-73A1-4DFE-89E8-CBBD4BCE3EC1}" type="datetimeFigureOut">
              <a:rPr lang="en-US" smtClean="0"/>
              <a:pPr/>
              <a:t>5/28/2022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647627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FEE39-73A1-4DFE-89E8-CBBD4BCE3EC1}"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A5E7-A42A-4213-91A8-6592970508FE}" type="slidenum">
              <a:rPr lang="en-US" smtClean="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60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1FEE39-73A1-4DFE-89E8-CBBD4BCE3EC1}" type="datetimeFigureOut">
              <a:rPr lang="en-US" smtClean="0"/>
              <a:pPr/>
              <a:t>5/28/2022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F3A5E7-A42A-4213-91A8-6592970508FE}" type="slidenum">
              <a:rPr lang="en-US" smtClean="0"/>
              <a:pPr/>
              <a:t>‹#›</a:t>
            </a:fld>
            <a:endParaRPr lang="en-US"/>
          </a:p>
        </p:txBody>
      </p:sp>
    </p:spTree>
    <p:extLst>
      <p:ext uri="{BB962C8B-B14F-4D97-AF65-F5344CB8AC3E}">
        <p14:creationId xmlns:p14="http://schemas.microsoft.com/office/powerpoint/2010/main" val="451729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cstate="print">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1FEE39-73A1-4DFE-89E8-CBBD4BCE3EC1}" type="datetimeFigureOut">
              <a:rPr lang="en-US" smtClean="0"/>
              <a:pPr/>
              <a:t>5/28/2022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7F3A5E7-A42A-4213-91A8-6592970508FE}" type="slidenum">
              <a:rPr lang="en-US" smtClean="0"/>
              <a:pPr/>
              <a:t>‹#›</a:t>
            </a:fld>
            <a:endParaRPr lang="en-US"/>
          </a:p>
        </p:txBody>
      </p:sp>
    </p:spTree>
    <p:extLst>
      <p:ext uri="{BB962C8B-B14F-4D97-AF65-F5344CB8AC3E}">
        <p14:creationId xmlns:p14="http://schemas.microsoft.com/office/powerpoint/2010/main" val="16697944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A866-64C4-4F63-9C41-FFB0410862B5}"/>
              </a:ext>
            </a:extLst>
          </p:cNvPr>
          <p:cNvSpPr>
            <a:spLocks noGrp="1"/>
          </p:cNvSpPr>
          <p:nvPr>
            <p:ph type="ctrTitle"/>
          </p:nvPr>
        </p:nvSpPr>
        <p:spPr/>
        <p:txBody>
          <a:bodyPr/>
          <a:lstStyle/>
          <a:p>
            <a:r>
              <a:rPr lang="en-US" dirty="0"/>
              <a:t>SECURE DATA ENCRYPTION</a:t>
            </a:r>
          </a:p>
        </p:txBody>
      </p:sp>
      <p:sp>
        <p:nvSpPr>
          <p:cNvPr id="3" name="Subtitle 2">
            <a:extLst>
              <a:ext uri="{FF2B5EF4-FFF2-40B4-BE49-F238E27FC236}">
                <a16:creationId xmlns:a16="http://schemas.microsoft.com/office/drawing/2014/main" id="{CE95461A-55AB-4EA6-B273-6C8D389DC6FA}"/>
              </a:ext>
            </a:extLst>
          </p:cNvPr>
          <p:cNvSpPr>
            <a:spLocks noGrp="1"/>
          </p:cNvSpPr>
          <p:nvPr>
            <p:ph type="subTitle" idx="1"/>
          </p:nvPr>
        </p:nvSpPr>
        <p:spPr/>
        <p:txBody>
          <a:bodyPr/>
          <a:lstStyle/>
          <a:p>
            <a:r>
              <a:rPr lang="en-US" dirty="0"/>
              <a:t>USING CRYPTOGRAPHY</a:t>
            </a:r>
          </a:p>
        </p:txBody>
      </p:sp>
    </p:spTree>
    <p:extLst>
      <p:ext uri="{BB962C8B-B14F-4D97-AF65-F5344CB8AC3E}">
        <p14:creationId xmlns:p14="http://schemas.microsoft.com/office/powerpoint/2010/main" val="1352907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17AC-4D8B-45FD-B0C8-202DEB98D334}"/>
              </a:ext>
            </a:extLst>
          </p:cNvPr>
          <p:cNvSpPr>
            <a:spLocks noGrp="1"/>
          </p:cNvSpPr>
          <p:nvPr>
            <p:ph type="title"/>
          </p:nvPr>
        </p:nvSpPr>
        <p:spPr/>
        <p:txBody>
          <a:bodyPr/>
          <a:lstStyle/>
          <a:p>
            <a:r>
              <a:rPr lang="en-US" dirty="0"/>
              <a:t>METHODOLOGY OF PROJECT</a:t>
            </a:r>
          </a:p>
        </p:txBody>
      </p:sp>
      <p:sp>
        <p:nvSpPr>
          <p:cNvPr id="10" name="Content Placeholder 2">
            <a:extLst>
              <a:ext uri="{FF2B5EF4-FFF2-40B4-BE49-F238E27FC236}">
                <a16:creationId xmlns:a16="http://schemas.microsoft.com/office/drawing/2014/main" id="{02A477A8-A6A5-493F-AA81-94FF459FC6C9}"/>
              </a:ext>
            </a:extLst>
          </p:cNvPr>
          <p:cNvSpPr>
            <a:spLocks noGrp="1"/>
          </p:cNvSpPr>
          <p:nvPr>
            <p:ph idx="1"/>
          </p:nvPr>
        </p:nvSpPr>
        <p:spPr>
          <a:xfrm>
            <a:off x="1295401" y="2556932"/>
            <a:ext cx="9601196" cy="3318936"/>
          </a:xfrm>
        </p:spPr>
        <p:txBody>
          <a:bodyPr>
            <a:normAutofit lnSpcReduction="10000"/>
          </a:bodyPr>
          <a:lstStyle/>
          <a:p>
            <a:r>
              <a:rPr lang="en-US" dirty="0"/>
              <a:t>First the user will register or login on the application.</a:t>
            </a:r>
          </a:p>
          <a:p>
            <a:r>
              <a:rPr lang="en-US" dirty="0"/>
              <a:t>On start, the user will be required to choose the method i.e. encryption or decryption</a:t>
            </a:r>
          </a:p>
          <a:p>
            <a:r>
              <a:rPr lang="en-US" dirty="0"/>
              <a:t>If the user chooses the method encryption then further the encryption technique option will be given to import the private key and then further select file or folder foe AES Encryption..</a:t>
            </a:r>
          </a:p>
          <a:p>
            <a:r>
              <a:rPr lang="en-US" dirty="0"/>
              <a:t>If user selects On submit the uploaded file will be encrypted with key and the encryption key will be stored in the database.</a:t>
            </a:r>
          </a:p>
          <a:p>
            <a:pPr>
              <a:buNone/>
            </a:pPr>
            <a:endParaRPr lang="en-US" dirty="0"/>
          </a:p>
        </p:txBody>
      </p:sp>
    </p:spTree>
    <p:extLst>
      <p:ext uri="{BB962C8B-B14F-4D97-AF65-F5344CB8AC3E}">
        <p14:creationId xmlns:p14="http://schemas.microsoft.com/office/powerpoint/2010/main" val="998799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 OF PROJECT</a:t>
            </a:r>
          </a:p>
        </p:txBody>
      </p:sp>
      <p:sp>
        <p:nvSpPr>
          <p:cNvPr id="3" name="Content Placeholder 2"/>
          <p:cNvSpPr>
            <a:spLocks noGrp="1"/>
          </p:cNvSpPr>
          <p:nvPr>
            <p:ph idx="1"/>
          </p:nvPr>
        </p:nvSpPr>
        <p:spPr/>
        <p:txBody>
          <a:bodyPr>
            <a:normAutofit/>
          </a:bodyPr>
          <a:lstStyle/>
          <a:p>
            <a:r>
              <a:rPr lang="en-US" dirty="0"/>
              <a:t>The encrypted data will be stored in new file created by user and will be saved in user defined location</a:t>
            </a:r>
          </a:p>
          <a:p>
            <a:r>
              <a:rPr lang="en-US" dirty="0"/>
              <a:t>If the user chooses decryption the user will be required to provide the key details of the encrypted file.</a:t>
            </a:r>
          </a:p>
          <a:p>
            <a:r>
              <a:rPr lang="en-US" dirty="0"/>
              <a:t>Basis of the details the decryption will be performed.</a:t>
            </a:r>
          </a:p>
          <a:p>
            <a:r>
              <a:rPr lang="en-US" dirty="0"/>
              <a:t>The decrypted data will be stored in new file created and will be saved in user defined location.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17AC-4D8B-45FD-B0C8-202DEB98D334}"/>
              </a:ext>
            </a:extLst>
          </p:cNvPr>
          <p:cNvSpPr>
            <a:spLocks noGrp="1"/>
          </p:cNvSpPr>
          <p:nvPr>
            <p:ph type="title"/>
          </p:nvPr>
        </p:nvSpPr>
        <p:spPr/>
        <p:txBody>
          <a:bodyPr/>
          <a:lstStyle/>
          <a:p>
            <a:r>
              <a:rPr lang="en-US" dirty="0"/>
              <a:t>APPLICATION</a:t>
            </a:r>
          </a:p>
        </p:txBody>
      </p:sp>
      <p:sp>
        <p:nvSpPr>
          <p:cNvPr id="3" name="Content Placeholder 2">
            <a:extLst>
              <a:ext uri="{FF2B5EF4-FFF2-40B4-BE49-F238E27FC236}">
                <a16:creationId xmlns:a16="http://schemas.microsoft.com/office/drawing/2014/main" id="{0B3D13B2-C72D-42E0-8F66-E753D6203E5E}"/>
              </a:ext>
            </a:extLst>
          </p:cNvPr>
          <p:cNvSpPr>
            <a:spLocks noGrp="1"/>
          </p:cNvSpPr>
          <p:nvPr>
            <p:ph idx="1"/>
          </p:nvPr>
        </p:nvSpPr>
        <p:spPr/>
        <p:txBody>
          <a:bodyPr/>
          <a:lstStyle/>
          <a:p>
            <a:r>
              <a:rPr lang="en-US" dirty="0"/>
              <a:t>It is used for decrypting the logs that are created by various application at runtime .</a:t>
            </a:r>
          </a:p>
          <a:p>
            <a:r>
              <a:rPr lang="en-US" dirty="0"/>
              <a:t>It is used to transfer various confidential application data to clients.</a:t>
            </a:r>
          </a:p>
        </p:txBody>
      </p:sp>
    </p:spTree>
    <p:extLst>
      <p:ext uri="{BB962C8B-B14F-4D97-AF65-F5344CB8AC3E}">
        <p14:creationId xmlns:p14="http://schemas.microsoft.com/office/powerpoint/2010/main" val="49931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in (2).PNG"/>
          <p:cNvPicPr>
            <a:picLocks noChangeAspect="1"/>
          </p:cNvPicPr>
          <p:nvPr/>
        </p:nvPicPr>
        <p:blipFill>
          <a:blip r:embed="rId2" cstate="print"/>
          <a:stretch>
            <a:fillRect/>
          </a:stretch>
        </p:blipFill>
        <p:spPr>
          <a:xfrm>
            <a:off x="1573138" y="1097078"/>
            <a:ext cx="9045724" cy="46638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ging (2).PNG"/>
          <p:cNvPicPr>
            <a:picLocks noChangeAspect="1"/>
          </p:cNvPicPr>
          <p:nvPr/>
        </p:nvPicPr>
        <p:blipFill>
          <a:blip r:embed="rId2" cstate="print"/>
          <a:stretch>
            <a:fillRect/>
          </a:stretch>
        </p:blipFill>
        <p:spPr>
          <a:xfrm>
            <a:off x="1458828" y="1481921"/>
            <a:ext cx="9274344" cy="389415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7811" y="2044460"/>
            <a:ext cx="7090914" cy="1107996"/>
          </a:xfrm>
          <a:prstGeom prst="rect">
            <a:avLst/>
          </a:prstGeom>
          <a:noFill/>
        </p:spPr>
        <p:txBody>
          <a:bodyPr wrap="square" rtlCol="0">
            <a:spAutoFit/>
          </a:bodyPr>
          <a:lstStyle/>
          <a:p>
            <a:r>
              <a:rPr lang="en-US" sz="6600" dirty="0"/>
              <a:t>Encryption Flow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rivateKey (2).PNG"/>
          <p:cNvPicPr>
            <a:picLocks noChangeAspect="1"/>
          </p:cNvPicPr>
          <p:nvPr/>
        </p:nvPicPr>
        <p:blipFill>
          <a:blip r:embed="rId2" cstate="print"/>
          <a:stretch>
            <a:fillRect/>
          </a:stretch>
        </p:blipFill>
        <p:spPr>
          <a:xfrm>
            <a:off x="871269" y="1224951"/>
            <a:ext cx="9540814" cy="420106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es-256 (2).PNG"/>
          <p:cNvPicPr>
            <a:picLocks noChangeAspect="1"/>
          </p:cNvPicPr>
          <p:nvPr/>
        </p:nvPicPr>
        <p:blipFill>
          <a:blip r:embed="rId2" cstate="print"/>
          <a:stretch>
            <a:fillRect/>
          </a:stretch>
        </p:blipFill>
        <p:spPr>
          <a:xfrm>
            <a:off x="1069675" y="1104180"/>
            <a:ext cx="9385540" cy="459787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leConvert (2).PNG"/>
          <p:cNvPicPr>
            <a:picLocks noChangeAspect="1"/>
          </p:cNvPicPr>
          <p:nvPr/>
        </p:nvPicPr>
        <p:blipFill>
          <a:blip r:embed="rId2" cstate="print"/>
          <a:stretch>
            <a:fillRect/>
          </a:stretch>
        </p:blipFill>
        <p:spPr>
          <a:xfrm>
            <a:off x="1742536" y="1005630"/>
            <a:ext cx="7828485" cy="484674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380892"/>
            <a:ext cx="6409427" cy="1107996"/>
          </a:xfrm>
          <a:prstGeom prst="rect">
            <a:avLst/>
          </a:prstGeom>
          <a:noFill/>
        </p:spPr>
        <p:txBody>
          <a:bodyPr wrap="square" rtlCol="0">
            <a:spAutoFit/>
          </a:bodyPr>
          <a:lstStyle/>
          <a:p>
            <a:r>
              <a:rPr lang="en-US" sz="6600" dirty="0"/>
              <a:t>Decryption 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0EED-7A25-4998-A563-B4D4ED2AAE91}"/>
              </a:ext>
            </a:extLst>
          </p:cNvPr>
          <p:cNvSpPr>
            <a:spLocks noGrp="1"/>
          </p:cNvSpPr>
          <p:nvPr>
            <p:ph type="title"/>
          </p:nvPr>
        </p:nvSpPr>
        <p:spPr/>
        <p:txBody>
          <a:bodyPr/>
          <a:lstStyle/>
          <a:p>
            <a:r>
              <a:rPr lang="en-US" dirty="0"/>
              <a:t>GROUP DETAILS</a:t>
            </a:r>
          </a:p>
        </p:txBody>
      </p:sp>
      <p:sp>
        <p:nvSpPr>
          <p:cNvPr id="3" name="Content Placeholder 2">
            <a:extLst>
              <a:ext uri="{FF2B5EF4-FFF2-40B4-BE49-F238E27FC236}">
                <a16:creationId xmlns:a16="http://schemas.microsoft.com/office/drawing/2014/main" id="{4AC7CC08-34A6-4C45-B6FA-A2372F91A45A}"/>
              </a:ext>
            </a:extLst>
          </p:cNvPr>
          <p:cNvSpPr>
            <a:spLocks noGrp="1"/>
          </p:cNvSpPr>
          <p:nvPr>
            <p:ph idx="1"/>
          </p:nvPr>
        </p:nvSpPr>
        <p:spPr/>
        <p:txBody>
          <a:bodyPr/>
          <a:lstStyle/>
          <a:p>
            <a:pPr marL="0" indent="0">
              <a:buNone/>
            </a:pPr>
            <a:r>
              <a:rPr lang="en-US" dirty="0"/>
              <a:t>Department : Computer Science &amp; Engineering</a:t>
            </a:r>
          </a:p>
          <a:p>
            <a:pPr marL="0" indent="0">
              <a:buNone/>
            </a:pPr>
            <a:r>
              <a:rPr lang="en-US" dirty="0"/>
              <a:t>Semester : VII</a:t>
            </a:r>
          </a:p>
          <a:p>
            <a:pPr marL="457200" indent="-457200">
              <a:buAutoNum type="arabicParenR"/>
            </a:pPr>
            <a:r>
              <a:rPr lang="en-US" dirty="0"/>
              <a:t>KOMOLIKA AGARWAL (18ETCCS053)</a:t>
            </a:r>
          </a:p>
          <a:p>
            <a:pPr marL="457200" indent="-457200">
              <a:buAutoNum type="arabicParenR"/>
            </a:pPr>
            <a:r>
              <a:rPr lang="en-US" dirty="0"/>
              <a:t>PIHU JAIN (18ETCCS071)</a:t>
            </a:r>
          </a:p>
          <a:p>
            <a:pPr marL="457200" indent="-457200">
              <a:buAutoNum type="arabicParenR"/>
            </a:pPr>
            <a:r>
              <a:rPr lang="en-US" dirty="0"/>
              <a:t>ISHIKA JAIN (18ETCCS046) </a:t>
            </a:r>
          </a:p>
          <a:p>
            <a:pPr marL="0" indent="0">
              <a:buNone/>
            </a:pPr>
            <a:endParaRPr lang="en-US" dirty="0"/>
          </a:p>
        </p:txBody>
      </p:sp>
    </p:spTree>
    <p:extLst>
      <p:ext uri="{BB962C8B-B14F-4D97-AF65-F5344CB8AC3E}">
        <p14:creationId xmlns:p14="http://schemas.microsoft.com/office/powerpoint/2010/main" val="1877711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ertficateChoose (2).PNG"/>
          <p:cNvPicPr>
            <a:picLocks noChangeAspect="1"/>
          </p:cNvPicPr>
          <p:nvPr/>
        </p:nvPicPr>
        <p:blipFill>
          <a:blip r:embed="rId2" cstate="print"/>
          <a:stretch>
            <a:fillRect/>
          </a:stretch>
        </p:blipFill>
        <p:spPr>
          <a:xfrm>
            <a:off x="1302589" y="1173191"/>
            <a:ext cx="6547449" cy="4088921"/>
          </a:xfrm>
          <a:prstGeom prst="rect">
            <a:avLst/>
          </a:prstGeom>
        </p:spPr>
      </p:pic>
      <p:sp>
        <p:nvSpPr>
          <p:cNvPr id="3" name="TextBox 2"/>
          <p:cNvSpPr txBox="1"/>
          <p:nvPr/>
        </p:nvSpPr>
        <p:spPr>
          <a:xfrm>
            <a:off x="8195095" y="1380225"/>
            <a:ext cx="2932980" cy="923330"/>
          </a:xfrm>
          <a:prstGeom prst="rect">
            <a:avLst/>
          </a:prstGeom>
          <a:noFill/>
        </p:spPr>
        <p:txBody>
          <a:bodyPr wrap="square" rtlCol="0">
            <a:spAutoFit/>
          </a:bodyPr>
          <a:lstStyle/>
          <a:p>
            <a:r>
              <a:rPr lang="en-US" dirty="0"/>
              <a:t>First the user will need to select the certificate for the authentication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wFolder (2).PNG"/>
          <p:cNvPicPr>
            <a:picLocks noChangeAspect="1"/>
          </p:cNvPicPr>
          <p:nvPr/>
        </p:nvPicPr>
        <p:blipFill>
          <a:blip r:embed="rId2" cstate="print"/>
          <a:stretch>
            <a:fillRect/>
          </a:stretch>
        </p:blipFill>
        <p:spPr>
          <a:xfrm>
            <a:off x="1216325" y="1104181"/>
            <a:ext cx="8997350" cy="309831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17AC-4D8B-45FD-B0C8-202DEB98D334}"/>
              </a:ext>
            </a:extLst>
          </p:cNvPr>
          <p:cNvSpPr>
            <a:spLocks noGrp="1"/>
          </p:cNvSpPr>
          <p:nvPr>
            <p:ph type="title"/>
          </p:nvPr>
        </p:nvSpPr>
        <p:spPr/>
        <p:txBody>
          <a:bodyPr/>
          <a:lstStyle/>
          <a:p>
            <a:r>
              <a:rPr lang="en-US" dirty="0"/>
              <a:t>PROJECT DEPENDENCIES</a:t>
            </a:r>
          </a:p>
        </p:txBody>
      </p:sp>
      <p:sp>
        <p:nvSpPr>
          <p:cNvPr id="3" name="Content Placeholder 2">
            <a:extLst>
              <a:ext uri="{FF2B5EF4-FFF2-40B4-BE49-F238E27FC236}">
                <a16:creationId xmlns:a16="http://schemas.microsoft.com/office/drawing/2014/main" id="{0B3D13B2-C72D-42E0-8F66-E753D6203E5E}"/>
              </a:ext>
            </a:extLst>
          </p:cNvPr>
          <p:cNvSpPr>
            <a:spLocks noGrp="1"/>
          </p:cNvSpPr>
          <p:nvPr>
            <p:ph idx="1"/>
          </p:nvPr>
        </p:nvSpPr>
        <p:spPr/>
        <p:txBody>
          <a:bodyPr/>
          <a:lstStyle/>
          <a:p>
            <a:r>
              <a:rPr lang="en-US" dirty="0"/>
              <a:t>C# </a:t>
            </a:r>
          </a:p>
          <a:p>
            <a:r>
              <a:rPr lang="en-US" dirty="0"/>
              <a:t>.NET</a:t>
            </a:r>
          </a:p>
          <a:p>
            <a:r>
              <a:rPr lang="en-US" dirty="0"/>
              <a:t>Microsoft Visual Studio</a:t>
            </a:r>
          </a:p>
          <a:p>
            <a:r>
              <a:rPr lang="en-US" dirty="0"/>
              <a:t>SQL Server</a:t>
            </a:r>
          </a:p>
        </p:txBody>
      </p:sp>
    </p:spTree>
    <p:extLst>
      <p:ext uri="{BB962C8B-B14F-4D97-AF65-F5344CB8AC3E}">
        <p14:creationId xmlns:p14="http://schemas.microsoft.com/office/powerpoint/2010/main" val="170970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2FF9-85FF-47B6-A66C-254CFEFB8985}"/>
              </a:ext>
            </a:extLst>
          </p:cNvPr>
          <p:cNvSpPr>
            <a:spLocks noGrp="1"/>
          </p:cNvSpPr>
          <p:nvPr>
            <p:ph type="title"/>
          </p:nvPr>
        </p:nvSpPr>
        <p:spPr/>
        <p:txBody>
          <a:bodyPr/>
          <a:lstStyle/>
          <a:p>
            <a:r>
              <a:rPr lang="en-US" dirty="0"/>
              <a:t>PROJECT CONCLUSION</a:t>
            </a:r>
          </a:p>
        </p:txBody>
      </p:sp>
      <p:sp>
        <p:nvSpPr>
          <p:cNvPr id="3" name="Content Placeholder 2">
            <a:extLst>
              <a:ext uri="{FF2B5EF4-FFF2-40B4-BE49-F238E27FC236}">
                <a16:creationId xmlns:a16="http://schemas.microsoft.com/office/drawing/2014/main" id="{02A477A8-A6A5-493F-AA81-94FF459FC6C9}"/>
              </a:ext>
            </a:extLst>
          </p:cNvPr>
          <p:cNvSpPr>
            <a:spLocks noGrp="1"/>
          </p:cNvSpPr>
          <p:nvPr>
            <p:ph idx="1"/>
          </p:nvPr>
        </p:nvSpPr>
        <p:spPr/>
        <p:txBody>
          <a:bodyPr/>
          <a:lstStyle/>
          <a:p>
            <a:pPr marL="0" indent="0"/>
            <a:r>
              <a:rPr lang="en-US" dirty="0"/>
              <a:t>In this project, we deal with the concepts of security of digital data communication across the network. </a:t>
            </a:r>
          </a:p>
          <a:p>
            <a:pPr marL="0" indent="0"/>
            <a:r>
              <a:rPr lang="en-US" dirty="0"/>
              <a:t>By the development of the windows application we got a clear understanding of the various cryptographic techniques used by our network security department.</a:t>
            </a:r>
          </a:p>
          <a:p>
            <a:pPr marL="0" indent="0"/>
            <a:r>
              <a:rPr lang="en-US" dirty="0"/>
              <a:t>We also learned Team Work and Team Management to take our project at an level to succeed.</a:t>
            </a:r>
          </a:p>
        </p:txBody>
      </p:sp>
    </p:spTree>
    <p:extLst>
      <p:ext uri="{BB962C8B-B14F-4D97-AF65-F5344CB8AC3E}">
        <p14:creationId xmlns:p14="http://schemas.microsoft.com/office/powerpoint/2010/main" val="1553402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118E7-CBBF-43C4-963F-7CB68ADD2C3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A408DE3D-93CA-4F82-A333-AE56EB35F1E2}"/>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3074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9555B-3609-48FD-BA6E-3285C687AE7D}"/>
              </a:ext>
            </a:extLst>
          </p:cNvPr>
          <p:cNvSpPr>
            <a:spLocks noGrp="1"/>
          </p:cNvSpPr>
          <p:nvPr>
            <p:ph type="title"/>
          </p:nvPr>
        </p:nvSpPr>
        <p:spPr/>
        <p:txBody>
          <a:bodyPr/>
          <a:lstStyle/>
          <a:p>
            <a:r>
              <a:rPr lang="en-US" dirty="0"/>
              <a:t>ACKNOWLEDGEMENT</a:t>
            </a:r>
          </a:p>
        </p:txBody>
      </p:sp>
      <p:sp>
        <p:nvSpPr>
          <p:cNvPr id="3" name="Content Placeholder 2">
            <a:extLst>
              <a:ext uri="{FF2B5EF4-FFF2-40B4-BE49-F238E27FC236}">
                <a16:creationId xmlns:a16="http://schemas.microsoft.com/office/drawing/2014/main" id="{2FA667A7-041F-4C9C-BC81-7FFC03515DA6}"/>
              </a:ext>
            </a:extLst>
          </p:cNvPr>
          <p:cNvSpPr>
            <a:spLocks noGrp="1"/>
          </p:cNvSpPr>
          <p:nvPr>
            <p:ph idx="1"/>
          </p:nvPr>
        </p:nvSpPr>
        <p:spPr/>
        <p:txBody>
          <a:bodyPr/>
          <a:lstStyle/>
          <a:p>
            <a:pPr marL="0" indent="0">
              <a:buNone/>
            </a:pPr>
            <a:r>
              <a:rPr lang="en-US" dirty="0"/>
              <a:t>We are very grateful to our teachers and professors who give us a chance to work on this project. We would like to thank him for giving us valuable suggestions and ideas.</a:t>
            </a:r>
          </a:p>
          <a:p>
            <a:pPr marL="0" indent="0">
              <a:buNone/>
            </a:pPr>
            <a:r>
              <a:rPr lang="en-US" dirty="0"/>
              <a:t>We would like to thank our college for providing us all the necessary resources for the project .</a:t>
            </a:r>
          </a:p>
        </p:txBody>
      </p:sp>
    </p:spTree>
    <p:extLst>
      <p:ext uri="{BB962C8B-B14F-4D97-AF65-F5344CB8AC3E}">
        <p14:creationId xmlns:p14="http://schemas.microsoft.com/office/powerpoint/2010/main" val="1058743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5E3F2-81CB-442A-A934-3C1ADDC491EA}"/>
              </a:ext>
            </a:extLst>
          </p:cNvPr>
          <p:cNvSpPr>
            <a:spLocks noGrp="1"/>
          </p:cNvSpPr>
          <p:nvPr>
            <p:ph type="title"/>
          </p:nvPr>
        </p:nvSpPr>
        <p:spPr/>
        <p:txBody>
          <a:bodyPr/>
          <a:lstStyle/>
          <a:p>
            <a:r>
              <a:rPr lang="en-US" dirty="0"/>
              <a:t>ABOUT PROJECT</a:t>
            </a:r>
          </a:p>
        </p:txBody>
      </p:sp>
      <p:sp>
        <p:nvSpPr>
          <p:cNvPr id="3" name="Content Placeholder 2">
            <a:extLst>
              <a:ext uri="{FF2B5EF4-FFF2-40B4-BE49-F238E27FC236}">
                <a16:creationId xmlns:a16="http://schemas.microsoft.com/office/drawing/2014/main" id="{101FA458-7EB2-48E8-9EA4-E9C4A0701B46}"/>
              </a:ext>
            </a:extLst>
          </p:cNvPr>
          <p:cNvSpPr>
            <a:spLocks noGrp="1"/>
          </p:cNvSpPr>
          <p:nvPr>
            <p:ph idx="1"/>
          </p:nvPr>
        </p:nvSpPr>
        <p:spPr/>
        <p:txBody>
          <a:bodyPr>
            <a:normAutofit lnSpcReduction="10000"/>
          </a:bodyPr>
          <a:lstStyle/>
          <a:p>
            <a:pPr marL="0" indent="0">
              <a:buNone/>
            </a:pPr>
            <a:r>
              <a:rPr lang="en-US" dirty="0"/>
              <a:t>Digital communication witnesses a noticeable and continuous development in many applications in the Internet. Hence, secure communication sessions must be provided. The security of data transmitted across a global network has turned into a key factor on the network performance measures. So, the confidentiality and the integrity of data are needed to prevent eavesdroppers from accessing and using transmitted data.</a:t>
            </a:r>
          </a:p>
          <a:p>
            <a:pPr marL="0" indent="0">
              <a:buNone/>
            </a:pPr>
            <a:r>
              <a:rPr lang="en-US" dirty="0"/>
              <a:t>So ,We are creating a windows application that is used for converting the plaintext  into ciphertext . Application uses the powerful techniques of cryptography.</a:t>
            </a:r>
          </a:p>
        </p:txBody>
      </p:sp>
    </p:spTree>
    <p:extLst>
      <p:ext uri="{BB962C8B-B14F-4D97-AF65-F5344CB8AC3E}">
        <p14:creationId xmlns:p14="http://schemas.microsoft.com/office/powerpoint/2010/main" val="102952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C324-5AC8-414C-AF6A-E22237DDF4EA}"/>
              </a:ext>
            </a:extLst>
          </p:cNvPr>
          <p:cNvSpPr>
            <a:spLocks noGrp="1"/>
          </p:cNvSpPr>
          <p:nvPr>
            <p:ph type="title"/>
          </p:nvPr>
        </p:nvSpPr>
        <p:spPr/>
        <p:txBody>
          <a:bodyPr/>
          <a:lstStyle/>
          <a:p>
            <a:r>
              <a:rPr lang="en-US" dirty="0"/>
              <a:t>CRYPTOGRAPHY</a:t>
            </a:r>
          </a:p>
        </p:txBody>
      </p:sp>
      <p:sp>
        <p:nvSpPr>
          <p:cNvPr id="3" name="Content Placeholder 2">
            <a:extLst>
              <a:ext uri="{FF2B5EF4-FFF2-40B4-BE49-F238E27FC236}">
                <a16:creationId xmlns:a16="http://schemas.microsoft.com/office/drawing/2014/main" id="{7C473EFC-8F03-4D71-B9F9-88B88CAB85AC}"/>
              </a:ext>
            </a:extLst>
          </p:cNvPr>
          <p:cNvSpPr>
            <a:spLocks noGrp="1"/>
          </p:cNvSpPr>
          <p:nvPr>
            <p:ph idx="1"/>
          </p:nvPr>
        </p:nvSpPr>
        <p:spPr/>
        <p:txBody>
          <a:bodyPr/>
          <a:lstStyle/>
          <a:p>
            <a:pPr marL="0" indent="0">
              <a:buNone/>
            </a:pPr>
            <a:r>
              <a:rPr lang="en-US" dirty="0"/>
              <a:t>Cryptography is a method of protecting information and communication through the use of code , so that only those for whom the information is intended can read and process it.</a:t>
            </a:r>
          </a:p>
          <a:p>
            <a:pPr marL="0" indent="0">
              <a:buNone/>
            </a:pPr>
            <a:r>
              <a:rPr lang="en-US" dirty="0"/>
              <a:t>It secures information &amp; communication from algorithms that are derived from mathematical concepts and set of rule based calculations to transform messages in ways that are harder to decipher. These algorithms are used for cryptographic key generation , confidential communication such as credit card transaction &amp; emails , web browsing on internet , etc.                                                               </a:t>
            </a:r>
          </a:p>
        </p:txBody>
      </p:sp>
    </p:spTree>
    <p:extLst>
      <p:ext uri="{BB962C8B-B14F-4D97-AF65-F5344CB8AC3E}">
        <p14:creationId xmlns:p14="http://schemas.microsoft.com/office/powerpoint/2010/main" val="413958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552E-C621-4EAE-8590-C0034897C5EA}"/>
              </a:ext>
            </a:extLst>
          </p:cNvPr>
          <p:cNvSpPr>
            <a:spLocks noGrp="1"/>
          </p:cNvSpPr>
          <p:nvPr>
            <p:ph type="title"/>
          </p:nvPr>
        </p:nvSpPr>
        <p:spPr/>
        <p:txBody>
          <a:bodyPr/>
          <a:lstStyle/>
          <a:p>
            <a:r>
              <a:rPr lang="en-US" dirty="0"/>
              <a:t>TYPES OF CRYPTOGRAPHY</a:t>
            </a:r>
          </a:p>
        </p:txBody>
      </p:sp>
      <p:sp>
        <p:nvSpPr>
          <p:cNvPr id="3" name="Content Placeholder 2">
            <a:extLst>
              <a:ext uri="{FF2B5EF4-FFF2-40B4-BE49-F238E27FC236}">
                <a16:creationId xmlns:a16="http://schemas.microsoft.com/office/drawing/2014/main" id="{7D94C6E7-2F24-488B-A0FD-D47DB3F87956}"/>
              </a:ext>
            </a:extLst>
          </p:cNvPr>
          <p:cNvSpPr>
            <a:spLocks noGrp="1"/>
          </p:cNvSpPr>
          <p:nvPr>
            <p:ph idx="1"/>
          </p:nvPr>
        </p:nvSpPr>
        <p:spPr/>
        <p:txBody>
          <a:bodyPr/>
          <a:lstStyle/>
          <a:p>
            <a:r>
              <a:rPr lang="en-US" dirty="0"/>
              <a:t>SINGEL KEY OR SYMMETRIC KEY ENCRYPTION</a:t>
            </a:r>
          </a:p>
          <a:p>
            <a:r>
              <a:rPr lang="en-US" dirty="0"/>
              <a:t>PUBLIC KEY OR ASYMMETRIC KEY ENCRYPTION</a:t>
            </a:r>
          </a:p>
        </p:txBody>
      </p:sp>
    </p:spTree>
    <p:extLst>
      <p:ext uri="{BB962C8B-B14F-4D97-AF65-F5344CB8AC3E}">
        <p14:creationId xmlns:p14="http://schemas.microsoft.com/office/powerpoint/2010/main" val="209008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552E-C621-4EAE-8590-C0034897C5EA}"/>
              </a:ext>
            </a:extLst>
          </p:cNvPr>
          <p:cNvSpPr>
            <a:spLocks noGrp="1"/>
          </p:cNvSpPr>
          <p:nvPr>
            <p:ph type="title"/>
          </p:nvPr>
        </p:nvSpPr>
        <p:spPr>
          <a:xfrm>
            <a:off x="1295402" y="982132"/>
            <a:ext cx="9601196" cy="1388206"/>
          </a:xfrm>
        </p:spPr>
        <p:txBody>
          <a:bodyPr>
            <a:normAutofit fontScale="90000"/>
          </a:bodyPr>
          <a:lstStyle/>
          <a:p>
            <a:r>
              <a:rPr lang="en-US" dirty="0"/>
              <a:t>SINGEL KEY OR SYMMETRIC KEY ENCRYPTION</a:t>
            </a:r>
            <a:br>
              <a:rPr lang="en-US" dirty="0"/>
            </a:br>
            <a:endParaRPr lang="en-US" dirty="0"/>
          </a:p>
        </p:txBody>
      </p:sp>
      <p:sp>
        <p:nvSpPr>
          <p:cNvPr id="3" name="Content Placeholder 2">
            <a:extLst>
              <a:ext uri="{FF2B5EF4-FFF2-40B4-BE49-F238E27FC236}">
                <a16:creationId xmlns:a16="http://schemas.microsoft.com/office/drawing/2014/main" id="{7D94C6E7-2F24-488B-A0FD-D47DB3F87956}"/>
              </a:ext>
            </a:extLst>
          </p:cNvPr>
          <p:cNvSpPr>
            <a:spLocks noGrp="1"/>
          </p:cNvSpPr>
          <p:nvPr>
            <p:ph idx="1"/>
          </p:nvPr>
        </p:nvSpPr>
        <p:spPr/>
        <p:txBody>
          <a:bodyPr>
            <a:normAutofit/>
          </a:bodyPr>
          <a:lstStyle/>
          <a:p>
            <a:pPr marL="0" indent="0">
              <a:buNone/>
            </a:pPr>
            <a:r>
              <a:rPr lang="en-US" b="0" i="0" dirty="0">
                <a:solidFill>
                  <a:schemeClr val="tx1"/>
                </a:solidFill>
                <a:effectLst/>
                <a:latin typeface="+mj-lt"/>
              </a:rPr>
              <a:t>It creates a fixed length of bits known as a block cipher with a secret key that the creator/sender uses to encipher data (encryption) and the receiver uses to decipher it. Examples of this type :</a:t>
            </a:r>
          </a:p>
          <a:p>
            <a:pPr marL="0" indent="0">
              <a:buNone/>
            </a:pPr>
            <a:r>
              <a:rPr lang="en-US" dirty="0">
                <a:solidFill>
                  <a:schemeClr val="tx1"/>
                </a:solidFill>
                <a:latin typeface="+mj-lt"/>
              </a:rPr>
              <a:t> Advanced Encryption Standard (AES) it is successor to the DES and DES3 . It uses longer key length 128 bits, 192 bits , 256 bits to prevent brute force and other attacks. It is established in November 2001 by the National Institute of Standards and Technology(NIST) as a Federal Information Processing Standard(FIPS 197) to protect sensitive information.</a:t>
            </a:r>
          </a:p>
        </p:txBody>
      </p:sp>
    </p:spTree>
    <p:extLst>
      <p:ext uri="{BB962C8B-B14F-4D97-AF65-F5344CB8AC3E}">
        <p14:creationId xmlns:p14="http://schemas.microsoft.com/office/powerpoint/2010/main" val="1143219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7552E-C621-4EAE-8590-C0034897C5EA}"/>
              </a:ext>
            </a:extLst>
          </p:cNvPr>
          <p:cNvSpPr>
            <a:spLocks noGrp="1"/>
          </p:cNvSpPr>
          <p:nvPr>
            <p:ph type="title"/>
          </p:nvPr>
        </p:nvSpPr>
        <p:spPr>
          <a:xfrm>
            <a:off x="1295402" y="982132"/>
            <a:ext cx="9601196" cy="1432594"/>
          </a:xfrm>
        </p:spPr>
        <p:txBody>
          <a:bodyPr>
            <a:normAutofit fontScale="90000"/>
          </a:bodyPr>
          <a:lstStyle/>
          <a:p>
            <a:r>
              <a:rPr lang="en-US" dirty="0"/>
              <a:t>PUBLIC KEY OR ASYMMETRIC KEY ENCRYPTION</a:t>
            </a:r>
            <a:br>
              <a:rPr lang="en-US" dirty="0"/>
            </a:br>
            <a:endParaRPr lang="en-US" dirty="0"/>
          </a:p>
        </p:txBody>
      </p:sp>
      <p:sp>
        <p:nvSpPr>
          <p:cNvPr id="3" name="Content Placeholder 2">
            <a:extLst>
              <a:ext uri="{FF2B5EF4-FFF2-40B4-BE49-F238E27FC236}">
                <a16:creationId xmlns:a16="http://schemas.microsoft.com/office/drawing/2014/main" id="{7D94C6E7-2F24-488B-A0FD-D47DB3F87956}"/>
              </a:ext>
            </a:extLst>
          </p:cNvPr>
          <p:cNvSpPr>
            <a:spLocks noGrp="1"/>
          </p:cNvSpPr>
          <p:nvPr>
            <p:ph idx="1"/>
          </p:nvPr>
        </p:nvSpPr>
        <p:spPr/>
        <p:txBody>
          <a:bodyPr>
            <a:normAutofit fontScale="77500" lnSpcReduction="20000"/>
          </a:bodyPr>
          <a:lstStyle/>
          <a:p>
            <a:pPr marL="0" indent="0">
              <a:buNone/>
            </a:pPr>
            <a:r>
              <a:rPr lang="en-US" sz="2800" b="0" i="0" dirty="0">
                <a:solidFill>
                  <a:schemeClr val="tx1"/>
                </a:solidFill>
                <a:effectLst/>
                <a:latin typeface="+mj-lt"/>
              </a:rPr>
              <a:t>It uses a pair of keys, a public key associated with the creator/sender for encrypting messages and a private key that only the originator knows (unless it is exposed or they decide to share it) for decrypting that information. Example of this type :</a:t>
            </a:r>
          </a:p>
          <a:p>
            <a:pPr marL="0" marR="0" indent="0">
              <a:lnSpc>
                <a:spcPct val="150000"/>
              </a:lnSpc>
              <a:spcBef>
                <a:spcPts val="0"/>
              </a:spcBef>
              <a:spcAft>
                <a:spcPts val="750"/>
              </a:spcAft>
              <a:buNone/>
            </a:pPr>
            <a:r>
              <a:rPr lang="en-US" sz="2800" b="0" i="0" dirty="0">
                <a:solidFill>
                  <a:schemeClr val="tx1"/>
                </a:solidFill>
                <a:effectLst/>
                <a:latin typeface="+mj-lt"/>
              </a:rPr>
              <a:t>RSA used widely on the internet. </a:t>
            </a:r>
            <a:r>
              <a:rPr lang="en-GB" sz="2800" dirty="0">
                <a:solidFill>
                  <a:srgbClr val="000000"/>
                </a:solidFill>
                <a:effectLst/>
                <a:latin typeface="+mj-lt"/>
                <a:ea typeface="Georgia" panose="02040502050405020303" pitchFamily="18" charset="0"/>
                <a:cs typeface="Times New Roman" panose="02020603050405020304" pitchFamily="18" charset="0"/>
              </a:rPr>
              <a:t>The RSA algorithm is named after those who invented it in 1978: Ron Rivest, Adi Shamir, and Leonard Adleman.</a:t>
            </a:r>
            <a:r>
              <a:rPr lang="en-IN" sz="2800" dirty="0">
                <a:solidFill>
                  <a:srgbClr val="000000"/>
                </a:solidFill>
                <a:effectLst/>
                <a:latin typeface="+mj-lt"/>
                <a:ea typeface="Georgia" panose="02040502050405020303" pitchFamily="18" charset="0"/>
              </a:rPr>
              <a:t>The RSA algorithm ensures that the keys, are as secure as </a:t>
            </a:r>
            <a:r>
              <a:rPr lang="en-US" sz="2800" dirty="0">
                <a:solidFill>
                  <a:srgbClr val="000000"/>
                </a:solidFill>
                <a:effectLst/>
                <a:latin typeface="+mj-lt"/>
                <a:ea typeface="Georgia" panose="02040502050405020303" pitchFamily="18" charset="0"/>
              </a:rPr>
              <a:t>much </a:t>
            </a:r>
            <a:r>
              <a:rPr lang="en-IN" sz="2800" dirty="0">
                <a:solidFill>
                  <a:srgbClr val="000000"/>
                </a:solidFill>
                <a:effectLst/>
                <a:latin typeface="+mj-lt"/>
                <a:ea typeface="Georgia" panose="02040502050405020303" pitchFamily="18" charset="0"/>
              </a:rPr>
              <a:t>possible</a:t>
            </a:r>
            <a:r>
              <a:rPr lang="en-US" sz="2800" dirty="0">
                <a:solidFill>
                  <a:srgbClr val="000000"/>
                </a:solidFill>
                <a:effectLst/>
                <a:latin typeface="+mj-lt"/>
                <a:ea typeface="Georgia" panose="02040502050405020303" pitchFamily="18" charset="0"/>
              </a:rPr>
              <a:t> as can . For this it takes two large prime numbers x and y and multiply them. The t</a:t>
            </a:r>
            <a:r>
              <a:rPr lang="en-IN" sz="2800" dirty="0">
                <a:solidFill>
                  <a:srgbClr val="000000"/>
                </a:solidFill>
                <a:effectLst/>
                <a:latin typeface="+mj-lt"/>
                <a:ea typeface="Georgia" panose="02040502050405020303" pitchFamily="18" charset="0"/>
              </a:rPr>
              <a:t>wo integers are co-prime if the only positive integer that divides them is 1.</a:t>
            </a:r>
            <a:endParaRPr lang="en-US" sz="2800" dirty="0">
              <a:effectLst/>
              <a:latin typeface="+mj-lt"/>
              <a:ea typeface="Times New Roman" panose="02020603050405020304" pitchFamily="18" charset="0"/>
            </a:endParaRPr>
          </a:p>
          <a:p>
            <a:pPr algn="l">
              <a:buFont typeface="Arial" panose="020B0604020202020204" pitchFamily="34" charset="0"/>
              <a:buChar char="•"/>
            </a:pPr>
            <a:endParaRPr lang="en-US" b="0" i="0" dirty="0">
              <a:solidFill>
                <a:schemeClr val="tx1"/>
              </a:solidFill>
              <a:effectLst/>
              <a:latin typeface="+mj-lt"/>
            </a:endParaRPr>
          </a:p>
          <a:p>
            <a:pPr marL="0" indent="0">
              <a:buNone/>
            </a:pPr>
            <a:endParaRPr lang="en-US" dirty="0">
              <a:solidFill>
                <a:schemeClr val="tx1"/>
              </a:solidFill>
              <a:latin typeface="+mj-lt"/>
            </a:endParaRPr>
          </a:p>
        </p:txBody>
      </p:sp>
    </p:spTree>
    <p:extLst>
      <p:ext uri="{BB962C8B-B14F-4D97-AF65-F5344CB8AC3E}">
        <p14:creationId xmlns:p14="http://schemas.microsoft.com/office/powerpoint/2010/main" val="1431470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817AC-4D8B-45FD-B0C8-202DEB98D334}"/>
              </a:ext>
            </a:extLst>
          </p:cNvPr>
          <p:cNvSpPr>
            <a:spLocks noGrp="1"/>
          </p:cNvSpPr>
          <p:nvPr>
            <p:ph type="title"/>
          </p:nvPr>
        </p:nvSpPr>
        <p:spPr/>
        <p:txBody>
          <a:bodyPr/>
          <a:lstStyle/>
          <a:p>
            <a:r>
              <a:rPr lang="en-US" dirty="0"/>
              <a:t>OBJECTIVE OF PROJECT</a:t>
            </a:r>
          </a:p>
        </p:txBody>
      </p:sp>
      <p:sp>
        <p:nvSpPr>
          <p:cNvPr id="3" name="Content Placeholder 2">
            <a:extLst>
              <a:ext uri="{FF2B5EF4-FFF2-40B4-BE49-F238E27FC236}">
                <a16:creationId xmlns:a16="http://schemas.microsoft.com/office/drawing/2014/main" id="{0B3D13B2-C72D-42E0-8F66-E753D6203E5E}"/>
              </a:ext>
            </a:extLst>
          </p:cNvPr>
          <p:cNvSpPr>
            <a:spLocks noGrp="1"/>
          </p:cNvSpPr>
          <p:nvPr>
            <p:ph idx="1"/>
          </p:nvPr>
        </p:nvSpPr>
        <p:spPr/>
        <p:txBody>
          <a:bodyPr/>
          <a:lstStyle/>
          <a:p>
            <a:r>
              <a:rPr lang="en-US" dirty="0"/>
              <a:t>The purpose of this project is to provide the correct data with security to the users.</a:t>
            </a:r>
          </a:p>
          <a:p>
            <a:r>
              <a:rPr lang="en-US" dirty="0"/>
              <a:t>Only the Authorized persons i.e., who are using our application will be there in the Network who can access the data and decrypt the data for their use.</a:t>
            </a:r>
          </a:p>
          <a:p>
            <a:r>
              <a:rPr lang="en-US" dirty="0"/>
              <a:t>In Asymmetric algorithm an encryption technique is employed for encrypting a secret message into a Cipher text using the Senders Private Key and receiver public key. The Cipher Text is finally embedded in a suitable cover image and transferred securely to deliver the secret information.</a:t>
            </a:r>
          </a:p>
        </p:txBody>
      </p:sp>
    </p:spTree>
    <p:extLst>
      <p:ext uri="{BB962C8B-B14F-4D97-AF65-F5344CB8AC3E}">
        <p14:creationId xmlns:p14="http://schemas.microsoft.com/office/powerpoint/2010/main" val="63312161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332</TotalTime>
  <Words>915</Words>
  <Application>Microsoft Office PowerPoint</Application>
  <PresentationFormat>Widescreen</PresentationFormat>
  <Paragraphs>56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Garamond</vt:lpstr>
      <vt:lpstr>Organic</vt:lpstr>
      <vt:lpstr>SECURE DATA ENCRYPTION</vt:lpstr>
      <vt:lpstr>GROUP DETAILS</vt:lpstr>
      <vt:lpstr>ACKNOWLEDGEMENT</vt:lpstr>
      <vt:lpstr>ABOUT PROJECT</vt:lpstr>
      <vt:lpstr>CRYPTOGRAPHY</vt:lpstr>
      <vt:lpstr>TYPES OF CRYPTOGRAPHY</vt:lpstr>
      <vt:lpstr>SINGEL KEY OR SYMMETRIC KEY ENCRYPTION </vt:lpstr>
      <vt:lpstr>PUBLIC KEY OR ASYMMETRIC KEY ENCRYPTION </vt:lpstr>
      <vt:lpstr>OBJECTIVE OF PROJECT</vt:lpstr>
      <vt:lpstr>METHODOLOGY OF PROJECT</vt:lpstr>
      <vt:lpstr>METHODOLOGY OF PROJECT</vt:lpstr>
      <vt:lpstr>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DEPENDENCIES</vt:lpstr>
      <vt:lpstr>PROJECT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DATA ENCRYPTION</dc:title>
  <dc:creator>Kamolika Agarwal</dc:creator>
  <cp:lastModifiedBy>Kamolika Agarwal</cp:lastModifiedBy>
  <cp:revision>59</cp:revision>
  <dcterms:created xsi:type="dcterms:W3CDTF">2022-03-13T05:18:05Z</dcterms:created>
  <dcterms:modified xsi:type="dcterms:W3CDTF">2022-05-28T06:39:16Z</dcterms:modified>
</cp:coreProperties>
</file>