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9500" autoAdjust="0"/>
  </p:normalViewPr>
  <p:slideViewPr>
    <p:cSldViewPr snapToGrid="0" snapToObjects="1">
      <p:cViewPr>
        <p:scale>
          <a:sx n="75" d="100"/>
          <a:sy n="75" d="100"/>
        </p:scale>
        <p:origin x="370"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2"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3"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5/8/2024</a:t>
            </a:fld>
            <a:endParaRPr lang="zh-CN" altLang="en-US" sz="1200">
              <a:latin typeface="Calibri" charset="0"/>
              <a:ea typeface="等线" charset="0"/>
              <a:cs typeface="Calibri" charset="0"/>
            </a:endParaRPr>
          </a:p>
        </p:txBody>
      </p:sp>
      <p:sp>
        <p:nvSpPr>
          <p:cNvPr id="4"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5"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82238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1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1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1400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16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0864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3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6075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0890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6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946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8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4052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0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10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9665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21"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122"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750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3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13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9937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15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794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097280" y="2556510"/>
            <a:ext cx="12435840" cy="1764030"/>
          </a:xfrm>
        </p:spPr>
        <p:txBody>
          <a:bodyPr/>
          <a:lstStyle/>
          <a:p>
            <a:r>
              <a:rPr lang="zh-CN" altLang="en-US"/>
              <a:t>单击此处编辑母版标题样式</a:t>
            </a:r>
          </a:p>
        </p:txBody>
      </p:sp>
      <p:sp>
        <p:nvSpPr>
          <p:cNvPr id="3" name="文本框"/>
          <p:cNvSpPr>
            <a:spLocks noGrp="1"/>
          </p:cNvSpPr>
          <p:nvPr>
            <p:ph type="subTitle" idx="1"/>
          </p:nvPr>
        </p:nvSpPr>
        <p:spPr>
          <a:xfrm>
            <a:off x="2194560" y="4663440"/>
            <a:ext cx="10241280" cy="210312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6308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056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6345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04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578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61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26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860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2335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5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3824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5971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4549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Light" charset="0"/>
          <a:ea typeface="等线 Light" charset="0"/>
          <a:cs typeface="Calibri Light"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等线"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等线"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等线"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等线"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等线"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等线"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等线"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等线"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9" name="矩形"/>
          <p:cNvSpPr>
            <a:spLocks/>
          </p:cNvSpPr>
          <p:nvPr/>
        </p:nvSpPr>
        <p:spPr>
          <a:xfrm>
            <a:off x="64548" y="21516"/>
            <a:ext cx="14630401" cy="8229600"/>
          </a:xfrm>
          <a:prstGeom prst="rect">
            <a:avLst/>
          </a:prstGeom>
          <a:solidFill>
            <a:srgbClr val="FBFCFE"/>
          </a:solidFill>
          <a:ln w="12700" cap="flat" cmpd="sng">
            <a:noFill/>
            <a:prstDash val="solid"/>
            <a:miter/>
          </a:ln>
        </p:spPr>
        <p:txBody>
          <a:bodyPr/>
          <a:lstStyle/>
          <a:p>
            <a:endParaRPr lang="en-IN" dirty="0"/>
          </a:p>
        </p:txBody>
      </p:sp>
      <p:pic>
        <p:nvPicPr>
          <p:cNvPr id="10" name="图片" descr="preencoded.png"/>
          <p:cNvPicPr>
            <a:picLocks noChangeAspect="1"/>
          </p:cNvPicPr>
          <p:nvPr/>
        </p:nvPicPr>
        <p:blipFill>
          <a:blip r:embed="rId3" cstate="print"/>
          <a:stretch>
            <a:fillRect/>
          </a:stretch>
        </p:blipFill>
        <p:spPr>
          <a:xfrm>
            <a:off x="9151620" y="0"/>
            <a:ext cx="5486401" cy="8229600"/>
          </a:xfrm>
          <a:prstGeom prst="rect">
            <a:avLst/>
          </a:prstGeom>
          <a:noFill/>
          <a:ln w="12700" cap="flat" cmpd="sng">
            <a:noFill/>
            <a:prstDash val="solid"/>
            <a:miter/>
          </a:ln>
        </p:spPr>
      </p:pic>
      <p:sp>
        <p:nvSpPr>
          <p:cNvPr id="11" name="矩形"/>
          <p:cNvSpPr>
            <a:spLocks/>
          </p:cNvSpPr>
          <p:nvPr/>
        </p:nvSpPr>
        <p:spPr>
          <a:xfrm>
            <a:off x="833198" y="1621036"/>
            <a:ext cx="7477600" cy="19164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7544"/>
              </a:lnSpc>
              <a:spcBef>
                <a:spcPts val="0"/>
              </a:spcBef>
              <a:spcAft>
                <a:spcPts val="0"/>
              </a:spcAft>
              <a:buNone/>
            </a:pPr>
            <a:r>
              <a:rPr lang="en-US" altLang="zh-CN" sz="5400" b="0" i="0" u="none" strike="noStrike" kern="1200" cap="none" spc="0" baseline="0" dirty="0">
                <a:solidFill>
                  <a:srgbClr val="476FD6"/>
                </a:solidFill>
                <a:latin typeface="Roboto Slab" pitchFamily="34" charset="0"/>
                <a:ea typeface="Roboto Slab" pitchFamily="34" charset="0"/>
                <a:cs typeface="Roboto Slab" pitchFamily="34" charset="0"/>
              </a:rPr>
              <a:t>Combating Boredom with a Chatbot</a:t>
            </a:r>
            <a:endParaRPr lang="zh-CN" altLang="en-US" sz="5400" b="0" i="0" u="none" strike="noStrike" kern="1200" cap="none" spc="0" baseline="0" dirty="0">
              <a:solidFill>
                <a:schemeClr val="tx1"/>
              </a:solidFill>
              <a:latin typeface="Calibri" charset="0"/>
              <a:ea typeface="等线" charset="0"/>
              <a:cs typeface="Calibri" charset="0"/>
            </a:endParaRPr>
          </a:p>
        </p:txBody>
      </p:sp>
      <p:sp>
        <p:nvSpPr>
          <p:cNvPr id="12" name="矩形"/>
          <p:cNvSpPr>
            <a:spLocks/>
          </p:cNvSpPr>
          <p:nvPr/>
        </p:nvSpPr>
        <p:spPr>
          <a:xfrm>
            <a:off x="833198" y="3870722"/>
            <a:ext cx="7477600" cy="14216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Boredom can strike at the most inconvenient times, but a chatbot designed to combat dullness could be your new best friend. This engaging AI assistant is here to provide personalized suggestions and activities to keep you entertained and stimulated.</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13" name="矩形"/>
          <p:cNvSpPr>
            <a:spLocks/>
          </p:cNvSpPr>
          <p:nvPr/>
        </p:nvSpPr>
        <p:spPr>
          <a:xfrm>
            <a:off x="833198" y="5542240"/>
            <a:ext cx="7477600" cy="106620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1" i="0" u="none" strike="noStrike" kern="1200" cap="none" spc="0" baseline="0" dirty="0">
                <a:solidFill>
                  <a:srgbClr val="15213F"/>
                </a:solidFill>
                <a:latin typeface="Roboto" pitchFamily="34" charset="0"/>
                <a:ea typeface="Roboto" pitchFamily="34" charset="0"/>
                <a:cs typeface="Roboto" pitchFamily="34" charset="0"/>
              </a:rPr>
              <a:t>By</a:t>
            </a:r>
          </a:p>
          <a:p>
            <a:pPr marL="0" indent="0" algn="l">
              <a:lnSpc>
                <a:spcPts val="2799"/>
              </a:lnSpc>
              <a:spcBef>
                <a:spcPts val="0"/>
              </a:spcBef>
              <a:spcAft>
                <a:spcPts val="0"/>
              </a:spcAft>
              <a:buNone/>
            </a:pPr>
            <a:r>
              <a:rPr lang="en-US" altLang="zh-CN" sz="1750" b="0" i="0" u="none" strike="noStrike" kern="1200" cap="none" spc="0" baseline="0" dirty="0">
                <a:solidFill>
                  <a:srgbClr val="15213F"/>
                </a:solidFill>
                <a:latin typeface="Roboto" pitchFamily="34" charset="0"/>
                <a:ea typeface="Roboto" pitchFamily="34" charset="0"/>
                <a:cs typeface="Roboto" pitchFamily="34" charset="0"/>
              </a:rPr>
              <a:t>Varun Ameta (20ETCCS113</a:t>
            </a:r>
            <a:r>
              <a:rPr lang="en-US" altLang="zh-CN" sz="1750" dirty="0">
                <a:solidFill>
                  <a:srgbClr val="15213F"/>
                </a:solidFill>
                <a:latin typeface="Roboto" pitchFamily="34" charset="0"/>
                <a:ea typeface="Roboto" pitchFamily="34" charset="0"/>
                <a:cs typeface="Roboto" pitchFamily="34" charset="0"/>
              </a:rPr>
              <a:t>)</a:t>
            </a:r>
            <a:r>
              <a:rPr lang="en-US" altLang="zh-CN" sz="1750" b="0" i="0" u="none" strike="noStrike" kern="1200" cap="none" spc="0" baseline="0" dirty="0">
                <a:solidFill>
                  <a:srgbClr val="15213F"/>
                </a:solidFill>
                <a:latin typeface="Roboto" pitchFamily="34" charset="0"/>
                <a:ea typeface="Roboto" pitchFamily="34" charset="0"/>
                <a:cs typeface="Roboto" pitchFamily="34" charset="0"/>
              </a:rPr>
              <a:t> </a:t>
            </a:r>
          </a:p>
          <a:p>
            <a:pPr marL="0" indent="0" algn="l">
              <a:lnSpc>
                <a:spcPts val="2799"/>
              </a:lnSpc>
              <a:spcBef>
                <a:spcPts val="0"/>
              </a:spcBef>
              <a:spcAft>
                <a:spcPts val="0"/>
              </a:spcAft>
              <a:buNone/>
            </a:pPr>
            <a:r>
              <a:rPr lang="en-US" altLang="zh-CN" sz="1750" dirty="0">
                <a:solidFill>
                  <a:srgbClr val="15213F"/>
                </a:solidFill>
                <a:latin typeface="Roboto" pitchFamily="34" charset="0"/>
                <a:ea typeface="Roboto" pitchFamily="34" charset="0"/>
                <a:cs typeface="Roboto" pitchFamily="34" charset="0"/>
              </a:rPr>
              <a:t>Dev </a:t>
            </a:r>
            <a:r>
              <a:rPr lang="en-US" altLang="zh-CN" sz="1750" dirty="0" err="1">
                <a:solidFill>
                  <a:srgbClr val="15213F"/>
                </a:solidFill>
                <a:latin typeface="Roboto" pitchFamily="34" charset="0"/>
                <a:ea typeface="Roboto" pitchFamily="34" charset="0"/>
                <a:cs typeface="Roboto" pitchFamily="34" charset="0"/>
              </a:rPr>
              <a:t>Bikaneria</a:t>
            </a:r>
            <a:r>
              <a:rPr lang="en-US" altLang="zh-CN" sz="1750" dirty="0">
                <a:solidFill>
                  <a:srgbClr val="15213F"/>
                </a:solidFill>
                <a:latin typeface="Roboto" pitchFamily="34" charset="0"/>
                <a:ea typeface="Roboto" pitchFamily="34" charset="0"/>
                <a:cs typeface="Roboto" pitchFamily="34" charset="0"/>
              </a:rPr>
              <a:t> (20ETCCS028)</a:t>
            </a:r>
            <a:endParaRPr lang="zh-CN" altLang="en-US" sz="1750" b="0" i="0" u="none" strike="noStrike" kern="1200" cap="none" spc="0" baseline="0" dirty="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184550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159" name="矩形"/>
          <p:cNvSpPr>
            <a:spLocks/>
          </p:cNvSpPr>
          <p:nvPr/>
        </p:nvSpPr>
        <p:spPr>
          <a:xfrm>
            <a:off x="0" y="0"/>
            <a:ext cx="14630401" cy="8229600"/>
          </a:xfrm>
          <a:prstGeom prst="rect">
            <a:avLst/>
          </a:prstGeom>
          <a:solidFill>
            <a:srgbClr val="FBFCFE"/>
          </a:solidFill>
          <a:ln w="12700" cap="flat" cmpd="sng">
            <a:noFill/>
            <a:prstDash val="solid"/>
            <a:miter/>
          </a:ln>
        </p:spPr>
      </p:sp>
      <p:pic>
        <p:nvPicPr>
          <p:cNvPr id="160" name="图片" descr="preencoded.png"/>
          <p:cNvPicPr>
            <a:picLocks noChangeAspect="1"/>
          </p:cNvPicPr>
          <p:nvPr/>
        </p:nvPicPr>
        <p:blipFill>
          <a:blip r:embed="rId3" cstate="print"/>
          <a:stretch>
            <a:fillRect/>
          </a:stretch>
        </p:blipFill>
        <p:spPr>
          <a:xfrm>
            <a:off x="-7619" y="0"/>
            <a:ext cx="5486400" cy="8229600"/>
          </a:xfrm>
          <a:prstGeom prst="rect">
            <a:avLst/>
          </a:prstGeom>
          <a:noFill/>
          <a:ln w="12700" cap="flat" cmpd="sng">
            <a:noFill/>
            <a:prstDash val="solid"/>
            <a:miter/>
          </a:ln>
        </p:spPr>
      </p:pic>
      <p:sp>
        <p:nvSpPr>
          <p:cNvPr id="161" name="矩形"/>
          <p:cNvSpPr>
            <a:spLocks/>
          </p:cNvSpPr>
          <p:nvPr/>
        </p:nvSpPr>
        <p:spPr>
          <a:xfrm>
            <a:off x="6319599" y="2712482"/>
            <a:ext cx="5554980" cy="694372"/>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Conclusion</a:t>
            </a:r>
            <a:endParaRPr lang="zh-CN" altLang="en-US" sz="4374" b="0" i="0" u="none" strike="noStrike" kern="1200" cap="none" spc="0" baseline="0">
              <a:solidFill>
                <a:schemeClr val="tx1"/>
              </a:solidFill>
              <a:latin typeface="Calibri" charset="0"/>
              <a:ea typeface="等线" charset="0"/>
              <a:cs typeface="Calibri" charset="0"/>
            </a:endParaRPr>
          </a:p>
        </p:txBody>
      </p:sp>
      <p:sp>
        <p:nvSpPr>
          <p:cNvPr id="162" name="矩形"/>
          <p:cNvSpPr>
            <a:spLocks/>
          </p:cNvSpPr>
          <p:nvPr/>
        </p:nvSpPr>
        <p:spPr>
          <a:xfrm>
            <a:off x="6319599" y="3740110"/>
            <a:ext cx="7477601" cy="17770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A boredom chatbot can be a valuable tool in the modern world, offering personalized suggestions and activities to keep users entertained, engaged, and productive. By leveraging the power of AI and integrating with various technologies, these chatbots can provide a unique and enriching experience that helps combat the negative impacts of boredom and loneliness.</a:t>
            </a:r>
            <a:endParaRPr lang="zh-CN" altLang="en-US" sz="175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22992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18" name="矩形"/>
          <p:cNvSpPr>
            <a:spLocks/>
          </p:cNvSpPr>
          <p:nvPr/>
        </p:nvSpPr>
        <p:spPr>
          <a:xfrm>
            <a:off x="0" y="0"/>
            <a:ext cx="14630401" cy="8229600"/>
          </a:xfrm>
          <a:prstGeom prst="rect">
            <a:avLst/>
          </a:prstGeom>
          <a:solidFill>
            <a:srgbClr val="FBFCFE"/>
          </a:solidFill>
          <a:ln w="12700" cap="flat" cmpd="sng">
            <a:noFill/>
            <a:prstDash val="solid"/>
            <a:miter/>
          </a:ln>
        </p:spPr>
      </p:sp>
      <p:pic>
        <p:nvPicPr>
          <p:cNvPr id="19" name="图片" descr="preencoded.png"/>
          <p:cNvPicPr>
            <a:picLocks noChangeAspect="1"/>
          </p:cNvPicPr>
          <p:nvPr/>
        </p:nvPicPr>
        <p:blipFill>
          <a:blip r:embed="rId3" cstate="print"/>
          <a:stretch>
            <a:fillRect/>
          </a:stretch>
        </p:blipFill>
        <p:spPr>
          <a:xfrm>
            <a:off x="-7619" y="0"/>
            <a:ext cx="3657600" cy="8229600"/>
          </a:xfrm>
          <a:prstGeom prst="rect">
            <a:avLst/>
          </a:prstGeom>
          <a:noFill/>
          <a:ln w="12700" cap="flat" cmpd="sng">
            <a:noFill/>
            <a:prstDash val="solid"/>
            <a:miter/>
          </a:ln>
        </p:spPr>
      </p:pic>
      <p:sp>
        <p:nvSpPr>
          <p:cNvPr id="20" name="矩形"/>
          <p:cNvSpPr>
            <a:spLocks/>
          </p:cNvSpPr>
          <p:nvPr/>
        </p:nvSpPr>
        <p:spPr>
          <a:xfrm>
            <a:off x="4490799" y="1342073"/>
            <a:ext cx="7403902" cy="694372"/>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What is a Boredom Chatbot?</a:t>
            </a:r>
            <a:endParaRPr lang="zh-CN" altLang="en-US" sz="4374" b="0" i="0" u="none" strike="noStrike" kern="1200" cap="none" spc="0" baseline="0">
              <a:solidFill>
                <a:schemeClr val="tx1"/>
              </a:solidFill>
              <a:latin typeface="Calibri" charset="0"/>
              <a:ea typeface="等线" charset="0"/>
              <a:cs typeface="Calibri" charset="0"/>
            </a:endParaRPr>
          </a:p>
        </p:txBody>
      </p:sp>
      <p:sp>
        <p:nvSpPr>
          <p:cNvPr id="21" name="圆角矩形"/>
          <p:cNvSpPr>
            <a:spLocks/>
          </p:cNvSpPr>
          <p:nvPr/>
        </p:nvSpPr>
        <p:spPr>
          <a:xfrm>
            <a:off x="4490799" y="2543293"/>
            <a:ext cx="499943" cy="499943"/>
          </a:xfrm>
          <a:prstGeom prst="roundRect">
            <a:avLst>
              <a:gd name="adj" fmla="val 26666"/>
            </a:avLst>
          </a:prstGeom>
          <a:solidFill>
            <a:srgbClr val="DEE7F7"/>
          </a:solidFill>
          <a:ln w="12700" cap="flat" cmpd="sng">
            <a:noFill/>
            <a:prstDash val="solid"/>
            <a:miter/>
          </a:ln>
        </p:spPr>
      </p:sp>
      <p:sp>
        <p:nvSpPr>
          <p:cNvPr id="22" name="矩形"/>
          <p:cNvSpPr>
            <a:spLocks/>
          </p:cNvSpPr>
          <p:nvPr/>
        </p:nvSpPr>
        <p:spPr>
          <a:xfrm>
            <a:off x="4672013" y="2584966"/>
            <a:ext cx="137397" cy="4164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3281"/>
              </a:lnSpc>
              <a:spcBef>
                <a:spcPts val="0"/>
              </a:spcBef>
              <a:spcAft>
                <a:spcPts val="0"/>
              </a:spcAft>
              <a:buNone/>
            </a:pPr>
            <a:r>
              <a:rPr lang="en-US" altLang="zh-CN" sz="2624" b="0" i="0" u="none" strike="noStrike" kern="1200" cap="none" spc="0" baseline="0">
                <a:solidFill>
                  <a:srgbClr val="476FD6"/>
                </a:solidFill>
                <a:latin typeface="Roboto Slab" pitchFamily="34" charset="0"/>
                <a:ea typeface="Roboto Slab" pitchFamily="34" charset="0"/>
                <a:cs typeface="Roboto Slab" pitchFamily="34" charset="0"/>
              </a:rPr>
              <a:t>1</a:t>
            </a:r>
            <a:endParaRPr lang="zh-CN" altLang="en-US" sz="2624" b="0" i="0" u="none" strike="noStrike" kern="1200" cap="none" spc="0" baseline="0">
              <a:solidFill>
                <a:schemeClr val="tx1"/>
              </a:solidFill>
              <a:latin typeface="Calibri" charset="0"/>
              <a:ea typeface="等线" charset="0"/>
              <a:cs typeface="Calibri" charset="0"/>
            </a:endParaRPr>
          </a:p>
        </p:txBody>
      </p:sp>
      <p:sp>
        <p:nvSpPr>
          <p:cNvPr id="23" name="矩形"/>
          <p:cNvSpPr>
            <a:spLocks/>
          </p:cNvSpPr>
          <p:nvPr/>
        </p:nvSpPr>
        <p:spPr>
          <a:xfrm>
            <a:off x="5212913" y="2619613"/>
            <a:ext cx="3129082"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AI-Powered Companion</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24" name="矩形"/>
          <p:cNvSpPr>
            <a:spLocks/>
          </p:cNvSpPr>
          <p:nvPr/>
        </p:nvSpPr>
        <p:spPr>
          <a:xfrm>
            <a:off x="5212913" y="3100029"/>
            <a:ext cx="3820000" cy="17770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A boredom chatbot is an intelligent software program powered by artificial intelligence that aims to alleviate feelings of monotony and disengagement.</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25" name="圆角矩形"/>
          <p:cNvSpPr>
            <a:spLocks/>
          </p:cNvSpPr>
          <p:nvPr/>
        </p:nvSpPr>
        <p:spPr>
          <a:xfrm>
            <a:off x="9255085" y="2543293"/>
            <a:ext cx="499943" cy="499943"/>
          </a:xfrm>
          <a:prstGeom prst="roundRect">
            <a:avLst>
              <a:gd name="adj" fmla="val 26666"/>
            </a:avLst>
          </a:prstGeom>
          <a:solidFill>
            <a:srgbClr val="DEE7F7"/>
          </a:solidFill>
          <a:ln w="12700" cap="flat" cmpd="sng">
            <a:noFill/>
            <a:prstDash val="solid"/>
            <a:miter/>
          </a:ln>
        </p:spPr>
      </p:sp>
      <p:sp>
        <p:nvSpPr>
          <p:cNvPr id="26" name="矩形"/>
          <p:cNvSpPr>
            <a:spLocks/>
          </p:cNvSpPr>
          <p:nvPr/>
        </p:nvSpPr>
        <p:spPr>
          <a:xfrm>
            <a:off x="9412962" y="2584966"/>
            <a:ext cx="184070" cy="4164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3281"/>
              </a:lnSpc>
              <a:spcBef>
                <a:spcPts val="0"/>
              </a:spcBef>
              <a:spcAft>
                <a:spcPts val="0"/>
              </a:spcAft>
              <a:buNone/>
            </a:pPr>
            <a:r>
              <a:rPr lang="en-US" altLang="zh-CN" sz="2624" b="0" i="0" u="none" strike="noStrike" kern="1200" cap="none" spc="0" baseline="0">
                <a:solidFill>
                  <a:srgbClr val="476FD6"/>
                </a:solidFill>
                <a:latin typeface="Roboto Slab" pitchFamily="34" charset="0"/>
                <a:ea typeface="Roboto Slab" pitchFamily="34" charset="0"/>
                <a:cs typeface="Roboto Slab" pitchFamily="34" charset="0"/>
              </a:rPr>
              <a:t>2</a:t>
            </a:r>
            <a:endParaRPr lang="zh-CN" altLang="en-US" sz="2624" b="0" i="0" u="none" strike="noStrike" kern="1200" cap="none" spc="0" baseline="0">
              <a:solidFill>
                <a:schemeClr val="tx1"/>
              </a:solidFill>
              <a:latin typeface="Calibri" charset="0"/>
              <a:ea typeface="等线" charset="0"/>
              <a:cs typeface="Calibri" charset="0"/>
            </a:endParaRPr>
          </a:p>
        </p:txBody>
      </p:sp>
      <p:sp>
        <p:nvSpPr>
          <p:cNvPr id="27" name="矩形"/>
          <p:cNvSpPr>
            <a:spLocks/>
          </p:cNvSpPr>
          <p:nvPr/>
        </p:nvSpPr>
        <p:spPr>
          <a:xfrm>
            <a:off x="9977199" y="2619613"/>
            <a:ext cx="3820000" cy="6943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Personalized Recommendations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28" name="矩形"/>
          <p:cNvSpPr>
            <a:spLocks/>
          </p:cNvSpPr>
          <p:nvPr/>
        </p:nvSpPr>
        <p:spPr>
          <a:xfrm>
            <a:off x="9977199" y="3447217"/>
            <a:ext cx="3820000" cy="177700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By gathering information about your interests, location, and preferences, the chatbot can suggest customized activities and entertainment to match your unique needs.</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29" name="圆角矩形"/>
          <p:cNvSpPr>
            <a:spLocks/>
          </p:cNvSpPr>
          <p:nvPr/>
        </p:nvSpPr>
        <p:spPr>
          <a:xfrm>
            <a:off x="4490799" y="5619988"/>
            <a:ext cx="499943" cy="499943"/>
          </a:xfrm>
          <a:prstGeom prst="roundRect">
            <a:avLst>
              <a:gd name="adj" fmla="val 26666"/>
            </a:avLst>
          </a:prstGeom>
          <a:solidFill>
            <a:srgbClr val="DEE7F7"/>
          </a:solidFill>
          <a:ln w="12700" cap="flat" cmpd="sng">
            <a:noFill/>
            <a:prstDash val="solid"/>
            <a:miter/>
          </a:ln>
        </p:spPr>
      </p:sp>
      <p:sp>
        <p:nvSpPr>
          <p:cNvPr id="30" name="矩形"/>
          <p:cNvSpPr>
            <a:spLocks/>
          </p:cNvSpPr>
          <p:nvPr/>
        </p:nvSpPr>
        <p:spPr>
          <a:xfrm>
            <a:off x="4650700" y="5661660"/>
            <a:ext cx="180022" cy="4164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3281"/>
              </a:lnSpc>
              <a:spcBef>
                <a:spcPts val="0"/>
              </a:spcBef>
              <a:spcAft>
                <a:spcPts val="0"/>
              </a:spcAft>
              <a:buNone/>
            </a:pPr>
            <a:r>
              <a:rPr lang="en-US" altLang="zh-CN" sz="2624" b="0" i="0" u="none" strike="noStrike" kern="1200" cap="none" spc="0" baseline="0">
                <a:solidFill>
                  <a:srgbClr val="476FD6"/>
                </a:solidFill>
                <a:latin typeface="Roboto Slab" pitchFamily="34" charset="0"/>
                <a:ea typeface="Roboto Slab" pitchFamily="34" charset="0"/>
                <a:cs typeface="Roboto Slab" pitchFamily="34" charset="0"/>
              </a:rPr>
              <a:t>3</a:t>
            </a:r>
            <a:endParaRPr lang="zh-CN" altLang="en-US" sz="2624" b="0" i="0" u="none" strike="noStrike" kern="1200" cap="none" spc="0" baseline="0">
              <a:solidFill>
                <a:schemeClr val="tx1"/>
              </a:solidFill>
              <a:latin typeface="Calibri" charset="0"/>
              <a:ea typeface="等线" charset="0"/>
              <a:cs typeface="Calibri" charset="0"/>
            </a:endParaRPr>
          </a:p>
        </p:txBody>
      </p:sp>
      <p:sp>
        <p:nvSpPr>
          <p:cNvPr id="31" name="矩形"/>
          <p:cNvSpPr>
            <a:spLocks/>
          </p:cNvSpPr>
          <p:nvPr/>
        </p:nvSpPr>
        <p:spPr>
          <a:xfrm>
            <a:off x="5212913" y="5696307"/>
            <a:ext cx="2954893" cy="347185"/>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Interactive Experience</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32" name="矩形"/>
          <p:cNvSpPr>
            <a:spLocks/>
          </p:cNvSpPr>
          <p:nvPr/>
        </p:nvSpPr>
        <p:spPr>
          <a:xfrm>
            <a:off x="5212913" y="6176724"/>
            <a:ext cx="8584286" cy="71080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Through natural language processing, the chatbot engages in a conversational dialogue, making the experience feel more personal and dynamic.</a:t>
            </a:r>
            <a:endParaRPr lang="zh-CN" altLang="en-US" sz="175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20545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37" name="矩形"/>
          <p:cNvSpPr>
            <a:spLocks/>
          </p:cNvSpPr>
          <p:nvPr/>
        </p:nvSpPr>
        <p:spPr>
          <a:xfrm>
            <a:off x="0" y="0"/>
            <a:ext cx="14630401" cy="8229600"/>
          </a:xfrm>
          <a:prstGeom prst="rect">
            <a:avLst/>
          </a:prstGeom>
          <a:solidFill>
            <a:srgbClr val="FBFCFE"/>
          </a:solidFill>
          <a:ln w="12700" cap="flat" cmpd="sng">
            <a:noFill/>
            <a:prstDash val="solid"/>
            <a:miter/>
          </a:ln>
        </p:spPr>
      </p:sp>
      <p:sp>
        <p:nvSpPr>
          <p:cNvPr id="38" name="矩形"/>
          <p:cNvSpPr>
            <a:spLocks/>
          </p:cNvSpPr>
          <p:nvPr/>
        </p:nvSpPr>
        <p:spPr>
          <a:xfrm>
            <a:off x="2037993" y="1865471"/>
            <a:ext cx="8506896" cy="694373"/>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Why a Boredom Chatbot Matters</a:t>
            </a:r>
            <a:endParaRPr lang="zh-CN" altLang="en-US" sz="4374" b="0" i="0" u="none" strike="noStrike" kern="1200" cap="none" spc="0" baseline="0">
              <a:solidFill>
                <a:schemeClr val="tx1"/>
              </a:solidFill>
              <a:latin typeface="Calibri" charset="0"/>
              <a:ea typeface="等线" charset="0"/>
              <a:cs typeface="Calibri" charset="0"/>
            </a:endParaRPr>
          </a:p>
        </p:txBody>
      </p:sp>
      <p:sp>
        <p:nvSpPr>
          <p:cNvPr id="39" name="矩形"/>
          <p:cNvSpPr>
            <a:spLocks/>
          </p:cNvSpPr>
          <p:nvPr/>
        </p:nvSpPr>
        <p:spPr>
          <a:xfrm>
            <a:off x="2037993" y="3115270"/>
            <a:ext cx="2777490"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Combating Isolation</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40" name="矩形"/>
          <p:cNvSpPr>
            <a:spLocks/>
          </p:cNvSpPr>
          <p:nvPr/>
        </p:nvSpPr>
        <p:spPr>
          <a:xfrm>
            <a:off x="2037993" y="3684627"/>
            <a:ext cx="3156346" cy="2132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In today's digital age, many people struggle with feelings of isolation and disconnection. A boredom chatbot can provide a sense of companionship and engagement.</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41" name="矩形"/>
          <p:cNvSpPr>
            <a:spLocks/>
          </p:cNvSpPr>
          <p:nvPr/>
        </p:nvSpPr>
        <p:spPr>
          <a:xfrm>
            <a:off x="5743931" y="3115270"/>
            <a:ext cx="3156347" cy="6943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Improving Mental Health</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42" name="矩形"/>
          <p:cNvSpPr>
            <a:spLocks/>
          </p:cNvSpPr>
          <p:nvPr/>
        </p:nvSpPr>
        <p:spPr>
          <a:xfrm>
            <a:off x="5743931" y="4031813"/>
            <a:ext cx="3156347" cy="2132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Prolonged boredom can negatively impact mental well-being, leading to depression, anxiety, and decreased motivation. A chatbot can help break this cycle.</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43" name="矩形"/>
          <p:cNvSpPr>
            <a:spLocks/>
          </p:cNvSpPr>
          <p:nvPr/>
        </p:nvSpPr>
        <p:spPr>
          <a:xfrm>
            <a:off x="9449872" y="3115270"/>
            <a:ext cx="3135748"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Enhancing Productivity</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44" name="矩形"/>
          <p:cNvSpPr>
            <a:spLocks/>
          </p:cNvSpPr>
          <p:nvPr/>
        </p:nvSpPr>
        <p:spPr>
          <a:xfrm>
            <a:off x="9449872" y="3684627"/>
            <a:ext cx="3156347" cy="2132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By providing stimulating activities and suggestions, a boredom chatbot can help individuals stay focused, energized, and productive throughout the day.</a:t>
            </a:r>
            <a:endParaRPr lang="zh-CN" altLang="en-US" sz="175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186968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49" name="矩形"/>
          <p:cNvSpPr>
            <a:spLocks/>
          </p:cNvSpPr>
          <p:nvPr/>
        </p:nvSpPr>
        <p:spPr>
          <a:xfrm>
            <a:off x="0" y="0"/>
            <a:ext cx="14630401" cy="8229600"/>
          </a:xfrm>
          <a:prstGeom prst="rect">
            <a:avLst/>
          </a:prstGeom>
          <a:solidFill>
            <a:srgbClr val="FBFCFE"/>
          </a:solidFill>
          <a:ln w="12700" cap="flat" cmpd="sng">
            <a:noFill/>
            <a:prstDash val="solid"/>
            <a:miter/>
          </a:ln>
        </p:spPr>
      </p:sp>
      <p:sp>
        <p:nvSpPr>
          <p:cNvPr id="50" name="矩形"/>
          <p:cNvSpPr>
            <a:spLocks/>
          </p:cNvSpPr>
          <p:nvPr/>
        </p:nvSpPr>
        <p:spPr>
          <a:xfrm>
            <a:off x="2037993" y="1265634"/>
            <a:ext cx="9123640" cy="694372"/>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Key Features of a Boredom Chatbot</a:t>
            </a:r>
            <a:endParaRPr lang="zh-CN" altLang="en-US" sz="4374" b="0" i="0" u="none" strike="noStrike" kern="1200" cap="none" spc="0" baseline="0">
              <a:solidFill>
                <a:schemeClr val="tx1"/>
              </a:solidFill>
              <a:latin typeface="Calibri" charset="0"/>
              <a:ea typeface="等线" charset="0"/>
              <a:cs typeface="Calibri" charset="0"/>
            </a:endParaRPr>
          </a:p>
        </p:txBody>
      </p:sp>
      <p:sp>
        <p:nvSpPr>
          <p:cNvPr id="51" name="圆角矩形"/>
          <p:cNvSpPr>
            <a:spLocks/>
          </p:cNvSpPr>
          <p:nvPr/>
        </p:nvSpPr>
        <p:spPr>
          <a:xfrm>
            <a:off x="2037993" y="2404348"/>
            <a:ext cx="5166121" cy="1990963"/>
          </a:xfrm>
          <a:prstGeom prst="roundRect">
            <a:avLst>
              <a:gd name="adj" fmla="val 6694"/>
            </a:avLst>
          </a:prstGeom>
          <a:solidFill>
            <a:srgbClr val="DEE7F7"/>
          </a:solidFill>
          <a:ln w="12700" cap="flat" cmpd="sng">
            <a:noFill/>
            <a:prstDash val="solid"/>
            <a:miter/>
          </a:ln>
        </p:spPr>
      </p:sp>
      <p:sp>
        <p:nvSpPr>
          <p:cNvPr id="52" name="矩形"/>
          <p:cNvSpPr>
            <a:spLocks/>
          </p:cNvSpPr>
          <p:nvPr/>
        </p:nvSpPr>
        <p:spPr>
          <a:xfrm>
            <a:off x="2260163" y="2626519"/>
            <a:ext cx="4231243"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Personalized Recommendations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53" name="矩形"/>
          <p:cNvSpPr>
            <a:spLocks/>
          </p:cNvSpPr>
          <p:nvPr/>
        </p:nvSpPr>
        <p:spPr>
          <a:xfrm>
            <a:off x="2260163" y="3106936"/>
            <a:ext cx="4721781" cy="106620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The chatbot gathers information about the user's interests, location, and preferences to suggest tailored activities and entertainment.</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54" name="圆角矩形"/>
          <p:cNvSpPr>
            <a:spLocks/>
          </p:cNvSpPr>
          <p:nvPr/>
        </p:nvSpPr>
        <p:spPr>
          <a:xfrm>
            <a:off x="7426285" y="2404348"/>
            <a:ext cx="5166122" cy="1990963"/>
          </a:xfrm>
          <a:prstGeom prst="roundRect">
            <a:avLst>
              <a:gd name="adj" fmla="val 6694"/>
            </a:avLst>
          </a:prstGeom>
          <a:solidFill>
            <a:srgbClr val="DEE7F7"/>
          </a:solidFill>
          <a:ln w="12700" cap="flat" cmpd="sng">
            <a:noFill/>
            <a:prstDash val="solid"/>
            <a:miter/>
          </a:ln>
        </p:spPr>
      </p:sp>
      <p:sp>
        <p:nvSpPr>
          <p:cNvPr id="55" name="矩形"/>
          <p:cNvSpPr>
            <a:spLocks/>
          </p:cNvSpPr>
          <p:nvPr/>
        </p:nvSpPr>
        <p:spPr>
          <a:xfrm>
            <a:off x="7648456" y="2626519"/>
            <a:ext cx="3663790"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Weather-Based Suggestions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56" name="矩形"/>
          <p:cNvSpPr>
            <a:spLocks/>
          </p:cNvSpPr>
          <p:nvPr/>
        </p:nvSpPr>
        <p:spPr>
          <a:xfrm>
            <a:off x="7648456" y="3106936"/>
            <a:ext cx="4721782" cy="106620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Integrating weather data, the chatbot can provide suggestions that align with the current or forecasted weather conditions.</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57" name="圆角矩形"/>
          <p:cNvSpPr>
            <a:spLocks/>
          </p:cNvSpPr>
          <p:nvPr/>
        </p:nvSpPr>
        <p:spPr>
          <a:xfrm>
            <a:off x="2037993" y="4617482"/>
            <a:ext cx="5166121" cy="2346364"/>
          </a:xfrm>
          <a:prstGeom prst="roundRect">
            <a:avLst>
              <a:gd name="adj" fmla="val 5680"/>
            </a:avLst>
          </a:prstGeom>
          <a:solidFill>
            <a:srgbClr val="DEE7F7"/>
          </a:solidFill>
          <a:ln w="12700" cap="flat" cmpd="sng">
            <a:noFill/>
            <a:prstDash val="solid"/>
            <a:miter/>
          </a:ln>
        </p:spPr>
      </p:sp>
      <p:sp>
        <p:nvSpPr>
          <p:cNvPr id="58" name="矩形"/>
          <p:cNvSpPr>
            <a:spLocks/>
          </p:cNvSpPr>
          <p:nvPr/>
        </p:nvSpPr>
        <p:spPr>
          <a:xfrm>
            <a:off x="2260163" y="4839653"/>
            <a:ext cx="3045738" cy="347185"/>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Engaging Conversation</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59" name="矩形"/>
          <p:cNvSpPr>
            <a:spLocks/>
          </p:cNvSpPr>
          <p:nvPr/>
        </p:nvSpPr>
        <p:spPr>
          <a:xfrm>
            <a:off x="2260163" y="5320070"/>
            <a:ext cx="4721781" cy="14216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Through natural language processing, the chatbot can engage in fluid conversations, making the experience feel more interactive and personal.</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60" name="圆角矩形"/>
          <p:cNvSpPr>
            <a:spLocks/>
          </p:cNvSpPr>
          <p:nvPr/>
        </p:nvSpPr>
        <p:spPr>
          <a:xfrm>
            <a:off x="7426285" y="4617482"/>
            <a:ext cx="5166122" cy="2346364"/>
          </a:xfrm>
          <a:prstGeom prst="roundRect">
            <a:avLst>
              <a:gd name="adj" fmla="val 5680"/>
            </a:avLst>
          </a:prstGeom>
          <a:solidFill>
            <a:srgbClr val="DEE7F7"/>
          </a:solidFill>
          <a:ln w="12700" cap="flat" cmpd="sng">
            <a:noFill/>
            <a:prstDash val="solid"/>
            <a:miter/>
          </a:ln>
        </p:spPr>
      </p:sp>
      <p:sp>
        <p:nvSpPr>
          <p:cNvPr id="61" name="矩形"/>
          <p:cNvSpPr>
            <a:spLocks/>
          </p:cNvSpPr>
          <p:nvPr/>
        </p:nvSpPr>
        <p:spPr>
          <a:xfrm>
            <a:off x="7648456" y="4839653"/>
            <a:ext cx="2777490" cy="347185"/>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Mood Tracking</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62" name="矩形"/>
          <p:cNvSpPr>
            <a:spLocks/>
          </p:cNvSpPr>
          <p:nvPr/>
        </p:nvSpPr>
        <p:spPr>
          <a:xfrm>
            <a:off x="7648456" y="5320070"/>
            <a:ext cx="4721782" cy="106620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The chatbot can monitor the user's mood and adjust its responses and suggestions accordingly to better address their needs.</a:t>
            </a:r>
            <a:endParaRPr lang="zh-CN" altLang="en-US" sz="175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65365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67" name="矩形"/>
          <p:cNvSpPr>
            <a:spLocks/>
          </p:cNvSpPr>
          <p:nvPr/>
        </p:nvSpPr>
        <p:spPr>
          <a:xfrm>
            <a:off x="32274" y="0"/>
            <a:ext cx="14630401" cy="8229600"/>
          </a:xfrm>
          <a:prstGeom prst="rect">
            <a:avLst/>
          </a:prstGeom>
          <a:solidFill>
            <a:srgbClr val="FBFCFE"/>
          </a:solidFill>
          <a:ln w="12700" cap="flat" cmpd="sng">
            <a:noFill/>
            <a:prstDash val="solid"/>
            <a:miter/>
          </a:ln>
        </p:spPr>
      </p:sp>
      <p:sp>
        <p:nvSpPr>
          <p:cNvPr id="68" name="矩形"/>
          <p:cNvSpPr>
            <a:spLocks/>
          </p:cNvSpPr>
          <p:nvPr/>
        </p:nvSpPr>
        <p:spPr>
          <a:xfrm>
            <a:off x="2037993" y="1325285"/>
            <a:ext cx="10554414" cy="13887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Technologies Powering the Boredom Chatbot</a:t>
            </a:r>
            <a:endParaRPr lang="zh-CN" altLang="en-US" sz="4374" b="0" i="0" u="none" strike="noStrike" kern="1200" cap="none" spc="0" baseline="0">
              <a:solidFill>
                <a:schemeClr val="tx1"/>
              </a:solidFill>
              <a:latin typeface="Calibri" charset="0"/>
              <a:ea typeface="等线" charset="0"/>
              <a:cs typeface="Calibri" charset="0"/>
            </a:endParaRPr>
          </a:p>
        </p:txBody>
      </p:sp>
      <p:pic>
        <p:nvPicPr>
          <p:cNvPr id="69" name="图片" descr="preencoded.png"/>
          <p:cNvPicPr>
            <a:picLocks noChangeAspect="1"/>
          </p:cNvPicPr>
          <p:nvPr/>
        </p:nvPicPr>
        <p:blipFill>
          <a:blip r:embed="rId3" cstate="print"/>
          <a:stretch>
            <a:fillRect/>
          </a:stretch>
        </p:blipFill>
        <p:spPr>
          <a:xfrm>
            <a:off x="2037993" y="3158371"/>
            <a:ext cx="555427" cy="555427"/>
          </a:xfrm>
          <a:prstGeom prst="rect">
            <a:avLst/>
          </a:prstGeom>
          <a:noFill/>
          <a:ln w="12700" cap="flat" cmpd="sng">
            <a:noFill/>
            <a:prstDash val="solid"/>
            <a:miter/>
          </a:ln>
        </p:spPr>
      </p:pic>
      <p:sp>
        <p:nvSpPr>
          <p:cNvPr id="70" name="矩形"/>
          <p:cNvSpPr>
            <a:spLocks/>
          </p:cNvSpPr>
          <p:nvPr/>
        </p:nvSpPr>
        <p:spPr>
          <a:xfrm>
            <a:off x="2037993" y="3935968"/>
            <a:ext cx="2388632"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OpenAI API</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71" name="矩形"/>
          <p:cNvSpPr>
            <a:spLocks/>
          </p:cNvSpPr>
          <p:nvPr/>
        </p:nvSpPr>
        <p:spPr>
          <a:xfrm>
            <a:off x="2037993" y="4416385"/>
            <a:ext cx="2388632" cy="248781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Leveraging the powerful language models of the OpenAI API, the chatbot can understand natural language and generate personalized responses.</a:t>
            </a:r>
            <a:endParaRPr lang="zh-CN" altLang="en-US" sz="1750" b="0" i="0" u="none" strike="noStrike" kern="1200" cap="none" spc="0" baseline="0">
              <a:solidFill>
                <a:schemeClr val="tx1"/>
              </a:solidFill>
              <a:latin typeface="Calibri" charset="0"/>
              <a:ea typeface="等线" charset="0"/>
              <a:cs typeface="Calibri" charset="0"/>
            </a:endParaRPr>
          </a:p>
        </p:txBody>
      </p:sp>
      <p:pic>
        <p:nvPicPr>
          <p:cNvPr id="72" name="图片" descr="preencoded.png"/>
          <p:cNvPicPr>
            <a:picLocks noChangeAspect="1"/>
          </p:cNvPicPr>
          <p:nvPr/>
        </p:nvPicPr>
        <p:blipFill>
          <a:blip r:embed="rId4" cstate="print"/>
          <a:stretch>
            <a:fillRect/>
          </a:stretch>
        </p:blipFill>
        <p:spPr>
          <a:xfrm>
            <a:off x="4759881" y="3158371"/>
            <a:ext cx="555427" cy="555427"/>
          </a:xfrm>
          <a:prstGeom prst="rect">
            <a:avLst/>
          </a:prstGeom>
          <a:noFill/>
          <a:ln w="12700" cap="flat" cmpd="sng">
            <a:noFill/>
            <a:prstDash val="solid"/>
            <a:miter/>
          </a:ln>
        </p:spPr>
      </p:pic>
      <p:sp>
        <p:nvSpPr>
          <p:cNvPr id="73" name="矩形"/>
          <p:cNvSpPr>
            <a:spLocks/>
          </p:cNvSpPr>
          <p:nvPr/>
        </p:nvSpPr>
        <p:spPr>
          <a:xfrm>
            <a:off x="4759881" y="3935968"/>
            <a:ext cx="2388632"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Weather API</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74" name="矩形"/>
          <p:cNvSpPr>
            <a:spLocks/>
          </p:cNvSpPr>
          <p:nvPr/>
        </p:nvSpPr>
        <p:spPr>
          <a:xfrm>
            <a:off x="4759881" y="4416385"/>
            <a:ext cx="2388632" cy="2132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Integrating a weather API, the chatbot can provide suggestions based on current and forecasted weather conditions.</a:t>
            </a:r>
            <a:endParaRPr lang="zh-CN" altLang="en-US" sz="1750" b="0" i="0" u="none" strike="noStrike" kern="1200" cap="none" spc="0" baseline="0">
              <a:solidFill>
                <a:schemeClr val="tx1"/>
              </a:solidFill>
              <a:latin typeface="Calibri" charset="0"/>
              <a:ea typeface="等线" charset="0"/>
              <a:cs typeface="Calibri" charset="0"/>
            </a:endParaRPr>
          </a:p>
        </p:txBody>
      </p:sp>
      <p:pic>
        <p:nvPicPr>
          <p:cNvPr id="75" name="图片" descr="preencoded.png"/>
          <p:cNvPicPr>
            <a:picLocks noChangeAspect="1"/>
          </p:cNvPicPr>
          <p:nvPr/>
        </p:nvPicPr>
        <p:blipFill>
          <a:blip r:embed="rId5" cstate="print"/>
          <a:stretch>
            <a:fillRect/>
          </a:stretch>
        </p:blipFill>
        <p:spPr>
          <a:xfrm>
            <a:off x="7481768" y="3158371"/>
            <a:ext cx="555426" cy="555427"/>
          </a:xfrm>
          <a:prstGeom prst="rect">
            <a:avLst/>
          </a:prstGeom>
          <a:noFill/>
          <a:ln w="12700" cap="flat" cmpd="sng">
            <a:noFill/>
            <a:prstDash val="solid"/>
            <a:miter/>
          </a:ln>
        </p:spPr>
      </p:pic>
      <p:sp>
        <p:nvSpPr>
          <p:cNvPr id="76" name="矩形"/>
          <p:cNvSpPr>
            <a:spLocks/>
          </p:cNvSpPr>
          <p:nvPr/>
        </p:nvSpPr>
        <p:spPr>
          <a:xfrm>
            <a:off x="7481768" y="3935968"/>
            <a:ext cx="2388632"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Python Flask</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77" name="矩形"/>
          <p:cNvSpPr>
            <a:spLocks/>
          </p:cNvSpPr>
          <p:nvPr/>
        </p:nvSpPr>
        <p:spPr>
          <a:xfrm>
            <a:off x="7481768" y="4416385"/>
            <a:ext cx="2388632" cy="2132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dirty="0">
                <a:solidFill>
                  <a:srgbClr val="15213F"/>
                </a:solidFill>
                <a:latin typeface="Roboto" pitchFamily="34" charset="0"/>
                <a:ea typeface="Roboto" pitchFamily="34" charset="0"/>
                <a:cs typeface="Roboto" pitchFamily="34" charset="0"/>
              </a:rPr>
              <a:t>The chatbot is built using the Python Flask framework, which provides a robust and flexible web application development platform.</a:t>
            </a:r>
            <a:endParaRPr lang="zh-CN" altLang="en-US" sz="1750" b="0" i="0" u="none" strike="noStrike" kern="1200" cap="none" spc="0" baseline="0" dirty="0">
              <a:solidFill>
                <a:schemeClr val="tx1"/>
              </a:solidFill>
              <a:latin typeface="Calibri" charset="0"/>
              <a:ea typeface="等线" charset="0"/>
              <a:cs typeface="Calibri" charset="0"/>
            </a:endParaRPr>
          </a:p>
        </p:txBody>
      </p:sp>
      <p:sp>
        <p:nvSpPr>
          <p:cNvPr id="79" name="矩形"/>
          <p:cNvSpPr>
            <a:spLocks/>
          </p:cNvSpPr>
          <p:nvPr/>
        </p:nvSpPr>
        <p:spPr>
          <a:xfrm>
            <a:off x="10203657" y="3935968"/>
            <a:ext cx="2388750"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endParaRPr lang="zh-CN" altLang="en-US" sz="2187" b="0" i="0" u="none" strike="noStrike" kern="1200" cap="none" spc="0" baseline="0" dirty="0">
              <a:solidFill>
                <a:schemeClr val="tx1"/>
              </a:solidFill>
              <a:latin typeface="Calibri" charset="0"/>
              <a:ea typeface="等线" charset="0"/>
              <a:cs typeface="Calibri" charset="0"/>
            </a:endParaRPr>
          </a:p>
        </p:txBody>
      </p:sp>
      <p:sp>
        <p:nvSpPr>
          <p:cNvPr id="80" name="矩形"/>
          <p:cNvSpPr>
            <a:spLocks/>
          </p:cNvSpPr>
          <p:nvPr/>
        </p:nvSpPr>
        <p:spPr>
          <a:xfrm>
            <a:off x="10203657" y="4416385"/>
            <a:ext cx="2388750" cy="2132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endParaRPr lang="zh-CN" altLang="en-US" sz="1750" b="0" i="0" u="none" strike="noStrike" kern="1200" cap="none" spc="0" baseline="0" dirty="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207691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85" name="矩形"/>
          <p:cNvSpPr>
            <a:spLocks/>
          </p:cNvSpPr>
          <p:nvPr/>
        </p:nvSpPr>
        <p:spPr>
          <a:xfrm>
            <a:off x="0" y="0"/>
            <a:ext cx="14630401" cy="8229600"/>
          </a:xfrm>
          <a:prstGeom prst="rect">
            <a:avLst/>
          </a:prstGeom>
          <a:solidFill>
            <a:srgbClr val="FBFCFE"/>
          </a:solidFill>
          <a:ln w="12700" cap="flat" cmpd="sng">
            <a:noFill/>
            <a:prstDash val="solid"/>
            <a:miter/>
          </a:ln>
        </p:spPr>
      </p:sp>
      <p:pic>
        <p:nvPicPr>
          <p:cNvPr id="86" name="图片" descr="preencoded.png"/>
          <p:cNvPicPr>
            <a:picLocks noChangeAspect="1"/>
          </p:cNvPicPr>
          <p:nvPr/>
        </p:nvPicPr>
        <p:blipFill>
          <a:blip r:embed="rId3" cstate="print"/>
          <a:stretch>
            <a:fillRect/>
          </a:stretch>
        </p:blipFill>
        <p:spPr>
          <a:xfrm>
            <a:off x="10980419" y="0"/>
            <a:ext cx="3657600" cy="8229600"/>
          </a:xfrm>
          <a:prstGeom prst="rect">
            <a:avLst/>
          </a:prstGeom>
          <a:noFill/>
          <a:ln w="12700" cap="flat" cmpd="sng">
            <a:noFill/>
            <a:prstDash val="solid"/>
            <a:miter/>
          </a:ln>
        </p:spPr>
      </p:pic>
      <p:sp>
        <p:nvSpPr>
          <p:cNvPr id="87" name="矩形"/>
          <p:cNvSpPr>
            <a:spLocks/>
          </p:cNvSpPr>
          <p:nvPr/>
        </p:nvSpPr>
        <p:spPr>
          <a:xfrm>
            <a:off x="833198" y="925472"/>
            <a:ext cx="8715255" cy="694373"/>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How the Boredom Chatbot Works</a:t>
            </a:r>
            <a:endParaRPr lang="zh-CN" altLang="en-US" sz="4374" b="0" i="0" u="none" strike="noStrike" kern="1200" cap="none" spc="0" baseline="0">
              <a:solidFill>
                <a:schemeClr val="tx1"/>
              </a:solidFill>
              <a:latin typeface="Calibri" charset="0"/>
              <a:ea typeface="等线" charset="0"/>
              <a:cs typeface="Calibri" charset="0"/>
            </a:endParaRPr>
          </a:p>
        </p:txBody>
      </p:sp>
      <p:sp>
        <p:nvSpPr>
          <p:cNvPr id="88" name="矩形"/>
          <p:cNvSpPr>
            <a:spLocks/>
          </p:cNvSpPr>
          <p:nvPr/>
        </p:nvSpPr>
        <p:spPr>
          <a:xfrm>
            <a:off x="1144310" y="1953101"/>
            <a:ext cx="44409" cy="5351026"/>
          </a:xfrm>
          <a:prstGeom prst="rect">
            <a:avLst/>
          </a:prstGeom>
          <a:solidFill>
            <a:srgbClr val="BBC4DC"/>
          </a:solidFill>
          <a:ln w="12700" cap="flat" cmpd="sng">
            <a:noFill/>
            <a:prstDash val="solid"/>
            <a:miter/>
          </a:ln>
        </p:spPr>
      </p:sp>
      <p:sp>
        <p:nvSpPr>
          <p:cNvPr id="89" name="矩形"/>
          <p:cNvSpPr>
            <a:spLocks/>
          </p:cNvSpPr>
          <p:nvPr/>
        </p:nvSpPr>
        <p:spPr>
          <a:xfrm>
            <a:off x="1416427" y="2354401"/>
            <a:ext cx="777596" cy="44409"/>
          </a:xfrm>
          <a:prstGeom prst="rect">
            <a:avLst/>
          </a:prstGeom>
          <a:solidFill>
            <a:srgbClr val="BBC4DC"/>
          </a:solidFill>
          <a:ln w="12700" cap="flat" cmpd="sng">
            <a:noFill/>
            <a:prstDash val="solid"/>
            <a:miter/>
          </a:ln>
        </p:spPr>
      </p:sp>
      <p:sp>
        <p:nvSpPr>
          <p:cNvPr id="90" name="圆角矩形"/>
          <p:cNvSpPr>
            <a:spLocks/>
          </p:cNvSpPr>
          <p:nvPr/>
        </p:nvSpPr>
        <p:spPr>
          <a:xfrm>
            <a:off x="916484" y="2126694"/>
            <a:ext cx="499943" cy="499943"/>
          </a:xfrm>
          <a:prstGeom prst="roundRect">
            <a:avLst>
              <a:gd name="adj" fmla="val 26666"/>
            </a:avLst>
          </a:prstGeom>
          <a:solidFill>
            <a:srgbClr val="DEE7F7"/>
          </a:solidFill>
          <a:ln w="12700" cap="flat" cmpd="sng">
            <a:noFill/>
            <a:prstDash val="solid"/>
            <a:miter/>
          </a:ln>
        </p:spPr>
      </p:sp>
      <p:sp>
        <p:nvSpPr>
          <p:cNvPr id="91" name="矩形"/>
          <p:cNvSpPr>
            <a:spLocks/>
          </p:cNvSpPr>
          <p:nvPr/>
        </p:nvSpPr>
        <p:spPr>
          <a:xfrm>
            <a:off x="1097697" y="2168366"/>
            <a:ext cx="137397" cy="4164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3281"/>
              </a:lnSpc>
              <a:spcBef>
                <a:spcPts val="0"/>
              </a:spcBef>
              <a:spcAft>
                <a:spcPts val="0"/>
              </a:spcAft>
              <a:buNone/>
            </a:pPr>
            <a:r>
              <a:rPr lang="en-US" altLang="zh-CN" sz="2624" b="0" i="0" u="none" strike="noStrike" kern="1200" cap="none" spc="0" baseline="0">
                <a:solidFill>
                  <a:srgbClr val="476FD6"/>
                </a:solidFill>
                <a:latin typeface="Roboto Slab" pitchFamily="34" charset="0"/>
                <a:ea typeface="Roboto Slab" pitchFamily="34" charset="0"/>
                <a:cs typeface="Roboto Slab" pitchFamily="34" charset="0"/>
              </a:rPr>
              <a:t>1</a:t>
            </a:r>
            <a:endParaRPr lang="zh-CN" altLang="en-US" sz="2624" b="0" i="0" u="none" strike="noStrike" kern="1200" cap="none" spc="0" baseline="0">
              <a:solidFill>
                <a:schemeClr val="tx1"/>
              </a:solidFill>
              <a:latin typeface="Calibri" charset="0"/>
              <a:ea typeface="等线" charset="0"/>
              <a:cs typeface="Calibri" charset="0"/>
            </a:endParaRPr>
          </a:p>
        </p:txBody>
      </p:sp>
      <p:sp>
        <p:nvSpPr>
          <p:cNvPr id="92" name="矩形"/>
          <p:cNvSpPr>
            <a:spLocks/>
          </p:cNvSpPr>
          <p:nvPr/>
        </p:nvSpPr>
        <p:spPr>
          <a:xfrm>
            <a:off x="2388513" y="2175272"/>
            <a:ext cx="2777490"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User Inputs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93" name="矩形"/>
          <p:cNvSpPr>
            <a:spLocks/>
          </p:cNvSpPr>
          <p:nvPr/>
        </p:nvSpPr>
        <p:spPr>
          <a:xfrm>
            <a:off x="2388513" y="2655689"/>
            <a:ext cx="7751087" cy="71080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The chatbot collects information from the user, such as email, name, location, number of people, favorite activities, and indoor/outdoor preferences.</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94" name="矩形"/>
          <p:cNvSpPr>
            <a:spLocks/>
          </p:cNvSpPr>
          <p:nvPr/>
        </p:nvSpPr>
        <p:spPr>
          <a:xfrm>
            <a:off x="1416427" y="4212134"/>
            <a:ext cx="777596" cy="44409"/>
          </a:xfrm>
          <a:prstGeom prst="rect">
            <a:avLst/>
          </a:prstGeom>
          <a:solidFill>
            <a:srgbClr val="BBC4DC"/>
          </a:solidFill>
          <a:ln w="12700" cap="flat" cmpd="sng">
            <a:noFill/>
            <a:prstDash val="solid"/>
            <a:miter/>
          </a:ln>
        </p:spPr>
      </p:sp>
      <p:sp>
        <p:nvSpPr>
          <p:cNvPr id="95" name="圆角矩形"/>
          <p:cNvSpPr>
            <a:spLocks/>
          </p:cNvSpPr>
          <p:nvPr/>
        </p:nvSpPr>
        <p:spPr>
          <a:xfrm>
            <a:off x="916484" y="3984426"/>
            <a:ext cx="499943" cy="499943"/>
          </a:xfrm>
          <a:prstGeom prst="roundRect">
            <a:avLst>
              <a:gd name="adj" fmla="val 26666"/>
            </a:avLst>
          </a:prstGeom>
          <a:solidFill>
            <a:srgbClr val="DEE7F7"/>
          </a:solidFill>
          <a:ln w="12700" cap="flat" cmpd="sng">
            <a:noFill/>
            <a:prstDash val="solid"/>
            <a:miter/>
          </a:ln>
        </p:spPr>
      </p:sp>
      <p:sp>
        <p:nvSpPr>
          <p:cNvPr id="96" name="矩形"/>
          <p:cNvSpPr>
            <a:spLocks/>
          </p:cNvSpPr>
          <p:nvPr/>
        </p:nvSpPr>
        <p:spPr>
          <a:xfrm>
            <a:off x="1074360" y="4026098"/>
            <a:ext cx="184070" cy="4164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3281"/>
              </a:lnSpc>
              <a:spcBef>
                <a:spcPts val="0"/>
              </a:spcBef>
              <a:spcAft>
                <a:spcPts val="0"/>
              </a:spcAft>
              <a:buNone/>
            </a:pPr>
            <a:r>
              <a:rPr lang="en-US" altLang="zh-CN" sz="2624" b="0" i="0" u="none" strike="noStrike" kern="1200" cap="none" spc="0" baseline="0">
                <a:solidFill>
                  <a:srgbClr val="476FD6"/>
                </a:solidFill>
                <a:latin typeface="Roboto Slab" pitchFamily="34" charset="0"/>
                <a:ea typeface="Roboto Slab" pitchFamily="34" charset="0"/>
                <a:cs typeface="Roboto Slab" pitchFamily="34" charset="0"/>
              </a:rPr>
              <a:t>2</a:t>
            </a:r>
            <a:endParaRPr lang="zh-CN" altLang="en-US" sz="2624" b="0" i="0" u="none" strike="noStrike" kern="1200" cap="none" spc="0" baseline="0">
              <a:solidFill>
                <a:schemeClr val="tx1"/>
              </a:solidFill>
              <a:latin typeface="Calibri" charset="0"/>
              <a:ea typeface="等线" charset="0"/>
              <a:cs typeface="Calibri" charset="0"/>
            </a:endParaRPr>
          </a:p>
        </p:txBody>
      </p:sp>
      <p:sp>
        <p:nvSpPr>
          <p:cNvPr id="97" name="矩形"/>
          <p:cNvSpPr>
            <a:spLocks/>
          </p:cNvSpPr>
          <p:nvPr/>
        </p:nvSpPr>
        <p:spPr>
          <a:xfrm>
            <a:off x="2388513" y="4033004"/>
            <a:ext cx="2911793"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Personalized Analysis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98" name="矩形"/>
          <p:cNvSpPr>
            <a:spLocks/>
          </p:cNvSpPr>
          <p:nvPr/>
        </p:nvSpPr>
        <p:spPr>
          <a:xfrm>
            <a:off x="2388513" y="4513421"/>
            <a:ext cx="7751087" cy="71080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Using the user's inputs, the chatbot leverages its AI capabilities to analyze the data and generate personalized recommendations.</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99" name="矩形"/>
          <p:cNvSpPr>
            <a:spLocks/>
          </p:cNvSpPr>
          <p:nvPr/>
        </p:nvSpPr>
        <p:spPr>
          <a:xfrm>
            <a:off x="1416427" y="6069866"/>
            <a:ext cx="777596" cy="44409"/>
          </a:xfrm>
          <a:prstGeom prst="rect">
            <a:avLst/>
          </a:prstGeom>
          <a:solidFill>
            <a:srgbClr val="BBC4DC"/>
          </a:solidFill>
          <a:ln w="12700" cap="flat" cmpd="sng">
            <a:noFill/>
            <a:prstDash val="solid"/>
            <a:miter/>
          </a:ln>
        </p:spPr>
      </p:sp>
      <p:sp>
        <p:nvSpPr>
          <p:cNvPr id="100" name="圆角矩形"/>
          <p:cNvSpPr>
            <a:spLocks/>
          </p:cNvSpPr>
          <p:nvPr/>
        </p:nvSpPr>
        <p:spPr>
          <a:xfrm>
            <a:off x="916484" y="5842159"/>
            <a:ext cx="499943" cy="499943"/>
          </a:xfrm>
          <a:prstGeom prst="roundRect">
            <a:avLst>
              <a:gd name="adj" fmla="val 26666"/>
            </a:avLst>
          </a:prstGeom>
          <a:solidFill>
            <a:srgbClr val="DEE7F7"/>
          </a:solidFill>
          <a:ln w="12700" cap="flat" cmpd="sng">
            <a:noFill/>
            <a:prstDash val="solid"/>
            <a:miter/>
          </a:ln>
        </p:spPr>
      </p:sp>
      <p:sp>
        <p:nvSpPr>
          <p:cNvPr id="101" name="矩形"/>
          <p:cNvSpPr>
            <a:spLocks/>
          </p:cNvSpPr>
          <p:nvPr/>
        </p:nvSpPr>
        <p:spPr>
          <a:xfrm>
            <a:off x="1076385" y="5883831"/>
            <a:ext cx="180022" cy="4164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3281"/>
              </a:lnSpc>
              <a:spcBef>
                <a:spcPts val="0"/>
              </a:spcBef>
              <a:spcAft>
                <a:spcPts val="0"/>
              </a:spcAft>
              <a:buNone/>
            </a:pPr>
            <a:r>
              <a:rPr lang="en-US" altLang="zh-CN" sz="2624" b="0" i="0" u="none" strike="noStrike" kern="1200" cap="none" spc="0" baseline="0">
                <a:solidFill>
                  <a:srgbClr val="476FD6"/>
                </a:solidFill>
                <a:latin typeface="Roboto Slab" pitchFamily="34" charset="0"/>
                <a:ea typeface="Roboto Slab" pitchFamily="34" charset="0"/>
                <a:cs typeface="Roboto Slab" pitchFamily="34" charset="0"/>
              </a:rPr>
              <a:t>3</a:t>
            </a:r>
            <a:endParaRPr lang="zh-CN" altLang="en-US" sz="2624" b="0" i="0" u="none" strike="noStrike" kern="1200" cap="none" spc="0" baseline="0">
              <a:solidFill>
                <a:schemeClr val="tx1"/>
              </a:solidFill>
              <a:latin typeface="Calibri" charset="0"/>
              <a:ea typeface="等线" charset="0"/>
              <a:cs typeface="Calibri" charset="0"/>
            </a:endParaRPr>
          </a:p>
        </p:txBody>
      </p:sp>
      <p:sp>
        <p:nvSpPr>
          <p:cNvPr id="102" name="矩形"/>
          <p:cNvSpPr>
            <a:spLocks/>
          </p:cNvSpPr>
          <p:nvPr/>
        </p:nvSpPr>
        <p:spPr>
          <a:xfrm>
            <a:off x="2388513" y="5890736"/>
            <a:ext cx="2777490" cy="347185"/>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Suggestion Delivery</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103" name="矩形"/>
          <p:cNvSpPr>
            <a:spLocks/>
          </p:cNvSpPr>
          <p:nvPr/>
        </p:nvSpPr>
        <p:spPr>
          <a:xfrm>
            <a:off x="2388513" y="6371153"/>
            <a:ext cx="7751087" cy="71080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The chatbot presents the user with a tailored list of activities, events, or entertainment options based on their unique profile and preferences.</a:t>
            </a:r>
            <a:endParaRPr lang="zh-CN" altLang="en-US" sz="175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42761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108" name="矩形"/>
          <p:cNvSpPr>
            <a:spLocks/>
          </p:cNvSpPr>
          <p:nvPr/>
        </p:nvSpPr>
        <p:spPr>
          <a:xfrm>
            <a:off x="0" y="0"/>
            <a:ext cx="14630401" cy="8230791"/>
          </a:xfrm>
          <a:prstGeom prst="rect">
            <a:avLst/>
          </a:prstGeom>
          <a:solidFill>
            <a:srgbClr val="FBFCFE"/>
          </a:solidFill>
          <a:ln w="12700" cap="flat" cmpd="sng">
            <a:noFill/>
            <a:prstDash val="solid"/>
            <a:miter/>
          </a:ln>
        </p:spPr>
      </p:sp>
      <p:pic>
        <p:nvPicPr>
          <p:cNvPr id="109" name="图片" descr="preencoded.png"/>
          <p:cNvPicPr>
            <a:picLocks noChangeAspect="1"/>
          </p:cNvPicPr>
          <p:nvPr/>
        </p:nvPicPr>
        <p:blipFill>
          <a:blip r:embed="rId3" cstate="print"/>
          <a:stretch>
            <a:fillRect/>
          </a:stretch>
        </p:blipFill>
        <p:spPr>
          <a:xfrm>
            <a:off x="-7619" y="0"/>
            <a:ext cx="3657600" cy="8230791"/>
          </a:xfrm>
          <a:prstGeom prst="rect">
            <a:avLst/>
          </a:prstGeom>
          <a:noFill/>
          <a:ln w="12700" cap="flat" cmpd="sng">
            <a:noFill/>
            <a:prstDash val="solid"/>
            <a:miter/>
          </a:ln>
        </p:spPr>
      </p:pic>
      <p:sp>
        <p:nvSpPr>
          <p:cNvPr id="110" name="矩形"/>
          <p:cNvSpPr>
            <a:spLocks/>
          </p:cNvSpPr>
          <p:nvPr/>
        </p:nvSpPr>
        <p:spPr>
          <a:xfrm>
            <a:off x="4486156" y="607576"/>
            <a:ext cx="9315688" cy="13811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5437"/>
              </a:lnSpc>
              <a:spcBef>
                <a:spcPts val="0"/>
              </a:spcBef>
              <a:spcAft>
                <a:spcPts val="0"/>
              </a:spcAft>
              <a:buNone/>
            </a:pPr>
            <a:r>
              <a:rPr lang="en-US" altLang="zh-CN" sz="4350" b="0" i="0" u="none" strike="noStrike" kern="1200" cap="none" spc="0" baseline="0">
                <a:solidFill>
                  <a:srgbClr val="476FD6"/>
                </a:solidFill>
                <a:latin typeface="Roboto Slab" pitchFamily="34" charset="0"/>
                <a:ea typeface="Roboto Slab" pitchFamily="34" charset="0"/>
                <a:cs typeface="Roboto Slab" pitchFamily="34" charset="0"/>
              </a:rPr>
              <a:t>Benefits of Using a Boredom Chatbot</a:t>
            </a:r>
            <a:endParaRPr lang="zh-CN" altLang="en-US" sz="4350" b="0" i="0" u="none" strike="noStrike" kern="1200" cap="none" spc="0" baseline="0">
              <a:solidFill>
                <a:schemeClr val="tx1"/>
              </a:solidFill>
              <a:latin typeface="Calibri" charset="0"/>
              <a:ea typeface="等线" charset="0"/>
              <a:cs typeface="Calibri" charset="0"/>
            </a:endParaRPr>
          </a:p>
        </p:txBody>
      </p:sp>
      <p:pic>
        <p:nvPicPr>
          <p:cNvPr id="111" name="图片" descr="preencoded.png"/>
          <p:cNvPicPr>
            <a:picLocks noChangeAspect="1"/>
          </p:cNvPicPr>
          <p:nvPr/>
        </p:nvPicPr>
        <p:blipFill>
          <a:blip r:embed="rId4" cstate="print"/>
          <a:stretch>
            <a:fillRect/>
          </a:stretch>
        </p:blipFill>
        <p:spPr>
          <a:xfrm>
            <a:off x="4486156" y="2320052"/>
            <a:ext cx="1104780" cy="1767721"/>
          </a:xfrm>
          <a:prstGeom prst="rect">
            <a:avLst/>
          </a:prstGeom>
          <a:noFill/>
          <a:ln w="12700" cap="flat" cmpd="sng">
            <a:noFill/>
            <a:prstDash val="solid"/>
            <a:miter/>
          </a:ln>
        </p:spPr>
      </p:pic>
      <p:sp>
        <p:nvSpPr>
          <p:cNvPr id="112" name="矩形"/>
          <p:cNvSpPr>
            <a:spLocks/>
          </p:cNvSpPr>
          <p:nvPr/>
        </p:nvSpPr>
        <p:spPr>
          <a:xfrm>
            <a:off x="5922288" y="2540913"/>
            <a:ext cx="3200994" cy="345280"/>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19"/>
              </a:lnSpc>
              <a:spcBef>
                <a:spcPts val="0"/>
              </a:spcBef>
              <a:spcAft>
                <a:spcPts val="0"/>
              </a:spcAft>
              <a:buNone/>
            </a:pPr>
            <a:r>
              <a:rPr lang="en-US" altLang="zh-CN" sz="2175" b="0" i="0" u="none" strike="noStrike" kern="1200" cap="none" spc="0" baseline="0">
                <a:solidFill>
                  <a:srgbClr val="476FD6"/>
                </a:solidFill>
                <a:latin typeface="Roboto Slab" pitchFamily="34" charset="0"/>
                <a:ea typeface="Roboto Slab" pitchFamily="34" charset="0"/>
                <a:cs typeface="Roboto Slab" pitchFamily="34" charset="0"/>
              </a:rPr>
              <a:t>Customized Experiences</a:t>
            </a:r>
            <a:endParaRPr lang="zh-CN" altLang="en-US" sz="2175" b="0" i="0" u="none" strike="noStrike" kern="1200" cap="none" spc="0" baseline="0">
              <a:solidFill>
                <a:schemeClr val="tx1"/>
              </a:solidFill>
              <a:latin typeface="Calibri" charset="0"/>
              <a:ea typeface="等线" charset="0"/>
              <a:cs typeface="Calibri" charset="0"/>
            </a:endParaRPr>
          </a:p>
        </p:txBody>
      </p:sp>
      <p:sp>
        <p:nvSpPr>
          <p:cNvPr id="113" name="矩形"/>
          <p:cNvSpPr>
            <a:spLocks/>
          </p:cNvSpPr>
          <p:nvPr/>
        </p:nvSpPr>
        <p:spPr>
          <a:xfrm>
            <a:off x="5922288" y="3018711"/>
            <a:ext cx="7879556" cy="70699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84"/>
              </a:lnSpc>
              <a:spcBef>
                <a:spcPts val="0"/>
              </a:spcBef>
              <a:spcAft>
                <a:spcPts val="0"/>
              </a:spcAft>
              <a:buNone/>
            </a:pPr>
            <a:r>
              <a:rPr lang="en-US" altLang="zh-CN" sz="1740" b="0" i="0" u="none" strike="noStrike" kern="1200" cap="none" spc="0" baseline="0">
                <a:solidFill>
                  <a:srgbClr val="15213F"/>
                </a:solidFill>
                <a:latin typeface="Roboto" pitchFamily="34" charset="0"/>
                <a:ea typeface="Roboto" pitchFamily="34" charset="0"/>
                <a:cs typeface="Roboto" pitchFamily="34" charset="0"/>
              </a:rPr>
              <a:t>The chatbot's personalized suggestions ensure that users receive activities and entertainment that truly resonate with their interests and needs.</a:t>
            </a:r>
            <a:endParaRPr lang="zh-CN" altLang="en-US" sz="1740" b="0" i="0" u="none" strike="noStrike" kern="1200" cap="none" spc="0" baseline="0">
              <a:solidFill>
                <a:schemeClr val="tx1"/>
              </a:solidFill>
              <a:latin typeface="Calibri" charset="0"/>
              <a:ea typeface="等线" charset="0"/>
              <a:cs typeface="Calibri" charset="0"/>
            </a:endParaRPr>
          </a:p>
        </p:txBody>
      </p:sp>
      <p:pic>
        <p:nvPicPr>
          <p:cNvPr id="114" name="图片" descr="preencoded.png"/>
          <p:cNvPicPr>
            <a:picLocks noChangeAspect="1"/>
          </p:cNvPicPr>
          <p:nvPr/>
        </p:nvPicPr>
        <p:blipFill>
          <a:blip r:embed="rId5" cstate="print"/>
          <a:stretch>
            <a:fillRect/>
          </a:stretch>
        </p:blipFill>
        <p:spPr>
          <a:xfrm>
            <a:off x="4486156" y="4087773"/>
            <a:ext cx="1104780" cy="1767721"/>
          </a:xfrm>
          <a:prstGeom prst="rect">
            <a:avLst/>
          </a:prstGeom>
          <a:noFill/>
          <a:ln w="12700" cap="flat" cmpd="sng">
            <a:noFill/>
            <a:prstDash val="solid"/>
            <a:miter/>
          </a:ln>
        </p:spPr>
      </p:pic>
      <p:sp>
        <p:nvSpPr>
          <p:cNvPr id="115" name="矩形"/>
          <p:cNvSpPr>
            <a:spLocks/>
          </p:cNvSpPr>
          <p:nvPr/>
        </p:nvSpPr>
        <p:spPr>
          <a:xfrm>
            <a:off x="5922288" y="4308634"/>
            <a:ext cx="2762131" cy="345280"/>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19"/>
              </a:lnSpc>
              <a:spcBef>
                <a:spcPts val="0"/>
              </a:spcBef>
              <a:spcAft>
                <a:spcPts val="0"/>
              </a:spcAft>
              <a:buNone/>
            </a:pPr>
            <a:r>
              <a:rPr lang="en-US" altLang="zh-CN" sz="2175" b="0" i="0" u="none" strike="noStrike" kern="1200" cap="none" spc="0" baseline="0">
                <a:solidFill>
                  <a:srgbClr val="476FD6"/>
                </a:solidFill>
                <a:latin typeface="Roboto Slab" pitchFamily="34" charset="0"/>
                <a:ea typeface="Roboto Slab" pitchFamily="34" charset="0"/>
                <a:cs typeface="Roboto Slab" pitchFamily="34" charset="0"/>
              </a:rPr>
              <a:t>Improved Mood</a:t>
            </a:r>
            <a:endParaRPr lang="zh-CN" altLang="en-US" sz="2175" b="0" i="0" u="none" strike="noStrike" kern="1200" cap="none" spc="0" baseline="0">
              <a:solidFill>
                <a:schemeClr val="tx1"/>
              </a:solidFill>
              <a:latin typeface="Calibri" charset="0"/>
              <a:ea typeface="等线" charset="0"/>
              <a:cs typeface="Calibri" charset="0"/>
            </a:endParaRPr>
          </a:p>
        </p:txBody>
      </p:sp>
      <p:sp>
        <p:nvSpPr>
          <p:cNvPr id="116" name="矩形"/>
          <p:cNvSpPr>
            <a:spLocks/>
          </p:cNvSpPr>
          <p:nvPr/>
        </p:nvSpPr>
        <p:spPr>
          <a:xfrm>
            <a:off x="5922288" y="4786432"/>
            <a:ext cx="7879556" cy="70699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84"/>
              </a:lnSpc>
              <a:spcBef>
                <a:spcPts val="0"/>
              </a:spcBef>
              <a:spcAft>
                <a:spcPts val="0"/>
              </a:spcAft>
              <a:buNone/>
            </a:pPr>
            <a:r>
              <a:rPr lang="en-US" altLang="zh-CN" sz="1740" b="0" i="0" u="none" strike="noStrike" kern="1200" cap="none" spc="0" baseline="0">
                <a:solidFill>
                  <a:srgbClr val="15213F"/>
                </a:solidFill>
                <a:latin typeface="Roboto" pitchFamily="34" charset="0"/>
                <a:ea typeface="Roboto" pitchFamily="34" charset="0"/>
                <a:cs typeface="Roboto" pitchFamily="34" charset="0"/>
              </a:rPr>
              <a:t>By keeping users engaged and entertained, the chatbot can help alleviate feelings of boredom, loneliness, and depression.</a:t>
            </a:r>
            <a:endParaRPr lang="zh-CN" altLang="en-US" sz="1740" b="0" i="0" u="none" strike="noStrike" kern="1200" cap="none" spc="0" baseline="0">
              <a:solidFill>
                <a:schemeClr val="tx1"/>
              </a:solidFill>
              <a:latin typeface="Calibri" charset="0"/>
              <a:ea typeface="等线" charset="0"/>
              <a:cs typeface="Calibri" charset="0"/>
            </a:endParaRPr>
          </a:p>
        </p:txBody>
      </p:sp>
      <p:pic>
        <p:nvPicPr>
          <p:cNvPr id="117" name="图片" descr="preencoded.png"/>
          <p:cNvPicPr>
            <a:picLocks noChangeAspect="1"/>
          </p:cNvPicPr>
          <p:nvPr/>
        </p:nvPicPr>
        <p:blipFill>
          <a:blip r:embed="rId6" cstate="print"/>
          <a:stretch>
            <a:fillRect/>
          </a:stretch>
        </p:blipFill>
        <p:spPr>
          <a:xfrm>
            <a:off x="4486156" y="5855494"/>
            <a:ext cx="1104780" cy="1767721"/>
          </a:xfrm>
          <a:prstGeom prst="rect">
            <a:avLst/>
          </a:prstGeom>
          <a:noFill/>
          <a:ln w="12700" cap="flat" cmpd="sng">
            <a:noFill/>
            <a:prstDash val="solid"/>
            <a:miter/>
          </a:ln>
        </p:spPr>
      </p:pic>
      <p:sp>
        <p:nvSpPr>
          <p:cNvPr id="118" name="矩形"/>
          <p:cNvSpPr>
            <a:spLocks/>
          </p:cNvSpPr>
          <p:nvPr/>
        </p:nvSpPr>
        <p:spPr>
          <a:xfrm>
            <a:off x="5922288" y="6076355"/>
            <a:ext cx="3010375" cy="345281"/>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19"/>
              </a:lnSpc>
              <a:spcBef>
                <a:spcPts val="0"/>
              </a:spcBef>
              <a:spcAft>
                <a:spcPts val="0"/>
              </a:spcAft>
              <a:buNone/>
            </a:pPr>
            <a:r>
              <a:rPr lang="en-US" altLang="zh-CN" sz="2175" b="0" i="0" u="none" strike="noStrike" kern="1200" cap="none" spc="0" baseline="0">
                <a:solidFill>
                  <a:srgbClr val="476FD6"/>
                </a:solidFill>
                <a:latin typeface="Roboto Slab" pitchFamily="34" charset="0"/>
                <a:ea typeface="Roboto Slab" pitchFamily="34" charset="0"/>
                <a:cs typeface="Roboto Slab" pitchFamily="34" charset="0"/>
              </a:rPr>
              <a:t>Enhanced Productivity</a:t>
            </a:r>
            <a:endParaRPr lang="zh-CN" altLang="en-US" sz="2175" b="0" i="0" u="none" strike="noStrike" kern="1200" cap="none" spc="0" baseline="0">
              <a:solidFill>
                <a:schemeClr val="tx1"/>
              </a:solidFill>
              <a:latin typeface="Calibri" charset="0"/>
              <a:ea typeface="等线" charset="0"/>
              <a:cs typeface="Calibri" charset="0"/>
            </a:endParaRPr>
          </a:p>
        </p:txBody>
      </p:sp>
      <p:sp>
        <p:nvSpPr>
          <p:cNvPr id="119" name="矩形"/>
          <p:cNvSpPr>
            <a:spLocks/>
          </p:cNvSpPr>
          <p:nvPr/>
        </p:nvSpPr>
        <p:spPr>
          <a:xfrm>
            <a:off x="5922288" y="6554153"/>
            <a:ext cx="7879556" cy="70699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84"/>
              </a:lnSpc>
              <a:spcBef>
                <a:spcPts val="0"/>
              </a:spcBef>
              <a:spcAft>
                <a:spcPts val="0"/>
              </a:spcAft>
              <a:buNone/>
            </a:pPr>
            <a:r>
              <a:rPr lang="en-US" altLang="zh-CN" sz="1740" b="0" i="0" u="none" strike="noStrike" kern="1200" cap="none" spc="0" baseline="0">
                <a:solidFill>
                  <a:srgbClr val="15213F"/>
                </a:solidFill>
                <a:latin typeface="Roboto" pitchFamily="34" charset="0"/>
                <a:ea typeface="Roboto" pitchFamily="34" charset="0"/>
                <a:cs typeface="Roboto" pitchFamily="34" charset="0"/>
              </a:rPr>
              <a:t>The chatbot's ability to provide stimulating suggestions can help users stay focused, motivated, and productive throughout the day.</a:t>
            </a:r>
            <a:endParaRPr lang="zh-CN" altLang="en-US" sz="174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150022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124" name="矩形"/>
          <p:cNvSpPr>
            <a:spLocks/>
          </p:cNvSpPr>
          <p:nvPr/>
        </p:nvSpPr>
        <p:spPr>
          <a:xfrm>
            <a:off x="0" y="0"/>
            <a:ext cx="14630401" cy="8229600"/>
          </a:xfrm>
          <a:prstGeom prst="rect">
            <a:avLst/>
          </a:prstGeom>
          <a:solidFill>
            <a:srgbClr val="FBFCFE"/>
          </a:solidFill>
          <a:ln w="12700" cap="flat" cmpd="sng">
            <a:noFill/>
            <a:prstDash val="solid"/>
            <a:miter/>
          </a:ln>
        </p:spPr>
      </p:sp>
      <p:sp>
        <p:nvSpPr>
          <p:cNvPr id="125" name="矩形"/>
          <p:cNvSpPr>
            <a:spLocks/>
          </p:cNvSpPr>
          <p:nvPr/>
        </p:nvSpPr>
        <p:spPr>
          <a:xfrm>
            <a:off x="2037993" y="1869519"/>
            <a:ext cx="10554414" cy="13887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5468"/>
              </a:lnSpc>
              <a:spcBef>
                <a:spcPts val="0"/>
              </a:spcBef>
              <a:spcAft>
                <a:spcPts val="0"/>
              </a:spcAft>
              <a:buNone/>
            </a:pPr>
            <a:r>
              <a:rPr lang="en-US" altLang="zh-CN" sz="4374" b="0" i="0" u="none" strike="noStrike" kern="1200" cap="none" spc="0" baseline="0">
                <a:solidFill>
                  <a:srgbClr val="476FD6"/>
                </a:solidFill>
                <a:latin typeface="Roboto Slab" pitchFamily="34" charset="0"/>
                <a:ea typeface="Roboto Slab" pitchFamily="34" charset="0"/>
                <a:cs typeface="Roboto Slab" pitchFamily="34" charset="0"/>
              </a:rPr>
              <a:t>Potential Drawbacks of a Boredom Chatbot</a:t>
            </a:r>
            <a:endParaRPr lang="zh-CN" altLang="en-US" sz="4374" b="0" i="0" u="none" strike="noStrike" kern="1200" cap="none" spc="0" baseline="0">
              <a:solidFill>
                <a:schemeClr val="tx1"/>
              </a:solidFill>
              <a:latin typeface="Calibri" charset="0"/>
              <a:ea typeface="等线" charset="0"/>
              <a:cs typeface="Calibri" charset="0"/>
            </a:endParaRPr>
          </a:p>
        </p:txBody>
      </p:sp>
      <p:sp>
        <p:nvSpPr>
          <p:cNvPr id="126" name="矩形"/>
          <p:cNvSpPr>
            <a:spLocks/>
          </p:cNvSpPr>
          <p:nvPr/>
        </p:nvSpPr>
        <p:spPr>
          <a:xfrm>
            <a:off x="2037993" y="3813691"/>
            <a:ext cx="2904887"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Dependence Concerns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127" name="矩形"/>
          <p:cNvSpPr>
            <a:spLocks/>
          </p:cNvSpPr>
          <p:nvPr/>
        </p:nvSpPr>
        <p:spPr>
          <a:xfrm>
            <a:off x="2037993" y="4383048"/>
            <a:ext cx="3156346" cy="177700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Overreliance on the chatbot for entertainment and companionship could lead to decreased social interaction and isolation.</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128" name="矩形"/>
          <p:cNvSpPr>
            <a:spLocks/>
          </p:cNvSpPr>
          <p:nvPr/>
        </p:nvSpPr>
        <p:spPr>
          <a:xfrm>
            <a:off x="5743931" y="3813691"/>
            <a:ext cx="2833567"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Accuracy Limitations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129" name="矩形"/>
          <p:cNvSpPr>
            <a:spLocks/>
          </p:cNvSpPr>
          <p:nvPr/>
        </p:nvSpPr>
        <p:spPr>
          <a:xfrm>
            <a:off x="5743931" y="4383048"/>
            <a:ext cx="3156347" cy="142160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The chatbot's suggestions may not always be perfectly tailored to the user's needs, leading to suboptimal recommendations.</a:t>
            </a:r>
            <a:endParaRPr lang="zh-CN" altLang="en-US" sz="1750" b="0" i="0" u="none" strike="noStrike" kern="1200" cap="none" spc="0" baseline="0">
              <a:solidFill>
                <a:schemeClr val="tx1"/>
              </a:solidFill>
              <a:latin typeface="Calibri" charset="0"/>
              <a:ea typeface="等线" charset="0"/>
              <a:cs typeface="Calibri" charset="0"/>
            </a:endParaRPr>
          </a:p>
        </p:txBody>
      </p:sp>
      <p:sp>
        <p:nvSpPr>
          <p:cNvPr id="130" name="矩形"/>
          <p:cNvSpPr>
            <a:spLocks/>
          </p:cNvSpPr>
          <p:nvPr/>
        </p:nvSpPr>
        <p:spPr>
          <a:xfrm>
            <a:off x="9449872" y="3813691"/>
            <a:ext cx="2777490" cy="34718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734"/>
              </a:lnSpc>
              <a:spcBef>
                <a:spcPts val="0"/>
              </a:spcBef>
              <a:spcAft>
                <a:spcPts val="0"/>
              </a:spcAft>
              <a:buNone/>
            </a:pPr>
            <a:r>
              <a:rPr lang="en-US" altLang="zh-CN" sz="2187" b="0" i="0" u="none" strike="noStrike" kern="1200" cap="none" spc="0" baseline="0">
                <a:solidFill>
                  <a:srgbClr val="476FD6"/>
                </a:solidFill>
                <a:latin typeface="Roboto Slab" pitchFamily="34" charset="0"/>
                <a:ea typeface="Roboto Slab" pitchFamily="34" charset="0"/>
                <a:cs typeface="Roboto Slab" pitchFamily="34" charset="0"/>
              </a:rPr>
              <a:t>Privacy Risks</a:t>
            </a:r>
            <a:endParaRPr lang="zh-CN" altLang="en-US" sz="2187" b="0" i="0" u="none" strike="noStrike" kern="1200" cap="none" spc="0" baseline="0">
              <a:solidFill>
                <a:schemeClr val="tx1"/>
              </a:solidFill>
              <a:latin typeface="Calibri" charset="0"/>
              <a:ea typeface="等线" charset="0"/>
              <a:cs typeface="Calibri" charset="0"/>
            </a:endParaRPr>
          </a:p>
        </p:txBody>
      </p:sp>
      <p:sp>
        <p:nvSpPr>
          <p:cNvPr id="131" name="矩形"/>
          <p:cNvSpPr>
            <a:spLocks/>
          </p:cNvSpPr>
          <p:nvPr/>
        </p:nvSpPr>
        <p:spPr>
          <a:xfrm>
            <a:off x="9449872" y="4383048"/>
            <a:ext cx="3156347" cy="142160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799"/>
              </a:lnSpc>
              <a:spcBef>
                <a:spcPts val="0"/>
              </a:spcBef>
              <a:spcAft>
                <a:spcPts val="0"/>
              </a:spcAft>
              <a:buNone/>
            </a:pPr>
            <a:r>
              <a:rPr lang="en-US" altLang="zh-CN" sz="1750" b="0" i="0" u="none" strike="noStrike" kern="1200" cap="none" spc="0" baseline="0">
                <a:solidFill>
                  <a:srgbClr val="15213F"/>
                </a:solidFill>
                <a:latin typeface="Roboto" pitchFamily="34" charset="0"/>
                <a:ea typeface="Roboto" pitchFamily="34" charset="0"/>
                <a:cs typeface="Roboto" pitchFamily="34" charset="0"/>
              </a:rPr>
              <a:t>The chatbot's collection of personal data raises concerns about data privacy and security, which must be addressed.</a:t>
            </a:r>
            <a:endParaRPr lang="zh-CN" altLang="en-US" sz="175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356719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矩形"/>
          <p:cNvSpPr>
            <a:spLocks/>
          </p:cNvSpPr>
          <p:nvPr/>
        </p:nvSpPr>
        <p:spPr>
          <a:xfrm>
            <a:off x="0" y="0"/>
            <a:ext cx="14630401" cy="8229600"/>
          </a:xfrm>
          <a:prstGeom prst="rect">
            <a:avLst/>
          </a:prstGeom>
          <a:solidFill>
            <a:srgbClr val="EDF1F8"/>
          </a:solidFill>
          <a:ln w="12700" cap="flat" cmpd="sng">
            <a:noFill/>
            <a:prstDash val="solid"/>
            <a:miter/>
          </a:ln>
        </p:spPr>
      </p:sp>
      <p:sp>
        <p:nvSpPr>
          <p:cNvPr id="136" name="矩形"/>
          <p:cNvSpPr>
            <a:spLocks/>
          </p:cNvSpPr>
          <p:nvPr/>
        </p:nvSpPr>
        <p:spPr>
          <a:xfrm>
            <a:off x="0" y="0"/>
            <a:ext cx="14630401" cy="8229600"/>
          </a:xfrm>
          <a:prstGeom prst="rect">
            <a:avLst/>
          </a:prstGeom>
          <a:solidFill>
            <a:srgbClr val="FBFCFE"/>
          </a:solidFill>
          <a:ln w="12700" cap="flat" cmpd="sng">
            <a:noFill/>
            <a:prstDash val="solid"/>
            <a:miter/>
          </a:ln>
        </p:spPr>
      </p:sp>
      <p:pic>
        <p:nvPicPr>
          <p:cNvPr id="137" name="图片" descr="preencoded.png"/>
          <p:cNvPicPr>
            <a:picLocks noChangeAspect="1"/>
          </p:cNvPicPr>
          <p:nvPr/>
        </p:nvPicPr>
        <p:blipFill>
          <a:blip r:embed="rId3" cstate="print"/>
          <a:stretch>
            <a:fillRect/>
          </a:stretch>
        </p:blipFill>
        <p:spPr>
          <a:xfrm>
            <a:off x="0" y="0"/>
            <a:ext cx="14630401" cy="2298502"/>
          </a:xfrm>
          <a:prstGeom prst="rect">
            <a:avLst/>
          </a:prstGeom>
          <a:noFill/>
          <a:ln w="12700" cap="flat" cmpd="sng">
            <a:noFill/>
            <a:prstDash val="solid"/>
            <a:miter/>
          </a:ln>
        </p:spPr>
      </p:pic>
      <p:sp>
        <p:nvSpPr>
          <p:cNvPr id="138" name="矩形"/>
          <p:cNvSpPr>
            <a:spLocks/>
          </p:cNvSpPr>
          <p:nvPr/>
        </p:nvSpPr>
        <p:spPr>
          <a:xfrm>
            <a:off x="2947868" y="2805351"/>
            <a:ext cx="7545109" cy="574596"/>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4525"/>
              </a:lnSpc>
              <a:spcBef>
                <a:spcPts val="0"/>
              </a:spcBef>
              <a:spcAft>
                <a:spcPts val="0"/>
              </a:spcAft>
              <a:buNone/>
            </a:pPr>
            <a:r>
              <a:rPr lang="en-US" altLang="zh-CN" sz="3620" b="0" i="0" u="none" strike="noStrike" kern="1200" cap="none" spc="0" baseline="0">
                <a:solidFill>
                  <a:srgbClr val="476FD6"/>
                </a:solidFill>
                <a:latin typeface="Roboto Slab" pitchFamily="34" charset="0"/>
                <a:ea typeface="Roboto Slab" pitchFamily="34" charset="0"/>
                <a:cs typeface="Roboto Slab" pitchFamily="34" charset="0"/>
              </a:rPr>
              <a:t>Enhancing the Chatbot Experience</a:t>
            </a:r>
            <a:endParaRPr lang="zh-CN" altLang="en-US" sz="3620" b="0" i="0" u="none" strike="noStrike" kern="1200" cap="none" spc="0" baseline="0">
              <a:solidFill>
                <a:schemeClr val="tx1"/>
              </a:solidFill>
              <a:latin typeface="Calibri" charset="0"/>
              <a:ea typeface="等线" charset="0"/>
              <a:cs typeface="Calibri" charset="0"/>
            </a:endParaRPr>
          </a:p>
        </p:txBody>
      </p:sp>
      <p:sp>
        <p:nvSpPr>
          <p:cNvPr id="139" name="矩形"/>
          <p:cNvSpPr>
            <a:spLocks/>
          </p:cNvSpPr>
          <p:nvPr/>
        </p:nvSpPr>
        <p:spPr>
          <a:xfrm>
            <a:off x="7296864" y="3655694"/>
            <a:ext cx="36671" cy="4067055"/>
          </a:xfrm>
          <a:prstGeom prst="rect">
            <a:avLst/>
          </a:prstGeom>
          <a:solidFill>
            <a:srgbClr val="BBC4DC"/>
          </a:solidFill>
          <a:ln w="12700" cap="flat" cmpd="sng">
            <a:noFill/>
            <a:prstDash val="solid"/>
            <a:miter/>
          </a:ln>
        </p:spPr>
      </p:sp>
      <p:sp>
        <p:nvSpPr>
          <p:cNvPr id="140" name="矩形"/>
          <p:cNvSpPr>
            <a:spLocks/>
          </p:cNvSpPr>
          <p:nvPr/>
        </p:nvSpPr>
        <p:spPr>
          <a:xfrm>
            <a:off x="6464796" y="3987760"/>
            <a:ext cx="643532" cy="36671"/>
          </a:xfrm>
          <a:prstGeom prst="rect">
            <a:avLst/>
          </a:prstGeom>
          <a:solidFill>
            <a:srgbClr val="BBC4DC"/>
          </a:solidFill>
          <a:ln w="12700" cap="flat" cmpd="sng">
            <a:noFill/>
            <a:prstDash val="solid"/>
            <a:miter/>
          </a:ln>
        </p:spPr>
      </p:sp>
      <p:sp>
        <p:nvSpPr>
          <p:cNvPr id="141" name="圆角矩形"/>
          <p:cNvSpPr>
            <a:spLocks/>
          </p:cNvSpPr>
          <p:nvPr/>
        </p:nvSpPr>
        <p:spPr>
          <a:xfrm>
            <a:off x="7108328" y="3799284"/>
            <a:ext cx="413741" cy="413741"/>
          </a:xfrm>
          <a:prstGeom prst="roundRect">
            <a:avLst>
              <a:gd name="adj" fmla="val 26666"/>
            </a:avLst>
          </a:prstGeom>
          <a:solidFill>
            <a:srgbClr val="DEE7F7"/>
          </a:solidFill>
          <a:ln w="12700" cap="flat" cmpd="sng">
            <a:noFill/>
            <a:prstDash val="solid"/>
            <a:miter/>
          </a:ln>
        </p:spPr>
      </p:sp>
      <p:sp>
        <p:nvSpPr>
          <p:cNvPr id="142" name="矩形"/>
          <p:cNvSpPr>
            <a:spLocks/>
          </p:cNvSpPr>
          <p:nvPr/>
        </p:nvSpPr>
        <p:spPr>
          <a:xfrm>
            <a:off x="7258348" y="3833693"/>
            <a:ext cx="113704" cy="344805"/>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2715"/>
              </a:lnSpc>
              <a:spcBef>
                <a:spcPts val="0"/>
              </a:spcBef>
              <a:spcAft>
                <a:spcPts val="0"/>
              </a:spcAft>
              <a:buNone/>
            </a:pPr>
            <a:r>
              <a:rPr lang="en-US" altLang="zh-CN" sz="2172" b="0" i="0" u="none" strike="noStrike" kern="1200" cap="none" spc="0" baseline="0">
                <a:solidFill>
                  <a:srgbClr val="476FD6"/>
                </a:solidFill>
                <a:latin typeface="Roboto Slab" pitchFamily="34" charset="0"/>
                <a:ea typeface="Roboto Slab" pitchFamily="34" charset="0"/>
                <a:cs typeface="Roboto Slab" pitchFamily="34" charset="0"/>
              </a:rPr>
              <a:t>1</a:t>
            </a:r>
            <a:endParaRPr lang="zh-CN" altLang="en-US" sz="2172" b="0" i="0" u="none" strike="noStrike" kern="1200" cap="none" spc="0" baseline="0">
              <a:solidFill>
                <a:schemeClr val="tx1"/>
              </a:solidFill>
              <a:latin typeface="Calibri" charset="0"/>
              <a:ea typeface="等线" charset="0"/>
              <a:cs typeface="Calibri" charset="0"/>
            </a:endParaRPr>
          </a:p>
        </p:txBody>
      </p:sp>
      <p:sp>
        <p:nvSpPr>
          <p:cNvPr id="143" name="矩形"/>
          <p:cNvSpPr>
            <a:spLocks/>
          </p:cNvSpPr>
          <p:nvPr/>
        </p:nvSpPr>
        <p:spPr>
          <a:xfrm>
            <a:off x="3755827" y="3839528"/>
            <a:ext cx="2548056" cy="287298"/>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r">
              <a:lnSpc>
                <a:spcPts val="2262"/>
              </a:lnSpc>
              <a:spcBef>
                <a:spcPts val="0"/>
              </a:spcBef>
              <a:spcAft>
                <a:spcPts val="0"/>
              </a:spcAft>
              <a:buNone/>
            </a:pPr>
            <a:r>
              <a:rPr lang="en-US" altLang="zh-CN" sz="1810" b="0" i="0" u="none" strike="noStrike" kern="1200" cap="none" spc="0" baseline="0">
                <a:solidFill>
                  <a:srgbClr val="476FD6"/>
                </a:solidFill>
                <a:latin typeface="Roboto Slab" pitchFamily="34" charset="0"/>
                <a:ea typeface="Roboto Slab" pitchFamily="34" charset="0"/>
                <a:cs typeface="Roboto Slab" pitchFamily="34" charset="0"/>
              </a:rPr>
              <a:t>Ongoing Improvements</a:t>
            </a:r>
            <a:endParaRPr lang="zh-CN" altLang="en-US" sz="1810" b="0" i="0" u="none" strike="noStrike" kern="1200" cap="none" spc="0" baseline="0">
              <a:solidFill>
                <a:schemeClr val="tx1"/>
              </a:solidFill>
              <a:latin typeface="Calibri" charset="0"/>
              <a:ea typeface="等线" charset="0"/>
              <a:cs typeface="Calibri" charset="0"/>
            </a:endParaRPr>
          </a:p>
        </p:txBody>
      </p:sp>
      <p:sp>
        <p:nvSpPr>
          <p:cNvPr id="144" name="矩形"/>
          <p:cNvSpPr>
            <a:spLocks/>
          </p:cNvSpPr>
          <p:nvPr/>
        </p:nvSpPr>
        <p:spPr>
          <a:xfrm>
            <a:off x="2947868" y="4237077"/>
            <a:ext cx="3356015" cy="1176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ts val="2317"/>
              </a:lnSpc>
              <a:spcBef>
                <a:spcPts val="0"/>
              </a:spcBef>
              <a:spcAft>
                <a:spcPts val="0"/>
              </a:spcAft>
              <a:buNone/>
            </a:pPr>
            <a:r>
              <a:rPr lang="en-US" altLang="zh-CN" sz="1448" b="0" i="0" u="none" strike="noStrike" kern="1200" cap="none" spc="0" baseline="0">
                <a:solidFill>
                  <a:srgbClr val="15213F"/>
                </a:solidFill>
                <a:latin typeface="Roboto" pitchFamily="34" charset="0"/>
                <a:ea typeface="Roboto" pitchFamily="34" charset="0"/>
                <a:cs typeface="Roboto" pitchFamily="34" charset="0"/>
              </a:rPr>
              <a:t>Regular updates and enhancements to the chatbot's algorithms and features can improve the accuracy and relevance of its suggestions.</a:t>
            </a:r>
            <a:endParaRPr lang="zh-CN" altLang="en-US" sz="1448" b="0" i="0" u="none" strike="noStrike" kern="1200" cap="none" spc="0" baseline="0">
              <a:solidFill>
                <a:schemeClr val="tx1"/>
              </a:solidFill>
              <a:latin typeface="Calibri" charset="0"/>
              <a:ea typeface="等线" charset="0"/>
              <a:cs typeface="Calibri" charset="0"/>
            </a:endParaRPr>
          </a:p>
        </p:txBody>
      </p:sp>
      <p:sp>
        <p:nvSpPr>
          <p:cNvPr id="145" name="矩形"/>
          <p:cNvSpPr>
            <a:spLocks/>
          </p:cNvSpPr>
          <p:nvPr/>
        </p:nvSpPr>
        <p:spPr>
          <a:xfrm>
            <a:off x="7522071" y="4907042"/>
            <a:ext cx="643532" cy="36671"/>
          </a:xfrm>
          <a:prstGeom prst="rect">
            <a:avLst/>
          </a:prstGeom>
          <a:solidFill>
            <a:srgbClr val="BBC4DC"/>
          </a:solidFill>
          <a:ln w="12700" cap="flat" cmpd="sng">
            <a:noFill/>
            <a:prstDash val="solid"/>
            <a:miter/>
          </a:ln>
        </p:spPr>
      </p:sp>
      <p:sp>
        <p:nvSpPr>
          <p:cNvPr id="146" name="圆角矩形"/>
          <p:cNvSpPr>
            <a:spLocks/>
          </p:cNvSpPr>
          <p:nvPr/>
        </p:nvSpPr>
        <p:spPr>
          <a:xfrm>
            <a:off x="7108328" y="4718566"/>
            <a:ext cx="413741" cy="413741"/>
          </a:xfrm>
          <a:prstGeom prst="roundRect">
            <a:avLst>
              <a:gd name="adj" fmla="val 26666"/>
            </a:avLst>
          </a:prstGeom>
          <a:solidFill>
            <a:srgbClr val="DEE7F7"/>
          </a:solidFill>
          <a:ln w="12700" cap="flat" cmpd="sng">
            <a:noFill/>
            <a:prstDash val="solid"/>
            <a:miter/>
          </a:ln>
        </p:spPr>
      </p:sp>
      <p:sp>
        <p:nvSpPr>
          <p:cNvPr id="147" name="矩形"/>
          <p:cNvSpPr>
            <a:spLocks/>
          </p:cNvSpPr>
          <p:nvPr/>
        </p:nvSpPr>
        <p:spPr>
          <a:xfrm>
            <a:off x="7238940" y="4752975"/>
            <a:ext cx="152400" cy="344804"/>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2715"/>
              </a:lnSpc>
              <a:spcBef>
                <a:spcPts val="0"/>
              </a:spcBef>
              <a:spcAft>
                <a:spcPts val="0"/>
              </a:spcAft>
              <a:buNone/>
            </a:pPr>
            <a:r>
              <a:rPr lang="en-US" altLang="zh-CN" sz="2172" b="0" i="0" u="none" strike="noStrike" kern="1200" cap="none" spc="0" baseline="0">
                <a:solidFill>
                  <a:srgbClr val="476FD6"/>
                </a:solidFill>
                <a:latin typeface="Roboto Slab" pitchFamily="34" charset="0"/>
                <a:ea typeface="Roboto Slab" pitchFamily="34" charset="0"/>
                <a:cs typeface="Roboto Slab" pitchFamily="34" charset="0"/>
              </a:rPr>
              <a:t>2</a:t>
            </a:r>
            <a:endParaRPr lang="zh-CN" altLang="en-US" sz="2172" b="0" i="0" u="none" strike="noStrike" kern="1200" cap="none" spc="0" baseline="0">
              <a:solidFill>
                <a:schemeClr val="tx1"/>
              </a:solidFill>
              <a:latin typeface="Calibri" charset="0"/>
              <a:ea typeface="等线" charset="0"/>
              <a:cs typeface="Calibri" charset="0"/>
            </a:endParaRPr>
          </a:p>
        </p:txBody>
      </p:sp>
      <p:sp>
        <p:nvSpPr>
          <p:cNvPr id="148" name="矩形"/>
          <p:cNvSpPr>
            <a:spLocks/>
          </p:cNvSpPr>
          <p:nvPr/>
        </p:nvSpPr>
        <p:spPr>
          <a:xfrm>
            <a:off x="8326517" y="4758809"/>
            <a:ext cx="2645330" cy="287297"/>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l">
              <a:lnSpc>
                <a:spcPts val="2262"/>
              </a:lnSpc>
              <a:spcBef>
                <a:spcPts val="0"/>
              </a:spcBef>
              <a:spcAft>
                <a:spcPts val="0"/>
              </a:spcAft>
              <a:buNone/>
            </a:pPr>
            <a:r>
              <a:rPr lang="en-US" altLang="zh-CN" sz="1810" b="0" i="0" u="none" strike="noStrike" kern="1200" cap="none" spc="0" baseline="0">
                <a:solidFill>
                  <a:srgbClr val="476FD6"/>
                </a:solidFill>
                <a:latin typeface="Roboto Slab" pitchFamily="34" charset="0"/>
                <a:ea typeface="Roboto Slab" pitchFamily="34" charset="0"/>
                <a:cs typeface="Roboto Slab" pitchFamily="34" charset="0"/>
              </a:rPr>
              <a:t>Multimodal Interactions</a:t>
            </a:r>
            <a:endParaRPr lang="zh-CN" altLang="en-US" sz="1810" b="0" i="0" u="none" strike="noStrike" kern="1200" cap="none" spc="0" baseline="0">
              <a:solidFill>
                <a:schemeClr val="tx1"/>
              </a:solidFill>
              <a:latin typeface="Calibri" charset="0"/>
              <a:ea typeface="等线" charset="0"/>
              <a:cs typeface="Calibri" charset="0"/>
            </a:endParaRPr>
          </a:p>
        </p:txBody>
      </p:sp>
      <p:sp>
        <p:nvSpPr>
          <p:cNvPr id="149" name="矩形"/>
          <p:cNvSpPr>
            <a:spLocks/>
          </p:cNvSpPr>
          <p:nvPr/>
        </p:nvSpPr>
        <p:spPr>
          <a:xfrm>
            <a:off x="8326517" y="5156359"/>
            <a:ext cx="3356015" cy="1176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ts val="2317"/>
              </a:lnSpc>
              <a:spcBef>
                <a:spcPts val="0"/>
              </a:spcBef>
              <a:spcAft>
                <a:spcPts val="0"/>
              </a:spcAft>
              <a:buNone/>
            </a:pPr>
            <a:r>
              <a:rPr lang="en-US" altLang="zh-CN" sz="1448" b="0" i="0" u="none" strike="noStrike" kern="1200" cap="none" spc="0" baseline="0">
                <a:solidFill>
                  <a:srgbClr val="15213F"/>
                </a:solidFill>
                <a:latin typeface="Roboto" pitchFamily="34" charset="0"/>
                <a:ea typeface="Roboto" pitchFamily="34" charset="0"/>
                <a:cs typeface="Roboto" pitchFamily="34" charset="0"/>
              </a:rPr>
              <a:t>Incorporating voice commands, image recognition, and other interactive features can make the chatbot experience more intuitive and engaging.</a:t>
            </a:r>
            <a:endParaRPr lang="zh-CN" altLang="en-US" sz="1448" b="0" i="0" u="none" strike="noStrike" kern="1200" cap="none" spc="0" baseline="0">
              <a:solidFill>
                <a:schemeClr val="tx1"/>
              </a:solidFill>
              <a:latin typeface="Calibri" charset="0"/>
              <a:ea typeface="等线" charset="0"/>
              <a:cs typeface="Calibri" charset="0"/>
            </a:endParaRPr>
          </a:p>
        </p:txBody>
      </p:sp>
      <p:sp>
        <p:nvSpPr>
          <p:cNvPr id="150" name="矩形"/>
          <p:cNvSpPr>
            <a:spLocks/>
          </p:cNvSpPr>
          <p:nvPr/>
        </p:nvSpPr>
        <p:spPr>
          <a:xfrm>
            <a:off x="6464796" y="6113145"/>
            <a:ext cx="643532" cy="36671"/>
          </a:xfrm>
          <a:prstGeom prst="rect">
            <a:avLst/>
          </a:prstGeom>
          <a:solidFill>
            <a:srgbClr val="BBC4DC"/>
          </a:solidFill>
          <a:ln w="12700" cap="flat" cmpd="sng">
            <a:noFill/>
            <a:prstDash val="solid"/>
            <a:miter/>
          </a:ln>
        </p:spPr>
      </p:sp>
      <p:sp>
        <p:nvSpPr>
          <p:cNvPr id="151" name="圆角矩形"/>
          <p:cNvSpPr>
            <a:spLocks/>
          </p:cNvSpPr>
          <p:nvPr/>
        </p:nvSpPr>
        <p:spPr>
          <a:xfrm>
            <a:off x="7108328" y="5924669"/>
            <a:ext cx="413741" cy="413741"/>
          </a:xfrm>
          <a:prstGeom prst="roundRect">
            <a:avLst>
              <a:gd name="adj" fmla="val 26666"/>
            </a:avLst>
          </a:prstGeom>
          <a:solidFill>
            <a:srgbClr val="DEE7F7"/>
          </a:solidFill>
          <a:ln w="12700" cap="flat" cmpd="sng">
            <a:noFill/>
            <a:prstDash val="solid"/>
            <a:miter/>
          </a:ln>
        </p:spPr>
      </p:sp>
      <p:sp>
        <p:nvSpPr>
          <p:cNvPr id="152" name="矩形"/>
          <p:cNvSpPr>
            <a:spLocks/>
          </p:cNvSpPr>
          <p:nvPr/>
        </p:nvSpPr>
        <p:spPr>
          <a:xfrm>
            <a:off x="7240725" y="5959078"/>
            <a:ext cx="148946" cy="344805"/>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ctr">
              <a:lnSpc>
                <a:spcPts val="2715"/>
              </a:lnSpc>
              <a:spcBef>
                <a:spcPts val="0"/>
              </a:spcBef>
              <a:spcAft>
                <a:spcPts val="0"/>
              </a:spcAft>
              <a:buNone/>
            </a:pPr>
            <a:r>
              <a:rPr lang="en-US" altLang="zh-CN" sz="2172" b="0" i="0" u="none" strike="noStrike" kern="1200" cap="none" spc="0" baseline="0">
                <a:solidFill>
                  <a:srgbClr val="476FD6"/>
                </a:solidFill>
                <a:latin typeface="Roboto Slab" pitchFamily="34" charset="0"/>
                <a:ea typeface="Roboto Slab" pitchFamily="34" charset="0"/>
                <a:cs typeface="Roboto Slab" pitchFamily="34" charset="0"/>
              </a:rPr>
              <a:t>3</a:t>
            </a:r>
            <a:endParaRPr lang="zh-CN" altLang="en-US" sz="2172" b="0" i="0" u="none" strike="noStrike" kern="1200" cap="none" spc="0" baseline="0">
              <a:solidFill>
                <a:schemeClr val="tx1"/>
              </a:solidFill>
              <a:latin typeface="Calibri" charset="0"/>
              <a:ea typeface="等线" charset="0"/>
              <a:cs typeface="Calibri" charset="0"/>
            </a:endParaRPr>
          </a:p>
        </p:txBody>
      </p:sp>
      <p:sp>
        <p:nvSpPr>
          <p:cNvPr id="153" name="矩形"/>
          <p:cNvSpPr>
            <a:spLocks/>
          </p:cNvSpPr>
          <p:nvPr/>
        </p:nvSpPr>
        <p:spPr>
          <a:xfrm>
            <a:off x="3839528" y="5964912"/>
            <a:ext cx="2464356" cy="287297"/>
          </a:xfrm>
          <a:prstGeom prst="rect">
            <a:avLst/>
          </a:prstGeom>
          <a:noFill/>
          <a:ln w="12700" cap="flat" cmpd="sng">
            <a:noFill/>
            <a:prstDash val="solid"/>
            <a:miter/>
          </a:ln>
        </p:spPr>
        <p:txBody>
          <a:bodyPr vert="horz" wrap="none" lIns="91440" tIns="45720" rIns="91440" bIns="45720" anchor="t" anchorCtr="0">
            <a:prstTxWarp prst="textNoShape">
              <a:avLst/>
            </a:prstTxWarp>
          </a:bodyPr>
          <a:lstStyle/>
          <a:p>
            <a:pPr marL="0" indent="0" algn="r">
              <a:lnSpc>
                <a:spcPts val="2262"/>
              </a:lnSpc>
              <a:spcBef>
                <a:spcPts val="0"/>
              </a:spcBef>
              <a:spcAft>
                <a:spcPts val="0"/>
              </a:spcAft>
              <a:buNone/>
            </a:pPr>
            <a:r>
              <a:rPr lang="en-US" altLang="zh-CN" sz="1810" b="0" i="0" u="none" strike="noStrike" kern="1200" cap="none" spc="0" baseline="0">
                <a:solidFill>
                  <a:srgbClr val="476FD6"/>
                </a:solidFill>
                <a:latin typeface="Roboto Slab" pitchFamily="34" charset="0"/>
                <a:ea typeface="Roboto Slab" pitchFamily="34" charset="0"/>
                <a:cs typeface="Roboto Slab" pitchFamily="34" charset="0"/>
              </a:rPr>
              <a:t>Integrated Ecosystems</a:t>
            </a:r>
            <a:endParaRPr lang="zh-CN" altLang="en-US" sz="1810" b="0" i="0" u="none" strike="noStrike" kern="1200" cap="none" spc="0" baseline="0">
              <a:solidFill>
                <a:schemeClr val="tx1"/>
              </a:solidFill>
              <a:latin typeface="Calibri" charset="0"/>
              <a:ea typeface="等线" charset="0"/>
              <a:cs typeface="Calibri" charset="0"/>
            </a:endParaRPr>
          </a:p>
        </p:txBody>
      </p:sp>
      <p:sp>
        <p:nvSpPr>
          <p:cNvPr id="154" name="矩形"/>
          <p:cNvSpPr>
            <a:spLocks/>
          </p:cNvSpPr>
          <p:nvPr/>
        </p:nvSpPr>
        <p:spPr>
          <a:xfrm>
            <a:off x="2947868" y="6362462"/>
            <a:ext cx="3356015" cy="1176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ts val="2317"/>
              </a:lnSpc>
              <a:spcBef>
                <a:spcPts val="0"/>
              </a:spcBef>
              <a:spcAft>
                <a:spcPts val="0"/>
              </a:spcAft>
              <a:buNone/>
            </a:pPr>
            <a:r>
              <a:rPr lang="en-US" altLang="zh-CN" sz="1448" b="0" i="0" u="none" strike="noStrike" kern="1200" cap="none" spc="0" baseline="0">
                <a:solidFill>
                  <a:srgbClr val="15213F"/>
                </a:solidFill>
                <a:latin typeface="Roboto" pitchFamily="34" charset="0"/>
                <a:ea typeface="Roboto" pitchFamily="34" charset="0"/>
                <a:cs typeface="Roboto" pitchFamily="34" charset="0"/>
              </a:rPr>
              <a:t>Seamless integration with other applications and services can further expand the chatbot's capabilities and provide a more holistic user experience.</a:t>
            </a:r>
            <a:endParaRPr lang="zh-CN" altLang="en-US" sz="1448"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1150556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TotalTime>
  <Words>773</Words>
  <Application>Microsoft Office PowerPoint</Application>
  <PresentationFormat>Custom</PresentationFormat>
  <Paragraphs>84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Droid Sans</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vaameta11@outlook.com</cp:lastModifiedBy>
  <cp:revision>6</cp:revision>
  <dcterms:created xsi:type="dcterms:W3CDTF">2024-05-07T13:36:59Z</dcterms:created>
  <dcterms:modified xsi:type="dcterms:W3CDTF">2024-05-08T09:21:02Z</dcterms:modified>
</cp:coreProperties>
</file>