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444585"/>
            <a:ext cx="7477601" cy="2874645"/>
          </a:xfrm>
          <a:prstGeom prst="rect">
            <a:avLst/>
          </a:prstGeom>
          <a:noFill/>
          <a:ln/>
        </p:spPr>
        <p:txBody>
          <a:bodyPr wrap="square" rtlCol="0" anchor="t"/>
          <a:lstStyle/>
          <a:p>
            <a:pPr indent="0" marL="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Ecommerce Store Using Commercetools</a:t>
            </a:r>
            <a:endParaRPr lang="en-US" sz="6036" dirty="0"/>
          </a:p>
        </p:txBody>
      </p:sp>
      <p:sp>
        <p:nvSpPr>
          <p:cNvPr id="6" name="Text 3"/>
          <p:cNvSpPr/>
          <p:nvPr/>
        </p:nvSpPr>
        <p:spPr>
          <a:xfrm>
            <a:off x="833199" y="4652486"/>
            <a:ext cx="7477601" cy="2132409"/>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 The development of this B2C ecommerce website for men's clothing represents a significant milestone in our journey towards digital commerce excellence. By leveraging the robust capabilities of Commercetools as the backend infrastructure and Next.js as the frontend framework, we have created a seamless, engaging, and responsive online shopping experience for our customers.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832747" y="644366"/>
            <a:ext cx="8622387" cy="1134666"/>
          </a:xfrm>
          <a:prstGeom prst="rect">
            <a:avLst/>
          </a:prstGeom>
          <a:noFill/>
          <a:ln/>
        </p:spPr>
        <p:txBody>
          <a:bodyPr wrap="square" rtlCol="0" anchor="t"/>
          <a:lstStyle/>
          <a:p>
            <a:pPr indent="0" marL="0">
              <a:lnSpc>
                <a:spcPts val="4467"/>
              </a:lnSpc>
              <a:buNone/>
            </a:pPr>
            <a:r>
              <a:rPr lang="en-US" sz="3573" dirty="0">
                <a:solidFill>
                  <a:srgbClr val="5955EB"/>
                </a:solidFill>
                <a:latin typeface="Libre Baskerville" pitchFamily="34" charset="0"/>
                <a:ea typeface="Libre Baskerville" pitchFamily="34" charset="-122"/>
                <a:cs typeface="Libre Baskerville" pitchFamily="34" charset="-120"/>
              </a:rPr>
              <a:t>Commercetools: A Flexible and Scalable Platform</a:t>
            </a:r>
            <a:endParaRPr lang="en-US" sz="3573" dirty="0"/>
          </a:p>
        </p:txBody>
      </p:sp>
      <p:sp>
        <p:nvSpPr>
          <p:cNvPr id="6" name="Shape 3"/>
          <p:cNvSpPr/>
          <p:nvPr/>
        </p:nvSpPr>
        <p:spPr>
          <a:xfrm>
            <a:off x="5086826" y="2051209"/>
            <a:ext cx="36195" cy="5534025"/>
          </a:xfrm>
          <a:prstGeom prst="rect">
            <a:avLst/>
          </a:prstGeom>
          <a:solidFill>
            <a:srgbClr val="B8B7E0"/>
          </a:solidFill>
          <a:ln/>
        </p:spPr>
      </p:sp>
      <p:sp>
        <p:nvSpPr>
          <p:cNvPr id="7" name="Shape 4"/>
          <p:cNvSpPr/>
          <p:nvPr/>
        </p:nvSpPr>
        <p:spPr>
          <a:xfrm>
            <a:off x="5309116" y="2379107"/>
            <a:ext cx="635318" cy="36195"/>
          </a:xfrm>
          <a:prstGeom prst="rect">
            <a:avLst/>
          </a:prstGeom>
          <a:solidFill>
            <a:srgbClr val="B8B7E0"/>
          </a:solidFill>
          <a:ln/>
        </p:spPr>
      </p:sp>
      <p:sp>
        <p:nvSpPr>
          <p:cNvPr id="8" name="Shape 5"/>
          <p:cNvSpPr/>
          <p:nvPr/>
        </p:nvSpPr>
        <p:spPr>
          <a:xfrm>
            <a:off x="4900732" y="2193012"/>
            <a:ext cx="408384" cy="408384"/>
          </a:xfrm>
          <a:prstGeom prst="roundRect">
            <a:avLst>
              <a:gd name="adj" fmla="val 26670"/>
            </a:avLst>
          </a:prstGeom>
          <a:solidFill>
            <a:srgbClr val="DED6FF"/>
          </a:solidFill>
          <a:ln/>
        </p:spPr>
      </p:sp>
      <p:sp>
        <p:nvSpPr>
          <p:cNvPr id="9" name="Text 6"/>
          <p:cNvSpPr/>
          <p:nvPr/>
        </p:nvSpPr>
        <p:spPr>
          <a:xfrm>
            <a:off x="5044202" y="2227064"/>
            <a:ext cx="121444" cy="340281"/>
          </a:xfrm>
          <a:prstGeom prst="rect">
            <a:avLst/>
          </a:prstGeom>
          <a:noFill/>
          <a:ln/>
        </p:spPr>
        <p:txBody>
          <a:bodyPr wrap="none" rtlCol="0" anchor="t"/>
          <a:lstStyle/>
          <a:p>
            <a:pPr algn="ctr" indent="0" marL="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1</a:t>
            </a:r>
            <a:endParaRPr lang="en-US" sz="2144" dirty="0"/>
          </a:p>
        </p:txBody>
      </p:sp>
      <p:sp>
        <p:nvSpPr>
          <p:cNvPr id="10" name="Text 7"/>
          <p:cNvSpPr/>
          <p:nvPr/>
        </p:nvSpPr>
        <p:spPr>
          <a:xfrm>
            <a:off x="6103263" y="2232660"/>
            <a:ext cx="2376607" cy="283607"/>
          </a:xfrm>
          <a:prstGeom prst="rect">
            <a:avLst/>
          </a:prstGeom>
          <a:noFill/>
          <a:ln/>
        </p:spPr>
        <p:txBody>
          <a:bodyPr wrap="none" rtlCol="0" anchor="t"/>
          <a:lstStyle/>
          <a:p>
            <a:pPr algn="l" indent="0" marL="0">
              <a:lnSpc>
                <a:spcPts val="2233"/>
              </a:lnSpc>
              <a:buNone/>
            </a:pPr>
            <a:r>
              <a:rPr lang="en-US" sz="1787" dirty="0">
                <a:solidFill>
                  <a:srgbClr val="5955EB"/>
                </a:solidFill>
                <a:latin typeface="Libre Baskerville" pitchFamily="34" charset="0"/>
                <a:ea typeface="Libre Baskerville" pitchFamily="34" charset="-122"/>
                <a:cs typeface="Libre Baskerville" pitchFamily="34" charset="-120"/>
              </a:rPr>
              <a:t>Microservices-based</a:t>
            </a:r>
            <a:endParaRPr lang="en-US" sz="1787" dirty="0"/>
          </a:p>
        </p:txBody>
      </p:sp>
      <p:sp>
        <p:nvSpPr>
          <p:cNvPr id="11" name="Text 8"/>
          <p:cNvSpPr/>
          <p:nvPr/>
        </p:nvSpPr>
        <p:spPr>
          <a:xfrm>
            <a:off x="6103263" y="2625090"/>
            <a:ext cx="7351871" cy="1162050"/>
          </a:xfrm>
          <a:prstGeom prst="rect">
            <a:avLst/>
          </a:prstGeom>
          <a:noFill/>
          <a:ln/>
        </p:spPr>
        <p:txBody>
          <a:bodyPr wrap="square" rtlCol="0" anchor="t"/>
          <a:lstStyle/>
          <a:p>
            <a:pPr algn="l" indent="0" marL="0">
              <a:lnSpc>
                <a:spcPts val="2287"/>
              </a:lnSpc>
              <a:buNone/>
            </a:pPr>
            <a:r>
              <a:rPr lang="en-US" sz="1429" dirty="0">
                <a:solidFill>
                  <a:srgbClr val="49495A"/>
                </a:solidFill>
                <a:latin typeface="Open Sans" pitchFamily="34" charset="0"/>
                <a:ea typeface="Open Sans" pitchFamily="34" charset="-122"/>
                <a:cs typeface="Open Sans" pitchFamily="34" charset="-120"/>
              </a:rPr>
              <a:t>Commercetools follows a microservices-based architecture, allowing for independent development, deployment, and management of individual business functionalities. This modular approach provides enhanced flexibility and scalability to the ecommerce platform.</a:t>
            </a:r>
            <a:endParaRPr lang="en-US" sz="1429" dirty="0"/>
          </a:p>
        </p:txBody>
      </p:sp>
      <p:sp>
        <p:nvSpPr>
          <p:cNvPr id="12" name="Shape 9"/>
          <p:cNvSpPr/>
          <p:nvPr/>
        </p:nvSpPr>
        <p:spPr>
          <a:xfrm>
            <a:off x="5309116" y="4477941"/>
            <a:ext cx="635318" cy="36195"/>
          </a:xfrm>
          <a:prstGeom prst="rect">
            <a:avLst/>
          </a:prstGeom>
          <a:solidFill>
            <a:srgbClr val="B8B7E0"/>
          </a:solidFill>
          <a:ln/>
        </p:spPr>
      </p:sp>
      <p:sp>
        <p:nvSpPr>
          <p:cNvPr id="13" name="Shape 10"/>
          <p:cNvSpPr/>
          <p:nvPr/>
        </p:nvSpPr>
        <p:spPr>
          <a:xfrm>
            <a:off x="4900732" y="4291846"/>
            <a:ext cx="408384" cy="408384"/>
          </a:xfrm>
          <a:prstGeom prst="roundRect">
            <a:avLst>
              <a:gd name="adj" fmla="val 26670"/>
            </a:avLst>
          </a:prstGeom>
          <a:solidFill>
            <a:srgbClr val="DED6FF"/>
          </a:solidFill>
          <a:ln/>
        </p:spPr>
      </p:sp>
      <p:sp>
        <p:nvSpPr>
          <p:cNvPr id="14" name="Text 11"/>
          <p:cNvSpPr/>
          <p:nvPr/>
        </p:nvSpPr>
        <p:spPr>
          <a:xfrm>
            <a:off x="5020985" y="4325898"/>
            <a:ext cx="167759" cy="340281"/>
          </a:xfrm>
          <a:prstGeom prst="rect">
            <a:avLst/>
          </a:prstGeom>
          <a:noFill/>
          <a:ln/>
        </p:spPr>
        <p:txBody>
          <a:bodyPr wrap="none" rtlCol="0" anchor="t"/>
          <a:lstStyle/>
          <a:p>
            <a:pPr algn="ctr" indent="0" marL="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2</a:t>
            </a:r>
            <a:endParaRPr lang="en-US" sz="2144" dirty="0"/>
          </a:p>
        </p:txBody>
      </p:sp>
      <p:sp>
        <p:nvSpPr>
          <p:cNvPr id="15" name="Text 12"/>
          <p:cNvSpPr/>
          <p:nvPr/>
        </p:nvSpPr>
        <p:spPr>
          <a:xfrm>
            <a:off x="6103263" y="4331494"/>
            <a:ext cx="2268974" cy="283607"/>
          </a:xfrm>
          <a:prstGeom prst="rect">
            <a:avLst/>
          </a:prstGeom>
          <a:noFill/>
          <a:ln/>
        </p:spPr>
        <p:txBody>
          <a:bodyPr wrap="none" rtlCol="0" anchor="t"/>
          <a:lstStyle/>
          <a:p>
            <a:pPr algn="l" indent="0" marL="0">
              <a:lnSpc>
                <a:spcPts val="2233"/>
              </a:lnSpc>
              <a:buNone/>
            </a:pPr>
            <a:r>
              <a:rPr lang="en-US" sz="1787" dirty="0">
                <a:solidFill>
                  <a:srgbClr val="5955EB"/>
                </a:solidFill>
                <a:latin typeface="Libre Baskerville" pitchFamily="34" charset="0"/>
                <a:ea typeface="Libre Baskerville" pitchFamily="34" charset="-122"/>
                <a:cs typeface="Libre Baskerville" pitchFamily="34" charset="-120"/>
              </a:rPr>
              <a:t>API-first Design</a:t>
            </a:r>
            <a:endParaRPr lang="en-US" sz="1787" dirty="0"/>
          </a:p>
        </p:txBody>
      </p:sp>
      <p:sp>
        <p:nvSpPr>
          <p:cNvPr id="16" name="Text 13"/>
          <p:cNvSpPr/>
          <p:nvPr/>
        </p:nvSpPr>
        <p:spPr>
          <a:xfrm>
            <a:off x="6103263" y="4723924"/>
            <a:ext cx="7351871" cy="871538"/>
          </a:xfrm>
          <a:prstGeom prst="rect">
            <a:avLst/>
          </a:prstGeom>
          <a:noFill/>
          <a:ln/>
        </p:spPr>
        <p:txBody>
          <a:bodyPr wrap="square" rtlCol="0" anchor="t"/>
          <a:lstStyle/>
          <a:p>
            <a:pPr algn="l" indent="0" marL="0">
              <a:lnSpc>
                <a:spcPts val="2287"/>
              </a:lnSpc>
              <a:buNone/>
            </a:pPr>
            <a:r>
              <a:rPr lang="en-US" sz="1429" dirty="0">
                <a:solidFill>
                  <a:srgbClr val="49495A"/>
                </a:solidFill>
                <a:latin typeface="Open Sans" pitchFamily="34" charset="0"/>
                <a:ea typeface="Open Sans" pitchFamily="34" charset="-122"/>
                <a:cs typeface="Open Sans" pitchFamily="34" charset="-120"/>
              </a:rPr>
              <a:t>Commercetools exposes all its functionality through a robust set of APIs, enabling seamless integration with other systems and the creation of custom front-end experiences tailored to our specific business needs.</a:t>
            </a:r>
            <a:endParaRPr lang="en-US" sz="1429" dirty="0"/>
          </a:p>
        </p:txBody>
      </p:sp>
      <p:sp>
        <p:nvSpPr>
          <p:cNvPr id="17" name="Shape 14"/>
          <p:cNvSpPr/>
          <p:nvPr/>
        </p:nvSpPr>
        <p:spPr>
          <a:xfrm>
            <a:off x="5309116" y="6286262"/>
            <a:ext cx="635318" cy="36195"/>
          </a:xfrm>
          <a:prstGeom prst="rect">
            <a:avLst/>
          </a:prstGeom>
          <a:solidFill>
            <a:srgbClr val="B8B7E0"/>
          </a:solidFill>
          <a:ln/>
        </p:spPr>
      </p:sp>
      <p:sp>
        <p:nvSpPr>
          <p:cNvPr id="18" name="Shape 15"/>
          <p:cNvSpPr/>
          <p:nvPr/>
        </p:nvSpPr>
        <p:spPr>
          <a:xfrm>
            <a:off x="4900732" y="6100167"/>
            <a:ext cx="408384" cy="408384"/>
          </a:xfrm>
          <a:prstGeom prst="roundRect">
            <a:avLst>
              <a:gd name="adj" fmla="val 26670"/>
            </a:avLst>
          </a:prstGeom>
          <a:solidFill>
            <a:srgbClr val="DED6FF"/>
          </a:solidFill>
          <a:ln/>
        </p:spPr>
      </p:sp>
      <p:sp>
        <p:nvSpPr>
          <p:cNvPr id="19" name="Text 16"/>
          <p:cNvSpPr/>
          <p:nvPr/>
        </p:nvSpPr>
        <p:spPr>
          <a:xfrm>
            <a:off x="5020985" y="6134219"/>
            <a:ext cx="167759" cy="340281"/>
          </a:xfrm>
          <a:prstGeom prst="rect">
            <a:avLst/>
          </a:prstGeom>
          <a:noFill/>
          <a:ln/>
        </p:spPr>
        <p:txBody>
          <a:bodyPr wrap="none" rtlCol="0" anchor="t"/>
          <a:lstStyle/>
          <a:p>
            <a:pPr algn="ctr" indent="0" marL="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3</a:t>
            </a:r>
            <a:endParaRPr lang="en-US" sz="2144" dirty="0"/>
          </a:p>
        </p:txBody>
      </p:sp>
      <p:sp>
        <p:nvSpPr>
          <p:cNvPr id="20" name="Text 17"/>
          <p:cNvSpPr/>
          <p:nvPr/>
        </p:nvSpPr>
        <p:spPr>
          <a:xfrm>
            <a:off x="6103263" y="6139815"/>
            <a:ext cx="2268974" cy="283607"/>
          </a:xfrm>
          <a:prstGeom prst="rect">
            <a:avLst/>
          </a:prstGeom>
          <a:noFill/>
          <a:ln/>
        </p:spPr>
        <p:txBody>
          <a:bodyPr wrap="none" rtlCol="0" anchor="t"/>
          <a:lstStyle/>
          <a:p>
            <a:pPr algn="l" indent="0" marL="0">
              <a:lnSpc>
                <a:spcPts val="2233"/>
              </a:lnSpc>
              <a:buNone/>
            </a:pPr>
            <a:r>
              <a:rPr lang="en-US" sz="1787" dirty="0">
                <a:solidFill>
                  <a:srgbClr val="5955EB"/>
                </a:solidFill>
                <a:latin typeface="Libre Baskerville" pitchFamily="34" charset="0"/>
                <a:ea typeface="Libre Baskerville" pitchFamily="34" charset="-122"/>
                <a:cs typeface="Libre Baskerville" pitchFamily="34" charset="-120"/>
              </a:rPr>
              <a:t>Cloud-native SaaS</a:t>
            </a:r>
            <a:endParaRPr lang="en-US" sz="1787" dirty="0"/>
          </a:p>
        </p:txBody>
      </p:sp>
      <p:sp>
        <p:nvSpPr>
          <p:cNvPr id="21" name="Text 18"/>
          <p:cNvSpPr/>
          <p:nvPr/>
        </p:nvSpPr>
        <p:spPr>
          <a:xfrm>
            <a:off x="6103263" y="6532245"/>
            <a:ext cx="7351871" cy="871538"/>
          </a:xfrm>
          <a:prstGeom prst="rect">
            <a:avLst/>
          </a:prstGeom>
          <a:noFill/>
          <a:ln/>
        </p:spPr>
        <p:txBody>
          <a:bodyPr wrap="square" rtlCol="0" anchor="t"/>
          <a:lstStyle/>
          <a:p>
            <a:pPr algn="l" indent="0" marL="0">
              <a:lnSpc>
                <a:spcPts val="2287"/>
              </a:lnSpc>
              <a:buNone/>
            </a:pPr>
            <a:r>
              <a:rPr lang="en-US" sz="1429" dirty="0">
                <a:solidFill>
                  <a:srgbClr val="49495A"/>
                </a:solidFill>
                <a:latin typeface="Open Sans" pitchFamily="34" charset="0"/>
                <a:ea typeface="Open Sans" pitchFamily="34" charset="-122"/>
                <a:cs typeface="Open Sans" pitchFamily="34" charset="-120"/>
              </a:rPr>
              <a:t>As a cloud-native Software-as-a-Service (SaaS) solution, Commercetools leverages the full capabilities of the cloud, including elastic scaling, high availability, and automatic updates, eliminating the need for manual upgrade management.</a:t>
            </a:r>
            <a:endParaRPr lang="en-US" sz="1429"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0" y="0"/>
            <a:ext cx="14630400" cy="2096214"/>
          </a:xfrm>
          <a:prstGeom prst="rect">
            <a:avLst/>
          </a:prstGeom>
        </p:spPr>
      </p:pic>
      <p:sp>
        <p:nvSpPr>
          <p:cNvPr id="5" name="Text 2"/>
          <p:cNvSpPr/>
          <p:nvPr/>
        </p:nvSpPr>
        <p:spPr>
          <a:xfrm>
            <a:off x="3332440" y="2558415"/>
            <a:ext cx="7965519" cy="1047988"/>
          </a:xfrm>
          <a:prstGeom prst="rect">
            <a:avLst/>
          </a:prstGeom>
          <a:noFill/>
          <a:ln/>
        </p:spPr>
        <p:txBody>
          <a:bodyPr wrap="square" rtlCol="0" anchor="t"/>
          <a:lstStyle/>
          <a:p>
            <a:pPr indent="0" marL="0">
              <a:lnSpc>
                <a:spcPts val="4126"/>
              </a:lnSpc>
              <a:buNone/>
            </a:pPr>
            <a:r>
              <a:rPr lang="en-US" sz="3301" dirty="0">
                <a:solidFill>
                  <a:srgbClr val="5955EB"/>
                </a:solidFill>
                <a:latin typeface="Libre Baskerville" pitchFamily="34" charset="0"/>
                <a:ea typeface="Libre Baskerville" pitchFamily="34" charset="-122"/>
                <a:cs typeface="Libre Baskerville" pitchFamily="34" charset="-120"/>
              </a:rPr>
              <a:t>Headless Architecture: Unlocking Design Freedom</a:t>
            </a:r>
            <a:endParaRPr lang="en-US" sz="3301" dirty="0"/>
          </a:p>
        </p:txBody>
      </p:sp>
      <p:sp>
        <p:nvSpPr>
          <p:cNvPr id="6" name="Shape 3"/>
          <p:cNvSpPr/>
          <p:nvPr/>
        </p:nvSpPr>
        <p:spPr>
          <a:xfrm>
            <a:off x="3332440" y="3857863"/>
            <a:ext cx="2543413" cy="3909417"/>
          </a:xfrm>
          <a:prstGeom prst="roundRect">
            <a:avLst>
              <a:gd name="adj" fmla="val 3956"/>
            </a:avLst>
          </a:prstGeom>
          <a:solidFill>
            <a:srgbClr val="DED6FF"/>
          </a:solidFill>
          <a:ln/>
        </p:spPr>
      </p:sp>
      <p:sp>
        <p:nvSpPr>
          <p:cNvPr id="7" name="Text 4"/>
          <p:cNvSpPr/>
          <p:nvPr/>
        </p:nvSpPr>
        <p:spPr>
          <a:xfrm>
            <a:off x="3500080" y="4025503"/>
            <a:ext cx="2208133" cy="524113"/>
          </a:xfrm>
          <a:prstGeom prst="rect">
            <a:avLst/>
          </a:prstGeom>
          <a:noFill/>
          <a:ln/>
        </p:spPr>
        <p:txBody>
          <a:bodyPr wrap="square" rtlCol="0" anchor="t"/>
          <a:lstStyle/>
          <a:p>
            <a:pPr indent="0" marL="0">
              <a:lnSpc>
                <a:spcPts val="2063"/>
              </a:lnSpc>
              <a:buNone/>
            </a:pPr>
            <a:r>
              <a:rPr lang="en-US" sz="1651" dirty="0">
                <a:solidFill>
                  <a:srgbClr val="5955EB"/>
                </a:solidFill>
                <a:latin typeface="Libre Baskerville" pitchFamily="34" charset="0"/>
                <a:ea typeface="Libre Baskerville" pitchFamily="34" charset="-122"/>
                <a:cs typeface="Libre Baskerville" pitchFamily="34" charset="-120"/>
              </a:rPr>
              <a:t>Decoupled Front-end</a:t>
            </a:r>
            <a:endParaRPr lang="en-US" sz="1651" dirty="0"/>
          </a:p>
        </p:txBody>
      </p:sp>
      <p:sp>
        <p:nvSpPr>
          <p:cNvPr id="8" name="Text 5"/>
          <p:cNvSpPr/>
          <p:nvPr/>
        </p:nvSpPr>
        <p:spPr>
          <a:xfrm>
            <a:off x="3500080" y="4650224"/>
            <a:ext cx="2208133" cy="2681288"/>
          </a:xfrm>
          <a:prstGeom prst="rect">
            <a:avLst/>
          </a:prstGeom>
          <a:noFill/>
          <a:ln/>
        </p:spPr>
        <p:txBody>
          <a:bodyPr wrap="square" rtlCol="0" anchor="t"/>
          <a:lstStyle/>
          <a:p>
            <a:pPr indent="0" marL="0">
              <a:lnSpc>
                <a:spcPts val="2113"/>
              </a:lnSpc>
              <a:buNone/>
            </a:pPr>
            <a:r>
              <a:rPr lang="en-US" sz="1320" dirty="0">
                <a:solidFill>
                  <a:srgbClr val="49495A"/>
                </a:solidFill>
                <a:latin typeface="Open Sans" pitchFamily="34" charset="0"/>
                <a:ea typeface="Open Sans" pitchFamily="34" charset="-122"/>
                <a:cs typeface="Open Sans" pitchFamily="34" charset="-120"/>
              </a:rPr>
              <a:t>The headless architecture of Commercetools allows us to completely decouple the front-end user experience from the back-end logic, granting us complete design freedom in creating the user interface and connecting to other channels and devices.</a:t>
            </a:r>
            <a:endParaRPr lang="en-US" sz="1320" dirty="0"/>
          </a:p>
        </p:txBody>
      </p:sp>
      <p:sp>
        <p:nvSpPr>
          <p:cNvPr id="9" name="Shape 6"/>
          <p:cNvSpPr/>
          <p:nvPr/>
        </p:nvSpPr>
        <p:spPr>
          <a:xfrm>
            <a:off x="6043493" y="3857863"/>
            <a:ext cx="2543413" cy="3909417"/>
          </a:xfrm>
          <a:prstGeom prst="roundRect">
            <a:avLst>
              <a:gd name="adj" fmla="val 3956"/>
            </a:avLst>
          </a:prstGeom>
          <a:solidFill>
            <a:srgbClr val="DED6FF"/>
          </a:solidFill>
          <a:ln/>
        </p:spPr>
      </p:sp>
      <p:sp>
        <p:nvSpPr>
          <p:cNvPr id="10" name="Text 7"/>
          <p:cNvSpPr/>
          <p:nvPr/>
        </p:nvSpPr>
        <p:spPr>
          <a:xfrm>
            <a:off x="6211133" y="4025503"/>
            <a:ext cx="2208133" cy="524113"/>
          </a:xfrm>
          <a:prstGeom prst="rect">
            <a:avLst/>
          </a:prstGeom>
          <a:noFill/>
          <a:ln/>
        </p:spPr>
        <p:txBody>
          <a:bodyPr wrap="square" rtlCol="0" anchor="t"/>
          <a:lstStyle/>
          <a:p>
            <a:pPr indent="0" marL="0">
              <a:lnSpc>
                <a:spcPts val="2063"/>
              </a:lnSpc>
              <a:buNone/>
            </a:pPr>
            <a:r>
              <a:rPr lang="en-US" sz="1651" dirty="0">
                <a:solidFill>
                  <a:srgbClr val="5955EB"/>
                </a:solidFill>
                <a:latin typeface="Libre Baskerville" pitchFamily="34" charset="0"/>
                <a:ea typeface="Libre Baskerville" pitchFamily="34" charset="-122"/>
                <a:cs typeface="Libre Baskerville" pitchFamily="34" charset="-120"/>
              </a:rPr>
              <a:t>Composable Enterprise</a:t>
            </a:r>
            <a:endParaRPr lang="en-US" sz="1651" dirty="0"/>
          </a:p>
        </p:txBody>
      </p:sp>
      <p:sp>
        <p:nvSpPr>
          <p:cNvPr id="11" name="Text 8"/>
          <p:cNvSpPr/>
          <p:nvPr/>
        </p:nvSpPr>
        <p:spPr>
          <a:xfrm>
            <a:off x="6211133" y="4650224"/>
            <a:ext cx="2208133" cy="2949416"/>
          </a:xfrm>
          <a:prstGeom prst="rect">
            <a:avLst/>
          </a:prstGeom>
          <a:noFill/>
          <a:ln/>
        </p:spPr>
        <p:txBody>
          <a:bodyPr wrap="square" rtlCol="0" anchor="t"/>
          <a:lstStyle/>
          <a:p>
            <a:pPr indent="0" marL="0">
              <a:lnSpc>
                <a:spcPts val="2113"/>
              </a:lnSpc>
              <a:buNone/>
            </a:pPr>
            <a:r>
              <a:rPr lang="en-US" sz="1320" dirty="0">
                <a:solidFill>
                  <a:srgbClr val="49495A"/>
                </a:solidFill>
                <a:latin typeface="Open Sans" pitchFamily="34" charset="0"/>
                <a:ea typeface="Open Sans" pitchFamily="34" charset="-122"/>
                <a:cs typeface="Open Sans" pitchFamily="34" charset="-120"/>
              </a:rPr>
              <a:t>Commercetools' MACH (Microservices, API-first, Cloud-native, Headless) architecture supports a composable enterprise, where every component is pluggable, scalable, replaceable, and can be continuously improved to meet evolving business needs.</a:t>
            </a:r>
            <a:endParaRPr lang="en-US" sz="1320" dirty="0"/>
          </a:p>
        </p:txBody>
      </p:sp>
      <p:sp>
        <p:nvSpPr>
          <p:cNvPr id="12" name="Shape 9"/>
          <p:cNvSpPr/>
          <p:nvPr/>
        </p:nvSpPr>
        <p:spPr>
          <a:xfrm>
            <a:off x="8754547" y="3857863"/>
            <a:ext cx="2543413" cy="3909417"/>
          </a:xfrm>
          <a:prstGeom prst="roundRect">
            <a:avLst>
              <a:gd name="adj" fmla="val 3956"/>
            </a:avLst>
          </a:prstGeom>
          <a:solidFill>
            <a:srgbClr val="DED6FF"/>
          </a:solidFill>
          <a:ln/>
        </p:spPr>
      </p:sp>
      <p:sp>
        <p:nvSpPr>
          <p:cNvPr id="13" name="Text 10"/>
          <p:cNvSpPr/>
          <p:nvPr/>
        </p:nvSpPr>
        <p:spPr>
          <a:xfrm>
            <a:off x="8922187" y="4025503"/>
            <a:ext cx="2208133" cy="524113"/>
          </a:xfrm>
          <a:prstGeom prst="rect">
            <a:avLst/>
          </a:prstGeom>
          <a:noFill/>
          <a:ln/>
        </p:spPr>
        <p:txBody>
          <a:bodyPr wrap="square" rtlCol="0" anchor="t"/>
          <a:lstStyle/>
          <a:p>
            <a:pPr indent="0" marL="0">
              <a:lnSpc>
                <a:spcPts val="2063"/>
              </a:lnSpc>
              <a:buNone/>
            </a:pPr>
            <a:r>
              <a:rPr lang="en-US" sz="1651" dirty="0">
                <a:solidFill>
                  <a:srgbClr val="5955EB"/>
                </a:solidFill>
                <a:latin typeface="Libre Baskerville" pitchFamily="34" charset="0"/>
                <a:ea typeface="Libre Baskerville" pitchFamily="34" charset="-122"/>
                <a:cs typeface="Libre Baskerville" pitchFamily="34" charset="-120"/>
              </a:rPr>
              <a:t>Flexibility and Agility</a:t>
            </a:r>
            <a:endParaRPr lang="en-US" sz="1651" dirty="0"/>
          </a:p>
        </p:txBody>
      </p:sp>
      <p:sp>
        <p:nvSpPr>
          <p:cNvPr id="14" name="Text 11"/>
          <p:cNvSpPr/>
          <p:nvPr/>
        </p:nvSpPr>
        <p:spPr>
          <a:xfrm>
            <a:off x="8922187" y="4650224"/>
            <a:ext cx="2208133" cy="2413159"/>
          </a:xfrm>
          <a:prstGeom prst="rect">
            <a:avLst/>
          </a:prstGeom>
          <a:noFill/>
          <a:ln/>
        </p:spPr>
        <p:txBody>
          <a:bodyPr wrap="square" rtlCol="0" anchor="t"/>
          <a:lstStyle/>
          <a:p>
            <a:pPr indent="0" marL="0">
              <a:lnSpc>
                <a:spcPts val="2113"/>
              </a:lnSpc>
              <a:buNone/>
            </a:pPr>
            <a:r>
              <a:rPr lang="en-US" sz="1320" dirty="0">
                <a:solidFill>
                  <a:srgbClr val="49495A"/>
                </a:solidFill>
                <a:latin typeface="Open Sans" pitchFamily="34" charset="0"/>
                <a:ea typeface="Open Sans" pitchFamily="34" charset="-122"/>
                <a:cs typeface="Open Sans" pitchFamily="34" charset="-120"/>
              </a:rPr>
              <a:t>The modular and API-driven nature of Commercetools allows us to easily add, replace, or remove technologies in the future, breaking the replatform cycle and enabling us to stay agile and responsive to market changes.</a:t>
            </a:r>
            <a:endParaRPr lang="en-US" sz="132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1320165" y="762119"/>
            <a:ext cx="8332470" cy="1096089"/>
          </a:xfrm>
          <a:prstGeom prst="rect">
            <a:avLst/>
          </a:prstGeom>
          <a:noFill/>
          <a:ln/>
        </p:spPr>
        <p:txBody>
          <a:bodyPr wrap="square" rtlCol="0" anchor="t"/>
          <a:lstStyle/>
          <a:p>
            <a:pPr indent="0" marL="0">
              <a:lnSpc>
                <a:spcPts val="4316"/>
              </a:lnSpc>
              <a:buNone/>
            </a:pPr>
            <a:r>
              <a:rPr lang="en-US" sz="3453" dirty="0">
                <a:solidFill>
                  <a:srgbClr val="5955EB"/>
                </a:solidFill>
                <a:latin typeface="Libre Baskerville" pitchFamily="34" charset="0"/>
                <a:ea typeface="Libre Baskerville" pitchFamily="34" charset="-122"/>
                <a:cs typeface="Libre Baskerville" pitchFamily="34" charset="-120"/>
              </a:rPr>
              <a:t>Seamless Backend Integration with Commercetools APIs</a:t>
            </a:r>
            <a:endParaRPr lang="en-US" sz="3453" dirty="0"/>
          </a:p>
        </p:txBody>
      </p:sp>
      <p:sp>
        <p:nvSpPr>
          <p:cNvPr id="6" name="Shape 3"/>
          <p:cNvSpPr/>
          <p:nvPr/>
        </p:nvSpPr>
        <p:spPr>
          <a:xfrm>
            <a:off x="1565791" y="2121337"/>
            <a:ext cx="35004" cy="5346144"/>
          </a:xfrm>
          <a:prstGeom prst="rect">
            <a:avLst/>
          </a:prstGeom>
          <a:solidFill>
            <a:srgbClr val="B8B7E0"/>
          </a:solidFill>
          <a:ln/>
        </p:spPr>
      </p:sp>
      <p:sp>
        <p:nvSpPr>
          <p:cNvPr id="7" name="Shape 4"/>
          <p:cNvSpPr/>
          <p:nvPr/>
        </p:nvSpPr>
        <p:spPr>
          <a:xfrm>
            <a:off x="1780639" y="2438162"/>
            <a:ext cx="613886" cy="35004"/>
          </a:xfrm>
          <a:prstGeom prst="rect">
            <a:avLst/>
          </a:prstGeom>
          <a:solidFill>
            <a:srgbClr val="B8B7E0"/>
          </a:solidFill>
          <a:ln/>
        </p:spPr>
      </p:sp>
      <p:sp>
        <p:nvSpPr>
          <p:cNvPr id="8" name="Shape 5"/>
          <p:cNvSpPr/>
          <p:nvPr/>
        </p:nvSpPr>
        <p:spPr>
          <a:xfrm>
            <a:off x="1385947" y="2258378"/>
            <a:ext cx="394692" cy="394692"/>
          </a:xfrm>
          <a:prstGeom prst="roundRect">
            <a:avLst>
              <a:gd name="adj" fmla="val 26667"/>
            </a:avLst>
          </a:prstGeom>
          <a:solidFill>
            <a:srgbClr val="DED6FF"/>
          </a:solidFill>
          <a:ln/>
        </p:spPr>
      </p:sp>
      <p:sp>
        <p:nvSpPr>
          <p:cNvPr id="9" name="Text 6"/>
          <p:cNvSpPr/>
          <p:nvPr/>
        </p:nvSpPr>
        <p:spPr>
          <a:xfrm>
            <a:off x="1524536" y="2291239"/>
            <a:ext cx="117396" cy="328851"/>
          </a:xfrm>
          <a:prstGeom prst="rect">
            <a:avLst/>
          </a:prstGeom>
          <a:noFill/>
          <a:ln/>
        </p:spPr>
        <p:txBody>
          <a:bodyPr wrap="none" rtlCol="0" anchor="t"/>
          <a:lstStyle/>
          <a:p>
            <a:pPr algn="ctr" indent="0" marL="0">
              <a:lnSpc>
                <a:spcPts val="2590"/>
              </a:lnSpc>
              <a:buNone/>
            </a:pPr>
            <a:r>
              <a:rPr lang="en-US" sz="2072" dirty="0">
                <a:solidFill>
                  <a:srgbClr val="5955EB"/>
                </a:solidFill>
                <a:latin typeface="Libre Baskerville" pitchFamily="34" charset="0"/>
                <a:ea typeface="Libre Baskerville" pitchFamily="34" charset="-122"/>
                <a:cs typeface="Libre Baskerville" pitchFamily="34" charset="-120"/>
              </a:rPr>
              <a:t>1</a:t>
            </a:r>
            <a:endParaRPr lang="en-US" sz="2072" dirty="0"/>
          </a:p>
        </p:txBody>
      </p:sp>
      <p:sp>
        <p:nvSpPr>
          <p:cNvPr id="10" name="Text 7"/>
          <p:cNvSpPr/>
          <p:nvPr/>
        </p:nvSpPr>
        <p:spPr>
          <a:xfrm>
            <a:off x="2548057" y="2296716"/>
            <a:ext cx="3774638" cy="274082"/>
          </a:xfrm>
          <a:prstGeom prst="rect">
            <a:avLst/>
          </a:prstGeom>
          <a:noFill/>
          <a:ln/>
        </p:spPr>
        <p:txBody>
          <a:bodyPr wrap="none" rtlCol="0" anchor="t"/>
          <a:lstStyle/>
          <a:p>
            <a:pPr algn="l" indent="0" marL="0">
              <a:lnSpc>
                <a:spcPts val="2158"/>
              </a:lnSpc>
              <a:buNone/>
            </a:pPr>
            <a:r>
              <a:rPr lang="en-US" sz="1727" dirty="0">
                <a:solidFill>
                  <a:srgbClr val="5955EB"/>
                </a:solidFill>
                <a:latin typeface="Libre Baskerville" pitchFamily="34" charset="0"/>
                <a:ea typeface="Libre Baskerville" pitchFamily="34" charset="-122"/>
                <a:cs typeface="Libre Baskerville" pitchFamily="34" charset="-120"/>
              </a:rPr>
              <a:t>Authentication and Authorization</a:t>
            </a:r>
            <a:endParaRPr lang="en-US" sz="1727" dirty="0"/>
          </a:p>
        </p:txBody>
      </p:sp>
      <p:sp>
        <p:nvSpPr>
          <p:cNvPr id="11" name="Text 8"/>
          <p:cNvSpPr/>
          <p:nvPr/>
        </p:nvSpPr>
        <p:spPr>
          <a:xfrm>
            <a:off x="2548057" y="2676049"/>
            <a:ext cx="7104578" cy="841534"/>
          </a:xfrm>
          <a:prstGeom prst="rect">
            <a:avLst/>
          </a:prstGeom>
          <a:noFill/>
          <a:ln/>
        </p:spPr>
        <p:txBody>
          <a:bodyPr wrap="square" rtlCol="0" anchor="t"/>
          <a:lstStyle/>
          <a:p>
            <a:pPr algn="l" indent="0" marL="0">
              <a:lnSpc>
                <a:spcPts val="2210"/>
              </a:lnSpc>
              <a:buNone/>
            </a:pPr>
            <a:r>
              <a:rPr lang="en-US" sz="1381" dirty="0">
                <a:solidFill>
                  <a:srgbClr val="49495A"/>
                </a:solidFill>
                <a:latin typeface="Open Sans" pitchFamily="34" charset="0"/>
                <a:ea typeface="Open Sans" pitchFamily="34" charset="-122"/>
                <a:cs typeface="Open Sans" pitchFamily="34" charset="-120"/>
              </a:rPr>
              <a:t>Our development team leveraged Commercetools' secure authentication and authorization mechanisms, such as API keys and OAuth tokens, to ensure the integrity and confidentiality of our backend communication and data exchange.</a:t>
            </a:r>
            <a:endParaRPr lang="en-US" sz="1381" dirty="0"/>
          </a:p>
        </p:txBody>
      </p:sp>
      <p:sp>
        <p:nvSpPr>
          <p:cNvPr id="12" name="Shape 9"/>
          <p:cNvSpPr/>
          <p:nvPr/>
        </p:nvSpPr>
        <p:spPr>
          <a:xfrm>
            <a:off x="1780639" y="4185166"/>
            <a:ext cx="613886" cy="35004"/>
          </a:xfrm>
          <a:prstGeom prst="rect">
            <a:avLst/>
          </a:prstGeom>
          <a:solidFill>
            <a:srgbClr val="B8B7E0"/>
          </a:solidFill>
          <a:ln/>
        </p:spPr>
      </p:sp>
      <p:sp>
        <p:nvSpPr>
          <p:cNvPr id="13" name="Shape 10"/>
          <p:cNvSpPr/>
          <p:nvPr/>
        </p:nvSpPr>
        <p:spPr>
          <a:xfrm>
            <a:off x="1385947" y="4005382"/>
            <a:ext cx="394692" cy="394692"/>
          </a:xfrm>
          <a:prstGeom prst="roundRect">
            <a:avLst>
              <a:gd name="adj" fmla="val 26667"/>
            </a:avLst>
          </a:prstGeom>
          <a:solidFill>
            <a:srgbClr val="DED6FF"/>
          </a:solidFill>
          <a:ln/>
        </p:spPr>
      </p:sp>
      <p:sp>
        <p:nvSpPr>
          <p:cNvPr id="14" name="Text 11"/>
          <p:cNvSpPr/>
          <p:nvPr/>
        </p:nvSpPr>
        <p:spPr>
          <a:xfrm>
            <a:off x="1502271" y="4038243"/>
            <a:ext cx="162044" cy="328851"/>
          </a:xfrm>
          <a:prstGeom prst="rect">
            <a:avLst/>
          </a:prstGeom>
          <a:noFill/>
          <a:ln/>
        </p:spPr>
        <p:txBody>
          <a:bodyPr wrap="none" rtlCol="0" anchor="t"/>
          <a:lstStyle/>
          <a:p>
            <a:pPr algn="ctr" indent="0" marL="0">
              <a:lnSpc>
                <a:spcPts val="2590"/>
              </a:lnSpc>
              <a:buNone/>
            </a:pPr>
            <a:r>
              <a:rPr lang="en-US" sz="2072" dirty="0">
                <a:solidFill>
                  <a:srgbClr val="5955EB"/>
                </a:solidFill>
                <a:latin typeface="Libre Baskerville" pitchFamily="34" charset="0"/>
                <a:ea typeface="Libre Baskerville" pitchFamily="34" charset="-122"/>
                <a:cs typeface="Libre Baskerville" pitchFamily="34" charset="-120"/>
              </a:rPr>
              <a:t>2</a:t>
            </a:r>
            <a:endParaRPr lang="en-US" sz="2072" dirty="0"/>
          </a:p>
        </p:txBody>
      </p:sp>
      <p:sp>
        <p:nvSpPr>
          <p:cNvPr id="15" name="Text 12"/>
          <p:cNvSpPr/>
          <p:nvPr/>
        </p:nvSpPr>
        <p:spPr>
          <a:xfrm>
            <a:off x="2548057" y="4043720"/>
            <a:ext cx="2610445" cy="274082"/>
          </a:xfrm>
          <a:prstGeom prst="rect">
            <a:avLst/>
          </a:prstGeom>
          <a:noFill/>
          <a:ln/>
        </p:spPr>
        <p:txBody>
          <a:bodyPr wrap="none" rtlCol="0" anchor="t"/>
          <a:lstStyle/>
          <a:p>
            <a:pPr algn="l" indent="0" marL="0">
              <a:lnSpc>
                <a:spcPts val="2158"/>
              </a:lnSpc>
              <a:buNone/>
            </a:pPr>
            <a:r>
              <a:rPr lang="en-US" sz="1727" dirty="0">
                <a:solidFill>
                  <a:srgbClr val="5955EB"/>
                </a:solidFill>
                <a:latin typeface="Libre Baskerville" pitchFamily="34" charset="0"/>
                <a:ea typeface="Libre Baskerville" pitchFamily="34" charset="-122"/>
                <a:cs typeface="Libre Baskerville" pitchFamily="34" charset="-120"/>
              </a:rPr>
              <a:t>Flexible Data Modeling</a:t>
            </a:r>
            <a:endParaRPr lang="en-US" sz="1727" dirty="0"/>
          </a:p>
        </p:txBody>
      </p:sp>
      <p:sp>
        <p:nvSpPr>
          <p:cNvPr id="16" name="Text 13"/>
          <p:cNvSpPr/>
          <p:nvPr/>
        </p:nvSpPr>
        <p:spPr>
          <a:xfrm>
            <a:off x="2548057" y="4423053"/>
            <a:ext cx="7104578" cy="841534"/>
          </a:xfrm>
          <a:prstGeom prst="rect">
            <a:avLst/>
          </a:prstGeom>
          <a:noFill/>
          <a:ln/>
        </p:spPr>
        <p:txBody>
          <a:bodyPr wrap="square" rtlCol="0" anchor="t"/>
          <a:lstStyle/>
          <a:p>
            <a:pPr algn="l" indent="0" marL="0">
              <a:lnSpc>
                <a:spcPts val="2210"/>
              </a:lnSpc>
              <a:buNone/>
            </a:pPr>
            <a:r>
              <a:rPr lang="en-US" sz="1381" dirty="0">
                <a:solidFill>
                  <a:srgbClr val="49495A"/>
                </a:solidFill>
                <a:latin typeface="Open Sans" pitchFamily="34" charset="0"/>
                <a:ea typeface="Open Sans" pitchFamily="34" charset="-122"/>
                <a:cs typeface="Open Sans" pitchFamily="34" charset="-120"/>
              </a:rPr>
              <a:t>Commercetools' GraphQL Data Model enabled us to define custom data types, attributes, and relationships to suit our specific business requirements, allowing for a highly extensible and adaptable ecommerce platform.</a:t>
            </a:r>
            <a:endParaRPr lang="en-US" sz="1381" dirty="0"/>
          </a:p>
        </p:txBody>
      </p:sp>
      <p:sp>
        <p:nvSpPr>
          <p:cNvPr id="17" name="Shape 14"/>
          <p:cNvSpPr/>
          <p:nvPr/>
        </p:nvSpPr>
        <p:spPr>
          <a:xfrm>
            <a:off x="1780639" y="5932170"/>
            <a:ext cx="613886" cy="35004"/>
          </a:xfrm>
          <a:prstGeom prst="rect">
            <a:avLst/>
          </a:prstGeom>
          <a:solidFill>
            <a:srgbClr val="B8B7E0"/>
          </a:solidFill>
          <a:ln/>
        </p:spPr>
      </p:sp>
      <p:sp>
        <p:nvSpPr>
          <p:cNvPr id="18" name="Shape 15"/>
          <p:cNvSpPr/>
          <p:nvPr/>
        </p:nvSpPr>
        <p:spPr>
          <a:xfrm>
            <a:off x="1385947" y="5752386"/>
            <a:ext cx="394692" cy="394692"/>
          </a:xfrm>
          <a:prstGeom prst="roundRect">
            <a:avLst>
              <a:gd name="adj" fmla="val 26667"/>
            </a:avLst>
          </a:prstGeom>
          <a:solidFill>
            <a:srgbClr val="DED6FF"/>
          </a:solidFill>
          <a:ln/>
        </p:spPr>
      </p:sp>
      <p:sp>
        <p:nvSpPr>
          <p:cNvPr id="19" name="Text 16"/>
          <p:cNvSpPr/>
          <p:nvPr/>
        </p:nvSpPr>
        <p:spPr>
          <a:xfrm>
            <a:off x="1502271" y="5785247"/>
            <a:ext cx="162044" cy="328851"/>
          </a:xfrm>
          <a:prstGeom prst="rect">
            <a:avLst/>
          </a:prstGeom>
          <a:noFill/>
          <a:ln/>
        </p:spPr>
        <p:txBody>
          <a:bodyPr wrap="none" rtlCol="0" anchor="t"/>
          <a:lstStyle/>
          <a:p>
            <a:pPr algn="ctr" indent="0" marL="0">
              <a:lnSpc>
                <a:spcPts val="2590"/>
              </a:lnSpc>
              <a:buNone/>
            </a:pPr>
            <a:r>
              <a:rPr lang="en-US" sz="2072" dirty="0">
                <a:solidFill>
                  <a:srgbClr val="5955EB"/>
                </a:solidFill>
                <a:latin typeface="Libre Baskerville" pitchFamily="34" charset="0"/>
                <a:ea typeface="Libre Baskerville" pitchFamily="34" charset="-122"/>
                <a:cs typeface="Libre Baskerville" pitchFamily="34" charset="-120"/>
              </a:rPr>
              <a:t>3</a:t>
            </a:r>
            <a:endParaRPr lang="en-US" sz="2072" dirty="0"/>
          </a:p>
        </p:txBody>
      </p:sp>
      <p:sp>
        <p:nvSpPr>
          <p:cNvPr id="20" name="Text 17"/>
          <p:cNvSpPr/>
          <p:nvPr/>
        </p:nvSpPr>
        <p:spPr>
          <a:xfrm>
            <a:off x="2548057" y="5790724"/>
            <a:ext cx="2431971" cy="274082"/>
          </a:xfrm>
          <a:prstGeom prst="rect">
            <a:avLst/>
          </a:prstGeom>
          <a:noFill/>
          <a:ln/>
        </p:spPr>
        <p:txBody>
          <a:bodyPr wrap="none" rtlCol="0" anchor="t"/>
          <a:lstStyle/>
          <a:p>
            <a:pPr algn="l" indent="0" marL="0">
              <a:lnSpc>
                <a:spcPts val="2158"/>
              </a:lnSpc>
              <a:buNone/>
            </a:pPr>
            <a:r>
              <a:rPr lang="en-US" sz="1727" dirty="0">
                <a:solidFill>
                  <a:srgbClr val="5955EB"/>
                </a:solidFill>
                <a:latin typeface="Libre Baskerville" pitchFamily="34" charset="0"/>
                <a:ea typeface="Libre Baskerville" pitchFamily="34" charset="-122"/>
                <a:cs typeface="Libre Baskerville" pitchFamily="34" charset="-120"/>
              </a:rPr>
              <a:t>Real-time Integration</a:t>
            </a:r>
            <a:endParaRPr lang="en-US" sz="1727" dirty="0"/>
          </a:p>
        </p:txBody>
      </p:sp>
      <p:sp>
        <p:nvSpPr>
          <p:cNvPr id="21" name="Text 18"/>
          <p:cNvSpPr/>
          <p:nvPr/>
        </p:nvSpPr>
        <p:spPr>
          <a:xfrm>
            <a:off x="2548057" y="6170057"/>
            <a:ext cx="7104578" cy="1122045"/>
          </a:xfrm>
          <a:prstGeom prst="rect">
            <a:avLst/>
          </a:prstGeom>
          <a:noFill/>
          <a:ln/>
        </p:spPr>
        <p:txBody>
          <a:bodyPr wrap="square" rtlCol="0" anchor="t"/>
          <a:lstStyle/>
          <a:p>
            <a:pPr algn="l" indent="0" marL="0">
              <a:lnSpc>
                <a:spcPts val="2210"/>
              </a:lnSpc>
              <a:buNone/>
            </a:pPr>
            <a:r>
              <a:rPr lang="en-US" sz="1381" dirty="0">
                <a:solidFill>
                  <a:srgbClr val="49495A"/>
                </a:solidFill>
                <a:latin typeface="Open Sans" pitchFamily="34" charset="0"/>
                <a:ea typeface="Open Sans" pitchFamily="34" charset="-122"/>
                <a:cs typeface="Open Sans" pitchFamily="34" charset="-120"/>
              </a:rPr>
              <a:t>By integrating Commercetools' webhooks, we were able to receive real-time notifications about key events, such as order creation and inventory updates, and seamlessly integrate these updates into our backend systems for enhanced operational efficiency.</a:t>
            </a:r>
            <a:endParaRPr lang="en-US" sz="1381"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235518" y="589598"/>
            <a:ext cx="10159365" cy="1336596"/>
          </a:xfrm>
          <a:prstGeom prst="rect">
            <a:avLst/>
          </a:prstGeom>
          <a:noFill/>
          <a:ln/>
        </p:spPr>
        <p:txBody>
          <a:bodyPr wrap="square" rtlCol="0" anchor="t"/>
          <a:lstStyle/>
          <a:p>
            <a:pPr indent="0" marL="0">
              <a:lnSpc>
                <a:spcPts val="5263"/>
              </a:lnSpc>
              <a:buNone/>
            </a:pPr>
            <a:r>
              <a:rPr lang="en-US" sz="4210" dirty="0">
                <a:solidFill>
                  <a:srgbClr val="5955EB"/>
                </a:solidFill>
                <a:latin typeface="Libre Baskerville" pitchFamily="34" charset="0"/>
                <a:ea typeface="Libre Baskerville" pitchFamily="34" charset="-122"/>
                <a:cs typeface="Libre Baskerville" pitchFamily="34" charset="-120"/>
              </a:rPr>
              <a:t>Crafting the Storefront: A Seamless Customer Experience</a:t>
            </a:r>
            <a:endParaRPr lang="en-US" sz="4210" dirty="0"/>
          </a:p>
        </p:txBody>
      </p:sp>
      <p:sp>
        <p:nvSpPr>
          <p:cNvPr id="5" name="Text 3"/>
          <p:cNvSpPr/>
          <p:nvPr/>
        </p:nvSpPr>
        <p:spPr>
          <a:xfrm>
            <a:off x="2235518" y="2460784"/>
            <a:ext cx="2673429" cy="334089"/>
          </a:xfrm>
          <a:prstGeom prst="rect">
            <a:avLst/>
          </a:prstGeom>
          <a:noFill/>
          <a:ln/>
        </p:spPr>
        <p:txBody>
          <a:bodyPr wrap="none" rtlCol="0" anchor="t"/>
          <a:lstStyle/>
          <a:p>
            <a:pPr indent="0" marL="0">
              <a:lnSpc>
                <a:spcPts val="2631"/>
              </a:lnSpc>
              <a:buNone/>
            </a:pPr>
            <a:r>
              <a:rPr lang="en-US" sz="2105" dirty="0">
                <a:solidFill>
                  <a:srgbClr val="5955EB"/>
                </a:solidFill>
                <a:latin typeface="Libre Baskerville" pitchFamily="34" charset="0"/>
                <a:ea typeface="Libre Baskerville" pitchFamily="34" charset="-122"/>
                <a:cs typeface="Libre Baskerville" pitchFamily="34" charset="-120"/>
              </a:rPr>
              <a:t>Product Catalog</a:t>
            </a:r>
            <a:endParaRPr lang="en-US" sz="2105" dirty="0"/>
          </a:p>
        </p:txBody>
      </p:sp>
      <p:sp>
        <p:nvSpPr>
          <p:cNvPr id="6" name="Text 4"/>
          <p:cNvSpPr/>
          <p:nvPr/>
        </p:nvSpPr>
        <p:spPr>
          <a:xfrm>
            <a:off x="2235518" y="3008709"/>
            <a:ext cx="3038237" cy="3420666"/>
          </a:xfrm>
          <a:prstGeom prst="rect">
            <a:avLst/>
          </a:prstGeom>
          <a:noFill/>
          <a:ln/>
        </p:spPr>
        <p:txBody>
          <a:bodyPr wrap="square" rtlCol="0" anchor="t"/>
          <a:lstStyle/>
          <a:p>
            <a:pPr indent="0" marL="0">
              <a:lnSpc>
                <a:spcPts val="2695"/>
              </a:lnSpc>
              <a:buNone/>
            </a:pPr>
            <a:r>
              <a:rPr lang="en-US" sz="1684" dirty="0">
                <a:solidFill>
                  <a:srgbClr val="49495A"/>
                </a:solidFill>
                <a:latin typeface="Open Sans" pitchFamily="34" charset="0"/>
                <a:ea typeface="Open Sans" pitchFamily="34" charset="-122"/>
                <a:cs typeface="Open Sans" pitchFamily="34" charset="-120"/>
              </a:rPr>
              <a:t>Our storefront features a visually appealing display of products, complete with detailed descriptions, high-quality images, and transparent pricing information to provide customers with a comprehensive and engaging shopping experience.</a:t>
            </a:r>
            <a:endParaRPr lang="en-US" sz="1684" dirty="0"/>
          </a:p>
        </p:txBody>
      </p:sp>
      <p:sp>
        <p:nvSpPr>
          <p:cNvPr id="7" name="Text 5"/>
          <p:cNvSpPr/>
          <p:nvPr/>
        </p:nvSpPr>
        <p:spPr>
          <a:xfrm>
            <a:off x="5803106" y="2460784"/>
            <a:ext cx="3038237" cy="668179"/>
          </a:xfrm>
          <a:prstGeom prst="rect">
            <a:avLst/>
          </a:prstGeom>
          <a:noFill/>
          <a:ln/>
        </p:spPr>
        <p:txBody>
          <a:bodyPr wrap="square" rtlCol="0" anchor="t"/>
          <a:lstStyle/>
          <a:p>
            <a:pPr indent="0" marL="0">
              <a:lnSpc>
                <a:spcPts val="2631"/>
              </a:lnSpc>
              <a:buNone/>
            </a:pPr>
            <a:r>
              <a:rPr lang="en-US" sz="2105" dirty="0">
                <a:solidFill>
                  <a:srgbClr val="5955EB"/>
                </a:solidFill>
                <a:latin typeface="Libre Baskerville" pitchFamily="34" charset="0"/>
                <a:ea typeface="Libre Baskerville" pitchFamily="34" charset="-122"/>
                <a:cs typeface="Libre Baskerville" pitchFamily="34" charset="-120"/>
              </a:rPr>
              <a:t>Search and Navigation</a:t>
            </a:r>
            <a:endParaRPr lang="en-US" sz="2105" dirty="0"/>
          </a:p>
        </p:txBody>
      </p:sp>
      <p:sp>
        <p:nvSpPr>
          <p:cNvPr id="8" name="Text 6"/>
          <p:cNvSpPr/>
          <p:nvPr/>
        </p:nvSpPr>
        <p:spPr>
          <a:xfrm>
            <a:off x="5803106" y="3342799"/>
            <a:ext cx="3038237" cy="3078599"/>
          </a:xfrm>
          <a:prstGeom prst="rect">
            <a:avLst/>
          </a:prstGeom>
          <a:noFill/>
          <a:ln/>
        </p:spPr>
        <p:txBody>
          <a:bodyPr wrap="square" rtlCol="0" anchor="t"/>
          <a:lstStyle/>
          <a:p>
            <a:pPr indent="0" marL="0">
              <a:lnSpc>
                <a:spcPts val="2695"/>
              </a:lnSpc>
              <a:buNone/>
            </a:pPr>
            <a:r>
              <a:rPr lang="en-US" sz="1684" dirty="0">
                <a:solidFill>
                  <a:srgbClr val="49495A"/>
                </a:solidFill>
                <a:latin typeface="Open Sans" pitchFamily="34" charset="0"/>
                <a:ea typeface="Open Sans" pitchFamily="34" charset="-122"/>
                <a:cs typeface="Open Sans" pitchFamily="34" charset="-120"/>
              </a:rPr>
              <a:t>We have implemented intuitive search capabilities and robust navigation tools, including filters and category-based browsing, to help customers easily find the products they're looking for, enhancing their overall shopping journey.</a:t>
            </a:r>
            <a:endParaRPr lang="en-US" sz="1684" dirty="0"/>
          </a:p>
        </p:txBody>
      </p:sp>
      <p:sp>
        <p:nvSpPr>
          <p:cNvPr id="9" name="Text 7"/>
          <p:cNvSpPr/>
          <p:nvPr/>
        </p:nvSpPr>
        <p:spPr>
          <a:xfrm>
            <a:off x="9370695" y="2460784"/>
            <a:ext cx="3038237" cy="668179"/>
          </a:xfrm>
          <a:prstGeom prst="rect">
            <a:avLst/>
          </a:prstGeom>
          <a:noFill/>
          <a:ln/>
        </p:spPr>
        <p:txBody>
          <a:bodyPr wrap="square" rtlCol="0" anchor="t"/>
          <a:lstStyle/>
          <a:p>
            <a:pPr indent="0" marL="0">
              <a:lnSpc>
                <a:spcPts val="2631"/>
              </a:lnSpc>
              <a:buNone/>
            </a:pPr>
            <a:r>
              <a:rPr lang="en-US" sz="2105" dirty="0">
                <a:solidFill>
                  <a:srgbClr val="5955EB"/>
                </a:solidFill>
                <a:latin typeface="Libre Baskerville" pitchFamily="34" charset="0"/>
                <a:ea typeface="Libre Baskerville" pitchFamily="34" charset="-122"/>
                <a:cs typeface="Libre Baskerville" pitchFamily="34" charset="-120"/>
              </a:rPr>
              <a:t>Checkout and Account Management</a:t>
            </a:r>
            <a:endParaRPr lang="en-US" sz="2105" dirty="0"/>
          </a:p>
        </p:txBody>
      </p:sp>
      <p:sp>
        <p:nvSpPr>
          <p:cNvPr id="10" name="Text 8"/>
          <p:cNvSpPr/>
          <p:nvPr/>
        </p:nvSpPr>
        <p:spPr>
          <a:xfrm>
            <a:off x="9370695" y="3342799"/>
            <a:ext cx="3038237" cy="4104799"/>
          </a:xfrm>
          <a:prstGeom prst="rect">
            <a:avLst/>
          </a:prstGeom>
          <a:noFill/>
          <a:ln/>
        </p:spPr>
        <p:txBody>
          <a:bodyPr wrap="square" rtlCol="0" anchor="t"/>
          <a:lstStyle/>
          <a:p>
            <a:pPr indent="0" marL="0">
              <a:lnSpc>
                <a:spcPts val="2695"/>
              </a:lnSpc>
              <a:buNone/>
            </a:pPr>
            <a:r>
              <a:rPr lang="en-US" sz="1684" dirty="0">
                <a:solidFill>
                  <a:srgbClr val="49495A"/>
                </a:solidFill>
                <a:latin typeface="Open Sans" pitchFamily="34" charset="0"/>
                <a:ea typeface="Open Sans" pitchFamily="34" charset="-122"/>
                <a:cs typeface="Open Sans" pitchFamily="34" charset="-120"/>
              </a:rPr>
              <a:t>The storefront offers a streamlined and secure checkout process, allowing customers to seamlessly complete their purchases. Additionally, we have integrated features for customer account creation, order tracking, and profile management to foster a personalized and convenient shopping experience.</a:t>
            </a:r>
            <a:endParaRPr lang="en-US" sz="168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29363" y="895231"/>
            <a:ext cx="9429274" cy="1286113"/>
          </a:xfrm>
          <a:prstGeom prst="rect">
            <a:avLst/>
          </a:prstGeom>
          <a:noFill/>
          <a:ln/>
        </p:spPr>
        <p:txBody>
          <a:bodyPr wrap="square" rtlCol="0" anchor="t"/>
          <a:lstStyle/>
          <a:p>
            <a:pPr indent="0" marL="0">
              <a:lnSpc>
                <a:spcPts val="5064"/>
              </a:lnSpc>
              <a:buNone/>
            </a:pPr>
            <a:r>
              <a:rPr lang="en-US" sz="4051" dirty="0">
                <a:solidFill>
                  <a:srgbClr val="5955EB"/>
                </a:solidFill>
                <a:latin typeface="Libre Baskerville" pitchFamily="34" charset="0"/>
                <a:ea typeface="Libre Baskerville" pitchFamily="34" charset="-122"/>
                <a:cs typeface="Libre Baskerville" pitchFamily="34" charset="-120"/>
              </a:rPr>
              <a:t>Leveraging Postman for API Testing and Debugging</a:t>
            </a:r>
            <a:endParaRPr lang="en-US" sz="4051" dirty="0"/>
          </a:p>
        </p:txBody>
      </p:sp>
      <p:sp>
        <p:nvSpPr>
          <p:cNvPr id="6" name="Shape 3"/>
          <p:cNvSpPr/>
          <p:nvPr/>
        </p:nvSpPr>
        <p:spPr>
          <a:xfrm>
            <a:off x="4429363" y="2650688"/>
            <a:ext cx="463034" cy="463034"/>
          </a:xfrm>
          <a:prstGeom prst="roundRect">
            <a:avLst>
              <a:gd name="adj" fmla="val 26669"/>
            </a:avLst>
          </a:prstGeom>
          <a:solidFill>
            <a:srgbClr val="DED6FF"/>
          </a:solidFill>
          <a:ln/>
        </p:spPr>
      </p:sp>
      <p:sp>
        <p:nvSpPr>
          <p:cNvPr id="7" name="Text 4"/>
          <p:cNvSpPr/>
          <p:nvPr/>
        </p:nvSpPr>
        <p:spPr>
          <a:xfrm>
            <a:off x="4592003" y="2689265"/>
            <a:ext cx="137755" cy="385882"/>
          </a:xfrm>
          <a:prstGeom prst="rect">
            <a:avLst/>
          </a:prstGeom>
          <a:noFill/>
          <a:ln/>
        </p:spPr>
        <p:txBody>
          <a:bodyPr wrap="none" rtlCol="0" anchor="t"/>
          <a:lstStyle/>
          <a:p>
            <a:pPr algn="ctr" indent="0" marL="0">
              <a:lnSpc>
                <a:spcPts val="3039"/>
              </a:lnSpc>
              <a:buNone/>
            </a:pPr>
            <a:r>
              <a:rPr lang="en-US" sz="2431" dirty="0">
                <a:solidFill>
                  <a:srgbClr val="5955EB"/>
                </a:solidFill>
                <a:latin typeface="Libre Baskerville" pitchFamily="34" charset="0"/>
                <a:ea typeface="Libre Baskerville" pitchFamily="34" charset="-122"/>
                <a:cs typeface="Libre Baskerville" pitchFamily="34" charset="-120"/>
              </a:rPr>
              <a:t>1</a:t>
            </a:r>
            <a:endParaRPr lang="en-US" sz="2431" dirty="0"/>
          </a:p>
        </p:txBody>
      </p:sp>
      <p:sp>
        <p:nvSpPr>
          <p:cNvPr id="8" name="Text 5"/>
          <p:cNvSpPr/>
          <p:nvPr/>
        </p:nvSpPr>
        <p:spPr>
          <a:xfrm>
            <a:off x="5098137" y="2721412"/>
            <a:ext cx="3942993" cy="643176"/>
          </a:xfrm>
          <a:prstGeom prst="rect">
            <a:avLst/>
          </a:prstGeom>
          <a:noFill/>
          <a:ln/>
        </p:spPr>
        <p:txBody>
          <a:bodyPr wrap="square" rtlCol="0" anchor="t"/>
          <a:lstStyle/>
          <a:p>
            <a:pPr indent="0" marL="0">
              <a:lnSpc>
                <a:spcPts val="2532"/>
              </a:lnSpc>
              <a:buNone/>
            </a:pPr>
            <a:r>
              <a:rPr lang="en-US" sz="2026" dirty="0">
                <a:solidFill>
                  <a:srgbClr val="5955EB"/>
                </a:solidFill>
                <a:latin typeface="Libre Baskerville" pitchFamily="34" charset="0"/>
                <a:ea typeface="Libre Baskerville" pitchFamily="34" charset="-122"/>
                <a:cs typeface="Libre Baskerville" pitchFamily="34" charset="-120"/>
              </a:rPr>
              <a:t>Comprehensive API Exploration</a:t>
            </a:r>
            <a:endParaRPr lang="en-US" sz="2026" dirty="0"/>
          </a:p>
        </p:txBody>
      </p:sp>
      <p:sp>
        <p:nvSpPr>
          <p:cNvPr id="9" name="Text 6"/>
          <p:cNvSpPr/>
          <p:nvPr/>
        </p:nvSpPr>
        <p:spPr>
          <a:xfrm>
            <a:off x="5098137" y="3488055"/>
            <a:ext cx="3942993" cy="1975961"/>
          </a:xfrm>
          <a:prstGeom prst="rect">
            <a:avLst/>
          </a:prstGeom>
          <a:noFill/>
          <a:ln/>
        </p:spPr>
        <p:txBody>
          <a:bodyPr wrap="square" rtlCol="0" anchor="t"/>
          <a:lstStyle/>
          <a:p>
            <a:pPr indent="0" marL="0">
              <a:lnSpc>
                <a:spcPts val="2593"/>
              </a:lnSpc>
              <a:buNone/>
            </a:pPr>
            <a:r>
              <a:rPr lang="en-US" sz="1621" dirty="0">
                <a:solidFill>
                  <a:srgbClr val="49495A"/>
                </a:solidFill>
                <a:latin typeface="Open Sans" pitchFamily="34" charset="0"/>
                <a:ea typeface="Open Sans" pitchFamily="34" charset="-122"/>
                <a:cs typeface="Open Sans" pitchFamily="34" charset="-120"/>
              </a:rPr>
              <a:t>Postman enabled our development team to thoroughly explore and understand the various API endpoints provided by Commercetools, facilitating efficient integration and ensuring the proper functioning of our backend systems.</a:t>
            </a:r>
            <a:endParaRPr lang="en-US" sz="1621" dirty="0"/>
          </a:p>
        </p:txBody>
      </p:sp>
      <p:sp>
        <p:nvSpPr>
          <p:cNvPr id="10" name="Shape 7"/>
          <p:cNvSpPr/>
          <p:nvPr/>
        </p:nvSpPr>
        <p:spPr>
          <a:xfrm>
            <a:off x="9246870" y="2650688"/>
            <a:ext cx="463034" cy="463034"/>
          </a:xfrm>
          <a:prstGeom prst="roundRect">
            <a:avLst>
              <a:gd name="adj" fmla="val 26669"/>
            </a:avLst>
          </a:prstGeom>
          <a:solidFill>
            <a:srgbClr val="DED6FF"/>
          </a:solidFill>
          <a:ln/>
        </p:spPr>
      </p:sp>
      <p:sp>
        <p:nvSpPr>
          <p:cNvPr id="11" name="Text 8"/>
          <p:cNvSpPr/>
          <p:nvPr/>
        </p:nvSpPr>
        <p:spPr>
          <a:xfrm>
            <a:off x="9383316" y="2689265"/>
            <a:ext cx="190143" cy="385882"/>
          </a:xfrm>
          <a:prstGeom prst="rect">
            <a:avLst/>
          </a:prstGeom>
          <a:noFill/>
          <a:ln/>
        </p:spPr>
        <p:txBody>
          <a:bodyPr wrap="none" rtlCol="0" anchor="t"/>
          <a:lstStyle/>
          <a:p>
            <a:pPr algn="ctr" indent="0" marL="0">
              <a:lnSpc>
                <a:spcPts val="3039"/>
              </a:lnSpc>
              <a:buNone/>
            </a:pPr>
            <a:r>
              <a:rPr lang="en-US" sz="2431" dirty="0">
                <a:solidFill>
                  <a:srgbClr val="5955EB"/>
                </a:solidFill>
                <a:latin typeface="Libre Baskerville" pitchFamily="34" charset="0"/>
                <a:ea typeface="Libre Baskerville" pitchFamily="34" charset="-122"/>
                <a:cs typeface="Libre Baskerville" pitchFamily="34" charset="-120"/>
              </a:rPr>
              <a:t>2</a:t>
            </a:r>
            <a:endParaRPr lang="en-US" sz="2431" dirty="0"/>
          </a:p>
        </p:txBody>
      </p:sp>
      <p:sp>
        <p:nvSpPr>
          <p:cNvPr id="12" name="Text 9"/>
          <p:cNvSpPr/>
          <p:nvPr/>
        </p:nvSpPr>
        <p:spPr>
          <a:xfrm>
            <a:off x="9915644" y="2721412"/>
            <a:ext cx="3627239" cy="321588"/>
          </a:xfrm>
          <a:prstGeom prst="rect">
            <a:avLst/>
          </a:prstGeom>
          <a:noFill/>
          <a:ln/>
        </p:spPr>
        <p:txBody>
          <a:bodyPr wrap="none" rtlCol="0" anchor="t"/>
          <a:lstStyle/>
          <a:p>
            <a:pPr indent="0" marL="0">
              <a:lnSpc>
                <a:spcPts val="2532"/>
              </a:lnSpc>
              <a:buNone/>
            </a:pPr>
            <a:r>
              <a:rPr lang="en-US" sz="2026" dirty="0">
                <a:solidFill>
                  <a:srgbClr val="5955EB"/>
                </a:solidFill>
                <a:latin typeface="Libre Baskerville" pitchFamily="34" charset="0"/>
                <a:ea typeface="Libre Baskerville" pitchFamily="34" charset="-122"/>
                <a:cs typeface="Libre Baskerville" pitchFamily="34" charset="-120"/>
              </a:rPr>
              <a:t>Seamless Request Handling</a:t>
            </a:r>
            <a:endParaRPr lang="en-US" sz="2026" dirty="0"/>
          </a:p>
        </p:txBody>
      </p:sp>
      <p:sp>
        <p:nvSpPr>
          <p:cNvPr id="13" name="Text 10"/>
          <p:cNvSpPr/>
          <p:nvPr/>
        </p:nvSpPr>
        <p:spPr>
          <a:xfrm>
            <a:off x="9915644" y="3166467"/>
            <a:ext cx="3942993" cy="1975961"/>
          </a:xfrm>
          <a:prstGeom prst="rect">
            <a:avLst/>
          </a:prstGeom>
          <a:noFill/>
          <a:ln/>
        </p:spPr>
        <p:txBody>
          <a:bodyPr wrap="square" rtlCol="0" anchor="t"/>
          <a:lstStyle/>
          <a:p>
            <a:pPr indent="0" marL="0">
              <a:lnSpc>
                <a:spcPts val="2593"/>
              </a:lnSpc>
              <a:buNone/>
            </a:pPr>
            <a:r>
              <a:rPr lang="en-US" sz="1621" dirty="0">
                <a:solidFill>
                  <a:srgbClr val="49495A"/>
                </a:solidFill>
                <a:latin typeface="Open Sans" pitchFamily="34" charset="0"/>
                <a:ea typeface="Open Sans" pitchFamily="34" charset="-122"/>
                <a:cs typeface="Open Sans" pitchFamily="34" charset="-120"/>
              </a:rPr>
              <a:t>The Postman interface allowed us to easily construct and send HTTP requests, including GET, POST, PUT, and DELETE methods, to interact with the Commercetools API and validate the expected responses.</a:t>
            </a:r>
            <a:endParaRPr lang="en-US" sz="1621" dirty="0"/>
          </a:p>
        </p:txBody>
      </p:sp>
      <p:sp>
        <p:nvSpPr>
          <p:cNvPr id="14" name="Shape 11"/>
          <p:cNvSpPr/>
          <p:nvPr/>
        </p:nvSpPr>
        <p:spPr>
          <a:xfrm>
            <a:off x="4429363" y="5830491"/>
            <a:ext cx="463034" cy="463034"/>
          </a:xfrm>
          <a:prstGeom prst="roundRect">
            <a:avLst>
              <a:gd name="adj" fmla="val 26669"/>
            </a:avLst>
          </a:prstGeom>
          <a:solidFill>
            <a:srgbClr val="DED6FF"/>
          </a:solidFill>
          <a:ln/>
        </p:spPr>
      </p:sp>
      <p:sp>
        <p:nvSpPr>
          <p:cNvPr id="15" name="Text 12"/>
          <p:cNvSpPr/>
          <p:nvPr/>
        </p:nvSpPr>
        <p:spPr>
          <a:xfrm>
            <a:off x="4565809" y="5869067"/>
            <a:ext cx="190143" cy="385882"/>
          </a:xfrm>
          <a:prstGeom prst="rect">
            <a:avLst/>
          </a:prstGeom>
          <a:noFill/>
          <a:ln/>
        </p:spPr>
        <p:txBody>
          <a:bodyPr wrap="none" rtlCol="0" anchor="t"/>
          <a:lstStyle/>
          <a:p>
            <a:pPr algn="ctr" indent="0" marL="0">
              <a:lnSpc>
                <a:spcPts val="3039"/>
              </a:lnSpc>
              <a:buNone/>
            </a:pPr>
            <a:r>
              <a:rPr lang="en-US" sz="2431" dirty="0">
                <a:solidFill>
                  <a:srgbClr val="5955EB"/>
                </a:solidFill>
                <a:latin typeface="Libre Baskerville" pitchFamily="34" charset="0"/>
                <a:ea typeface="Libre Baskerville" pitchFamily="34" charset="-122"/>
                <a:cs typeface="Libre Baskerville" pitchFamily="34" charset="-120"/>
              </a:rPr>
              <a:t>3</a:t>
            </a:r>
            <a:endParaRPr lang="en-US" sz="2431" dirty="0"/>
          </a:p>
        </p:txBody>
      </p:sp>
      <p:sp>
        <p:nvSpPr>
          <p:cNvPr id="16" name="Text 13"/>
          <p:cNvSpPr/>
          <p:nvPr/>
        </p:nvSpPr>
        <p:spPr>
          <a:xfrm>
            <a:off x="5098137" y="5901214"/>
            <a:ext cx="4266128" cy="321588"/>
          </a:xfrm>
          <a:prstGeom prst="rect">
            <a:avLst/>
          </a:prstGeom>
          <a:noFill/>
          <a:ln/>
        </p:spPr>
        <p:txBody>
          <a:bodyPr wrap="none" rtlCol="0" anchor="t"/>
          <a:lstStyle/>
          <a:p>
            <a:pPr indent="0" marL="0">
              <a:lnSpc>
                <a:spcPts val="2532"/>
              </a:lnSpc>
              <a:buNone/>
            </a:pPr>
            <a:r>
              <a:rPr lang="en-US" sz="2026" dirty="0">
                <a:solidFill>
                  <a:srgbClr val="5955EB"/>
                </a:solidFill>
                <a:latin typeface="Libre Baskerville" pitchFamily="34" charset="0"/>
                <a:ea typeface="Libre Baskerville" pitchFamily="34" charset="-122"/>
                <a:cs typeface="Libre Baskerville" pitchFamily="34" charset="-120"/>
              </a:rPr>
              <a:t>Debugging and Troubleshooting</a:t>
            </a:r>
            <a:endParaRPr lang="en-US" sz="2026" dirty="0"/>
          </a:p>
        </p:txBody>
      </p:sp>
      <p:sp>
        <p:nvSpPr>
          <p:cNvPr id="17" name="Text 14"/>
          <p:cNvSpPr/>
          <p:nvPr/>
        </p:nvSpPr>
        <p:spPr>
          <a:xfrm>
            <a:off x="5098137" y="6346269"/>
            <a:ext cx="8760500" cy="987981"/>
          </a:xfrm>
          <a:prstGeom prst="rect">
            <a:avLst/>
          </a:prstGeom>
          <a:noFill/>
          <a:ln/>
        </p:spPr>
        <p:txBody>
          <a:bodyPr wrap="square" rtlCol="0" anchor="t"/>
          <a:lstStyle/>
          <a:p>
            <a:pPr indent="0" marL="0">
              <a:lnSpc>
                <a:spcPts val="2593"/>
              </a:lnSpc>
              <a:buNone/>
            </a:pPr>
            <a:r>
              <a:rPr lang="en-US" sz="1621" dirty="0">
                <a:solidFill>
                  <a:srgbClr val="49495A"/>
                </a:solidFill>
                <a:latin typeface="Open Sans" pitchFamily="34" charset="0"/>
                <a:ea typeface="Open Sans" pitchFamily="34" charset="-122"/>
                <a:cs typeface="Open Sans" pitchFamily="34" charset="-120"/>
              </a:rPr>
              <a:t>Postman's powerful debugging tools, such as request logging, response inspection, and error handling, proved invaluable in identifying and resolving any integration issues, ensuring the overall reliability and performance of our ecommerce platform.</a:t>
            </a:r>
            <a:endParaRPr lang="en-US" sz="1621"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696528" y="534710"/>
            <a:ext cx="9237226" cy="1215152"/>
          </a:xfrm>
          <a:prstGeom prst="rect">
            <a:avLst/>
          </a:prstGeom>
          <a:noFill/>
          <a:ln/>
        </p:spPr>
        <p:txBody>
          <a:bodyPr wrap="square" rtlCol="0" anchor="t"/>
          <a:lstStyle/>
          <a:p>
            <a:pPr indent="0" marL="0">
              <a:lnSpc>
                <a:spcPts val="4785"/>
              </a:lnSpc>
              <a:buNone/>
            </a:pPr>
            <a:r>
              <a:rPr lang="en-US" sz="3828" dirty="0">
                <a:solidFill>
                  <a:srgbClr val="5955EB"/>
                </a:solidFill>
                <a:latin typeface="Libre Baskerville" pitchFamily="34" charset="0"/>
                <a:ea typeface="Libre Baskerville" pitchFamily="34" charset="-122"/>
                <a:cs typeface="Libre Baskerville" pitchFamily="34" charset="-120"/>
              </a:rPr>
              <a:t>Delivering a Responsive and Engaging User Experience</a:t>
            </a:r>
            <a:endParaRPr lang="en-US" sz="3828" dirty="0"/>
          </a:p>
        </p:txBody>
      </p:sp>
      <p:pic>
        <p:nvPicPr>
          <p:cNvPr id="5" name="Image 0" descr="preencoded.png">    </p:cNvPr>
          <p:cNvPicPr>
            <a:picLocks noChangeAspect="1"/>
          </p:cNvPicPr>
          <p:nvPr/>
        </p:nvPicPr>
        <p:blipFill>
          <a:blip r:embed="rId1"/>
          <a:stretch>
            <a:fillRect/>
          </a:stretch>
        </p:blipFill>
        <p:spPr>
          <a:xfrm>
            <a:off x="2696528" y="2138720"/>
            <a:ext cx="2884527" cy="1782723"/>
          </a:xfrm>
          <a:prstGeom prst="rect">
            <a:avLst/>
          </a:prstGeom>
        </p:spPr>
      </p:pic>
      <p:sp>
        <p:nvSpPr>
          <p:cNvPr id="6" name="Text 3"/>
          <p:cNvSpPr/>
          <p:nvPr/>
        </p:nvSpPr>
        <p:spPr>
          <a:xfrm>
            <a:off x="2696528" y="4164449"/>
            <a:ext cx="2621875" cy="303848"/>
          </a:xfrm>
          <a:prstGeom prst="rect">
            <a:avLst/>
          </a:prstGeom>
          <a:noFill/>
          <a:ln/>
        </p:spPr>
        <p:txBody>
          <a:bodyPr wrap="none" rtlCol="0" anchor="t"/>
          <a:lstStyle/>
          <a:p>
            <a:pPr algn="l" indent="0" marL="0">
              <a:lnSpc>
                <a:spcPts val="2393"/>
              </a:lnSpc>
              <a:buNone/>
            </a:pPr>
            <a:r>
              <a:rPr lang="en-US" sz="1914" dirty="0">
                <a:solidFill>
                  <a:srgbClr val="5955EB"/>
                </a:solidFill>
                <a:latin typeface="Libre Baskerville" pitchFamily="34" charset="0"/>
                <a:ea typeface="Libre Baskerville" pitchFamily="34" charset="-122"/>
                <a:cs typeface="Libre Baskerville" pitchFamily="34" charset="-120"/>
              </a:rPr>
              <a:t>Product Presentation</a:t>
            </a:r>
            <a:endParaRPr lang="en-US" sz="1914" dirty="0"/>
          </a:p>
        </p:txBody>
      </p:sp>
      <p:sp>
        <p:nvSpPr>
          <p:cNvPr id="7" name="Text 4"/>
          <p:cNvSpPr/>
          <p:nvPr/>
        </p:nvSpPr>
        <p:spPr>
          <a:xfrm>
            <a:off x="2696528" y="4584978"/>
            <a:ext cx="2884527" cy="3109913"/>
          </a:xfrm>
          <a:prstGeom prst="rect">
            <a:avLst/>
          </a:prstGeom>
          <a:noFill/>
          <a:ln/>
        </p:spPr>
        <p:txBody>
          <a:bodyPr wrap="square" rtlCol="0" anchor="t"/>
          <a:lstStyle/>
          <a:p>
            <a:pPr algn="l" indent="0" marL="0">
              <a:lnSpc>
                <a:spcPts val="2450"/>
              </a:lnSpc>
              <a:buNone/>
            </a:pPr>
            <a:r>
              <a:rPr lang="en-US" sz="1531" dirty="0">
                <a:solidFill>
                  <a:srgbClr val="49495A"/>
                </a:solidFill>
                <a:latin typeface="Open Sans" pitchFamily="34" charset="0"/>
                <a:ea typeface="Open Sans" pitchFamily="34" charset="-122"/>
                <a:cs typeface="Open Sans" pitchFamily="34" charset="-120"/>
              </a:rPr>
              <a:t>Our storefront features a visually appealing and responsive product presentation, showcasing high-quality images, detailed descriptions, and intuitive navigation to provide customers with a seamless and engaging shopping experience across various devices.</a:t>
            </a:r>
            <a:endParaRPr lang="en-US" sz="1531" dirty="0"/>
          </a:p>
        </p:txBody>
      </p:sp>
      <p:pic>
        <p:nvPicPr>
          <p:cNvPr id="8" name="Image 1" descr="preencoded.png">    </p:cNvPr>
          <p:cNvPicPr>
            <a:picLocks noChangeAspect="1"/>
          </p:cNvPicPr>
          <p:nvPr/>
        </p:nvPicPr>
        <p:blipFill>
          <a:blip r:embed="rId2"/>
          <a:stretch>
            <a:fillRect/>
          </a:stretch>
        </p:blipFill>
        <p:spPr>
          <a:xfrm>
            <a:off x="5872758" y="2138720"/>
            <a:ext cx="2884646" cy="1782842"/>
          </a:xfrm>
          <a:prstGeom prst="rect">
            <a:avLst/>
          </a:prstGeom>
        </p:spPr>
      </p:pic>
      <p:sp>
        <p:nvSpPr>
          <p:cNvPr id="9" name="Text 5"/>
          <p:cNvSpPr/>
          <p:nvPr/>
        </p:nvSpPr>
        <p:spPr>
          <a:xfrm>
            <a:off x="5872758" y="4164568"/>
            <a:ext cx="2884646" cy="607695"/>
          </a:xfrm>
          <a:prstGeom prst="rect">
            <a:avLst/>
          </a:prstGeom>
          <a:noFill/>
          <a:ln/>
        </p:spPr>
        <p:txBody>
          <a:bodyPr wrap="square" rtlCol="0" anchor="t"/>
          <a:lstStyle/>
          <a:p>
            <a:pPr algn="l" indent="0" marL="0">
              <a:lnSpc>
                <a:spcPts val="2393"/>
              </a:lnSpc>
              <a:buNone/>
            </a:pPr>
            <a:r>
              <a:rPr lang="en-US" sz="1914" dirty="0">
                <a:solidFill>
                  <a:srgbClr val="5955EB"/>
                </a:solidFill>
                <a:latin typeface="Libre Baskerville" pitchFamily="34" charset="0"/>
                <a:ea typeface="Libre Baskerville" pitchFamily="34" charset="-122"/>
                <a:cs typeface="Libre Baskerville" pitchFamily="34" charset="-120"/>
              </a:rPr>
              <a:t>Shopping Cart and Checkout</a:t>
            </a:r>
            <a:endParaRPr lang="en-US" sz="1914" dirty="0"/>
          </a:p>
        </p:txBody>
      </p:sp>
      <p:sp>
        <p:nvSpPr>
          <p:cNvPr id="10" name="Text 6"/>
          <p:cNvSpPr/>
          <p:nvPr/>
        </p:nvSpPr>
        <p:spPr>
          <a:xfrm>
            <a:off x="5872758" y="4888944"/>
            <a:ext cx="2884646" cy="2798921"/>
          </a:xfrm>
          <a:prstGeom prst="rect">
            <a:avLst/>
          </a:prstGeom>
          <a:noFill/>
          <a:ln/>
        </p:spPr>
        <p:txBody>
          <a:bodyPr wrap="square" rtlCol="0" anchor="t"/>
          <a:lstStyle/>
          <a:p>
            <a:pPr algn="l" indent="0" marL="0">
              <a:lnSpc>
                <a:spcPts val="2450"/>
              </a:lnSpc>
              <a:buNone/>
            </a:pPr>
            <a:r>
              <a:rPr lang="en-US" sz="1531" dirty="0">
                <a:solidFill>
                  <a:srgbClr val="49495A"/>
                </a:solidFill>
                <a:latin typeface="Open Sans" pitchFamily="34" charset="0"/>
                <a:ea typeface="Open Sans" pitchFamily="34" charset="-122"/>
                <a:cs typeface="Open Sans" pitchFamily="34" charset="-120"/>
              </a:rPr>
              <a:t>The shopping cart and checkout processes are designed to be intuitive and user-friendly, allowing customers to easily review their selections, apply any relevant discounts or promotions, and securely complete their purchases.</a:t>
            </a:r>
            <a:endParaRPr lang="en-US" sz="1531" dirty="0"/>
          </a:p>
        </p:txBody>
      </p:sp>
      <p:pic>
        <p:nvPicPr>
          <p:cNvPr id="11" name="Image 2" descr="preencoded.png">    </p:cNvPr>
          <p:cNvPicPr>
            <a:picLocks noChangeAspect="1"/>
          </p:cNvPicPr>
          <p:nvPr/>
        </p:nvPicPr>
        <p:blipFill>
          <a:blip r:embed="rId3"/>
          <a:stretch>
            <a:fillRect/>
          </a:stretch>
        </p:blipFill>
        <p:spPr>
          <a:xfrm>
            <a:off x="9049107" y="2138720"/>
            <a:ext cx="2884646" cy="1782842"/>
          </a:xfrm>
          <a:prstGeom prst="rect">
            <a:avLst/>
          </a:prstGeom>
        </p:spPr>
      </p:pic>
      <p:sp>
        <p:nvSpPr>
          <p:cNvPr id="12" name="Text 7"/>
          <p:cNvSpPr/>
          <p:nvPr/>
        </p:nvSpPr>
        <p:spPr>
          <a:xfrm>
            <a:off x="9049107" y="4164568"/>
            <a:ext cx="2739509" cy="303848"/>
          </a:xfrm>
          <a:prstGeom prst="rect">
            <a:avLst/>
          </a:prstGeom>
          <a:noFill/>
          <a:ln/>
        </p:spPr>
        <p:txBody>
          <a:bodyPr wrap="none" rtlCol="0" anchor="t"/>
          <a:lstStyle/>
          <a:p>
            <a:pPr algn="l" indent="0" marL="0">
              <a:lnSpc>
                <a:spcPts val="2393"/>
              </a:lnSpc>
              <a:buNone/>
            </a:pPr>
            <a:r>
              <a:rPr lang="en-US" sz="1914" dirty="0">
                <a:solidFill>
                  <a:srgbClr val="5955EB"/>
                </a:solidFill>
                <a:latin typeface="Libre Baskerville" pitchFamily="34" charset="0"/>
                <a:ea typeface="Libre Baskerville" pitchFamily="34" charset="-122"/>
                <a:cs typeface="Libre Baskerville" pitchFamily="34" charset="-120"/>
              </a:rPr>
              <a:t>Account Management</a:t>
            </a:r>
            <a:endParaRPr lang="en-US" sz="1914" dirty="0"/>
          </a:p>
        </p:txBody>
      </p:sp>
      <p:sp>
        <p:nvSpPr>
          <p:cNvPr id="13" name="Text 8"/>
          <p:cNvSpPr/>
          <p:nvPr/>
        </p:nvSpPr>
        <p:spPr>
          <a:xfrm>
            <a:off x="9049107" y="4585097"/>
            <a:ext cx="2884646" cy="2487930"/>
          </a:xfrm>
          <a:prstGeom prst="rect">
            <a:avLst/>
          </a:prstGeom>
          <a:noFill/>
          <a:ln/>
        </p:spPr>
        <p:txBody>
          <a:bodyPr wrap="square" rtlCol="0" anchor="t"/>
          <a:lstStyle/>
          <a:p>
            <a:pPr algn="l" indent="0" marL="0">
              <a:lnSpc>
                <a:spcPts val="2450"/>
              </a:lnSpc>
              <a:buNone/>
            </a:pPr>
            <a:r>
              <a:rPr lang="en-US" sz="1531" dirty="0">
                <a:solidFill>
                  <a:srgbClr val="49495A"/>
                </a:solidFill>
                <a:latin typeface="Open Sans" pitchFamily="34" charset="0"/>
                <a:ea typeface="Open Sans" pitchFamily="34" charset="-122"/>
                <a:cs typeface="Open Sans" pitchFamily="34" charset="-120"/>
              </a:rPr>
              <a:t>Customers can create personalized accounts, track their order history, and manage their profiles, enabling a more tailored and convenient shopping experience that fosters customer loyalty and repeat business.</a:t>
            </a:r>
            <a:endParaRPr lang="en-US" sz="1531"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1505"/>
          </a:xfrm>
          <a:prstGeom prst="rect">
            <a:avLst/>
          </a:prstGeom>
          <a:solidFill>
            <a:srgbClr val="FBFAFF"/>
          </a:solidFill>
          <a:ln/>
        </p:spPr>
      </p:sp>
      <p:sp>
        <p:nvSpPr>
          <p:cNvPr id="4" name="Text 2"/>
          <p:cNvSpPr/>
          <p:nvPr/>
        </p:nvSpPr>
        <p:spPr>
          <a:xfrm>
            <a:off x="2448044" y="563523"/>
            <a:ext cx="9734193" cy="1280636"/>
          </a:xfrm>
          <a:prstGeom prst="rect">
            <a:avLst/>
          </a:prstGeom>
          <a:noFill/>
          <a:ln/>
        </p:spPr>
        <p:txBody>
          <a:bodyPr wrap="square" rtlCol="0" anchor="t"/>
          <a:lstStyle/>
          <a:p>
            <a:pPr indent="0" marL="0">
              <a:lnSpc>
                <a:spcPts val="5043"/>
              </a:lnSpc>
              <a:buNone/>
            </a:pPr>
            <a:r>
              <a:rPr lang="en-US" sz="4034" dirty="0">
                <a:solidFill>
                  <a:srgbClr val="5955EB"/>
                </a:solidFill>
                <a:latin typeface="Libre Baskerville" pitchFamily="34" charset="0"/>
                <a:ea typeface="Libre Baskerville" pitchFamily="34" charset="-122"/>
                <a:cs typeface="Libre Baskerville" pitchFamily="34" charset="-120"/>
              </a:rPr>
              <a:t>Conclusion and Future Opportunities</a:t>
            </a:r>
            <a:endParaRPr lang="en-US" sz="4034" dirty="0"/>
          </a:p>
        </p:txBody>
      </p:sp>
      <p:pic>
        <p:nvPicPr>
          <p:cNvPr id="5" name="Image 0" descr="preencoded.png">    </p:cNvPr>
          <p:cNvPicPr>
            <a:picLocks noChangeAspect="1"/>
          </p:cNvPicPr>
          <p:nvPr/>
        </p:nvPicPr>
        <p:blipFill>
          <a:blip r:embed="rId1"/>
          <a:stretch>
            <a:fillRect/>
          </a:stretch>
        </p:blipFill>
        <p:spPr>
          <a:xfrm>
            <a:off x="2448044" y="2253972"/>
            <a:ext cx="512326" cy="512326"/>
          </a:xfrm>
          <a:prstGeom prst="rect">
            <a:avLst/>
          </a:prstGeom>
        </p:spPr>
      </p:pic>
      <p:sp>
        <p:nvSpPr>
          <p:cNvPr id="6" name="Text 3"/>
          <p:cNvSpPr/>
          <p:nvPr/>
        </p:nvSpPr>
        <p:spPr>
          <a:xfrm>
            <a:off x="2448044" y="2971205"/>
            <a:ext cx="2203013" cy="320278"/>
          </a:xfrm>
          <a:prstGeom prst="rect">
            <a:avLst/>
          </a:prstGeom>
          <a:noFill/>
          <a:ln/>
        </p:spPr>
        <p:txBody>
          <a:bodyPr wrap="none" rtlCol="0" anchor="t"/>
          <a:lstStyle/>
          <a:p>
            <a:pPr algn="l" indent="0" marL="0">
              <a:lnSpc>
                <a:spcPts val="2521"/>
              </a:lnSpc>
              <a:buNone/>
            </a:pPr>
            <a:r>
              <a:rPr lang="en-US" sz="2017" dirty="0">
                <a:solidFill>
                  <a:srgbClr val="5955EB"/>
                </a:solidFill>
                <a:latin typeface="Libre Baskerville" pitchFamily="34" charset="0"/>
                <a:ea typeface="Libre Baskerville" pitchFamily="34" charset="-122"/>
                <a:cs typeface="Libre Baskerville" pitchFamily="34" charset="-120"/>
              </a:rPr>
              <a:t>Personalization</a:t>
            </a:r>
            <a:endParaRPr lang="en-US" sz="2017" dirty="0"/>
          </a:p>
        </p:txBody>
      </p:sp>
      <p:sp>
        <p:nvSpPr>
          <p:cNvPr id="7" name="Text 4"/>
          <p:cNvSpPr/>
          <p:nvPr/>
        </p:nvSpPr>
        <p:spPr>
          <a:xfrm>
            <a:off x="2448044" y="3414355"/>
            <a:ext cx="2203013" cy="3605570"/>
          </a:xfrm>
          <a:prstGeom prst="rect">
            <a:avLst/>
          </a:prstGeom>
          <a:noFill/>
          <a:ln/>
        </p:spPr>
        <p:txBody>
          <a:bodyPr wrap="square" rtlCol="0" anchor="t"/>
          <a:lstStyle/>
          <a:p>
            <a:pPr algn="l" indent="0" marL="0">
              <a:lnSpc>
                <a:spcPts val="2582"/>
              </a:lnSpc>
              <a:buNone/>
            </a:pPr>
            <a:r>
              <a:rPr lang="en-US" sz="1614" dirty="0">
                <a:solidFill>
                  <a:srgbClr val="49495A"/>
                </a:solidFill>
                <a:latin typeface="Open Sans" pitchFamily="34" charset="0"/>
                <a:ea typeface="Open Sans" pitchFamily="34" charset="-122"/>
                <a:cs typeface="Open Sans" pitchFamily="34" charset="-120"/>
              </a:rPr>
              <a:t>Implement advanced personalization algorithms to tailor the shopping experience based on user preferences, browsing history, and demographics, enhancing customer engagement and driving conversions.</a:t>
            </a:r>
            <a:endParaRPr lang="en-US" sz="1614" dirty="0"/>
          </a:p>
        </p:txBody>
      </p:sp>
      <p:pic>
        <p:nvPicPr>
          <p:cNvPr id="8" name="Image 1" descr="preencoded.png">    </p:cNvPr>
          <p:cNvPicPr>
            <a:picLocks noChangeAspect="1"/>
          </p:cNvPicPr>
          <p:nvPr/>
        </p:nvPicPr>
        <p:blipFill>
          <a:blip r:embed="rId2"/>
          <a:stretch>
            <a:fillRect/>
          </a:stretch>
        </p:blipFill>
        <p:spPr>
          <a:xfrm>
            <a:off x="4958358" y="2253972"/>
            <a:ext cx="512326" cy="512326"/>
          </a:xfrm>
          <a:prstGeom prst="rect">
            <a:avLst/>
          </a:prstGeom>
        </p:spPr>
      </p:pic>
      <p:sp>
        <p:nvSpPr>
          <p:cNvPr id="9" name="Text 5"/>
          <p:cNvSpPr/>
          <p:nvPr/>
        </p:nvSpPr>
        <p:spPr>
          <a:xfrm>
            <a:off x="4958358" y="2971205"/>
            <a:ext cx="2203133" cy="640556"/>
          </a:xfrm>
          <a:prstGeom prst="rect">
            <a:avLst/>
          </a:prstGeom>
          <a:noFill/>
          <a:ln/>
        </p:spPr>
        <p:txBody>
          <a:bodyPr wrap="square" rtlCol="0" anchor="t"/>
          <a:lstStyle/>
          <a:p>
            <a:pPr algn="l" indent="0" marL="0">
              <a:lnSpc>
                <a:spcPts val="2521"/>
              </a:lnSpc>
              <a:buNone/>
            </a:pPr>
            <a:r>
              <a:rPr lang="en-US" sz="2017" dirty="0">
                <a:solidFill>
                  <a:srgbClr val="5955EB"/>
                </a:solidFill>
                <a:latin typeface="Libre Baskerville" pitchFamily="34" charset="0"/>
                <a:ea typeface="Libre Baskerville" pitchFamily="34" charset="-122"/>
                <a:cs typeface="Libre Baskerville" pitchFamily="34" charset="-120"/>
              </a:rPr>
              <a:t>Omni-channel Integration</a:t>
            </a:r>
            <a:endParaRPr lang="en-US" sz="2017" dirty="0"/>
          </a:p>
        </p:txBody>
      </p:sp>
      <p:sp>
        <p:nvSpPr>
          <p:cNvPr id="10" name="Text 6"/>
          <p:cNvSpPr/>
          <p:nvPr/>
        </p:nvSpPr>
        <p:spPr>
          <a:xfrm>
            <a:off x="4958358" y="3734633"/>
            <a:ext cx="2203133" cy="3605570"/>
          </a:xfrm>
          <a:prstGeom prst="rect">
            <a:avLst/>
          </a:prstGeom>
          <a:noFill/>
          <a:ln/>
        </p:spPr>
        <p:txBody>
          <a:bodyPr wrap="square" rtlCol="0" anchor="t"/>
          <a:lstStyle/>
          <a:p>
            <a:pPr algn="l" indent="0" marL="0">
              <a:lnSpc>
                <a:spcPts val="2582"/>
              </a:lnSpc>
              <a:buNone/>
            </a:pPr>
            <a:r>
              <a:rPr lang="en-US" sz="1614" dirty="0">
                <a:solidFill>
                  <a:srgbClr val="49495A"/>
                </a:solidFill>
                <a:latin typeface="Open Sans" pitchFamily="34" charset="0"/>
                <a:ea typeface="Open Sans" pitchFamily="34" charset="-122"/>
                <a:cs typeface="Open Sans" pitchFamily="34" charset="-120"/>
              </a:rPr>
              <a:t>Extend the reach of the ecommerce platform by integrating with other sales channels, such as mobile apps, social media platforms, and marketplaces, to provide a unified shopping experience across all touchpoints.</a:t>
            </a:r>
            <a:endParaRPr lang="en-US" sz="1614" dirty="0"/>
          </a:p>
        </p:txBody>
      </p:sp>
      <p:pic>
        <p:nvPicPr>
          <p:cNvPr id="11" name="Image 2" descr="preencoded.png">    </p:cNvPr>
          <p:cNvPicPr>
            <a:picLocks noChangeAspect="1"/>
          </p:cNvPicPr>
          <p:nvPr/>
        </p:nvPicPr>
        <p:blipFill>
          <a:blip r:embed="rId3"/>
          <a:stretch>
            <a:fillRect/>
          </a:stretch>
        </p:blipFill>
        <p:spPr>
          <a:xfrm>
            <a:off x="7468791" y="2253972"/>
            <a:ext cx="512326" cy="512326"/>
          </a:xfrm>
          <a:prstGeom prst="rect">
            <a:avLst/>
          </a:prstGeom>
        </p:spPr>
      </p:pic>
      <p:sp>
        <p:nvSpPr>
          <p:cNvPr id="12" name="Text 7"/>
          <p:cNvSpPr/>
          <p:nvPr/>
        </p:nvSpPr>
        <p:spPr>
          <a:xfrm>
            <a:off x="7468791" y="2971205"/>
            <a:ext cx="2203013" cy="640556"/>
          </a:xfrm>
          <a:prstGeom prst="rect">
            <a:avLst/>
          </a:prstGeom>
          <a:noFill/>
          <a:ln/>
        </p:spPr>
        <p:txBody>
          <a:bodyPr wrap="square" rtlCol="0" anchor="t"/>
          <a:lstStyle/>
          <a:p>
            <a:pPr algn="l" indent="0" marL="0">
              <a:lnSpc>
                <a:spcPts val="2521"/>
              </a:lnSpc>
              <a:buNone/>
            </a:pPr>
            <a:r>
              <a:rPr lang="en-US" sz="2017" dirty="0">
                <a:solidFill>
                  <a:srgbClr val="5955EB"/>
                </a:solidFill>
                <a:latin typeface="Libre Baskerville" pitchFamily="34" charset="0"/>
                <a:ea typeface="Libre Baskerville" pitchFamily="34" charset="-122"/>
                <a:cs typeface="Libre Baskerville" pitchFamily="34" charset="-120"/>
              </a:rPr>
              <a:t>Internationalization</a:t>
            </a:r>
            <a:endParaRPr lang="en-US" sz="2017" dirty="0"/>
          </a:p>
        </p:txBody>
      </p:sp>
      <p:sp>
        <p:nvSpPr>
          <p:cNvPr id="13" name="Text 8"/>
          <p:cNvSpPr/>
          <p:nvPr/>
        </p:nvSpPr>
        <p:spPr>
          <a:xfrm>
            <a:off x="7468791" y="3734633"/>
            <a:ext cx="2203013" cy="3933349"/>
          </a:xfrm>
          <a:prstGeom prst="rect">
            <a:avLst/>
          </a:prstGeom>
          <a:noFill/>
          <a:ln/>
        </p:spPr>
        <p:txBody>
          <a:bodyPr wrap="square" rtlCol="0" anchor="t"/>
          <a:lstStyle/>
          <a:p>
            <a:pPr algn="l" indent="0" marL="0">
              <a:lnSpc>
                <a:spcPts val="2582"/>
              </a:lnSpc>
              <a:buNone/>
            </a:pPr>
            <a:r>
              <a:rPr lang="en-US" sz="1614" dirty="0">
                <a:solidFill>
                  <a:srgbClr val="49495A"/>
                </a:solidFill>
                <a:latin typeface="Open Sans" pitchFamily="34" charset="0"/>
                <a:ea typeface="Open Sans" pitchFamily="34" charset="-122"/>
                <a:cs typeface="Open Sans" pitchFamily="34" charset="-120"/>
              </a:rPr>
              <a:t>Explore opportunities to expand into international markets by offering support for multiple languages, currencies, and shipping options, customizing the website content and user interface to cater to diverse global audiences.</a:t>
            </a:r>
            <a:endParaRPr lang="en-US" sz="1614" dirty="0"/>
          </a:p>
        </p:txBody>
      </p:sp>
      <p:pic>
        <p:nvPicPr>
          <p:cNvPr id="14" name="Image 3" descr="preencoded.png">    </p:cNvPr>
          <p:cNvPicPr>
            <a:picLocks noChangeAspect="1"/>
          </p:cNvPicPr>
          <p:nvPr/>
        </p:nvPicPr>
        <p:blipFill>
          <a:blip r:embed="rId4"/>
          <a:stretch>
            <a:fillRect/>
          </a:stretch>
        </p:blipFill>
        <p:spPr>
          <a:xfrm>
            <a:off x="9979104" y="2253972"/>
            <a:ext cx="512326" cy="512326"/>
          </a:xfrm>
          <a:prstGeom prst="rect">
            <a:avLst/>
          </a:prstGeom>
        </p:spPr>
      </p:pic>
      <p:sp>
        <p:nvSpPr>
          <p:cNvPr id="15" name="Text 9"/>
          <p:cNvSpPr/>
          <p:nvPr/>
        </p:nvSpPr>
        <p:spPr>
          <a:xfrm>
            <a:off x="9979104" y="2971205"/>
            <a:ext cx="2203133" cy="640556"/>
          </a:xfrm>
          <a:prstGeom prst="rect">
            <a:avLst/>
          </a:prstGeom>
          <a:noFill/>
          <a:ln/>
        </p:spPr>
        <p:txBody>
          <a:bodyPr wrap="square" rtlCol="0" anchor="t"/>
          <a:lstStyle/>
          <a:p>
            <a:pPr algn="l" indent="0" marL="0">
              <a:lnSpc>
                <a:spcPts val="2521"/>
              </a:lnSpc>
              <a:buNone/>
            </a:pPr>
            <a:r>
              <a:rPr lang="en-US" sz="2017" dirty="0">
                <a:solidFill>
                  <a:srgbClr val="5955EB"/>
                </a:solidFill>
                <a:latin typeface="Libre Baskerville" pitchFamily="34" charset="0"/>
                <a:ea typeface="Libre Baskerville" pitchFamily="34" charset="-122"/>
                <a:cs typeface="Libre Baskerville" pitchFamily="34" charset="-120"/>
              </a:rPr>
              <a:t>Enhanced Analytics</a:t>
            </a:r>
            <a:endParaRPr lang="en-US" sz="2017" dirty="0"/>
          </a:p>
        </p:txBody>
      </p:sp>
      <p:sp>
        <p:nvSpPr>
          <p:cNvPr id="16" name="Text 10"/>
          <p:cNvSpPr/>
          <p:nvPr/>
        </p:nvSpPr>
        <p:spPr>
          <a:xfrm>
            <a:off x="9979104" y="3734633"/>
            <a:ext cx="2203133" cy="3605570"/>
          </a:xfrm>
          <a:prstGeom prst="rect">
            <a:avLst/>
          </a:prstGeom>
          <a:noFill/>
          <a:ln/>
        </p:spPr>
        <p:txBody>
          <a:bodyPr wrap="square" rtlCol="0" anchor="t"/>
          <a:lstStyle/>
          <a:p>
            <a:pPr algn="l" indent="0" marL="0">
              <a:lnSpc>
                <a:spcPts val="2582"/>
              </a:lnSpc>
              <a:buNone/>
            </a:pPr>
            <a:r>
              <a:rPr lang="en-US" sz="1614" dirty="0">
                <a:solidFill>
                  <a:srgbClr val="49495A"/>
                </a:solidFill>
                <a:latin typeface="Open Sans" pitchFamily="34" charset="0"/>
                <a:ea typeface="Open Sans" pitchFamily="34" charset="-122"/>
                <a:cs typeface="Open Sans" pitchFamily="34" charset="-120"/>
              </a:rPr>
              <a:t>Implement robust analytics tools to gain deeper insights into customer behavior, sales trends, and website performance, utilizing data-driven insights to optimize product assortment, pricing strategies, and marketing campaigns.</a:t>
            </a:r>
            <a:endParaRPr lang="en-US" sz="1614"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2024-05-08T14:31:32Z</dcterms:created>
  <dcterms:modified xsi:type="dcterms:W3CDTF">2024-05-08T14:31:32Z</dcterms:modified>
</cp:coreProperties>
</file>