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14630400" cy="8229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" name="Shape 1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731519" y="110489"/>
            <a:ext cx="13167362" cy="1809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731519" y="1920239"/>
            <a:ext cx="13167362" cy="63093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7071359" y="7408544"/>
            <a:ext cx="3413761" cy="43815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10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 0" descr="Image 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, </a:t>
            </a:r>
          </a:p>
        </p:txBody>
      </p:sp>
      <p:pic>
        <p:nvPicPr>
          <p:cNvPr id="22" name="Image 1" descr="Image 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7621" y="0"/>
            <a:ext cx="5486401" cy="8229600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Text 1"/>
          <p:cNvSpPr txBox="1"/>
          <p:nvPr/>
        </p:nvSpPr>
        <p:spPr>
          <a:xfrm>
            <a:off x="6180484" y="690926"/>
            <a:ext cx="7386162" cy="29336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7500"/>
              </a:lnSpc>
              <a:defRPr b="1" spc="-35" sz="6000">
                <a:solidFill>
                  <a:srgbClr val="FF75D3"/>
                </a:solidFill>
                <a:latin typeface="adonis-web"/>
                <a:ea typeface="adonis-web"/>
                <a:cs typeface="adonis-web"/>
                <a:sym typeface="adonis-web"/>
              </a:defRPr>
            </a:lvl1pPr>
          </a:lstStyle>
          <a:p>
            <a:pPr/>
            <a:r>
              <a:t>HR Resume Processing System using MAKE</a:t>
            </a:r>
          </a:p>
        </p:txBody>
      </p:sp>
      <p:sp>
        <p:nvSpPr>
          <p:cNvPr id="24" name="Text 2"/>
          <p:cNvSpPr txBox="1"/>
          <p:nvPr/>
        </p:nvSpPr>
        <p:spPr>
          <a:xfrm>
            <a:off x="6180484" y="4225842"/>
            <a:ext cx="7386162" cy="758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2700"/>
              </a:lnSpc>
              <a:defRPr spc="-34" sz="1700">
                <a:solidFill>
                  <a:srgbClr val="27252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/>
            <a:r>
              <a:t>ZZ Enterprises is revolutionizing its HR operations with a tailored automation solution that enhances efficiency, organization, and candidate experience.</a:t>
            </a:r>
          </a:p>
        </p:txBody>
      </p:sp>
      <p:sp>
        <p:nvSpPr>
          <p:cNvPr id="25" name="Text 1"/>
          <p:cNvSpPr txBox="1"/>
          <p:nvPr/>
        </p:nvSpPr>
        <p:spPr>
          <a:xfrm>
            <a:off x="6180484" y="6196764"/>
            <a:ext cx="7715510" cy="1386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pc="-8" sz="1400">
                <a:solidFill>
                  <a:schemeClr val="accent5">
                    <a:satOff val="-19091"/>
                    <a:lumOff val="-11921"/>
                  </a:schemeClr>
                </a:solidFill>
                <a:latin typeface="adonis-web"/>
                <a:ea typeface="adonis-web"/>
                <a:cs typeface="adonis-web"/>
                <a:sym typeface="adonis-web"/>
              </a:defRPr>
            </a:pPr>
            <a:r>
              <a:t>By MAKE DEVELOPERS</a:t>
            </a:r>
          </a:p>
          <a:p>
            <a:pPr>
              <a:defRPr b="1" spc="-8" sz="1400">
                <a:solidFill>
                  <a:schemeClr val="accent5">
                    <a:satOff val="-19091"/>
                    <a:lumOff val="-11921"/>
                  </a:schemeClr>
                </a:solidFill>
                <a:latin typeface="adonis-web"/>
                <a:ea typeface="adonis-web"/>
                <a:cs typeface="adonis-web"/>
                <a:sym typeface="adonis-web"/>
              </a:defRPr>
            </a:pPr>
          </a:p>
          <a:p>
            <a:pPr>
              <a:defRPr b="1" spc="-8" sz="1400">
                <a:solidFill>
                  <a:schemeClr val="accent5">
                    <a:satOff val="-19091"/>
                    <a:lumOff val="-11921"/>
                  </a:schemeClr>
                </a:solidFill>
                <a:latin typeface="adonis-web"/>
                <a:ea typeface="adonis-web"/>
                <a:cs typeface="adonis-web"/>
                <a:sym typeface="adonis-web"/>
              </a:defRPr>
            </a:pPr>
            <a:r>
              <a:t>Chirag joshi (20ETCCS023)</a:t>
            </a:r>
          </a:p>
          <a:p>
            <a:pPr>
              <a:defRPr b="1" spc="-8" sz="1400">
                <a:solidFill>
                  <a:schemeClr val="accent5">
                    <a:satOff val="-19091"/>
                    <a:lumOff val="-11921"/>
                  </a:schemeClr>
                </a:solidFill>
                <a:latin typeface="adonis-web"/>
                <a:ea typeface="adonis-web"/>
                <a:cs typeface="adonis-web"/>
                <a:sym typeface="adonis-web"/>
              </a:defRPr>
            </a:pPr>
            <a:r>
              <a:t>Gaurav Vashishtha (20ETCCS042)</a:t>
            </a:r>
          </a:p>
          <a:p>
            <a:pPr>
              <a:defRPr b="1" spc="-8" sz="1400">
                <a:solidFill>
                  <a:schemeClr val="accent5">
                    <a:satOff val="-19091"/>
                    <a:lumOff val="-11921"/>
                  </a:schemeClr>
                </a:solidFill>
                <a:latin typeface="adonis-web"/>
                <a:ea typeface="adonis-web"/>
                <a:cs typeface="adonis-web"/>
                <a:sym typeface="adonis-web"/>
              </a:defRPr>
            </a:pPr>
            <a:r>
              <a:t>Pratham Singh Tanwar (20ETCCS090)</a:t>
            </a:r>
          </a:p>
          <a:p>
            <a:pPr>
              <a:defRPr b="1" spc="-8" sz="1400">
                <a:solidFill>
                  <a:schemeClr val="accent5">
                    <a:satOff val="-19091"/>
                    <a:lumOff val="-11921"/>
                  </a:schemeClr>
                </a:solidFill>
                <a:latin typeface="adonis-web"/>
                <a:ea typeface="adonis-web"/>
                <a:cs typeface="adonis-web"/>
                <a:sym typeface="adonis-web"/>
              </a:defRPr>
            </a:pPr>
            <a:r>
              <a:t>Mohammed Anjar (20ETCCS073)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Image 0" descr="Image 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  <a:ln w="12700">
            <a:miter lim="400000"/>
          </a:ln>
        </p:spPr>
      </p:pic>
      <p:sp>
        <p:nvSpPr>
          <p:cNvPr id="28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pic>
        <p:nvPicPr>
          <p:cNvPr id="29" name="Image 1" descr="Image 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14630400" cy="2428875"/>
          </a:xfrm>
          <a:prstGeom prst="rect">
            <a:avLst/>
          </a:prstGeom>
          <a:ln w="12700">
            <a:miter lim="400000"/>
          </a:ln>
        </p:spPr>
      </p:pic>
      <p:sp>
        <p:nvSpPr>
          <p:cNvPr id="30" name="Text 1"/>
          <p:cNvSpPr txBox="1"/>
          <p:nvPr/>
        </p:nvSpPr>
        <p:spPr>
          <a:xfrm>
            <a:off x="3017519" y="2963584"/>
            <a:ext cx="6364515" cy="6799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4700"/>
              </a:lnSpc>
              <a:defRPr b="1" spc="-31" sz="3800">
                <a:solidFill>
                  <a:srgbClr val="FF75D3"/>
                </a:solidFill>
                <a:latin typeface="adonis-web"/>
                <a:ea typeface="adonis-web"/>
                <a:cs typeface="adonis-web"/>
                <a:sym typeface="adonis-web"/>
              </a:defRPr>
            </a:lvl1pPr>
          </a:lstStyle>
          <a:p>
            <a:pPr/>
            <a:r>
              <a:t>Automated Resume Sorting</a:t>
            </a:r>
          </a:p>
        </p:txBody>
      </p:sp>
      <p:sp>
        <p:nvSpPr>
          <p:cNvPr id="31" name="Shape 2"/>
          <p:cNvSpPr/>
          <p:nvPr/>
        </p:nvSpPr>
        <p:spPr>
          <a:xfrm>
            <a:off x="2971800" y="5778579"/>
            <a:ext cx="8686800" cy="38815"/>
          </a:xfrm>
          <a:prstGeom prst="roundRect">
            <a:avLst>
              <a:gd name="adj" fmla="val 50000"/>
            </a:avLst>
          </a:prstGeom>
          <a:solidFill>
            <a:srgbClr val="D1B6E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2" name="Shape 3"/>
          <p:cNvSpPr/>
          <p:nvPr/>
        </p:nvSpPr>
        <p:spPr>
          <a:xfrm>
            <a:off x="5075515" y="5098493"/>
            <a:ext cx="38815" cy="680086"/>
          </a:xfrm>
          <a:prstGeom prst="roundRect">
            <a:avLst>
              <a:gd name="adj" fmla="val 50000"/>
            </a:avLst>
          </a:prstGeom>
          <a:solidFill>
            <a:srgbClr val="D1B6E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3" name="Shape 4"/>
          <p:cNvSpPr/>
          <p:nvPr/>
        </p:nvSpPr>
        <p:spPr>
          <a:xfrm>
            <a:off x="4876324" y="5559981"/>
            <a:ext cx="437199" cy="437199"/>
          </a:xfrm>
          <a:prstGeom prst="roundRect">
            <a:avLst>
              <a:gd name="adj" fmla="val 20000"/>
            </a:avLst>
          </a:prstGeom>
          <a:solidFill>
            <a:srgbClr val="EBD0FB"/>
          </a:solidFill>
          <a:ln w="7620">
            <a:solidFill>
              <a:srgbClr val="D1B6E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4" name="Text 5"/>
          <p:cNvSpPr txBox="1"/>
          <p:nvPr/>
        </p:nvSpPr>
        <p:spPr>
          <a:xfrm>
            <a:off x="4967067" y="5596413"/>
            <a:ext cx="255593" cy="4401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lnSpc>
                <a:spcPts val="2800"/>
              </a:lnSpc>
              <a:defRPr b="1" spc="-31" sz="2200">
                <a:solidFill>
                  <a:srgbClr val="272525"/>
                </a:solidFill>
                <a:latin typeface="adonis-web"/>
                <a:ea typeface="adonis-web"/>
                <a:cs typeface="adonis-web"/>
                <a:sym typeface="adonis-web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35" name="Text 6"/>
          <p:cNvSpPr txBox="1"/>
          <p:nvPr/>
        </p:nvSpPr>
        <p:spPr>
          <a:xfrm>
            <a:off x="4172193" y="3862268"/>
            <a:ext cx="1845459" cy="3806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lnSpc>
                <a:spcPts val="2300"/>
              </a:lnSpc>
              <a:defRPr b="1" spc="-31" sz="1900">
                <a:solidFill>
                  <a:srgbClr val="272525"/>
                </a:solidFill>
                <a:latin typeface="adonis-web"/>
                <a:ea typeface="adonis-web"/>
                <a:cs typeface="adonis-web"/>
                <a:sym typeface="adonis-web"/>
              </a:defRPr>
            </a:lvl1pPr>
          </a:lstStyle>
          <a:p>
            <a:pPr/>
            <a:r>
              <a:t>Inbox Scanning</a:t>
            </a:r>
          </a:p>
        </p:txBody>
      </p:sp>
      <p:sp>
        <p:nvSpPr>
          <p:cNvPr id="36" name="Text 7"/>
          <p:cNvSpPr txBox="1"/>
          <p:nvPr/>
        </p:nvSpPr>
        <p:spPr>
          <a:xfrm>
            <a:off x="3211830" y="4282440"/>
            <a:ext cx="3766185" cy="6838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ts val="2400"/>
              </a:lnSpc>
              <a:defRPr spc="-31" sz="1500">
                <a:solidFill>
                  <a:srgbClr val="27252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/>
            <a:r>
              <a:t>Incoming HR emails are automatically scanned for job application details.</a:t>
            </a:r>
          </a:p>
        </p:txBody>
      </p:sp>
      <p:sp>
        <p:nvSpPr>
          <p:cNvPr id="37" name="Shape 8"/>
          <p:cNvSpPr/>
          <p:nvPr/>
        </p:nvSpPr>
        <p:spPr>
          <a:xfrm>
            <a:off x="7295792" y="5778579"/>
            <a:ext cx="38815" cy="680086"/>
          </a:xfrm>
          <a:prstGeom prst="roundRect">
            <a:avLst>
              <a:gd name="adj" fmla="val 50000"/>
            </a:avLst>
          </a:prstGeom>
          <a:solidFill>
            <a:srgbClr val="D1B6E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8" name="Shape 9"/>
          <p:cNvSpPr/>
          <p:nvPr/>
        </p:nvSpPr>
        <p:spPr>
          <a:xfrm>
            <a:off x="7096600" y="5559981"/>
            <a:ext cx="437199" cy="437199"/>
          </a:xfrm>
          <a:prstGeom prst="roundRect">
            <a:avLst>
              <a:gd name="adj" fmla="val 20000"/>
            </a:avLst>
          </a:prstGeom>
          <a:solidFill>
            <a:srgbClr val="EBD0FB"/>
          </a:solidFill>
          <a:ln w="7620">
            <a:solidFill>
              <a:srgbClr val="D1B6E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9" name="Text 10"/>
          <p:cNvSpPr txBox="1"/>
          <p:nvPr/>
        </p:nvSpPr>
        <p:spPr>
          <a:xfrm>
            <a:off x="7187344" y="5596413"/>
            <a:ext cx="255593" cy="4401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lnSpc>
                <a:spcPts val="2800"/>
              </a:lnSpc>
              <a:defRPr b="1" spc="-31" sz="2200">
                <a:solidFill>
                  <a:srgbClr val="272525"/>
                </a:solidFill>
                <a:latin typeface="adonis-web"/>
                <a:ea typeface="adonis-web"/>
                <a:cs typeface="adonis-web"/>
                <a:sym typeface="adonis-web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40" name="Text 11"/>
          <p:cNvSpPr txBox="1"/>
          <p:nvPr/>
        </p:nvSpPr>
        <p:spPr>
          <a:xfrm>
            <a:off x="6050839" y="6652973"/>
            <a:ext cx="2528722" cy="3806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lnSpc>
                <a:spcPts val="2300"/>
              </a:lnSpc>
              <a:defRPr b="1" spc="-31" sz="1900">
                <a:solidFill>
                  <a:srgbClr val="272525"/>
                </a:solidFill>
                <a:latin typeface="adonis-web"/>
                <a:ea typeface="adonis-web"/>
                <a:cs typeface="adonis-web"/>
                <a:sym typeface="adonis-web"/>
              </a:defRPr>
            </a:lvl1pPr>
          </a:lstStyle>
          <a:p>
            <a:pPr/>
            <a:r>
              <a:t>Resume Identification</a:t>
            </a:r>
          </a:p>
        </p:txBody>
      </p:sp>
      <p:sp>
        <p:nvSpPr>
          <p:cNvPr id="41" name="Text 12"/>
          <p:cNvSpPr txBox="1"/>
          <p:nvPr/>
        </p:nvSpPr>
        <p:spPr>
          <a:xfrm>
            <a:off x="5432107" y="7073145"/>
            <a:ext cx="3766186" cy="6838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ts val="2400"/>
              </a:lnSpc>
              <a:defRPr spc="-31" sz="1500">
                <a:solidFill>
                  <a:srgbClr val="27252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/>
            <a:r>
              <a:t>Resumes are detected and separated into a dedicated "Resumes" folder.</a:t>
            </a:r>
          </a:p>
        </p:txBody>
      </p:sp>
      <p:sp>
        <p:nvSpPr>
          <p:cNvPr id="42" name="Shape 13"/>
          <p:cNvSpPr/>
          <p:nvPr/>
        </p:nvSpPr>
        <p:spPr>
          <a:xfrm>
            <a:off x="9516070" y="5098493"/>
            <a:ext cx="38815" cy="680086"/>
          </a:xfrm>
          <a:prstGeom prst="roundRect">
            <a:avLst>
              <a:gd name="adj" fmla="val 50000"/>
            </a:avLst>
          </a:prstGeom>
          <a:solidFill>
            <a:srgbClr val="D1B6E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3" name="Shape 14"/>
          <p:cNvSpPr/>
          <p:nvPr/>
        </p:nvSpPr>
        <p:spPr>
          <a:xfrm>
            <a:off x="9316879" y="5559981"/>
            <a:ext cx="437199" cy="437199"/>
          </a:xfrm>
          <a:prstGeom prst="roundRect">
            <a:avLst>
              <a:gd name="adj" fmla="val 20000"/>
            </a:avLst>
          </a:prstGeom>
          <a:solidFill>
            <a:srgbClr val="EBD0FB"/>
          </a:solidFill>
          <a:ln w="7620">
            <a:solidFill>
              <a:srgbClr val="D1B6E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44" name="Text 15"/>
          <p:cNvSpPr txBox="1"/>
          <p:nvPr/>
        </p:nvSpPr>
        <p:spPr>
          <a:xfrm>
            <a:off x="9407621" y="5596413"/>
            <a:ext cx="255593" cy="4401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lnSpc>
                <a:spcPts val="2800"/>
              </a:lnSpc>
              <a:defRPr b="1" spc="-31" sz="2200">
                <a:solidFill>
                  <a:srgbClr val="272525"/>
                </a:solidFill>
                <a:latin typeface="adonis-web"/>
                <a:ea typeface="adonis-web"/>
                <a:cs typeface="adonis-web"/>
                <a:sym typeface="adonis-web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45" name="Text 16"/>
          <p:cNvSpPr txBox="1"/>
          <p:nvPr/>
        </p:nvSpPr>
        <p:spPr>
          <a:xfrm>
            <a:off x="8444218" y="3862268"/>
            <a:ext cx="2182520" cy="3806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lnSpc>
                <a:spcPts val="2300"/>
              </a:lnSpc>
              <a:defRPr b="1" spc="-31" sz="1900">
                <a:solidFill>
                  <a:srgbClr val="272525"/>
                </a:solidFill>
                <a:latin typeface="adonis-web"/>
                <a:ea typeface="adonis-web"/>
                <a:cs typeface="adonis-web"/>
                <a:sym typeface="adonis-web"/>
              </a:defRPr>
            </a:lvl1pPr>
          </a:lstStyle>
          <a:p>
            <a:pPr/>
            <a:r>
              <a:t>Organized Storage</a:t>
            </a:r>
          </a:p>
        </p:txBody>
      </p:sp>
      <p:sp>
        <p:nvSpPr>
          <p:cNvPr id="46" name="Text 17"/>
          <p:cNvSpPr txBox="1"/>
          <p:nvPr/>
        </p:nvSpPr>
        <p:spPr>
          <a:xfrm>
            <a:off x="7652384" y="4282440"/>
            <a:ext cx="3766186" cy="6838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ts val="2400"/>
              </a:lnSpc>
              <a:defRPr spc="-31" sz="1500">
                <a:solidFill>
                  <a:srgbClr val="27252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/>
            <a:r>
              <a:t>Resumes are saved by date in the "Resumes" folder for easy access.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Image 0" descr="Image 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  <a:ln w="12700">
            <a:miter lim="400000"/>
          </a:ln>
        </p:spPr>
      </p:pic>
      <p:sp>
        <p:nvSpPr>
          <p:cNvPr id="49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50" name="Text 1"/>
          <p:cNvSpPr txBox="1"/>
          <p:nvPr/>
        </p:nvSpPr>
        <p:spPr>
          <a:xfrm>
            <a:off x="2394108" y="2216705"/>
            <a:ext cx="8345747" cy="7656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5400"/>
              </a:lnSpc>
              <a:defRPr b="1" spc="-35" sz="4300">
                <a:solidFill>
                  <a:srgbClr val="FF75D3"/>
                </a:solidFill>
                <a:latin typeface="adonis-web"/>
                <a:ea typeface="adonis-web"/>
                <a:cs typeface="adonis-web"/>
                <a:sym typeface="adonis-web"/>
              </a:defRPr>
            </a:lvl1pPr>
          </a:lstStyle>
          <a:p>
            <a:pPr/>
            <a:r>
              <a:t>Candidate Information Database</a:t>
            </a:r>
          </a:p>
        </p:txBody>
      </p:sp>
      <p:sp>
        <p:nvSpPr>
          <p:cNvPr id="51" name="Text 2"/>
          <p:cNvSpPr txBox="1"/>
          <p:nvPr/>
        </p:nvSpPr>
        <p:spPr>
          <a:xfrm>
            <a:off x="2394108" y="3466505"/>
            <a:ext cx="3178362" cy="4270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700"/>
              </a:lnSpc>
              <a:defRPr b="1" spc="-34" sz="2100">
                <a:solidFill>
                  <a:srgbClr val="FF75D3"/>
                </a:solidFill>
                <a:latin typeface="adonis-web"/>
                <a:ea typeface="adonis-web"/>
                <a:cs typeface="adonis-web"/>
                <a:sym typeface="adonis-web"/>
              </a:defRPr>
            </a:lvl1pPr>
          </a:lstStyle>
          <a:p>
            <a:pPr/>
            <a:r>
              <a:t>Comprehensive Tracking</a:t>
            </a:r>
          </a:p>
        </p:txBody>
      </p:sp>
      <p:sp>
        <p:nvSpPr>
          <p:cNvPr id="52" name="Text 3"/>
          <p:cNvSpPr txBox="1"/>
          <p:nvPr/>
        </p:nvSpPr>
        <p:spPr>
          <a:xfrm>
            <a:off x="2394108" y="4035862"/>
            <a:ext cx="2857978" cy="17870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2700"/>
              </a:lnSpc>
              <a:defRPr spc="-34" sz="1700">
                <a:solidFill>
                  <a:srgbClr val="27252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/>
            <a:r>
              <a:t>Candidate information, including name, email, contact, and LinkedIn, is extracted and recorded in a centralized database.</a:t>
            </a:r>
          </a:p>
        </p:txBody>
      </p:sp>
      <p:sp>
        <p:nvSpPr>
          <p:cNvPr id="53" name="Text 4"/>
          <p:cNvSpPr txBox="1"/>
          <p:nvPr/>
        </p:nvSpPr>
        <p:spPr>
          <a:xfrm>
            <a:off x="5893118" y="3466505"/>
            <a:ext cx="2781845" cy="4270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700"/>
              </a:lnSpc>
              <a:defRPr b="1" spc="-34" sz="2100">
                <a:solidFill>
                  <a:srgbClr val="FF75D3"/>
                </a:solidFill>
                <a:latin typeface="adonis-web"/>
                <a:ea typeface="adonis-web"/>
                <a:cs typeface="adonis-web"/>
                <a:sym typeface="adonis-web"/>
              </a:defRPr>
            </a:lvl1pPr>
          </a:lstStyle>
          <a:p>
            <a:pPr/>
            <a:r>
              <a:t>Chronological Entries</a:t>
            </a:r>
          </a:p>
        </p:txBody>
      </p:sp>
      <p:sp>
        <p:nvSpPr>
          <p:cNvPr id="54" name="Text 5"/>
          <p:cNvSpPr txBox="1"/>
          <p:nvPr/>
        </p:nvSpPr>
        <p:spPr>
          <a:xfrm>
            <a:off x="5893118" y="4035862"/>
            <a:ext cx="2857977" cy="14441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2700"/>
              </a:lnSpc>
              <a:defRPr spc="-34" sz="1700">
                <a:solidFill>
                  <a:srgbClr val="27252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/>
            <a:r>
              <a:t>Candidate entries are logged in the database with a unique serial number and the date of receipt.</a:t>
            </a:r>
          </a:p>
        </p:txBody>
      </p:sp>
      <p:sp>
        <p:nvSpPr>
          <p:cNvPr id="55" name="Text 6"/>
          <p:cNvSpPr txBox="1"/>
          <p:nvPr/>
        </p:nvSpPr>
        <p:spPr>
          <a:xfrm>
            <a:off x="9392125" y="3466505"/>
            <a:ext cx="1889686" cy="4270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700"/>
              </a:lnSpc>
              <a:defRPr b="1" spc="-34" sz="2100">
                <a:solidFill>
                  <a:srgbClr val="FF75D3"/>
                </a:solidFill>
                <a:latin typeface="adonis-web"/>
                <a:ea typeface="adonis-web"/>
                <a:cs typeface="adonis-web"/>
                <a:sym typeface="adonis-web"/>
              </a:defRPr>
            </a:lvl1pPr>
          </a:lstStyle>
          <a:p>
            <a:pPr/>
            <a:r>
              <a:t>Data Accuracy</a:t>
            </a:r>
          </a:p>
        </p:txBody>
      </p:sp>
      <p:sp>
        <p:nvSpPr>
          <p:cNvPr id="56" name="Text 7"/>
          <p:cNvSpPr txBox="1"/>
          <p:nvPr/>
        </p:nvSpPr>
        <p:spPr>
          <a:xfrm>
            <a:off x="9392125" y="4035862"/>
            <a:ext cx="2857978" cy="14441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2700"/>
              </a:lnSpc>
              <a:defRPr spc="-34" sz="1700">
                <a:solidFill>
                  <a:srgbClr val="27252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/>
            <a:r>
              <a:t>Automated data extraction ensures precision and reduces the risk of manual errors.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Image 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  <a:ln w="12700">
            <a:miter lim="400000"/>
          </a:ln>
        </p:spPr>
      </p:pic>
      <p:sp>
        <p:nvSpPr>
          <p:cNvPr id="59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60" name="Text 1"/>
          <p:cNvSpPr txBox="1"/>
          <p:nvPr/>
        </p:nvSpPr>
        <p:spPr>
          <a:xfrm>
            <a:off x="2394108" y="2118122"/>
            <a:ext cx="8675948" cy="7656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5400"/>
              </a:lnSpc>
              <a:defRPr b="1" spc="-35" sz="4300">
                <a:solidFill>
                  <a:srgbClr val="FF75D3"/>
                </a:solidFill>
                <a:latin typeface="adonis-web"/>
                <a:ea typeface="adonis-web"/>
                <a:cs typeface="adonis-web"/>
                <a:sym typeface="adonis-web"/>
              </a:defRPr>
            </a:lvl1pPr>
          </a:lstStyle>
          <a:p>
            <a:pPr/>
            <a:r>
              <a:t>Personalized Candidate Outreach</a:t>
            </a:r>
          </a:p>
        </p:txBody>
      </p:sp>
      <p:sp>
        <p:nvSpPr>
          <p:cNvPr id="61" name="Shape 2"/>
          <p:cNvSpPr/>
          <p:nvPr/>
        </p:nvSpPr>
        <p:spPr>
          <a:xfrm>
            <a:off x="2348389" y="3430428"/>
            <a:ext cx="499944" cy="499944"/>
          </a:xfrm>
          <a:prstGeom prst="roundRect">
            <a:avLst>
              <a:gd name="adj" fmla="val 20000"/>
            </a:avLst>
          </a:prstGeom>
          <a:solidFill>
            <a:srgbClr val="EBD0FB"/>
          </a:solidFill>
          <a:ln w="7620">
            <a:solidFill>
              <a:srgbClr val="D1B6E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62" name="Text 3"/>
          <p:cNvSpPr txBox="1"/>
          <p:nvPr/>
        </p:nvSpPr>
        <p:spPr>
          <a:xfrm>
            <a:off x="2456632" y="3472100"/>
            <a:ext cx="283337" cy="492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lnSpc>
                <a:spcPts val="3200"/>
              </a:lnSpc>
              <a:defRPr b="1" spc="-35" sz="2600">
                <a:solidFill>
                  <a:srgbClr val="272525"/>
                </a:solidFill>
                <a:latin typeface="adonis-web"/>
                <a:ea typeface="adonis-web"/>
                <a:cs typeface="adonis-web"/>
                <a:sym typeface="adonis-web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63" name="Text 4"/>
          <p:cNvSpPr txBox="1"/>
          <p:nvPr/>
        </p:nvSpPr>
        <p:spPr>
          <a:xfrm>
            <a:off x="3116222" y="3506747"/>
            <a:ext cx="2469099" cy="4270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700"/>
              </a:lnSpc>
              <a:defRPr b="1" spc="-34" sz="2100">
                <a:solidFill>
                  <a:srgbClr val="272525"/>
                </a:solidFill>
                <a:latin typeface="adonis-web"/>
                <a:ea typeface="adonis-web"/>
                <a:cs typeface="adonis-web"/>
                <a:sym typeface="adonis-web"/>
              </a:defRPr>
            </a:lvl1pPr>
          </a:lstStyle>
          <a:p>
            <a:pPr/>
            <a:r>
              <a:t>Confirmation Email</a:t>
            </a:r>
          </a:p>
        </p:txBody>
      </p:sp>
      <p:sp>
        <p:nvSpPr>
          <p:cNvPr id="64" name="Text 5"/>
          <p:cNvSpPr txBox="1"/>
          <p:nvPr/>
        </p:nvSpPr>
        <p:spPr>
          <a:xfrm>
            <a:off x="3116222" y="3987165"/>
            <a:ext cx="2349462" cy="17870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2700"/>
              </a:lnSpc>
              <a:defRPr spc="-34" sz="1700">
                <a:solidFill>
                  <a:srgbClr val="27252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/>
            <a:r>
              <a:t>Candidates receive a personalized email acknowledging the receipt of their application.</a:t>
            </a:r>
          </a:p>
        </p:txBody>
      </p:sp>
      <p:sp>
        <p:nvSpPr>
          <p:cNvPr id="65" name="Shape 6"/>
          <p:cNvSpPr/>
          <p:nvPr/>
        </p:nvSpPr>
        <p:spPr>
          <a:xfrm>
            <a:off x="5733574" y="3430428"/>
            <a:ext cx="499944" cy="499944"/>
          </a:xfrm>
          <a:prstGeom prst="roundRect">
            <a:avLst>
              <a:gd name="adj" fmla="val 20000"/>
            </a:avLst>
          </a:prstGeom>
          <a:solidFill>
            <a:srgbClr val="EBD0FB"/>
          </a:solidFill>
          <a:ln w="7620">
            <a:solidFill>
              <a:srgbClr val="D1B6E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66" name="Text 7"/>
          <p:cNvSpPr txBox="1"/>
          <p:nvPr/>
        </p:nvSpPr>
        <p:spPr>
          <a:xfrm>
            <a:off x="5841817" y="3472100"/>
            <a:ext cx="283337" cy="492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lnSpc>
                <a:spcPts val="3200"/>
              </a:lnSpc>
              <a:defRPr b="1" spc="-35" sz="2600">
                <a:solidFill>
                  <a:srgbClr val="272525"/>
                </a:solidFill>
                <a:latin typeface="adonis-web"/>
                <a:ea typeface="adonis-web"/>
                <a:cs typeface="adonis-web"/>
                <a:sym typeface="adonis-web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67" name="Text 8"/>
          <p:cNvSpPr txBox="1"/>
          <p:nvPr/>
        </p:nvSpPr>
        <p:spPr>
          <a:xfrm>
            <a:off x="6501408" y="3506747"/>
            <a:ext cx="1775218" cy="4270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700"/>
              </a:lnSpc>
              <a:defRPr b="1" spc="-34" sz="2100">
                <a:solidFill>
                  <a:srgbClr val="272525"/>
                </a:solidFill>
                <a:latin typeface="adonis-web"/>
                <a:ea typeface="adonis-web"/>
                <a:cs typeface="adonis-web"/>
                <a:sym typeface="adonis-web"/>
              </a:defRPr>
            </a:lvl1pPr>
          </a:lstStyle>
          <a:p>
            <a:pPr/>
            <a:r>
              <a:t>Friendly Tone</a:t>
            </a:r>
          </a:p>
        </p:txBody>
      </p:sp>
      <p:sp>
        <p:nvSpPr>
          <p:cNvPr id="68" name="Text 9"/>
          <p:cNvSpPr txBox="1"/>
          <p:nvPr/>
        </p:nvSpPr>
        <p:spPr>
          <a:xfrm>
            <a:off x="6501408" y="3987165"/>
            <a:ext cx="2349461" cy="17870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2700"/>
              </a:lnSpc>
              <a:defRPr spc="-34" sz="1700">
                <a:solidFill>
                  <a:srgbClr val="27252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/>
            <a:r>
              <a:t>The email is crafted with a warm and professional tone, addressing the candidate by their first name.</a:t>
            </a:r>
          </a:p>
        </p:txBody>
      </p:sp>
      <p:sp>
        <p:nvSpPr>
          <p:cNvPr id="69" name="Shape 10"/>
          <p:cNvSpPr/>
          <p:nvPr/>
        </p:nvSpPr>
        <p:spPr>
          <a:xfrm>
            <a:off x="9118758" y="3430428"/>
            <a:ext cx="499944" cy="499944"/>
          </a:xfrm>
          <a:prstGeom prst="roundRect">
            <a:avLst>
              <a:gd name="adj" fmla="val 20000"/>
            </a:avLst>
          </a:prstGeom>
          <a:solidFill>
            <a:srgbClr val="EBD0FB"/>
          </a:solidFill>
          <a:ln w="7620">
            <a:solidFill>
              <a:srgbClr val="D1B6E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70" name="Text 11"/>
          <p:cNvSpPr txBox="1"/>
          <p:nvPr/>
        </p:nvSpPr>
        <p:spPr>
          <a:xfrm>
            <a:off x="9227002" y="3472100"/>
            <a:ext cx="283338" cy="492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lnSpc>
                <a:spcPts val="3200"/>
              </a:lnSpc>
              <a:defRPr b="1" spc="-35" sz="2600">
                <a:solidFill>
                  <a:srgbClr val="272525"/>
                </a:solidFill>
                <a:latin typeface="adonis-web"/>
                <a:ea typeface="adonis-web"/>
                <a:cs typeface="adonis-web"/>
                <a:sym typeface="adonis-web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71" name="Text 12"/>
          <p:cNvSpPr txBox="1"/>
          <p:nvPr/>
        </p:nvSpPr>
        <p:spPr>
          <a:xfrm>
            <a:off x="9886592" y="3506747"/>
            <a:ext cx="2349461" cy="769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2700"/>
              </a:lnSpc>
              <a:defRPr b="1" spc="-34" sz="2100">
                <a:solidFill>
                  <a:srgbClr val="272525"/>
                </a:solidFill>
                <a:latin typeface="adonis-web"/>
                <a:ea typeface="adonis-web"/>
                <a:cs typeface="adonis-web"/>
                <a:sym typeface="adonis-web"/>
              </a:defRPr>
            </a:lvl1pPr>
          </a:lstStyle>
          <a:p>
            <a:pPr/>
            <a:r>
              <a:t>Transparent Next Steps</a:t>
            </a:r>
          </a:p>
        </p:txBody>
      </p:sp>
      <p:sp>
        <p:nvSpPr>
          <p:cNvPr id="72" name="Text 13"/>
          <p:cNvSpPr txBox="1"/>
          <p:nvPr/>
        </p:nvSpPr>
        <p:spPr>
          <a:xfrm>
            <a:off x="9886592" y="4334350"/>
            <a:ext cx="2349461" cy="17870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2700"/>
              </a:lnSpc>
              <a:defRPr spc="-34" sz="1700">
                <a:solidFill>
                  <a:srgbClr val="27252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/>
            <a:r>
              <a:t>The email informs candidates that ZZ Enterprises will be in touch soon regarding the next steps.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Image 0" descr="Image 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  <a:ln w="12700">
            <a:miter lim="400000"/>
          </a:ln>
        </p:spPr>
      </p:pic>
      <p:sp>
        <p:nvSpPr>
          <p:cNvPr id="75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76" name="Text 1"/>
          <p:cNvSpPr txBox="1"/>
          <p:nvPr/>
        </p:nvSpPr>
        <p:spPr>
          <a:xfrm>
            <a:off x="2394108" y="1327665"/>
            <a:ext cx="6613058" cy="7656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5400"/>
              </a:lnSpc>
              <a:defRPr b="1" spc="-35" sz="4300">
                <a:solidFill>
                  <a:srgbClr val="FF75D3"/>
                </a:solidFill>
                <a:latin typeface="adonis-web"/>
                <a:ea typeface="adonis-web"/>
                <a:cs typeface="adonis-web"/>
                <a:sym typeface="adonis-web"/>
              </a:defRPr>
            </a:lvl1pPr>
          </a:lstStyle>
          <a:p>
            <a:pPr/>
            <a:r>
              <a:t>Efficient Resume Storage</a:t>
            </a:r>
          </a:p>
        </p:txBody>
      </p:sp>
      <p:pic>
        <p:nvPicPr>
          <p:cNvPr id="77" name="Image 1" descr="Image 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348389" y="2466380"/>
            <a:ext cx="4800125" cy="2966681"/>
          </a:xfrm>
          <a:prstGeom prst="rect">
            <a:avLst/>
          </a:prstGeom>
          <a:ln w="12700">
            <a:miter lim="400000"/>
          </a:ln>
        </p:spPr>
      </p:pic>
      <p:sp>
        <p:nvSpPr>
          <p:cNvPr id="78" name="Text 2"/>
          <p:cNvSpPr txBox="1"/>
          <p:nvPr/>
        </p:nvSpPr>
        <p:spPr>
          <a:xfrm>
            <a:off x="2394109" y="5710713"/>
            <a:ext cx="2706740" cy="4270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700"/>
              </a:lnSpc>
              <a:defRPr b="1" spc="-34" sz="2100">
                <a:solidFill>
                  <a:srgbClr val="272525"/>
                </a:solidFill>
                <a:latin typeface="adonis-web"/>
                <a:ea typeface="adonis-web"/>
                <a:cs typeface="adonis-web"/>
                <a:sym typeface="adonis-web"/>
              </a:defRPr>
            </a:lvl1pPr>
          </a:lstStyle>
          <a:p>
            <a:pPr/>
            <a:r>
              <a:t>Automated Archiving</a:t>
            </a:r>
          </a:p>
        </p:txBody>
      </p:sp>
      <p:sp>
        <p:nvSpPr>
          <p:cNvPr id="79" name="Text 3"/>
          <p:cNvSpPr txBox="1"/>
          <p:nvPr/>
        </p:nvSpPr>
        <p:spPr>
          <a:xfrm>
            <a:off x="2394108" y="6191131"/>
            <a:ext cx="4708685" cy="758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2700"/>
              </a:lnSpc>
              <a:defRPr spc="-34" sz="1700">
                <a:solidFill>
                  <a:srgbClr val="27252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/>
            <a:r>
              <a:t>Resumes are automatically saved to a shared network drive, organized by the date of receipt.</a:t>
            </a:r>
          </a:p>
        </p:txBody>
      </p:sp>
      <p:pic>
        <p:nvPicPr>
          <p:cNvPr id="80" name="Image 2" descr="Imag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481768" y="2466380"/>
            <a:ext cx="4800125" cy="2966681"/>
          </a:xfrm>
          <a:prstGeom prst="rect">
            <a:avLst/>
          </a:prstGeom>
          <a:ln w="12700">
            <a:miter lim="400000"/>
          </a:ln>
        </p:spPr>
      </p:pic>
      <p:sp>
        <p:nvSpPr>
          <p:cNvPr id="81" name="Text 4"/>
          <p:cNvSpPr txBox="1"/>
          <p:nvPr/>
        </p:nvSpPr>
        <p:spPr>
          <a:xfrm>
            <a:off x="7527487" y="5710713"/>
            <a:ext cx="3054371" cy="4270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700"/>
              </a:lnSpc>
              <a:defRPr b="1" spc="-34" sz="2100">
                <a:solidFill>
                  <a:srgbClr val="272525"/>
                </a:solidFill>
                <a:latin typeface="adonis-web"/>
                <a:ea typeface="adonis-web"/>
                <a:cs typeface="adonis-web"/>
                <a:sym typeface="adonis-web"/>
              </a:defRPr>
            </a:lvl1pPr>
          </a:lstStyle>
          <a:p>
            <a:pPr/>
            <a:r>
              <a:t>Structured Organization</a:t>
            </a:r>
          </a:p>
        </p:txBody>
      </p:sp>
      <p:sp>
        <p:nvSpPr>
          <p:cNvPr id="82" name="Text 5"/>
          <p:cNvSpPr txBox="1"/>
          <p:nvPr/>
        </p:nvSpPr>
        <p:spPr>
          <a:xfrm>
            <a:off x="7527487" y="6191131"/>
            <a:ext cx="4708685" cy="11012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2700"/>
              </a:lnSpc>
              <a:defRPr spc="-34" sz="1700">
                <a:solidFill>
                  <a:srgbClr val="27252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/>
            <a:r>
              <a:t>The "Resumes" folder ensures a clear and consistent filing system for all incoming applications.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Image 0" descr="Image 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  <a:ln w="12700">
            <a:miter lim="400000"/>
          </a:ln>
        </p:spPr>
      </p:pic>
      <p:sp>
        <p:nvSpPr>
          <p:cNvPr id="85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pic>
        <p:nvPicPr>
          <p:cNvPr id="86" name="Image 1" descr="Image 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7621" y="0"/>
            <a:ext cx="3657601" cy="8229600"/>
          </a:xfrm>
          <a:prstGeom prst="rect">
            <a:avLst/>
          </a:prstGeom>
          <a:ln w="12700">
            <a:miter lim="400000"/>
          </a:ln>
        </p:spPr>
      </p:pic>
      <p:sp>
        <p:nvSpPr>
          <p:cNvPr id="87" name="Text 1"/>
          <p:cNvSpPr txBox="1"/>
          <p:nvPr/>
        </p:nvSpPr>
        <p:spPr>
          <a:xfrm>
            <a:off x="4536519" y="934759"/>
            <a:ext cx="5916835" cy="7656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5400"/>
              </a:lnSpc>
              <a:defRPr b="1" spc="-35" sz="4300">
                <a:solidFill>
                  <a:srgbClr val="FF75D3"/>
                </a:solidFill>
                <a:latin typeface="adonis-web"/>
                <a:ea typeface="adonis-web"/>
                <a:cs typeface="adonis-web"/>
                <a:sym typeface="adonis-web"/>
              </a:defRPr>
            </a:lvl1pPr>
          </a:lstStyle>
          <a:p>
            <a:pPr/>
            <a:r>
              <a:t>Workflow Optimization</a:t>
            </a:r>
          </a:p>
        </p:txBody>
      </p:sp>
      <p:pic>
        <p:nvPicPr>
          <p:cNvPr id="88" name="Image 2" descr="Imag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490799" y="1962387"/>
            <a:ext cx="1110973" cy="1777485"/>
          </a:xfrm>
          <a:prstGeom prst="rect">
            <a:avLst/>
          </a:prstGeom>
          <a:ln w="12700">
            <a:miter lim="400000"/>
          </a:ln>
        </p:spPr>
      </p:pic>
      <p:sp>
        <p:nvSpPr>
          <p:cNvPr id="89" name="Text 2"/>
          <p:cNvSpPr txBox="1"/>
          <p:nvPr/>
        </p:nvSpPr>
        <p:spPr>
          <a:xfrm>
            <a:off x="5980748" y="2184558"/>
            <a:ext cx="2658297" cy="4270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700"/>
              </a:lnSpc>
              <a:defRPr b="1" spc="-34" sz="2100">
                <a:solidFill>
                  <a:srgbClr val="272525"/>
                </a:solidFill>
                <a:latin typeface="adonis-web"/>
                <a:ea typeface="adonis-web"/>
                <a:cs typeface="adonis-web"/>
                <a:sym typeface="adonis-web"/>
              </a:defRPr>
            </a:lvl1pPr>
          </a:lstStyle>
          <a:p>
            <a:pPr/>
            <a:r>
              <a:t>Streamlined Process</a:t>
            </a:r>
          </a:p>
        </p:txBody>
      </p:sp>
      <p:sp>
        <p:nvSpPr>
          <p:cNvPr id="90" name="Text 3"/>
          <p:cNvSpPr txBox="1"/>
          <p:nvPr/>
        </p:nvSpPr>
        <p:spPr>
          <a:xfrm>
            <a:off x="5980748" y="2664976"/>
            <a:ext cx="7549667" cy="4154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700"/>
              </a:lnSpc>
              <a:defRPr spc="-34" sz="1700">
                <a:solidFill>
                  <a:srgbClr val="27252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/>
            <a:r>
              <a:t>The automated HR workflow eliminates manual tasks, saving time and resources.</a:t>
            </a:r>
          </a:p>
        </p:txBody>
      </p:sp>
      <p:pic>
        <p:nvPicPr>
          <p:cNvPr id="91" name="Image 3" descr="Image 3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490799" y="3739872"/>
            <a:ext cx="1110973" cy="1777485"/>
          </a:xfrm>
          <a:prstGeom prst="rect">
            <a:avLst/>
          </a:prstGeom>
          <a:ln w="12700">
            <a:miter lim="400000"/>
          </a:ln>
        </p:spPr>
      </p:pic>
      <p:sp>
        <p:nvSpPr>
          <p:cNvPr id="92" name="Text 4"/>
          <p:cNvSpPr txBox="1"/>
          <p:nvPr/>
        </p:nvSpPr>
        <p:spPr>
          <a:xfrm>
            <a:off x="5980748" y="3962043"/>
            <a:ext cx="2866995" cy="4270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700"/>
              </a:lnSpc>
              <a:defRPr b="1" spc="-34" sz="2100">
                <a:solidFill>
                  <a:srgbClr val="272525"/>
                </a:solidFill>
                <a:latin typeface="adonis-web"/>
                <a:ea typeface="adonis-web"/>
                <a:cs typeface="adonis-web"/>
                <a:sym typeface="adonis-web"/>
              </a:defRPr>
            </a:lvl1pPr>
          </a:lstStyle>
          <a:p>
            <a:pPr/>
            <a:r>
              <a:t>Increased Productivity</a:t>
            </a:r>
          </a:p>
        </p:txBody>
      </p:sp>
      <p:sp>
        <p:nvSpPr>
          <p:cNvPr id="93" name="Text 5"/>
          <p:cNvSpPr txBox="1"/>
          <p:nvPr/>
        </p:nvSpPr>
        <p:spPr>
          <a:xfrm>
            <a:off x="5980748" y="4442459"/>
            <a:ext cx="7770733" cy="758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2700"/>
              </a:lnSpc>
              <a:defRPr spc="-34" sz="1700">
                <a:solidFill>
                  <a:srgbClr val="27252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/>
            <a:r>
              <a:t>HR professionals can focus on more strategic initiatives rather than repetitive administrative work.</a:t>
            </a:r>
          </a:p>
        </p:txBody>
      </p:sp>
      <p:pic>
        <p:nvPicPr>
          <p:cNvPr id="94" name="Image 4" descr="Image 4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490799" y="5517355"/>
            <a:ext cx="1110973" cy="1777485"/>
          </a:xfrm>
          <a:prstGeom prst="rect">
            <a:avLst/>
          </a:prstGeom>
          <a:ln w="12700">
            <a:miter lim="400000"/>
          </a:ln>
        </p:spPr>
      </p:pic>
      <p:sp>
        <p:nvSpPr>
          <p:cNvPr id="95" name="Text 6"/>
          <p:cNvSpPr txBox="1"/>
          <p:nvPr/>
        </p:nvSpPr>
        <p:spPr>
          <a:xfrm>
            <a:off x="5980748" y="5739527"/>
            <a:ext cx="4036290" cy="4270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700"/>
              </a:lnSpc>
              <a:defRPr b="1" spc="-34" sz="2100">
                <a:solidFill>
                  <a:srgbClr val="272525"/>
                </a:solidFill>
                <a:latin typeface="adonis-web"/>
                <a:ea typeface="adonis-web"/>
                <a:cs typeface="adonis-web"/>
                <a:sym typeface="adonis-web"/>
              </a:defRPr>
            </a:lvl1pPr>
          </a:lstStyle>
          <a:p>
            <a:pPr/>
            <a:r>
              <a:t>Improved Candidate Experience</a:t>
            </a:r>
          </a:p>
        </p:txBody>
      </p:sp>
      <p:sp>
        <p:nvSpPr>
          <p:cNvPr id="96" name="Text 7"/>
          <p:cNvSpPr txBox="1"/>
          <p:nvPr/>
        </p:nvSpPr>
        <p:spPr>
          <a:xfrm>
            <a:off x="5980748" y="6219943"/>
            <a:ext cx="7910873" cy="4154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700"/>
              </a:lnSpc>
              <a:defRPr spc="-34" sz="1700">
                <a:solidFill>
                  <a:srgbClr val="27252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/>
            <a:r>
              <a:t>The efficient handling of applications enhances the overall experience for job seekers.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Image 0" descr="Image 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  <a:ln w="12700">
            <a:miter lim="400000"/>
          </a:ln>
        </p:spPr>
      </p:pic>
      <p:sp>
        <p:nvSpPr>
          <p:cNvPr id="99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pic>
        <p:nvPicPr>
          <p:cNvPr id="100" name="Image 1" descr="Image 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7621" y="0"/>
            <a:ext cx="3657601" cy="8229600"/>
          </a:xfrm>
          <a:prstGeom prst="rect">
            <a:avLst/>
          </a:prstGeom>
          <a:ln w="12700">
            <a:miter lim="400000"/>
          </a:ln>
        </p:spPr>
      </p:pic>
      <p:sp>
        <p:nvSpPr>
          <p:cNvPr id="101" name="Text 1"/>
          <p:cNvSpPr txBox="1"/>
          <p:nvPr/>
        </p:nvSpPr>
        <p:spPr>
          <a:xfrm>
            <a:off x="4536518" y="1661398"/>
            <a:ext cx="6262858" cy="7656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5400"/>
              </a:lnSpc>
              <a:defRPr b="1" spc="-35" sz="4300">
                <a:solidFill>
                  <a:srgbClr val="FF75D3"/>
                </a:solidFill>
                <a:latin typeface="adonis-web"/>
                <a:ea typeface="adonis-web"/>
                <a:cs typeface="adonis-web"/>
                <a:sym typeface="adonis-web"/>
              </a:defRPr>
            </a:lvl1pPr>
          </a:lstStyle>
          <a:p>
            <a:pPr/>
            <a:r>
              <a:t>Reporting and Analytics</a:t>
            </a:r>
          </a:p>
        </p:txBody>
      </p:sp>
      <p:sp>
        <p:nvSpPr>
          <p:cNvPr id="102" name="Shape 2"/>
          <p:cNvSpPr/>
          <p:nvPr/>
        </p:nvSpPr>
        <p:spPr>
          <a:xfrm>
            <a:off x="4490799" y="2689026"/>
            <a:ext cx="4542116" cy="2006204"/>
          </a:xfrm>
          <a:prstGeom prst="roundRect">
            <a:avLst>
              <a:gd name="adj" fmla="val 4984"/>
            </a:avLst>
          </a:prstGeom>
          <a:solidFill>
            <a:srgbClr val="EBD0FB"/>
          </a:solidFill>
          <a:ln w="7620">
            <a:solidFill>
              <a:srgbClr val="D1B6E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03" name="Text 3"/>
          <p:cNvSpPr txBox="1"/>
          <p:nvPr/>
        </p:nvSpPr>
        <p:spPr>
          <a:xfrm>
            <a:off x="4766310" y="2918816"/>
            <a:ext cx="2667786" cy="4270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700"/>
              </a:lnSpc>
              <a:defRPr b="1" spc="-34" sz="2100">
                <a:solidFill>
                  <a:srgbClr val="272525"/>
                </a:solidFill>
                <a:latin typeface="adonis-web"/>
                <a:ea typeface="adonis-web"/>
                <a:cs typeface="adonis-web"/>
                <a:sym typeface="adonis-web"/>
              </a:defRPr>
            </a:lvl1pPr>
          </a:lstStyle>
          <a:p>
            <a:pPr/>
            <a:r>
              <a:t>Recruitment Insights</a:t>
            </a:r>
          </a:p>
        </p:txBody>
      </p:sp>
      <p:sp>
        <p:nvSpPr>
          <p:cNvPr id="104" name="Text 4"/>
          <p:cNvSpPr txBox="1"/>
          <p:nvPr/>
        </p:nvSpPr>
        <p:spPr>
          <a:xfrm>
            <a:off x="4766310" y="3399233"/>
            <a:ext cx="3991095" cy="11012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2700"/>
              </a:lnSpc>
              <a:defRPr spc="-34" sz="1700">
                <a:solidFill>
                  <a:srgbClr val="27252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/>
            <a:r>
              <a:t>The system generates detailed reports on candidate sources, hiring trends, and process efficiency.</a:t>
            </a:r>
          </a:p>
        </p:txBody>
      </p:sp>
      <p:sp>
        <p:nvSpPr>
          <p:cNvPr id="105" name="Shape 5"/>
          <p:cNvSpPr/>
          <p:nvPr/>
        </p:nvSpPr>
        <p:spPr>
          <a:xfrm>
            <a:off x="9255084" y="2689026"/>
            <a:ext cx="4542116" cy="2006204"/>
          </a:xfrm>
          <a:prstGeom prst="roundRect">
            <a:avLst>
              <a:gd name="adj" fmla="val 4984"/>
            </a:avLst>
          </a:prstGeom>
          <a:solidFill>
            <a:srgbClr val="EBD0FB"/>
          </a:solidFill>
          <a:ln w="7620">
            <a:solidFill>
              <a:srgbClr val="D1B6E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06" name="Text 6"/>
          <p:cNvSpPr txBox="1"/>
          <p:nvPr/>
        </p:nvSpPr>
        <p:spPr>
          <a:xfrm>
            <a:off x="9530595" y="2918816"/>
            <a:ext cx="2841749" cy="4270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700"/>
              </a:lnSpc>
              <a:defRPr b="1" spc="-34" sz="2100">
                <a:solidFill>
                  <a:srgbClr val="272525"/>
                </a:solidFill>
                <a:latin typeface="adonis-web"/>
                <a:ea typeface="adonis-web"/>
                <a:cs typeface="adonis-web"/>
                <a:sym typeface="adonis-web"/>
              </a:defRPr>
            </a:lvl1pPr>
          </a:lstStyle>
          <a:p>
            <a:pPr/>
            <a:r>
              <a:t>Data-Driven Decisions</a:t>
            </a:r>
          </a:p>
        </p:txBody>
      </p:sp>
      <p:sp>
        <p:nvSpPr>
          <p:cNvPr id="107" name="Text 7"/>
          <p:cNvSpPr txBox="1"/>
          <p:nvPr/>
        </p:nvSpPr>
        <p:spPr>
          <a:xfrm>
            <a:off x="9530595" y="3399233"/>
            <a:ext cx="3991095" cy="11012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2700"/>
              </a:lnSpc>
              <a:defRPr spc="-34" sz="1700">
                <a:solidFill>
                  <a:srgbClr val="27252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/>
            <a:r>
              <a:t>HR managers can leverage these insights to make informed decisions and optimize recruitment strategies.</a:t>
            </a:r>
          </a:p>
        </p:txBody>
      </p:sp>
      <p:sp>
        <p:nvSpPr>
          <p:cNvPr id="108" name="Shape 8"/>
          <p:cNvSpPr/>
          <p:nvPr/>
        </p:nvSpPr>
        <p:spPr>
          <a:xfrm>
            <a:off x="4490799" y="4917399"/>
            <a:ext cx="9306402" cy="1650803"/>
          </a:xfrm>
          <a:prstGeom prst="roundRect">
            <a:avLst>
              <a:gd name="adj" fmla="val 6057"/>
            </a:avLst>
          </a:prstGeom>
          <a:solidFill>
            <a:srgbClr val="EBD0FB"/>
          </a:solidFill>
          <a:ln w="7620">
            <a:solidFill>
              <a:srgbClr val="D1B6E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09" name="Text 9"/>
          <p:cNvSpPr txBox="1"/>
          <p:nvPr/>
        </p:nvSpPr>
        <p:spPr>
          <a:xfrm>
            <a:off x="4766310" y="5147190"/>
            <a:ext cx="3236442" cy="4270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700"/>
              </a:lnSpc>
              <a:defRPr b="1" spc="-34" sz="2100">
                <a:solidFill>
                  <a:srgbClr val="272525"/>
                </a:solidFill>
                <a:latin typeface="adonis-web"/>
                <a:ea typeface="adonis-web"/>
                <a:cs typeface="adonis-web"/>
                <a:sym typeface="adonis-web"/>
              </a:defRPr>
            </a:lvl1pPr>
          </a:lstStyle>
          <a:p>
            <a:pPr/>
            <a:r>
              <a:t>Continuous Improvement</a:t>
            </a:r>
          </a:p>
        </p:txBody>
      </p:sp>
      <p:sp>
        <p:nvSpPr>
          <p:cNvPr id="110" name="Text 10"/>
          <p:cNvSpPr txBox="1"/>
          <p:nvPr/>
        </p:nvSpPr>
        <p:spPr>
          <a:xfrm>
            <a:off x="4766310" y="5627608"/>
            <a:ext cx="8755380" cy="758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2700"/>
              </a:lnSpc>
              <a:defRPr spc="-34" sz="1700">
                <a:solidFill>
                  <a:srgbClr val="27252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/>
            <a:r>
              <a:t>The analytics enable ZZ Enterprises to identify areas for improvement and enhance the HR function over time.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Image 0" descr="Image 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14" name="Text 1"/>
          <p:cNvSpPr txBox="1"/>
          <p:nvPr/>
        </p:nvSpPr>
        <p:spPr>
          <a:xfrm>
            <a:off x="2394109" y="2205633"/>
            <a:ext cx="5331628" cy="7656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5400"/>
              </a:lnSpc>
              <a:defRPr b="1" spc="-35" sz="4300">
                <a:solidFill>
                  <a:srgbClr val="FF75D3"/>
                </a:solidFill>
                <a:latin typeface="adonis-web"/>
                <a:ea typeface="adonis-web"/>
                <a:cs typeface="adonis-web"/>
                <a:sym typeface="adonis-web"/>
              </a:defRPr>
            </a:lvl1pPr>
          </a:lstStyle>
          <a:p>
            <a:pPr/>
            <a:r>
              <a:t>Scalable and Secure</a:t>
            </a:r>
          </a:p>
        </p:txBody>
      </p:sp>
      <p:pic>
        <p:nvPicPr>
          <p:cNvPr id="115" name="Image 1" descr="Image 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348389" y="3344347"/>
            <a:ext cx="555428" cy="555428"/>
          </a:xfrm>
          <a:prstGeom prst="rect">
            <a:avLst/>
          </a:prstGeom>
          <a:ln w="12700">
            <a:miter lim="400000"/>
          </a:ln>
        </p:spPr>
      </p:pic>
      <p:sp>
        <p:nvSpPr>
          <p:cNvPr id="116" name="Text 2"/>
          <p:cNvSpPr txBox="1"/>
          <p:nvPr/>
        </p:nvSpPr>
        <p:spPr>
          <a:xfrm>
            <a:off x="2394109" y="4121944"/>
            <a:ext cx="2892241" cy="4270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700"/>
              </a:lnSpc>
              <a:defRPr b="1" spc="-34" sz="2100">
                <a:solidFill>
                  <a:srgbClr val="272525"/>
                </a:solidFill>
                <a:latin typeface="adonis-web"/>
                <a:ea typeface="adonis-web"/>
                <a:cs typeface="adonis-web"/>
                <a:sym typeface="adonis-web"/>
              </a:defRPr>
            </a:lvl1pPr>
          </a:lstStyle>
          <a:p>
            <a:pPr/>
            <a:r>
              <a:t>Scalable Infrastructure</a:t>
            </a:r>
          </a:p>
        </p:txBody>
      </p:sp>
      <p:sp>
        <p:nvSpPr>
          <p:cNvPr id="117" name="Text 3"/>
          <p:cNvSpPr txBox="1"/>
          <p:nvPr/>
        </p:nvSpPr>
        <p:spPr>
          <a:xfrm>
            <a:off x="2394109" y="4602360"/>
            <a:ext cx="2997519" cy="14441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2700"/>
              </a:lnSpc>
              <a:defRPr spc="-34" sz="1700">
                <a:solidFill>
                  <a:srgbClr val="27252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/>
            <a:r>
              <a:t>The automation solution is built on a scalable and secure infrastructure to accommodate future growth.</a:t>
            </a:r>
          </a:p>
        </p:txBody>
      </p:sp>
      <p:pic>
        <p:nvPicPr>
          <p:cNvPr id="118" name="Image 2" descr="Imag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770602" y="3344347"/>
            <a:ext cx="555428" cy="555428"/>
          </a:xfrm>
          <a:prstGeom prst="rect">
            <a:avLst/>
          </a:prstGeom>
          <a:ln w="12700">
            <a:miter lim="400000"/>
          </a:ln>
        </p:spPr>
      </p:pic>
      <p:sp>
        <p:nvSpPr>
          <p:cNvPr id="119" name="Text 4"/>
          <p:cNvSpPr txBox="1"/>
          <p:nvPr/>
        </p:nvSpPr>
        <p:spPr>
          <a:xfrm>
            <a:off x="5816322" y="4121944"/>
            <a:ext cx="2008415" cy="4270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700"/>
              </a:lnSpc>
              <a:defRPr b="1" spc="-34" sz="2100">
                <a:solidFill>
                  <a:srgbClr val="272525"/>
                </a:solidFill>
                <a:latin typeface="adonis-web"/>
                <a:ea typeface="adonis-web"/>
                <a:cs typeface="adonis-web"/>
                <a:sym typeface="adonis-web"/>
              </a:defRPr>
            </a:lvl1pPr>
          </a:lstStyle>
          <a:p>
            <a:pPr/>
            <a:r>
              <a:t>Data Protection</a:t>
            </a:r>
          </a:p>
        </p:txBody>
      </p:sp>
      <p:sp>
        <p:nvSpPr>
          <p:cNvPr id="120" name="Text 5"/>
          <p:cNvSpPr txBox="1"/>
          <p:nvPr/>
        </p:nvSpPr>
        <p:spPr>
          <a:xfrm>
            <a:off x="5816322" y="4602360"/>
            <a:ext cx="2997519" cy="14441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2700"/>
              </a:lnSpc>
              <a:defRPr spc="-34" sz="1700">
                <a:solidFill>
                  <a:srgbClr val="27252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/>
            <a:r>
              <a:t>Robust security measures ensure the confidentiality and integrity of candidate information.</a:t>
            </a:r>
          </a:p>
        </p:txBody>
      </p:sp>
      <p:pic>
        <p:nvPicPr>
          <p:cNvPr id="121" name="Image 3" descr="Image 3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192815" y="3344347"/>
            <a:ext cx="555428" cy="555428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Text 6"/>
          <p:cNvSpPr txBox="1"/>
          <p:nvPr/>
        </p:nvSpPr>
        <p:spPr>
          <a:xfrm>
            <a:off x="9238535" y="4121944"/>
            <a:ext cx="2950842" cy="4270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700"/>
              </a:lnSpc>
              <a:defRPr b="1" spc="-34" sz="2100">
                <a:solidFill>
                  <a:srgbClr val="272525"/>
                </a:solidFill>
                <a:latin typeface="adonis-web"/>
                <a:ea typeface="adonis-web"/>
                <a:cs typeface="adonis-web"/>
                <a:sym typeface="adonis-web"/>
              </a:defRPr>
            </a:lvl1pPr>
          </a:lstStyle>
          <a:p>
            <a:pPr/>
            <a:r>
              <a:t>Cloud-Based Flexibility</a:t>
            </a:r>
          </a:p>
        </p:txBody>
      </p:sp>
      <p:sp>
        <p:nvSpPr>
          <p:cNvPr id="123" name="Text 7"/>
          <p:cNvSpPr txBox="1"/>
          <p:nvPr/>
        </p:nvSpPr>
        <p:spPr>
          <a:xfrm>
            <a:off x="9238535" y="4602360"/>
            <a:ext cx="2997638" cy="11012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2700"/>
              </a:lnSpc>
              <a:defRPr spc="-34" sz="1700">
                <a:solidFill>
                  <a:srgbClr val="27252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/>
            <a:r>
              <a:t>The cloud-based platform offers flexibility and accessibility for HR teams.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Image 0" descr="Image 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  <a:ln w="12700">
            <a:miter lim="400000"/>
          </a:ln>
        </p:spPr>
      </p:pic>
      <p:sp>
        <p:nvSpPr>
          <p:cNvPr id="126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27" name="Text 1"/>
          <p:cNvSpPr txBox="1"/>
          <p:nvPr/>
        </p:nvSpPr>
        <p:spPr>
          <a:xfrm>
            <a:off x="2394108" y="1552812"/>
            <a:ext cx="9000371" cy="7656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5400"/>
              </a:lnSpc>
              <a:defRPr b="1" spc="-35" sz="4300">
                <a:solidFill>
                  <a:srgbClr val="FF75D3"/>
                </a:solidFill>
                <a:latin typeface="adonis-web"/>
                <a:ea typeface="adonis-web"/>
                <a:cs typeface="adonis-web"/>
                <a:sym typeface="adonis-web"/>
              </a:defRPr>
            </a:lvl1pPr>
          </a:lstStyle>
          <a:p>
            <a:pPr/>
            <a:r>
              <a:t>Transforming HR at ZZ Enterprises</a:t>
            </a:r>
          </a:p>
        </p:txBody>
      </p:sp>
      <p:sp>
        <p:nvSpPr>
          <p:cNvPr id="128" name="Shape 2"/>
          <p:cNvSpPr/>
          <p:nvPr/>
        </p:nvSpPr>
        <p:spPr>
          <a:xfrm>
            <a:off x="2348389" y="2691526"/>
            <a:ext cx="9933503" cy="3985261"/>
          </a:xfrm>
          <a:prstGeom prst="roundRect">
            <a:avLst>
              <a:gd name="adj" fmla="val 2509"/>
            </a:avLst>
          </a:prstGeom>
          <a:ln w="7620">
            <a:solidFill>
              <a:srgbClr val="000000">
                <a:alpha val="8000"/>
              </a:srgbClr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29" name="Shape 3"/>
          <p:cNvSpPr/>
          <p:nvPr/>
        </p:nvSpPr>
        <p:spPr>
          <a:xfrm>
            <a:off x="2356008" y="2699147"/>
            <a:ext cx="9918264" cy="992506"/>
          </a:xfrm>
          <a:prstGeom prst="rect">
            <a:avLst/>
          </a:prstGeom>
          <a:solidFill>
            <a:srgbClr val="FFFFFF">
              <a:alpha val="4000"/>
            </a:srgbClr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30" name="Text 4"/>
          <p:cNvSpPr txBox="1"/>
          <p:nvPr/>
        </p:nvSpPr>
        <p:spPr>
          <a:xfrm>
            <a:off x="2624017" y="2839997"/>
            <a:ext cx="979797" cy="4154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700"/>
              </a:lnSpc>
              <a:defRPr spc="-34" sz="1700">
                <a:solidFill>
                  <a:srgbClr val="27252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/>
            <a:r>
              <a:t>Efficiency</a:t>
            </a:r>
          </a:p>
        </p:txBody>
      </p:sp>
      <p:sp>
        <p:nvSpPr>
          <p:cNvPr id="131" name="Text 5"/>
          <p:cNvSpPr txBox="1"/>
          <p:nvPr/>
        </p:nvSpPr>
        <p:spPr>
          <a:xfrm>
            <a:off x="7586900" y="2839997"/>
            <a:ext cx="4419482" cy="758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2700"/>
              </a:lnSpc>
              <a:defRPr spc="-34" sz="1700">
                <a:solidFill>
                  <a:srgbClr val="27252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/>
            <a:r>
              <a:t>Streamlined processes, reduced manual effort, and increased productivity</a:t>
            </a:r>
          </a:p>
        </p:txBody>
      </p:sp>
      <p:sp>
        <p:nvSpPr>
          <p:cNvPr id="132" name="Shape 6"/>
          <p:cNvSpPr/>
          <p:nvPr/>
        </p:nvSpPr>
        <p:spPr>
          <a:xfrm>
            <a:off x="2356008" y="3691652"/>
            <a:ext cx="9918264" cy="992506"/>
          </a:xfrm>
          <a:prstGeom prst="rect">
            <a:avLst/>
          </a:prstGeom>
          <a:solidFill>
            <a:srgbClr val="000000">
              <a:alpha val="4000"/>
            </a:srgbClr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33" name="Text 7"/>
          <p:cNvSpPr txBox="1"/>
          <p:nvPr/>
        </p:nvSpPr>
        <p:spPr>
          <a:xfrm>
            <a:off x="2624017" y="3832502"/>
            <a:ext cx="1274938" cy="4154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700"/>
              </a:lnSpc>
              <a:defRPr spc="-34" sz="1700">
                <a:solidFill>
                  <a:srgbClr val="27252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/>
            <a:r>
              <a:t>Organization</a:t>
            </a:r>
          </a:p>
        </p:txBody>
      </p:sp>
      <p:sp>
        <p:nvSpPr>
          <p:cNvPr id="134" name="Text 8"/>
          <p:cNvSpPr txBox="1"/>
          <p:nvPr/>
        </p:nvSpPr>
        <p:spPr>
          <a:xfrm>
            <a:off x="7586900" y="3832502"/>
            <a:ext cx="4419482" cy="11012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2700"/>
              </a:lnSpc>
              <a:defRPr spc="-34" sz="1700">
                <a:solidFill>
                  <a:srgbClr val="27252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/>
            <a:r>
              <a:t>Structured resume storage, centralized candidate database, and improved data management</a:t>
            </a:r>
          </a:p>
        </p:txBody>
      </p:sp>
      <p:sp>
        <p:nvSpPr>
          <p:cNvPr id="135" name="Shape 9"/>
          <p:cNvSpPr/>
          <p:nvPr/>
        </p:nvSpPr>
        <p:spPr>
          <a:xfrm>
            <a:off x="2356008" y="4684157"/>
            <a:ext cx="9918264" cy="992506"/>
          </a:xfrm>
          <a:prstGeom prst="rect">
            <a:avLst/>
          </a:prstGeom>
          <a:solidFill>
            <a:srgbClr val="FFFFFF">
              <a:alpha val="4000"/>
            </a:srgbClr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36" name="Text 10"/>
          <p:cNvSpPr txBox="1"/>
          <p:nvPr/>
        </p:nvSpPr>
        <p:spPr>
          <a:xfrm>
            <a:off x="2624017" y="4825007"/>
            <a:ext cx="2139664" cy="4154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700"/>
              </a:lnSpc>
              <a:defRPr spc="-34" sz="1700">
                <a:solidFill>
                  <a:srgbClr val="27252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/>
            <a:r>
              <a:t>Candidate Experience</a:t>
            </a:r>
          </a:p>
        </p:txBody>
      </p:sp>
      <p:sp>
        <p:nvSpPr>
          <p:cNvPr id="137" name="Text 11"/>
          <p:cNvSpPr txBox="1"/>
          <p:nvPr/>
        </p:nvSpPr>
        <p:spPr>
          <a:xfrm>
            <a:off x="7586900" y="4825007"/>
            <a:ext cx="4419482" cy="758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2700"/>
              </a:lnSpc>
              <a:defRPr spc="-34" sz="1700">
                <a:solidFill>
                  <a:srgbClr val="27252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/>
            <a:r>
              <a:t>Prompt acknowledgment, personalized communication, and transparent next steps</a:t>
            </a:r>
          </a:p>
        </p:txBody>
      </p:sp>
      <p:sp>
        <p:nvSpPr>
          <p:cNvPr id="138" name="Shape 12"/>
          <p:cNvSpPr/>
          <p:nvPr/>
        </p:nvSpPr>
        <p:spPr>
          <a:xfrm>
            <a:off x="2356008" y="5676662"/>
            <a:ext cx="9918264" cy="992506"/>
          </a:xfrm>
          <a:prstGeom prst="rect">
            <a:avLst/>
          </a:prstGeom>
          <a:solidFill>
            <a:srgbClr val="000000">
              <a:alpha val="4000"/>
            </a:srgbClr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39" name="Text 13"/>
          <p:cNvSpPr txBox="1"/>
          <p:nvPr/>
        </p:nvSpPr>
        <p:spPr>
          <a:xfrm>
            <a:off x="2624017" y="5817513"/>
            <a:ext cx="2418465" cy="4154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700"/>
              </a:lnSpc>
              <a:defRPr spc="-34" sz="1700">
                <a:solidFill>
                  <a:srgbClr val="27252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/>
            <a:r>
              <a:t>Continuous Improvement</a:t>
            </a:r>
          </a:p>
        </p:txBody>
      </p:sp>
      <p:sp>
        <p:nvSpPr>
          <p:cNvPr id="140" name="Text 14"/>
          <p:cNvSpPr txBox="1"/>
          <p:nvPr/>
        </p:nvSpPr>
        <p:spPr>
          <a:xfrm>
            <a:off x="7586900" y="5817513"/>
            <a:ext cx="4419482" cy="758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2700"/>
              </a:lnSpc>
              <a:defRPr spc="-34" sz="1700">
                <a:solidFill>
                  <a:srgbClr val="27252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/>
            <a:r>
              <a:t>Data-driven insights, optimized workflows, and adaptability to evolving needs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