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5"/>
  </p:notesMasterIdLst>
  <p:sldIdLst>
    <p:sldId id="267" r:id="rId2"/>
    <p:sldId id="256" r:id="rId3"/>
    <p:sldId id="257" r:id="rId4"/>
    <p:sldId id="268" r:id="rId5"/>
    <p:sldId id="258" r:id="rId6"/>
    <p:sldId id="259" r:id="rId7"/>
    <p:sldId id="260" r:id="rId8"/>
    <p:sldId id="261" r:id="rId9"/>
    <p:sldId id="262" r:id="rId10"/>
    <p:sldId id="263" r:id="rId11"/>
    <p:sldId id="264" r:id="rId12"/>
    <p:sldId id="265" r:id="rId13"/>
    <p:sldId id="266" r:id="rId14"/>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p:scale>
          <a:sx n="50" d="100"/>
          <a:sy n="50" d="100"/>
        </p:scale>
        <p:origin x="1522" y="54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217146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image" Target="../media/image16.png"/><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09">
            <a:extLst>
              <a:ext uri="{FF2B5EF4-FFF2-40B4-BE49-F238E27FC236}">
                <a16:creationId xmlns:a16="http://schemas.microsoft.com/office/drawing/2014/main" id="{CF22022F-AE31-7972-31CF-DAA3069B88E0}"/>
              </a:ext>
            </a:extLst>
          </p:cNvPr>
          <p:cNvPicPr/>
          <p:nvPr/>
        </p:nvPicPr>
        <p:blipFill rotWithShape="1">
          <a:blip r:embed="rId2" cstate="print"/>
          <a:srcRect l="19208" t="16760" r="19969" b="5028"/>
          <a:stretch/>
        </p:blipFill>
        <p:spPr>
          <a:xfrm>
            <a:off x="0" y="0"/>
            <a:ext cx="6623824" cy="8229600"/>
          </a:xfrm>
          <a:prstGeom prst="rect">
            <a:avLst/>
          </a:prstGeom>
        </p:spPr>
      </p:pic>
      <p:sp>
        <p:nvSpPr>
          <p:cNvPr id="3" name="TextBox 2">
            <a:extLst>
              <a:ext uri="{FF2B5EF4-FFF2-40B4-BE49-F238E27FC236}">
                <a16:creationId xmlns:a16="http://schemas.microsoft.com/office/drawing/2014/main" id="{AD296D73-EEFD-1B79-1AF6-29230B2279A3}"/>
              </a:ext>
            </a:extLst>
          </p:cNvPr>
          <p:cNvSpPr txBox="1"/>
          <p:nvPr/>
        </p:nvSpPr>
        <p:spPr>
          <a:xfrm>
            <a:off x="6284827" y="1814220"/>
            <a:ext cx="8497973" cy="1938992"/>
          </a:xfrm>
          <a:prstGeom prst="rect">
            <a:avLst/>
          </a:prstGeom>
          <a:noFill/>
        </p:spPr>
        <p:txBody>
          <a:bodyPr wrap="square" rtlCol="0">
            <a:spAutoFit/>
          </a:bodyPr>
          <a:lstStyle/>
          <a:p>
            <a:pPr algn="ctr"/>
            <a:r>
              <a:rPr lang="en-US" sz="6000" b="1" dirty="0">
                <a:solidFill>
                  <a:schemeClr val="accent1">
                    <a:lumMod val="50000"/>
                  </a:schemeClr>
                </a:solidFill>
              </a:rPr>
              <a:t>Transition Lenses Store</a:t>
            </a:r>
          </a:p>
          <a:p>
            <a:pPr algn="ctr"/>
            <a:r>
              <a:rPr lang="en-US" sz="6000" b="1" dirty="0">
                <a:solidFill>
                  <a:schemeClr val="accent1">
                    <a:lumMod val="50000"/>
                  </a:schemeClr>
                </a:solidFill>
              </a:rPr>
              <a:t>Using SCCOS</a:t>
            </a:r>
            <a:endParaRPr lang="en-IN" sz="6000" b="1" dirty="0">
              <a:solidFill>
                <a:schemeClr val="accent1">
                  <a:lumMod val="50000"/>
                </a:schemeClr>
              </a:solidFill>
            </a:endParaRPr>
          </a:p>
        </p:txBody>
      </p:sp>
      <p:sp>
        <p:nvSpPr>
          <p:cNvPr id="4" name="TextBox 3">
            <a:extLst>
              <a:ext uri="{FF2B5EF4-FFF2-40B4-BE49-F238E27FC236}">
                <a16:creationId xmlns:a16="http://schemas.microsoft.com/office/drawing/2014/main" id="{4594AD94-3C4C-FA3B-8448-3D56B4EB2B6D}"/>
              </a:ext>
            </a:extLst>
          </p:cNvPr>
          <p:cNvSpPr txBox="1"/>
          <p:nvPr/>
        </p:nvSpPr>
        <p:spPr>
          <a:xfrm>
            <a:off x="6946837" y="5445884"/>
            <a:ext cx="6869152" cy="1938992"/>
          </a:xfrm>
          <a:prstGeom prst="rect">
            <a:avLst/>
          </a:prstGeom>
          <a:noFill/>
        </p:spPr>
        <p:txBody>
          <a:bodyPr wrap="square" rtlCol="0">
            <a:spAutoFit/>
          </a:bodyPr>
          <a:lstStyle/>
          <a:p>
            <a:pPr algn="ctr"/>
            <a:r>
              <a:rPr lang="en-US" sz="2000" b="1" dirty="0">
                <a:solidFill>
                  <a:srgbClr val="002060"/>
                </a:solidFill>
              </a:rPr>
              <a:t>Submitted By:</a:t>
            </a:r>
          </a:p>
          <a:p>
            <a:pPr algn="ctr"/>
            <a:r>
              <a:rPr lang="en-US" sz="2000" b="1" dirty="0">
                <a:solidFill>
                  <a:srgbClr val="002060"/>
                </a:solidFill>
              </a:rPr>
              <a:t>Archi Pamecha(20ETCCS009)</a:t>
            </a:r>
          </a:p>
          <a:p>
            <a:pPr algn="ctr"/>
            <a:r>
              <a:rPr lang="en-US" sz="2000" b="1" dirty="0">
                <a:solidFill>
                  <a:srgbClr val="002060"/>
                </a:solidFill>
              </a:rPr>
              <a:t>Arnav Tyagi(20ETCCS011)</a:t>
            </a:r>
          </a:p>
          <a:p>
            <a:pPr algn="ctr"/>
            <a:r>
              <a:rPr lang="en-US" sz="2000" b="1" dirty="0">
                <a:solidFill>
                  <a:srgbClr val="002060"/>
                </a:solidFill>
              </a:rPr>
              <a:t>Devesh Mali(20ETCCS030)</a:t>
            </a:r>
          </a:p>
          <a:p>
            <a:pPr algn="ctr"/>
            <a:r>
              <a:rPr lang="en-US" sz="2000" b="1" dirty="0">
                <a:solidFill>
                  <a:srgbClr val="002060"/>
                </a:solidFill>
              </a:rPr>
              <a:t>Gaurav Jain(20ETCCS041)</a:t>
            </a:r>
          </a:p>
          <a:p>
            <a:pPr algn="ctr"/>
            <a:r>
              <a:rPr lang="en-US" sz="2000" b="1" dirty="0">
                <a:solidFill>
                  <a:srgbClr val="002060"/>
                </a:solidFill>
              </a:rPr>
              <a:t>Muskan Choudhary(20ETCCS076)</a:t>
            </a:r>
            <a:endParaRPr lang="en-IN" sz="2000" b="1" dirty="0">
              <a:solidFill>
                <a:srgbClr val="002060"/>
              </a:solidFill>
            </a:endParaRPr>
          </a:p>
        </p:txBody>
      </p:sp>
    </p:spTree>
    <p:extLst>
      <p:ext uri="{BB962C8B-B14F-4D97-AF65-F5344CB8AC3E}">
        <p14:creationId xmlns:p14="http://schemas.microsoft.com/office/powerpoint/2010/main" val="17819681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50738C"/>
          </a:solidFill>
          <a:ln/>
        </p:spPr>
      </p:sp>
      <p:sp>
        <p:nvSpPr>
          <p:cNvPr id="3" name="Shape 1"/>
          <p:cNvSpPr/>
          <p:nvPr/>
        </p:nvSpPr>
        <p:spPr>
          <a:xfrm>
            <a:off x="0" y="0"/>
            <a:ext cx="14630400" cy="8229600"/>
          </a:xfrm>
          <a:prstGeom prst="rect">
            <a:avLst/>
          </a:prstGeom>
          <a:solidFill>
            <a:srgbClr val="FFFCF5"/>
          </a:solidFill>
          <a:ln/>
        </p:spPr>
      </p:sp>
      <p:sp>
        <p:nvSpPr>
          <p:cNvPr id="4" name="Text 2"/>
          <p:cNvSpPr/>
          <p:nvPr/>
        </p:nvSpPr>
        <p:spPr>
          <a:xfrm>
            <a:off x="2293739" y="581501"/>
            <a:ext cx="10042922" cy="1321594"/>
          </a:xfrm>
          <a:prstGeom prst="rect">
            <a:avLst/>
          </a:prstGeom>
          <a:noFill/>
          <a:ln/>
        </p:spPr>
        <p:txBody>
          <a:bodyPr wrap="square" rtlCol="0" anchor="t"/>
          <a:lstStyle/>
          <a:p>
            <a:pPr marL="0" indent="0">
              <a:lnSpc>
                <a:spcPts val="5203"/>
              </a:lnSpc>
              <a:buNone/>
            </a:pPr>
            <a:r>
              <a:rPr lang="en-US" sz="4162" dirty="0">
                <a:solidFill>
                  <a:srgbClr val="124E73"/>
                </a:solidFill>
                <a:latin typeface="MuseoModerno" pitchFamily="34" charset="0"/>
                <a:ea typeface="MuseoModerno" pitchFamily="34" charset="-122"/>
                <a:cs typeface="MuseoModerno" pitchFamily="34" charset="-120"/>
              </a:rPr>
              <a:t>Transitions Lens Store: Redefining the Eyewear Experience</a:t>
            </a:r>
            <a:endParaRPr lang="en-US" sz="4162" dirty="0"/>
          </a:p>
        </p:txBody>
      </p:sp>
      <p:sp>
        <p:nvSpPr>
          <p:cNvPr id="5" name="Shape 3"/>
          <p:cNvSpPr/>
          <p:nvPr/>
        </p:nvSpPr>
        <p:spPr>
          <a:xfrm>
            <a:off x="2293739" y="2491026"/>
            <a:ext cx="475655" cy="475655"/>
          </a:xfrm>
          <a:prstGeom prst="roundRect">
            <a:avLst>
              <a:gd name="adj" fmla="val 13335"/>
            </a:avLst>
          </a:prstGeom>
          <a:solidFill>
            <a:srgbClr val="F6F0E4"/>
          </a:solidFill>
          <a:ln/>
        </p:spPr>
      </p:sp>
      <p:sp>
        <p:nvSpPr>
          <p:cNvPr id="6" name="Text 4"/>
          <p:cNvSpPr/>
          <p:nvPr/>
        </p:nvSpPr>
        <p:spPr>
          <a:xfrm>
            <a:off x="2457212" y="2530554"/>
            <a:ext cx="148709" cy="396478"/>
          </a:xfrm>
          <a:prstGeom prst="rect">
            <a:avLst/>
          </a:prstGeom>
          <a:noFill/>
          <a:ln/>
        </p:spPr>
        <p:txBody>
          <a:bodyPr wrap="none" rtlCol="0" anchor="t"/>
          <a:lstStyle/>
          <a:p>
            <a:pPr marL="0" indent="0" algn="ctr">
              <a:lnSpc>
                <a:spcPts val="3122"/>
              </a:lnSpc>
              <a:buNone/>
            </a:pPr>
            <a:r>
              <a:rPr lang="en-US" sz="2497" dirty="0">
                <a:solidFill>
                  <a:srgbClr val="124E73"/>
                </a:solidFill>
                <a:latin typeface="MuseoModerno" pitchFamily="34" charset="0"/>
                <a:ea typeface="MuseoModerno" pitchFamily="34" charset="-122"/>
                <a:cs typeface="MuseoModerno" pitchFamily="34" charset="-120"/>
              </a:rPr>
              <a:t>1</a:t>
            </a:r>
            <a:endParaRPr lang="en-US" sz="2497" dirty="0"/>
          </a:p>
        </p:txBody>
      </p:sp>
      <p:sp>
        <p:nvSpPr>
          <p:cNvPr id="7" name="Text 5"/>
          <p:cNvSpPr/>
          <p:nvPr/>
        </p:nvSpPr>
        <p:spPr>
          <a:xfrm>
            <a:off x="2980730" y="2563654"/>
            <a:ext cx="4050506" cy="330398"/>
          </a:xfrm>
          <a:prstGeom prst="rect">
            <a:avLst/>
          </a:prstGeom>
          <a:noFill/>
          <a:ln/>
        </p:spPr>
        <p:txBody>
          <a:bodyPr wrap="none" rtlCol="0" anchor="t"/>
          <a:lstStyle/>
          <a:p>
            <a:pPr marL="0" indent="0">
              <a:lnSpc>
                <a:spcPts val="2601"/>
              </a:lnSpc>
              <a:buNone/>
            </a:pPr>
            <a:r>
              <a:rPr lang="en-US" sz="2081" dirty="0">
                <a:solidFill>
                  <a:srgbClr val="124E73"/>
                </a:solidFill>
                <a:latin typeface="MuseoModerno" pitchFamily="34" charset="0"/>
                <a:ea typeface="MuseoModerno" pitchFamily="34" charset="-122"/>
                <a:cs typeface="MuseoModerno" pitchFamily="34" charset="-120"/>
              </a:rPr>
              <a:t>Comprehensive Product Catalog</a:t>
            </a:r>
            <a:endParaRPr lang="en-US" sz="2081" dirty="0"/>
          </a:p>
        </p:txBody>
      </p:sp>
      <p:sp>
        <p:nvSpPr>
          <p:cNvPr id="8" name="Text 6"/>
          <p:cNvSpPr/>
          <p:nvPr/>
        </p:nvSpPr>
        <p:spPr>
          <a:xfrm>
            <a:off x="2980730" y="3020854"/>
            <a:ext cx="4228862" cy="1691283"/>
          </a:xfrm>
          <a:prstGeom prst="rect">
            <a:avLst/>
          </a:prstGeom>
          <a:noFill/>
          <a:ln/>
        </p:spPr>
        <p:txBody>
          <a:bodyPr wrap="square" rtlCol="0" anchor="t"/>
          <a:lstStyle/>
          <a:p>
            <a:pPr marL="0" indent="0">
              <a:lnSpc>
                <a:spcPts val="2664"/>
              </a:lnSpc>
              <a:buNone/>
            </a:pPr>
            <a:r>
              <a:rPr lang="en-US" sz="1665" dirty="0">
                <a:solidFill>
                  <a:srgbClr val="2B4150"/>
                </a:solidFill>
                <a:latin typeface="Source Sans Pro" pitchFamily="34" charset="0"/>
                <a:ea typeface="Source Sans Pro" pitchFamily="34" charset="-122"/>
                <a:cs typeface="Source Sans Pro" pitchFamily="34" charset="-120"/>
              </a:rPr>
              <a:t>Our Transitions Lens Store offers an extensive product catalog, featuring a wide range of eyewear and lens options from top brands, catering to the diverse needs and preferences of our customers.</a:t>
            </a:r>
            <a:endParaRPr lang="en-US" sz="1665" dirty="0"/>
          </a:p>
        </p:txBody>
      </p:sp>
      <p:sp>
        <p:nvSpPr>
          <p:cNvPr id="9" name="Shape 7"/>
          <p:cNvSpPr/>
          <p:nvPr/>
        </p:nvSpPr>
        <p:spPr>
          <a:xfrm>
            <a:off x="7420928" y="2491026"/>
            <a:ext cx="475655" cy="475655"/>
          </a:xfrm>
          <a:prstGeom prst="roundRect">
            <a:avLst>
              <a:gd name="adj" fmla="val 13335"/>
            </a:avLst>
          </a:prstGeom>
          <a:solidFill>
            <a:srgbClr val="F6F0E4"/>
          </a:solidFill>
          <a:ln/>
        </p:spPr>
      </p:sp>
      <p:sp>
        <p:nvSpPr>
          <p:cNvPr id="10" name="Text 8"/>
          <p:cNvSpPr/>
          <p:nvPr/>
        </p:nvSpPr>
        <p:spPr>
          <a:xfrm>
            <a:off x="7570589" y="2530554"/>
            <a:ext cx="176332" cy="396478"/>
          </a:xfrm>
          <a:prstGeom prst="rect">
            <a:avLst/>
          </a:prstGeom>
          <a:noFill/>
          <a:ln/>
        </p:spPr>
        <p:txBody>
          <a:bodyPr wrap="none" rtlCol="0" anchor="t"/>
          <a:lstStyle/>
          <a:p>
            <a:pPr marL="0" indent="0" algn="ctr">
              <a:lnSpc>
                <a:spcPts val="3122"/>
              </a:lnSpc>
              <a:buNone/>
            </a:pPr>
            <a:r>
              <a:rPr lang="en-US" sz="2497" dirty="0">
                <a:solidFill>
                  <a:srgbClr val="124E73"/>
                </a:solidFill>
                <a:latin typeface="MuseoModerno" pitchFamily="34" charset="0"/>
                <a:ea typeface="MuseoModerno" pitchFamily="34" charset="-122"/>
                <a:cs typeface="MuseoModerno" pitchFamily="34" charset="-120"/>
              </a:rPr>
              <a:t>2</a:t>
            </a:r>
            <a:endParaRPr lang="en-US" sz="2497" dirty="0"/>
          </a:p>
        </p:txBody>
      </p:sp>
      <p:sp>
        <p:nvSpPr>
          <p:cNvPr id="11" name="Text 9"/>
          <p:cNvSpPr/>
          <p:nvPr/>
        </p:nvSpPr>
        <p:spPr>
          <a:xfrm>
            <a:off x="8107918" y="2563654"/>
            <a:ext cx="3878818" cy="330398"/>
          </a:xfrm>
          <a:prstGeom prst="rect">
            <a:avLst/>
          </a:prstGeom>
          <a:noFill/>
          <a:ln/>
        </p:spPr>
        <p:txBody>
          <a:bodyPr wrap="none" rtlCol="0" anchor="t"/>
          <a:lstStyle/>
          <a:p>
            <a:pPr marL="0" indent="0">
              <a:lnSpc>
                <a:spcPts val="2601"/>
              </a:lnSpc>
              <a:buNone/>
            </a:pPr>
            <a:r>
              <a:rPr lang="en-US" sz="2081" dirty="0">
                <a:solidFill>
                  <a:srgbClr val="124E73"/>
                </a:solidFill>
                <a:latin typeface="MuseoModerno" pitchFamily="34" charset="0"/>
                <a:ea typeface="MuseoModerno" pitchFamily="34" charset="-122"/>
                <a:cs typeface="MuseoModerno" pitchFamily="34" charset="-120"/>
              </a:rPr>
              <a:t>Seamless Order Management</a:t>
            </a:r>
            <a:endParaRPr lang="en-US" sz="2081" dirty="0"/>
          </a:p>
        </p:txBody>
      </p:sp>
      <p:sp>
        <p:nvSpPr>
          <p:cNvPr id="12" name="Text 10"/>
          <p:cNvSpPr/>
          <p:nvPr/>
        </p:nvSpPr>
        <p:spPr>
          <a:xfrm>
            <a:off x="8107918" y="3020854"/>
            <a:ext cx="4228862" cy="2029539"/>
          </a:xfrm>
          <a:prstGeom prst="rect">
            <a:avLst/>
          </a:prstGeom>
          <a:noFill/>
          <a:ln/>
        </p:spPr>
        <p:txBody>
          <a:bodyPr wrap="square" rtlCol="0" anchor="t"/>
          <a:lstStyle/>
          <a:p>
            <a:pPr marL="0" indent="0">
              <a:lnSpc>
                <a:spcPts val="2664"/>
              </a:lnSpc>
              <a:buNone/>
            </a:pPr>
            <a:r>
              <a:rPr lang="en-US" sz="1665" dirty="0">
                <a:solidFill>
                  <a:srgbClr val="2B4150"/>
                </a:solidFill>
                <a:latin typeface="Source Sans Pro" pitchFamily="34" charset="0"/>
                <a:ea typeface="Source Sans Pro" pitchFamily="34" charset="-122"/>
                <a:cs typeface="Source Sans Pro" pitchFamily="34" charset="-120"/>
              </a:rPr>
              <a:t>Leveraging the power of SCOS, we have streamlined the order management process, allowing customers to easily add items to their cart, apply discounts, and choose from multiple payment options, including card, UPI, net banking, and cash on delivery.</a:t>
            </a:r>
            <a:endParaRPr lang="en-US" sz="1665" dirty="0"/>
          </a:p>
        </p:txBody>
      </p:sp>
      <p:sp>
        <p:nvSpPr>
          <p:cNvPr id="13" name="Shape 11"/>
          <p:cNvSpPr/>
          <p:nvPr/>
        </p:nvSpPr>
        <p:spPr>
          <a:xfrm>
            <a:off x="2293739" y="5426869"/>
            <a:ext cx="475655" cy="475655"/>
          </a:xfrm>
          <a:prstGeom prst="roundRect">
            <a:avLst>
              <a:gd name="adj" fmla="val 13335"/>
            </a:avLst>
          </a:prstGeom>
          <a:solidFill>
            <a:srgbClr val="F6F0E4"/>
          </a:solidFill>
          <a:ln/>
        </p:spPr>
      </p:sp>
      <p:sp>
        <p:nvSpPr>
          <p:cNvPr id="14" name="Text 12"/>
          <p:cNvSpPr/>
          <p:nvPr/>
        </p:nvSpPr>
        <p:spPr>
          <a:xfrm>
            <a:off x="2442448" y="5466398"/>
            <a:ext cx="178237" cy="396478"/>
          </a:xfrm>
          <a:prstGeom prst="rect">
            <a:avLst/>
          </a:prstGeom>
          <a:noFill/>
          <a:ln/>
        </p:spPr>
        <p:txBody>
          <a:bodyPr wrap="none" rtlCol="0" anchor="t"/>
          <a:lstStyle/>
          <a:p>
            <a:pPr marL="0" indent="0" algn="ctr">
              <a:lnSpc>
                <a:spcPts val="3122"/>
              </a:lnSpc>
              <a:buNone/>
            </a:pPr>
            <a:r>
              <a:rPr lang="en-US" sz="2497" dirty="0">
                <a:solidFill>
                  <a:srgbClr val="124E73"/>
                </a:solidFill>
                <a:latin typeface="MuseoModerno" pitchFamily="34" charset="0"/>
                <a:ea typeface="MuseoModerno" pitchFamily="34" charset="-122"/>
                <a:cs typeface="MuseoModerno" pitchFamily="34" charset="-120"/>
              </a:rPr>
              <a:t>3</a:t>
            </a:r>
            <a:endParaRPr lang="en-US" sz="2497" dirty="0"/>
          </a:p>
        </p:txBody>
      </p:sp>
      <p:sp>
        <p:nvSpPr>
          <p:cNvPr id="15" name="Text 13"/>
          <p:cNvSpPr/>
          <p:nvPr/>
        </p:nvSpPr>
        <p:spPr>
          <a:xfrm>
            <a:off x="2980730" y="5499497"/>
            <a:ext cx="2892028" cy="330398"/>
          </a:xfrm>
          <a:prstGeom prst="rect">
            <a:avLst/>
          </a:prstGeom>
          <a:noFill/>
          <a:ln/>
        </p:spPr>
        <p:txBody>
          <a:bodyPr wrap="none" rtlCol="0" anchor="t"/>
          <a:lstStyle/>
          <a:p>
            <a:pPr marL="0" indent="0">
              <a:lnSpc>
                <a:spcPts val="2601"/>
              </a:lnSpc>
              <a:buNone/>
            </a:pPr>
            <a:r>
              <a:rPr lang="en-US" sz="2081" dirty="0">
                <a:solidFill>
                  <a:srgbClr val="124E73"/>
                </a:solidFill>
                <a:latin typeface="MuseoModerno" pitchFamily="34" charset="0"/>
                <a:ea typeface="MuseoModerno" pitchFamily="34" charset="-122"/>
                <a:cs typeface="MuseoModerno" pitchFamily="34" charset="-120"/>
              </a:rPr>
              <a:t>Secure User Experience</a:t>
            </a:r>
            <a:endParaRPr lang="en-US" sz="2081" dirty="0"/>
          </a:p>
        </p:txBody>
      </p:sp>
      <p:sp>
        <p:nvSpPr>
          <p:cNvPr id="16" name="Text 14"/>
          <p:cNvSpPr/>
          <p:nvPr/>
        </p:nvSpPr>
        <p:spPr>
          <a:xfrm>
            <a:off x="2980730" y="5956697"/>
            <a:ext cx="4228862" cy="1691283"/>
          </a:xfrm>
          <a:prstGeom prst="rect">
            <a:avLst/>
          </a:prstGeom>
          <a:noFill/>
          <a:ln/>
        </p:spPr>
        <p:txBody>
          <a:bodyPr wrap="square" rtlCol="0" anchor="t"/>
          <a:lstStyle/>
          <a:p>
            <a:pPr marL="0" indent="0">
              <a:lnSpc>
                <a:spcPts val="2664"/>
              </a:lnSpc>
              <a:buNone/>
            </a:pPr>
            <a:r>
              <a:rPr lang="en-US" sz="1665" dirty="0">
                <a:solidFill>
                  <a:srgbClr val="2B4150"/>
                </a:solidFill>
                <a:latin typeface="Source Sans Pro" pitchFamily="34" charset="0"/>
                <a:ea typeface="Source Sans Pro" pitchFamily="34" charset="-122"/>
                <a:cs typeface="Source Sans Pro" pitchFamily="34" charset="-120"/>
              </a:rPr>
              <a:t>To ensure the security of our customers' accounts, we have implemented a robust login system, requiring users to authenticate with their credentials before accessing their account information and placing orders.</a:t>
            </a:r>
            <a:endParaRPr lang="en-US" sz="1665" dirty="0"/>
          </a:p>
        </p:txBody>
      </p:sp>
      <p:sp>
        <p:nvSpPr>
          <p:cNvPr id="17" name="Shape 15"/>
          <p:cNvSpPr/>
          <p:nvPr/>
        </p:nvSpPr>
        <p:spPr>
          <a:xfrm>
            <a:off x="7420928" y="5426869"/>
            <a:ext cx="475655" cy="475655"/>
          </a:xfrm>
          <a:prstGeom prst="roundRect">
            <a:avLst>
              <a:gd name="adj" fmla="val 13335"/>
            </a:avLst>
          </a:prstGeom>
          <a:solidFill>
            <a:srgbClr val="F6F0E4"/>
          </a:solidFill>
          <a:ln/>
        </p:spPr>
      </p:sp>
      <p:sp>
        <p:nvSpPr>
          <p:cNvPr id="18" name="Text 16"/>
          <p:cNvSpPr/>
          <p:nvPr/>
        </p:nvSpPr>
        <p:spPr>
          <a:xfrm>
            <a:off x="7556659" y="5466398"/>
            <a:ext cx="204192" cy="396478"/>
          </a:xfrm>
          <a:prstGeom prst="rect">
            <a:avLst/>
          </a:prstGeom>
          <a:noFill/>
          <a:ln/>
        </p:spPr>
        <p:txBody>
          <a:bodyPr wrap="none" rtlCol="0" anchor="t"/>
          <a:lstStyle/>
          <a:p>
            <a:pPr marL="0" indent="0" algn="ctr">
              <a:lnSpc>
                <a:spcPts val="3122"/>
              </a:lnSpc>
              <a:buNone/>
            </a:pPr>
            <a:r>
              <a:rPr lang="en-US" sz="2497" dirty="0">
                <a:solidFill>
                  <a:srgbClr val="124E73"/>
                </a:solidFill>
                <a:latin typeface="MuseoModerno" pitchFamily="34" charset="0"/>
                <a:ea typeface="MuseoModerno" pitchFamily="34" charset="-122"/>
                <a:cs typeface="MuseoModerno" pitchFamily="34" charset="-120"/>
              </a:rPr>
              <a:t>4</a:t>
            </a:r>
            <a:endParaRPr lang="en-US" sz="2497" dirty="0"/>
          </a:p>
        </p:txBody>
      </p:sp>
      <p:sp>
        <p:nvSpPr>
          <p:cNvPr id="19" name="Text 17"/>
          <p:cNvSpPr/>
          <p:nvPr/>
        </p:nvSpPr>
        <p:spPr>
          <a:xfrm>
            <a:off x="8107918" y="5499497"/>
            <a:ext cx="2772013" cy="330398"/>
          </a:xfrm>
          <a:prstGeom prst="rect">
            <a:avLst/>
          </a:prstGeom>
          <a:noFill/>
          <a:ln/>
        </p:spPr>
        <p:txBody>
          <a:bodyPr wrap="none" rtlCol="0" anchor="t"/>
          <a:lstStyle/>
          <a:p>
            <a:pPr marL="0" indent="0">
              <a:lnSpc>
                <a:spcPts val="2601"/>
              </a:lnSpc>
              <a:buNone/>
            </a:pPr>
            <a:r>
              <a:rPr lang="en-US" sz="2081" dirty="0">
                <a:solidFill>
                  <a:srgbClr val="124E73"/>
                </a:solidFill>
                <a:latin typeface="MuseoModerno" pitchFamily="34" charset="0"/>
                <a:ea typeface="MuseoModerno" pitchFamily="34" charset="-122"/>
                <a:cs typeface="MuseoModerno" pitchFamily="34" charset="-120"/>
              </a:rPr>
              <a:t>Transparent Invoicing</a:t>
            </a:r>
            <a:endParaRPr lang="en-US" sz="2081" dirty="0"/>
          </a:p>
        </p:txBody>
      </p:sp>
      <p:sp>
        <p:nvSpPr>
          <p:cNvPr id="20" name="Text 18"/>
          <p:cNvSpPr/>
          <p:nvPr/>
        </p:nvSpPr>
        <p:spPr>
          <a:xfrm>
            <a:off x="8107918" y="5956697"/>
            <a:ext cx="4228862" cy="1691283"/>
          </a:xfrm>
          <a:prstGeom prst="rect">
            <a:avLst/>
          </a:prstGeom>
          <a:noFill/>
          <a:ln/>
        </p:spPr>
        <p:txBody>
          <a:bodyPr wrap="square" rtlCol="0" anchor="t"/>
          <a:lstStyle/>
          <a:p>
            <a:pPr marL="0" indent="0">
              <a:lnSpc>
                <a:spcPts val="2664"/>
              </a:lnSpc>
              <a:buNone/>
            </a:pPr>
            <a:r>
              <a:rPr lang="en-US" sz="1665" dirty="0">
                <a:solidFill>
                  <a:srgbClr val="2B4150"/>
                </a:solidFill>
                <a:latin typeface="Source Sans Pro" pitchFamily="34" charset="0"/>
                <a:ea typeface="Source Sans Pro" pitchFamily="34" charset="-122"/>
                <a:cs typeface="Source Sans Pro" pitchFamily="34" charset="-120"/>
              </a:rPr>
              <a:t>Our platform generates detailed invoices for each order, providing our customers with a clear record of their purchases and facilitating seamless record-keeping and accounting processes.</a:t>
            </a:r>
            <a:endParaRPr lang="en-US" sz="1665"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50738C"/>
          </a:solidFill>
          <a:ln/>
        </p:spPr>
      </p:sp>
      <p:sp>
        <p:nvSpPr>
          <p:cNvPr id="3" name="Shape 1"/>
          <p:cNvSpPr/>
          <p:nvPr/>
        </p:nvSpPr>
        <p:spPr>
          <a:xfrm>
            <a:off x="0" y="0"/>
            <a:ext cx="14630400" cy="8229600"/>
          </a:xfrm>
          <a:prstGeom prst="rect">
            <a:avLst/>
          </a:prstGeom>
          <a:solidFill>
            <a:srgbClr val="FFFCF5"/>
          </a:solidFill>
          <a:ln/>
        </p:spPr>
      </p:sp>
      <p:sp>
        <p:nvSpPr>
          <p:cNvPr id="4" name="Text 2"/>
          <p:cNvSpPr/>
          <p:nvPr/>
        </p:nvSpPr>
        <p:spPr>
          <a:xfrm>
            <a:off x="2037993" y="965835"/>
            <a:ext cx="9502854" cy="694373"/>
          </a:xfrm>
          <a:prstGeom prst="rect">
            <a:avLst/>
          </a:prstGeom>
          <a:noFill/>
          <a:ln/>
        </p:spPr>
        <p:txBody>
          <a:bodyPr wrap="none" rtlCol="0" anchor="t"/>
          <a:lstStyle/>
          <a:p>
            <a:pPr marL="0" indent="0">
              <a:lnSpc>
                <a:spcPts val="5468"/>
              </a:lnSpc>
              <a:buNone/>
            </a:pPr>
            <a:r>
              <a:rPr lang="en-US" sz="4374" dirty="0">
                <a:solidFill>
                  <a:srgbClr val="124E73"/>
                </a:solidFill>
                <a:latin typeface="MuseoModerno" pitchFamily="34" charset="0"/>
                <a:ea typeface="MuseoModerno" pitchFamily="34" charset="-122"/>
                <a:cs typeface="MuseoModerno" pitchFamily="34" charset="-120"/>
              </a:rPr>
              <a:t>Enhancing the Customer Experience</a:t>
            </a:r>
            <a:endParaRPr lang="en-US" sz="4374" dirty="0"/>
          </a:p>
        </p:txBody>
      </p:sp>
      <p:pic>
        <p:nvPicPr>
          <p:cNvPr id="5" name="Image 0" descr="preencoded.png"/>
          <p:cNvPicPr>
            <a:picLocks noChangeAspect="1"/>
          </p:cNvPicPr>
          <p:nvPr/>
        </p:nvPicPr>
        <p:blipFill>
          <a:blip r:embed="rId3"/>
          <a:stretch>
            <a:fillRect/>
          </a:stretch>
        </p:blipFill>
        <p:spPr>
          <a:xfrm>
            <a:off x="2037993" y="2104549"/>
            <a:ext cx="555427" cy="555427"/>
          </a:xfrm>
          <a:prstGeom prst="rect">
            <a:avLst/>
          </a:prstGeom>
        </p:spPr>
      </p:pic>
      <p:sp>
        <p:nvSpPr>
          <p:cNvPr id="6" name="Text 3"/>
          <p:cNvSpPr/>
          <p:nvPr/>
        </p:nvSpPr>
        <p:spPr>
          <a:xfrm>
            <a:off x="2037993" y="2882146"/>
            <a:ext cx="2388632" cy="347186"/>
          </a:xfrm>
          <a:prstGeom prst="rect">
            <a:avLst/>
          </a:prstGeom>
          <a:noFill/>
          <a:ln/>
        </p:spPr>
        <p:txBody>
          <a:bodyPr wrap="none" rtlCol="0" anchor="t"/>
          <a:lstStyle/>
          <a:p>
            <a:pPr marL="0" indent="0" algn="l">
              <a:lnSpc>
                <a:spcPts val="2734"/>
              </a:lnSpc>
              <a:buNone/>
            </a:pPr>
            <a:r>
              <a:rPr lang="en-US" sz="2187" dirty="0">
                <a:solidFill>
                  <a:srgbClr val="124E73"/>
                </a:solidFill>
                <a:latin typeface="MuseoModerno" pitchFamily="34" charset="0"/>
                <a:ea typeface="MuseoModerno" pitchFamily="34" charset="-122"/>
                <a:cs typeface="MuseoModerno" pitchFamily="34" charset="-120"/>
              </a:rPr>
              <a:t>Intuitive Search</a:t>
            </a:r>
            <a:endParaRPr lang="en-US" sz="2187" dirty="0"/>
          </a:p>
        </p:txBody>
      </p:sp>
      <p:sp>
        <p:nvSpPr>
          <p:cNvPr id="7" name="Text 4"/>
          <p:cNvSpPr/>
          <p:nvPr/>
        </p:nvSpPr>
        <p:spPr>
          <a:xfrm>
            <a:off x="2037993" y="3362563"/>
            <a:ext cx="2388632" cy="2843213"/>
          </a:xfrm>
          <a:prstGeom prst="rect">
            <a:avLst/>
          </a:prstGeom>
          <a:noFill/>
          <a:ln/>
        </p:spPr>
        <p:txBody>
          <a:bodyPr wrap="square" rtlCol="0" anchor="t"/>
          <a:lstStyle/>
          <a:p>
            <a:pPr marL="0" indent="0" algn="l">
              <a:lnSpc>
                <a:spcPts val="2799"/>
              </a:lnSpc>
              <a:buNone/>
            </a:pPr>
            <a:r>
              <a:rPr lang="en-US" sz="1750" dirty="0">
                <a:solidFill>
                  <a:srgbClr val="2B4150"/>
                </a:solidFill>
                <a:latin typeface="Source Sans Pro" pitchFamily="34" charset="0"/>
                <a:ea typeface="Source Sans Pro" pitchFamily="34" charset="-122"/>
                <a:cs typeface="Source Sans Pro" pitchFamily="34" charset="-120"/>
              </a:rPr>
              <a:t>Our platform offers an intuitive search functionality, allowing customers to easily navigate our product catalog and find the perfect eyewear solutions to meet their needs.</a:t>
            </a:r>
            <a:endParaRPr lang="en-US" sz="1750" dirty="0"/>
          </a:p>
        </p:txBody>
      </p:sp>
      <p:pic>
        <p:nvPicPr>
          <p:cNvPr id="8" name="Image 1" descr="preencoded.png"/>
          <p:cNvPicPr>
            <a:picLocks noChangeAspect="1"/>
          </p:cNvPicPr>
          <p:nvPr/>
        </p:nvPicPr>
        <p:blipFill>
          <a:blip r:embed="rId4"/>
          <a:stretch>
            <a:fillRect/>
          </a:stretch>
        </p:blipFill>
        <p:spPr>
          <a:xfrm>
            <a:off x="4759881" y="2104549"/>
            <a:ext cx="555427" cy="555427"/>
          </a:xfrm>
          <a:prstGeom prst="rect">
            <a:avLst/>
          </a:prstGeom>
        </p:spPr>
      </p:pic>
      <p:sp>
        <p:nvSpPr>
          <p:cNvPr id="9" name="Text 5"/>
          <p:cNvSpPr/>
          <p:nvPr/>
        </p:nvSpPr>
        <p:spPr>
          <a:xfrm>
            <a:off x="4759881" y="2882146"/>
            <a:ext cx="2388632" cy="694373"/>
          </a:xfrm>
          <a:prstGeom prst="rect">
            <a:avLst/>
          </a:prstGeom>
          <a:noFill/>
          <a:ln/>
        </p:spPr>
        <p:txBody>
          <a:bodyPr wrap="square" rtlCol="0" anchor="t"/>
          <a:lstStyle/>
          <a:p>
            <a:pPr marL="0" indent="0" algn="l">
              <a:lnSpc>
                <a:spcPts val="2734"/>
              </a:lnSpc>
              <a:buNone/>
            </a:pPr>
            <a:r>
              <a:rPr lang="en-US" sz="2187" dirty="0">
                <a:solidFill>
                  <a:srgbClr val="124E73"/>
                </a:solidFill>
                <a:latin typeface="MuseoModerno" pitchFamily="34" charset="0"/>
                <a:ea typeface="MuseoModerno" pitchFamily="34" charset="-122"/>
                <a:cs typeface="MuseoModerno" pitchFamily="34" charset="-120"/>
              </a:rPr>
              <a:t>Advanced Filtering</a:t>
            </a:r>
            <a:endParaRPr lang="en-US" sz="2187" dirty="0"/>
          </a:p>
        </p:txBody>
      </p:sp>
      <p:sp>
        <p:nvSpPr>
          <p:cNvPr id="10" name="Text 6"/>
          <p:cNvSpPr/>
          <p:nvPr/>
        </p:nvSpPr>
        <p:spPr>
          <a:xfrm>
            <a:off x="4759881" y="3709749"/>
            <a:ext cx="2388632" cy="3198614"/>
          </a:xfrm>
          <a:prstGeom prst="rect">
            <a:avLst/>
          </a:prstGeom>
          <a:noFill/>
          <a:ln/>
        </p:spPr>
        <p:txBody>
          <a:bodyPr wrap="square" rtlCol="0" anchor="t"/>
          <a:lstStyle/>
          <a:p>
            <a:pPr marL="0" indent="0" algn="l">
              <a:lnSpc>
                <a:spcPts val="2799"/>
              </a:lnSpc>
              <a:buNone/>
            </a:pPr>
            <a:r>
              <a:rPr lang="en-US" sz="1750" dirty="0">
                <a:solidFill>
                  <a:srgbClr val="2B4150"/>
                </a:solidFill>
                <a:latin typeface="Source Sans Pro" pitchFamily="34" charset="0"/>
                <a:ea typeface="Source Sans Pro" pitchFamily="34" charset="-122"/>
                <a:cs typeface="Source Sans Pro" pitchFamily="34" charset="-120"/>
              </a:rPr>
              <a:t>Customers can refine their search results using our advanced filtering options, such as brand, lens type, and price range, ensuring they can quickly and efficiently find the products they're looking for.</a:t>
            </a:r>
            <a:endParaRPr lang="en-US" sz="1750" dirty="0"/>
          </a:p>
        </p:txBody>
      </p:sp>
      <p:pic>
        <p:nvPicPr>
          <p:cNvPr id="11" name="Image 2" descr="preencoded.png"/>
          <p:cNvPicPr>
            <a:picLocks noChangeAspect="1"/>
          </p:cNvPicPr>
          <p:nvPr/>
        </p:nvPicPr>
        <p:blipFill>
          <a:blip r:embed="rId5"/>
          <a:stretch>
            <a:fillRect/>
          </a:stretch>
        </p:blipFill>
        <p:spPr>
          <a:xfrm>
            <a:off x="7481768" y="2104549"/>
            <a:ext cx="555427" cy="555427"/>
          </a:xfrm>
          <a:prstGeom prst="rect">
            <a:avLst/>
          </a:prstGeom>
        </p:spPr>
      </p:pic>
      <p:sp>
        <p:nvSpPr>
          <p:cNvPr id="12" name="Text 7"/>
          <p:cNvSpPr/>
          <p:nvPr/>
        </p:nvSpPr>
        <p:spPr>
          <a:xfrm>
            <a:off x="7481768" y="2882146"/>
            <a:ext cx="2388632" cy="694373"/>
          </a:xfrm>
          <a:prstGeom prst="rect">
            <a:avLst/>
          </a:prstGeom>
          <a:noFill/>
          <a:ln/>
        </p:spPr>
        <p:txBody>
          <a:bodyPr wrap="square" rtlCol="0" anchor="t"/>
          <a:lstStyle/>
          <a:p>
            <a:pPr marL="0" indent="0" algn="l">
              <a:lnSpc>
                <a:spcPts val="2734"/>
              </a:lnSpc>
              <a:buNone/>
            </a:pPr>
            <a:r>
              <a:rPr lang="en-US" sz="2187" dirty="0">
                <a:solidFill>
                  <a:srgbClr val="124E73"/>
                </a:solidFill>
                <a:latin typeface="MuseoModerno" pitchFamily="34" charset="0"/>
                <a:ea typeface="MuseoModerno" pitchFamily="34" charset="-122"/>
                <a:cs typeface="MuseoModerno" pitchFamily="34" charset="-120"/>
              </a:rPr>
              <a:t>Customer Reviews</a:t>
            </a:r>
            <a:endParaRPr lang="en-US" sz="2187" dirty="0"/>
          </a:p>
        </p:txBody>
      </p:sp>
      <p:sp>
        <p:nvSpPr>
          <p:cNvPr id="13" name="Text 8"/>
          <p:cNvSpPr/>
          <p:nvPr/>
        </p:nvSpPr>
        <p:spPr>
          <a:xfrm>
            <a:off x="7481768" y="3709749"/>
            <a:ext cx="2388632" cy="3198614"/>
          </a:xfrm>
          <a:prstGeom prst="rect">
            <a:avLst/>
          </a:prstGeom>
          <a:noFill/>
          <a:ln/>
        </p:spPr>
        <p:txBody>
          <a:bodyPr wrap="square" rtlCol="0" anchor="t"/>
          <a:lstStyle/>
          <a:p>
            <a:pPr marL="0" indent="0" algn="l">
              <a:lnSpc>
                <a:spcPts val="2799"/>
              </a:lnSpc>
              <a:buNone/>
            </a:pPr>
            <a:r>
              <a:rPr lang="en-US" sz="1750" dirty="0">
                <a:solidFill>
                  <a:srgbClr val="2B4150"/>
                </a:solidFill>
                <a:latin typeface="Source Sans Pro" pitchFamily="34" charset="0"/>
                <a:ea typeface="Source Sans Pro" pitchFamily="34" charset="-122"/>
                <a:cs typeface="Source Sans Pro" pitchFamily="34" charset="-120"/>
              </a:rPr>
              <a:t>Our platform encourages customers to share their feedback and experiences, providing valuable insights that help us continuously improve our offerings and better serve our clients.</a:t>
            </a:r>
            <a:endParaRPr lang="en-US" sz="1750" dirty="0"/>
          </a:p>
        </p:txBody>
      </p:sp>
      <p:pic>
        <p:nvPicPr>
          <p:cNvPr id="14" name="Image 3" descr="preencoded.png"/>
          <p:cNvPicPr>
            <a:picLocks noChangeAspect="1"/>
          </p:cNvPicPr>
          <p:nvPr/>
        </p:nvPicPr>
        <p:blipFill>
          <a:blip r:embed="rId6"/>
          <a:stretch>
            <a:fillRect/>
          </a:stretch>
        </p:blipFill>
        <p:spPr>
          <a:xfrm>
            <a:off x="10203656" y="2104549"/>
            <a:ext cx="555427" cy="555427"/>
          </a:xfrm>
          <a:prstGeom prst="rect">
            <a:avLst/>
          </a:prstGeom>
        </p:spPr>
      </p:pic>
      <p:sp>
        <p:nvSpPr>
          <p:cNvPr id="15" name="Text 9"/>
          <p:cNvSpPr/>
          <p:nvPr/>
        </p:nvSpPr>
        <p:spPr>
          <a:xfrm>
            <a:off x="10203656" y="2882146"/>
            <a:ext cx="2388751" cy="694373"/>
          </a:xfrm>
          <a:prstGeom prst="rect">
            <a:avLst/>
          </a:prstGeom>
          <a:noFill/>
          <a:ln/>
        </p:spPr>
        <p:txBody>
          <a:bodyPr wrap="square" rtlCol="0" anchor="t"/>
          <a:lstStyle/>
          <a:p>
            <a:pPr marL="0" indent="0" algn="l">
              <a:lnSpc>
                <a:spcPts val="2734"/>
              </a:lnSpc>
              <a:buNone/>
            </a:pPr>
            <a:r>
              <a:rPr lang="en-US" sz="2187" dirty="0">
                <a:solidFill>
                  <a:srgbClr val="124E73"/>
                </a:solidFill>
                <a:latin typeface="MuseoModerno" pitchFamily="34" charset="0"/>
                <a:ea typeface="MuseoModerno" pitchFamily="34" charset="-122"/>
                <a:cs typeface="MuseoModerno" pitchFamily="34" charset="-120"/>
              </a:rPr>
              <a:t>Dedicated Support</a:t>
            </a:r>
            <a:endParaRPr lang="en-US" sz="2187" dirty="0"/>
          </a:p>
        </p:txBody>
      </p:sp>
      <p:sp>
        <p:nvSpPr>
          <p:cNvPr id="16" name="Text 10"/>
          <p:cNvSpPr/>
          <p:nvPr/>
        </p:nvSpPr>
        <p:spPr>
          <a:xfrm>
            <a:off x="10203656" y="3709749"/>
            <a:ext cx="2388751" cy="3554016"/>
          </a:xfrm>
          <a:prstGeom prst="rect">
            <a:avLst/>
          </a:prstGeom>
          <a:noFill/>
          <a:ln/>
        </p:spPr>
        <p:txBody>
          <a:bodyPr wrap="square" rtlCol="0" anchor="t"/>
          <a:lstStyle/>
          <a:p>
            <a:pPr marL="0" indent="0" algn="l">
              <a:lnSpc>
                <a:spcPts val="2799"/>
              </a:lnSpc>
              <a:buNone/>
            </a:pPr>
            <a:r>
              <a:rPr lang="en-US" sz="1750" dirty="0">
                <a:solidFill>
                  <a:srgbClr val="2B4150"/>
                </a:solidFill>
                <a:latin typeface="Source Sans Pro" pitchFamily="34" charset="0"/>
                <a:ea typeface="Source Sans Pro" pitchFamily="34" charset="-122"/>
                <a:cs typeface="Source Sans Pro" pitchFamily="34" charset="-120"/>
              </a:rPr>
              <a:t>Our team of knowledgeable and responsive customer support representatives are always available to assist our clients with any questions or concerns they may have, ensuring a seamless and satisfactory experience.</a:t>
            </a:r>
            <a:endParaRPr lang="en-US" sz="175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50738C"/>
          </a:solidFill>
          <a:ln/>
        </p:spPr>
      </p:sp>
      <p:sp>
        <p:nvSpPr>
          <p:cNvPr id="3" name="Shape 1"/>
          <p:cNvSpPr/>
          <p:nvPr/>
        </p:nvSpPr>
        <p:spPr>
          <a:xfrm>
            <a:off x="0" y="0"/>
            <a:ext cx="14630400" cy="8229600"/>
          </a:xfrm>
          <a:prstGeom prst="rect">
            <a:avLst/>
          </a:prstGeom>
          <a:solidFill>
            <a:srgbClr val="FFFCF5"/>
          </a:solidFill>
          <a:ln/>
        </p:spPr>
      </p:sp>
      <p:sp>
        <p:nvSpPr>
          <p:cNvPr id="4" name="Text 2"/>
          <p:cNvSpPr/>
          <p:nvPr/>
        </p:nvSpPr>
        <p:spPr>
          <a:xfrm>
            <a:off x="2037993" y="1861304"/>
            <a:ext cx="9608344" cy="694373"/>
          </a:xfrm>
          <a:prstGeom prst="rect">
            <a:avLst/>
          </a:prstGeom>
          <a:noFill/>
          <a:ln/>
        </p:spPr>
        <p:txBody>
          <a:bodyPr wrap="none" rtlCol="0" anchor="t"/>
          <a:lstStyle/>
          <a:p>
            <a:pPr marL="0" indent="0">
              <a:lnSpc>
                <a:spcPts val="5468"/>
              </a:lnSpc>
              <a:buNone/>
            </a:pPr>
            <a:r>
              <a:rPr lang="en-US" sz="4374" dirty="0">
                <a:solidFill>
                  <a:srgbClr val="124E73"/>
                </a:solidFill>
                <a:latin typeface="MuseoModerno" pitchFamily="34" charset="0"/>
                <a:ea typeface="MuseoModerno" pitchFamily="34" charset="-122"/>
                <a:cs typeface="MuseoModerno" pitchFamily="34" charset="-120"/>
              </a:rPr>
              <a:t>Streamlining Operations with SCOS</a:t>
            </a:r>
            <a:endParaRPr lang="en-US" sz="4374" dirty="0"/>
          </a:p>
        </p:txBody>
      </p:sp>
      <p:sp>
        <p:nvSpPr>
          <p:cNvPr id="5" name="Text 3"/>
          <p:cNvSpPr/>
          <p:nvPr/>
        </p:nvSpPr>
        <p:spPr>
          <a:xfrm>
            <a:off x="2037993" y="3111103"/>
            <a:ext cx="2979063" cy="347186"/>
          </a:xfrm>
          <a:prstGeom prst="rect">
            <a:avLst/>
          </a:prstGeom>
          <a:noFill/>
          <a:ln/>
        </p:spPr>
        <p:txBody>
          <a:bodyPr wrap="none" rtlCol="0" anchor="t"/>
          <a:lstStyle/>
          <a:p>
            <a:pPr marL="0" indent="0">
              <a:lnSpc>
                <a:spcPts val="2734"/>
              </a:lnSpc>
              <a:buNone/>
            </a:pPr>
            <a:r>
              <a:rPr lang="en-US" sz="2187" dirty="0">
                <a:solidFill>
                  <a:srgbClr val="124E73"/>
                </a:solidFill>
                <a:latin typeface="MuseoModerno" pitchFamily="34" charset="0"/>
                <a:ea typeface="MuseoModerno" pitchFamily="34" charset="-122"/>
                <a:cs typeface="MuseoModerno" pitchFamily="34" charset="-120"/>
              </a:rPr>
              <a:t>Product Management</a:t>
            </a:r>
            <a:endParaRPr lang="en-US" sz="2187" dirty="0"/>
          </a:p>
        </p:txBody>
      </p:sp>
      <p:sp>
        <p:nvSpPr>
          <p:cNvPr id="6" name="Text 4"/>
          <p:cNvSpPr/>
          <p:nvPr/>
        </p:nvSpPr>
        <p:spPr>
          <a:xfrm>
            <a:off x="2037993" y="3680460"/>
            <a:ext cx="3156347" cy="2487811"/>
          </a:xfrm>
          <a:prstGeom prst="rect">
            <a:avLst/>
          </a:prstGeom>
          <a:noFill/>
          <a:ln/>
        </p:spPr>
        <p:txBody>
          <a:bodyPr wrap="square" rtlCol="0" anchor="t"/>
          <a:lstStyle/>
          <a:p>
            <a:pPr marL="0" indent="0">
              <a:lnSpc>
                <a:spcPts val="2799"/>
              </a:lnSpc>
              <a:buNone/>
            </a:pPr>
            <a:r>
              <a:rPr lang="en-US" sz="1750" dirty="0">
                <a:solidFill>
                  <a:srgbClr val="2B4150"/>
                </a:solidFill>
                <a:latin typeface="Source Sans Pro" pitchFamily="34" charset="0"/>
                <a:ea typeface="Source Sans Pro" pitchFamily="34" charset="-122"/>
                <a:cs typeface="Source Sans Pro" pitchFamily="34" charset="-120"/>
              </a:rPr>
              <a:t>The modular and layered architecture of SCOS enables us to efficiently manage our product catalog, including adding new products, updating existing ones, and maintaining accurate inventory levels.</a:t>
            </a:r>
            <a:endParaRPr lang="en-US" sz="1750" dirty="0"/>
          </a:p>
        </p:txBody>
      </p:sp>
      <p:sp>
        <p:nvSpPr>
          <p:cNvPr id="7" name="Text 5"/>
          <p:cNvSpPr/>
          <p:nvPr/>
        </p:nvSpPr>
        <p:spPr>
          <a:xfrm>
            <a:off x="5743932" y="3111103"/>
            <a:ext cx="2777490" cy="347186"/>
          </a:xfrm>
          <a:prstGeom prst="rect">
            <a:avLst/>
          </a:prstGeom>
          <a:noFill/>
          <a:ln/>
        </p:spPr>
        <p:txBody>
          <a:bodyPr wrap="none" rtlCol="0" anchor="t"/>
          <a:lstStyle/>
          <a:p>
            <a:pPr marL="0" indent="0">
              <a:lnSpc>
                <a:spcPts val="2734"/>
              </a:lnSpc>
              <a:buNone/>
            </a:pPr>
            <a:r>
              <a:rPr lang="en-US" sz="2187" dirty="0">
                <a:solidFill>
                  <a:srgbClr val="124E73"/>
                </a:solidFill>
                <a:latin typeface="MuseoModerno" pitchFamily="34" charset="0"/>
                <a:ea typeface="MuseoModerno" pitchFamily="34" charset="-122"/>
                <a:cs typeface="MuseoModerno" pitchFamily="34" charset="-120"/>
              </a:rPr>
              <a:t>Order Processing</a:t>
            </a:r>
            <a:endParaRPr lang="en-US" sz="2187" dirty="0"/>
          </a:p>
        </p:txBody>
      </p:sp>
      <p:sp>
        <p:nvSpPr>
          <p:cNvPr id="8" name="Text 6"/>
          <p:cNvSpPr/>
          <p:nvPr/>
        </p:nvSpPr>
        <p:spPr>
          <a:xfrm>
            <a:off x="5743932" y="3680460"/>
            <a:ext cx="3156347" cy="1777008"/>
          </a:xfrm>
          <a:prstGeom prst="rect">
            <a:avLst/>
          </a:prstGeom>
          <a:noFill/>
          <a:ln/>
        </p:spPr>
        <p:txBody>
          <a:bodyPr wrap="square" rtlCol="0" anchor="t"/>
          <a:lstStyle/>
          <a:p>
            <a:pPr marL="0" indent="0">
              <a:lnSpc>
                <a:spcPts val="2799"/>
              </a:lnSpc>
              <a:buNone/>
            </a:pPr>
            <a:r>
              <a:rPr lang="en-US" sz="1750" dirty="0">
                <a:solidFill>
                  <a:srgbClr val="2B4150"/>
                </a:solidFill>
                <a:latin typeface="Source Sans Pro" pitchFamily="34" charset="0"/>
                <a:ea typeface="Source Sans Pro" pitchFamily="34" charset="-122"/>
                <a:cs typeface="Source Sans Pro" pitchFamily="34" charset="-120"/>
              </a:rPr>
              <a:t>SCOS streamlines the order management process, allowing us to quickly and accurately process customer orders, handle returns, and generate detailed invoices.</a:t>
            </a:r>
            <a:endParaRPr lang="en-US" sz="1750" dirty="0"/>
          </a:p>
        </p:txBody>
      </p:sp>
      <p:sp>
        <p:nvSpPr>
          <p:cNvPr id="9" name="Text 7"/>
          <p:cNvSpPr/>
          <p:nvPr/>
        </p:nvSpPr>
        <p:spPr>
          <a:xfrm>
            <a:off x="9449872" y="3111103"/>
            <a:ext cx="3075623" cy="347186"/>
          </a:xfrm>
          <a:prstGeom prst="rect">
            <a:avLst/>
          </a:prstGeom>
          <a:noFill/>
          <a:ln/>
        </p:spPr>
        <p:txBody>
          <a:bodyPr wrap="none" rtlCol="0" anchor="t"/>
          <a:lstStyle/>
          <a:p>
            <a:pPr marL="0" indent="0">
              <a:lnSpc>
                <a:spcPts val="2734"/>
              </a:lnSpc>
              <a:buNone/>
            </a:pPr>
            <a:r>
              <a:rPr lang="en-US" sz="2187" dirty="0">
                <a:solidFill>
                  <a:srgbClr val="124E73"/>
                </a:solidFill>
                <a:latin typeface="MuseoModerno" pitchFamily="34" charset="0"/>
                <a:ea typeface="MuseoModerno" pitchFamily="34" charset="-122"/>
                <a:cs typeface="MuseoModerno" pitchFamily="34" charset="-120"/>
              </a:rPr>
              <a:t>Customer Engagement</a:t>
            </a:r>
            <a:endParaRPr lang="en-US" sz="2187" dirty="0"/>
          </a:p>
        </p:txBody>
      </p:sp>
      <p:sp>
        <p:nvSpPr>
          <p:cNvPr id="10" name="Text 8"/>
          <p:cNvSpPr/>
          <p:nvPr/>
        </p:nvSpPr>
        <p:spPr>
          <a:xfrm>
            <a:off x="9449872" y="3680460"/>
            <a:ext cx="3156347" cy="2132409"/>
          </a:xfrm>
          <a:prstGeom prst="rect">
            <a:avLst/>
          </a:prstGeom>
          <a:noFill/>
          <a:ln/>
        </p:spPr>
        <p:txBody>
          <a:bodyPr wrap="square" rtlCol="0" anchor="t"/>
          <a:lstStyle/>
          <a:p>
            <a:pPr marL="0" indent="0">
              <a:lnSpc>
                <a:spcPts val="2799"/>
              </a:lnSpc>
              <a:buNone/>
            </a:pPr>
            <a:r>
              <a:rPr lang="en-US" sz="1750" dirty="0">
                <a:solidFill>
                  <a:srgbClr val="2B4150"/>
                </a:solidFill>
                <a:latin typeface="Source Sans Pro" pitchFamily="34" charset="0"/>
                <a:ea typeface="Source Sans Pro" pitchFamily="34" charset="-122"/>
                <a:cs typeface="Source Sans Pro" pitchFamily="34" charset="-120"/>
              </a:rPr>
              <a:t>Our platform's user-friendly interface and robust features, such as advanced search and filtering, enable us to provide our customers with a seamless and engaging shopping experience.</a:t>
            </a:r>
            <a:endParaRPr lang="en-US" sz="175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50738C"/>
          </a:solidFill>
          <a:ln/>
        </p:spPr>
      </p:sp>
      <p:sp>
        <p:nvSpPr>
          <p:cNvPr id="3" name="Shape 1"/>
          <p:cNvSpPr/>
          <p:nvPr/>
        </p:nvSpPr>
        <p:spPr>
          <a:xfrm>
            <a:off x="0" y="0"/>
            <a:ext cx="14630400" cy="8229600"/>
          </a:xfrm>
          <a:prstGeom prst="rect">
            <a:avLst/>
          </a:prstGeom>
          <a:solidFill>
            <a:srgbClr val="FFFCF5"/>
          </a:solidFill>
          <a:ln/>
        </p:spPr>
      </p:sp>
      <p:sp>
        <p:nvSpPr>
          <p:cNvPr id="5" name="Text 2"/>
          <p:cNvSpPr/>
          <p:nvPr/>
        </p:nvSpPr>
        <p:spPr>
          <a:xfrm>
            <a:off x="769144" y="883682"/>
            <a:ext cx="8711565" cy="640913"/>
          </a:xfrm>
          <a:prstGeom prst="rect">
            <a:avLst/>
          </a:prstGeom>
          <a:noFill/>
          <a:ln/>
        </p:spPr>
        <p:txBody>
          <a:bodyPr wrap="none" rtlCol="0" anchor="t"/>
          <a:lstStyle/>
          <a:p>
            <a:pPr marL="0" indent="0">
              <a:lnSpc>
                <a:spcPts val="5047"/>
              </a:lnSpc>
              <a:buNone/>
            </a:pPr>
            <a:r>
              <a:rPr lang="en-US" sz="4038" dirty="0">
                <a:solidFill>
                  <a:srgbClr val="124E73"/>
                </a:solidFill>
                <a:latin typeface="MuseoModerno" pitchFamily="34" charset="0"/>
                <a:ea typeface="MuseoModerno" pitchFamily="34" charset="-122"/>
                <a:cs typeface="MuseoModerno" pitchFamily="34" charset="-120"/>
              </a:rPr>
              <a:t>The Future of Eyewear E-commerce</a:t>
            </a:r>
            <a:endParaRPr lang="en-US" sz="4038" dirty="0"/>
          </a:p>
        </p:txBody>
      </p:sp>
      <p:pic>
        <p:nvPicPr>
          <p:cNvPr id="6" name="Image 1" descr="preencoded.png"/>
          <p:cNvPicPr>
            <a:picLocks noChangeAspect="1"/>
          </p:cNvPicPr>
          <p:nvPr/>
        </p:nvPicPr>
        <p:blipFill>
          <a:blip r:embed="rId3"/>
          <a:stretch>
            <a:fillRect/>
          </a:stretch>
        </p:blipFill>
        <p:spPr>
          <a:xfrm>
            <a:off x="769144" y="1832253"/>
            <a:ext cx="1025485" cy="1837849"/>
          </a:xfrm>
          <a:prstGeom prst="rect">
            <a:avLst/>
          </a:prstGeom>
        </p:spPr>
      </p:pic>
      <p:sp>
        <p:nvSpPr>
          <p:cNvPr id="7" name="Text 3"/>
          <p:cNvSpPr/>
          <p:nvPr/>
        </p:nvSpPr>
        <p:spPr>
          <a:xfrm>
            <a:off x="2102287" y="2037278"/>
            <a:ext cx="2563773" cy="320397"/>
          </a:xfrm>
          <a:prstGeom prst="rect">
            <a:avLst/>
          </a:prstGeom>
          <a:noFill/>
          <a:ln/>
        </p:spPr>
        <p:txBody>
          <a:bodyPr wrap="none" rtlCol="0" anchor="t"/>
          <a:lstStyle/>
          <a:p>
            <a:pPr marL="0" indent="0" algn="l">
              <a:lnSpc>
                <a:spcPts val="2523"/>
              </a:lnSpc>
              <a:buNone/>
            </a:pPr>
            <a:r>
              <a:rPr lang="en-US" sz="2019" dirty="0">
                <a:solidFill>
                  <a:srgbClr val="124E73"/>
                </a:solidFill>
                <a:latin typeface="MuseoModerno" pitchFamily="34" charset="0"/>
                <a:ea typeface="MuseoModerno" pitchFamily="34" charset="-122"/>
                <a:cs typeface="MuseoModerno" pitchFamily="34" charset="-120"/>
              </a:rPr>
              <a:t>Augmented Reality</a:t>
            </a:r>
            <a:endParaRPr lang="en-US" sz="2019" dirty="0"/>
          </a:p>
        </p:txBody>
      </p:sp>
      <p:sp>
        <p:nvSpPr>
          <p:cNvPr id="8" name="Text 4"/>
          <p:cNvSpPr/>
          <p:nvPr/>
        </p:nvSpPr>
        <p:spPr>
          <a:xfrm>
            <a:off x="2102287" y="2480667"/>
            <a:ext cx="8101370" cy="984409"/>
          </a:xfrm>
          <a:prstGeom prst="rect">
            <a:avLst/>
          </a:prstGeom>
          <a:noFill/>
          <a:ln/>
        </p:spPr>
        <p:txBody>
          <a:bodyPr wrap="square" rtlCol="0" anchor="t"/>
          <a:lstStyle/>
          <a:p>
            <a:pPr marL="0" indent="0" algn="l">
              <a:lnSpc>
                <a:spcPts val="2584"/>
              </a:lnSpc>
              <a:buNone/>
            </a:pPr>
            <a:r>
              <a:rPr lang="en-US" sz="1615" dirty="0">
                <a:solidFill>
                  <a:srgbClr val="2B4150"/>
                </a:solidFill>
                <a:latin typeface="Source Sans Pro" pitchFamily="34" charset="0"/>
                <a:ea typeface="Source Sans Pro" pitchFamily="34" charset="-122"/>
                <a:cs typeface="Source Sans Pro" pitchFamily="34" charset="-120"/>
              </a:rPr>
              <a:t>We are exploring the integration of augmented reality technology, which will allow our customers to virtually try on different eyewear options, enhancing their shopping experience and reducing the likelihood of returns.</a:t>
            </a:r>
            <a:endParaRPr lang="en-US" sz="1615" dirty="0"/>
          </a:p>
        </p:txBody>
      </p:sp>
      <p:pic>
        <p:nvPicPr>
          <p:cNvPr id="9" name="Image 2" descr="preencoded.png"/>
          <p:cNvPicPr>
            <a:picLocks noChangeAspect="1"/>
          </p:cNvPicPr>
          <p:nvPr/>
        </p:nvPicPr>
        <p:blipFill>
          <a:blip r:embed="rId4"/>
          <a:stretch>
            <a:fillRect/>
          </a:stretch>
        </p:blipFill>
        <p:spPr>
          <a:xfrm>
            <a:off x="769144" y="3670102"/>
            <a:ext cx="1025485" cy="1837849"/>
          </a:xfrm>
          <a:prstGeom prst="rect">
            <a:avLst/>
          </a:prstGeom>
        </p:spPr>
      </p:pic>
      <p:sp>
        <p:nvSpPr>
          <p:cNvPr id="10" name="Text 5"/>
          <p:cNvSpPr/>
          <p:nvPr/>
        </p:nvSpPr>
        <p:spPr>
          <a:xfrm>
            <a:off x="2102287" y="3875127"/>
            <a:ext cx="3982998" cy="320397"/>
          </a:xfrm>
          <a:prstGeom prst="rect">
            <a:avLst/>
          </a:prstGeom>
          <a:noFill/>
          <a:ln/>
        </p:spPr>
        <p:txBody>
          <a:bodyPr wrap="none" rtlCol="0" anchor="t"/>
          <a:lstStyle/>
          <a:p>
            <a:pPr marL="0" indent="0" algn="l">
              <a:lnSpc>
                <a:spcPts val="2523"/>
              </a:lnSpc>
              <a:buNone/>
            </a:pPr>
            <a:r>
              <a:rPr lang="en-US" sz="2019" dirty="0">
                <a:solidFill>
                  <a:srgbClr val="124E73"/>
                </a:solidFill>
                <a:latin typeface="MuseoModerno" pitchFamily="34" charset="0"/>
                <a:ea typeface="MuseoModerno" pitchFamily="34" charset="-122"/>
                <a:cs typeface="MuseoModerno" pitchFamily="34" charset="-120"/>
              </a:rPr>
              <a:t>Personalized Recommendations</a:t>
            </a:r>
            <a:endParaRPr lang="en-US" sz="2019" dirty="0"/>
          </a:p>
        </p:txBody>
      </p:sp>
      <p:sp>
        <p:nvSpPr>
          <p:cNvPr id="11" name="Text 6"/>
          <p:cNvSpPr/>
          <p:nvPr/>
        </p:nvSpPr>
        <p:spPr>
          <a:xfrm>
            <a:off x="2102287" y="4318516"/>
            <a:ext cx="8101370" cy="984409"/>
          </a:xfrm>
          <a:prstGeom prst="rect">
            <a:avLst/>
          </a:prstGeom>
          <a:noFill/>
          <a:ln/>
        </p:spPr>
        <p:txBody>
          <a:bodyPr wrap="square" rtlCol="0" anchor="t"/>
          <a:lstStyle/>
          <a:p>
            <a:pPr marL="0" indent="0" algn="l">
              <a:lnSpc>
                <a:spcPts val="2584"/>
              </a:lnSpc>
              <a:buNone/>
            </a:pPr>
            <a:r>
              <a:rPr lang="en-US" sz="1615" dirty="0">
                <a:solidFill>
                  <a:srgbClr val="2B4150"/>
                </a:solidFill>
                <a:latin typeface="Source Sans Pro" pitchFamily="34" charset="0"/>
                <a:ea typeface="Source Sans Pro" pitchFamily="34" charset="-122"/>
                <a:cs typeface="Source Sans Pro" pitchFamily="34" charset="-120"/>
              </a:rPr>
              <a:t>By leveraging advanced data analytics and machine learning, we aim to provide our customers with personalized product recommendations, helping them discover the perfect eyewear solutions tailored to their individual needs and preferences.</a:t>
            </a:r>
            <a:endParaRPr lang="en-US" sz="1615" dirty="0"/>
          </a:p>
        </p:txBody>
      </p:sp>
      <p:pic>
        <p:nvPicPr>
          <p:cNvPr id="12" name="Image 3" descr="preencoded.png"/>
          <p:cNvPicPr>
            <a:picLocks noChangeAspect="1"/>
          </p:cNvPicPr>
          <p:nvPr/>
        </p:nvPicPr>
        <p:blipFill>
          <a:blip r:embed="rId5"/>
          <a:stretch>
            <a:fillRect/>
          </a:stretch>
        </p:blipFill>
        <p:spPr>
          <a:xfrm>
            <a:off x="769144" y="5507950"/>
            <a:ext cx="1025485" cy="1837849"/>
          </a:xfrm>
          <a:prstGeom prst="rect">
            <a:avLst/>
          </a:prstGeom>
        </p:spPr>
      </p:pic>
      <p:sp>
        <p:nvSpPr>
          <p:cNvPr id="13" name="Text 7"/>
          <p:cNvSpPr/>
          <p:nvPr/>
        </p:nvSpPr>
        <p:spPr>
          <a:xfrm>
            <a:off x="2102287" y="5712976"/>
            <a:ext cx="3258383" cy="320397"/>
          </a:xfrm>
          <a:prstGeom prst="rect">
            <a:avLst/>
          </a:prstGeom>
          <a:noFill/>
          <a:ln/>
        </p:spPr>
        <p:txBody>
          <a:bodyPr wrap="none" rtlCol="0" anchor="t"/>
          <a:lstStyle/>
          <a:p>
            <a:pPr marL="0" indent="0" algn="l">
              <a:lnSpc>
                <a:spcPts val="2523"/>
              </a:lnSpc>
              <a:buNone/>
            </a:pPr>
            <a:r>
              <a:rPr lang="en-US" sz="2019" dirty="0">
                <a:solidFill>
                  <a:srgbClr val="124E73"/>
                </a:solidFill>
                <a:latin typeface="MuseoModerno" pitchFamily="34" charset="0"/>
                <a:ea typeface="MuseoModerno" pitchFamily="34" charset="-122"/>
                <a:cs typeface="MuseoModerno" pitchFamily="34" charset="-120"/>
              </a:rPr>
              <a:t>Voice-Controlled Shopping</a:t>
            </a:r>
            <a:endParaRPr lang="en-US" sz="2019" dirty="0"/>
          </a:p>
        </p:txBody>
      </p:sp>
      <p:sp>
        <p:nvSpPr>
          <p:cNvPr id="14" name="Text 8"/>
          <p:cNvSpPr/>
          <p:nvPr/>
        </p:nvSpPr>
        <p:spPr>
          <a:xfrm>
            <a:off x="2102287" y="6156365"/>
            <a:ext cx="8101370" cy="984409"/>
          </a:xfrm>
          <a:prstGeom prst="rect">
            <a:avLst/>
          </a:prstGeom>
          <a:noFill/>
          <a:ln/>
        </p:spPr>
        <p:txBody>
          <a:bodyPr wrap="square" rtlCol="0" anchor="t"/>
          <a:lstStyle/>
          <a:p>
            <a:pPr marL="0" indent="0" algn="l">
              <a:lnSpc>
                <a:spcPts val="2584"/>
              </a:lnSpc>
              <a:buNone/>
            </a:pPr>
            <a:r>
              <a:rPr lang="en-US" sz="1615" dirty="0">
                <a:solidFill>
                  <a:srgbClr val="2B4150"/>
                </a:solidFill>
                <a:latin typeface="Source Sans Pro" pitchFamily="34" charset="0"/>
                <a:ea typeface="Source Sans Pro" pitchFamily="34" charset="-122"/>
                <a:cs typeface="Source Sans Pro" pitchFamily="34" charset="-120"/>
              </a:rPr>
              <a:t>As voice-controlled technologies continue to evolve, we are investigating the integration of voice-based interfaces, allowing our customers to seamlessly navigate our platform and complete their purchases using natural language commands.</a:t>
            </a:r>
            <a:endParaRPr lang="en-US" sz="1615"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50738C"/>
          </a:solidFill>
          <a:ln/>
        </p:spPr>
      </p:sp>
      <p:sp>
        <p:nvSpPr>
          <p:cNvPr id="3" name="Shape 1"/>
          <p:cNvSpPr/>
          <p:nvPr/>
        </p:nvSpPr>
        <p:spPr>
          <a:xfrm>
            <a:off x="0" y="0"/>
            <a:ext cx="14630400" cy="8232338"/>
          </a:xfrm>
          <a:prstGeom prst="rect">
            <a:avLst/>
          </a:prstGeom>
          <a:solidFill>
            <a:srgbClr val="FFFCF5"/>
          </a:solidFill>
          <a:ln/>
        </p:spPr>
      </p:sp>
      <p:pic>
        <p:nvPicPr>
          <p:cNvPr id="4" name="Image 0" descr="preencoded.png"/>
          <p:cNvPicPr>
            <a:picLocks noChangeAspect="1"/>
          </p:cNvPicPr>
          <p:nvPr/>
        </p:nvPicPr>
        <p:blipFill>
          <a:blip r:embed="rId3"/>
          <a:stretch>
            <a:fillRect/>
          </a:stretch>
        </p:blipFill>
        <p:spPr>
          <a:xfrm>
            <a:off x="-7620" y="0"/>
            <a:ext cx="5486400" cy="8232338"/>
          </a:xfrm>
          <a:prstGeom prst="rect">
            <a:avLst/>
          </a:prstGeom>
        </p:spPr>
      </p:pic>
      <p:sp>
        <p:nvSpPr>
          <p:cNvPr id="5" name="Text 2"/>
          <p:cNvSpPr/>
          <p:nvPr/>
        </p:nvSpPr>
        <p:spPr>
          <a:xfrm>
            <a:off x="6291977" y="590788"/>
            <a:ext cx="7532846" cy="3705701"/>
          </a:xfrm>
          <a:prstGeom prst="rect">
            <a:avLst/>
          </a:prstGeom>
          <a:noFill/>
          <a:ln/>
        </p:spPr>
        <p:txBody>
          <a:bodyPr wrap="square" rtlCol="0" anchor="t"/>
          <a:lstStyle/>
          <a:p>
            <a:pPr marL="0" indent="0">
              <a:lnSpc>
                <a:spcPts val="7295"/>
              </a:lnSpc>
              <a:buNone/>
            </a:pPr>
            <a:r>
              <a:rPr lang="en-US" sz="5836" dirty="0">
                <a:solidFill>
                  <a:srgbClr val="124E73"/>
                </a:solidFill>
                <a:latin typeface="MuseoModerno" pitchFamily="34" charset="0"/>
                <a:ea typeface="MuseoModerno" pitchFamily="34" charset="-122"/>
                <a:cs typeface="MuseoModerno" pitchFamily="34" charset="-120"/>
              </a:rPr>
              <a:t>Transitions Lens Store: Revolutionizing the Eyewear Experience</a:t>
            </a:r>
            <a:endParaRPr lang="en-US" sz="5836" dirty="0"/>
          </a:p>
        </p:txBody>
      </p:sp>
      <p:sp>
        <p:nvSpPr>
          <p:cNvPr id="6" name="Text 3"/>
          <p:cNvSpPr/>
          <p:nvPr/>
        </p:nvSpPr>
        <p:spPr>
          <a:xfrm>
            <a:off x="6291977" y="4618673"/>
            <a:ext cx="7532846" cy="2405301"/>
          </a:xfrm>
          <a:prstGeom prst="rect">
            <a:avLst/>
          </a:prstGeom>
          <a:noFill/>
          <a:ln/>
        </p:spPr>
        <p:txBody>
          <a:bodyPr wrap="square" rtlCol="0" anchor="t"/>
          <a:lstStyle/>
          <a:p>
            <a:pPr marL="0" indent="0">
              <a:lnSpc>
                <a:spcPts val="2707"/>
              </a:lnSpc>
              <a:buNone/>
            </a:pPr>
            <a:r>
              <a:rPr lang="en-US" sz="1692" dirty="0">
                <a:solidFill>
                  <a:srgbClr val="2B4150"/>
                </a:solidFill>
                <a:latin typeface="Source Sans Pro" pitchFamily="34" charset="0"/>
                <a:ea typeface="Source Sans Pro" pitchFamily="34" charset="-122"/>
                <a:cs typeface="Source Sans Pro" pitchFamily="34" charset="-120"/>
              </a:rPr>
              <a:t>Welcome to the Transitions Lens Store, where we are dedicated to providing our customers with a seamless and innovative e-commerce platform for all their eyewear needs. Leveraging the power of the Spryker Cloud Commerce Operating System (SCCOS), we have created a robust and modular solution that streamlines product management, order processing, and customer engagement. Our goal is to deliver a truly exceptional shopping experience that caters to the diverse requirements of both B2B and B2C clients.</a:t>
            </a:r>
            <a:endParaRPr lang="en-US" sz="1692" dirty="0"/>
          </a:p>
        </p:txBody>
      </p:sp>
      <p:sp>
        <p:nvSpPr>
          <p:cNvPr id="7" name="Shape 4"/>
          <p:cNvSpPr/>
          <p:nvPr/>
        </p:nvSpPr>
        <p:spPr>
          <a:xfrm>
            <a:off x="6291977" y="7281624"/>
            <a:ext cx="343733" cy="343733"/>
          </a:xfrm>
          <a:prstGeom prst="roundRect">
            <a:avLst>
              <a:gd name="adj" fmla="val 26599383"/>
            </a:avLst>
          </a:prstGeom>
          <a:noFill/>
          <a:ln w="7620">
            <a:solidFill>
              <a:srgbClr val="FFFFFF"/>
            </a:solidFill>
            <a:prstDash val="solid"/>
          </a:ln>
        </p:spPr>
      </p:sp>
      <p:sp>
        <p:nvSpPr>
          <p:cNvPr id="9" name="Text 5"/>
          <p:cNvSpPr/>
          <p:nvPr/>
        </p:nvSpPr>
        <p:spPr>
          <a:xfrm>
            <a:off x="6743105" y="7265551"/>
            <a:ext cx="2091571" cy="375999"/>
          </a:xfrm>
          <a:prstGeom prst="rect">
            <a:avLst/>
          </a:prstGeom>
          <a:noFill/>
          <a:ln/>
        </p:spPr>
        <p:txBody>
          <a:bodyPr wrap="none" rtlCol="0" anchor="t"/>
          <a:lstStyle/>
          <a:p>
            <a:pPr marL="0" indent="0" algn="l">
              <a:lnSpc>
                <a:spcPts val="2960"/>
              </a:lnSpc>
              <a:buNone/>
            </a:pPr>
            <a:endParaRPr lang="en-US" sz="2115"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50738C"/>
          </a:solidFill>
          <a:ln/>
        </p:spPr>
      </p:sp>
      <p:sp>
        <p:nvSpPr>
          <p:cNvPr id="3" name="Shape 1"/>
          <p:cNvSpPr/>
          <p:nvPr/>
        </p:nvSpPr>
        <p:spPr>
          <a:xfrm>
            <a:off x="0" y="0"/>
            <a:ext cx="14630400" cy="8229600"/>
          </a:xfrm>
          <a:prstGeom prst="rect">
            <a:avLst/>
          </a:prstGeom>
          <a:solidFill>
            <a:srgbClr val="FFFCF5"/>
          </a:solidFill>
          <a:ln/>
        </p:spPr>
      </p:sp>
      <p:sp>
        <p:nvSpPr>
          <p:cNvPr id="5" name="Text 2"/>
          <p:cNvSpPr/>
          <p:nvPr/>
        </p:nvSpPr>
        <p:spPr>
          <a:xfrm>
            <a:off x="833199" y="635318"/>
            <a:ext cx="12699921" cy="1388745"/>
          </a:xfrm>
          <a:prstGeom prst="rect">
            <a:avLst/>
          </a:prstGeom>
          <a:noFill/>
          <a:ln/>
        </p:spPr>
        <p:txBody>
          <a:bodyPr wrap="square" rtlCol="0" anchor="t"/>
          <a:lstStyle/>
          <a:p>
            <a:pPr marL="0" indent="0">
              <a:lnSpc>
                <a:spcPts val="5468"/>
              </a:lnSpc>
              <a:buNone/>
            </a:pPr>
            <a:r>
              <a:rPr lang="en-US" sz="4374" dirty="0">
                <a:solidFill>
                  <a:srgbClr val="124E73"/>
                </a:solidFill>
                <a:latin typeface="MuseoModerno" pitchFamily="34" charset="0"/>
                <a:ea typeface="MuseoModerno" pitchFamily="34" charset="-122"/>
                <a:cs typeface="MuseoModerno" pitchFamily="34" charset="-120"/>
              </a:rPr>
              <a:t>Spryker Commerce OS: The Backbone of Our Success</a:t>
            </a:r>
            <a:endParaRPr lang="en-US" sz="4374" dirty="0"/>
          </a:p>
        </p:txBody>
      </p:sp>
      <p:sp>
        <p:nvSpPr>
          <p:cNvPr id="6" name="Shape 3"/>
          <p:cNvSpPr/>
          <p:nvPr/>
        </p:nvSpPr>
        <p:spPr>
          <a:xfrm>
            <a:off x="833199" y="2530912"/>
            <a:ext cx="499943" cy="499943"/>
          </a:xfrm>
          <a:prstGeom prst="roundRect">
            <a:avLst>
              <a:gd name="adj" fmla="val 13333"/>
            </a:avLst>
          </a:prstGeom>
          <a:solidFill>
            <a:srgbClr val="F6F0E4"/>
          </a:solidFill>
          <a:ln/>
        </p:spPr>
      </p:sp>
      <p:sp>
        <p:nvSpPr>
          <p:cNvPr id="7" name="Text 4"/>
          <p:cNvSpPr/>
          <p:nvPr/>
        </p:nvSpPr>
        <p:spPr>
          <a:xfrm>
            <a:off x="1005007" y="2572583"/>
            <a:ext cx="156329" cy="416481"/>
          </a:xfrm>
          <a:prstGeom prst="rect">
            <a:avLst/>
          </a:prstGeom>
          <a:noFill/>
          <a:ln/>
        </p:spPr>
        <p:txBody>
          <a:bodyPr wrap="none" rtlCol="0" anchor="t"/>
          <a:lstStyle/>
          <a:p>
            <a:pPr marL="0" indent="0" algn="ctr">
              <a:lnSpc>
                <a:spcPts val="3281"/>
              </a:lnSpc>
              <a:buNone/>
            </a:pPr>
            <a:r>
              <a:rPr lang="en-US" sz="2624" dirty="0">
                <a:solidFill>
                  <a:srgbClr val="124E73"/>
                </a:solidFill>
                <a:latin typeface="MuseoModerno" pitchFamily="34" charset="0"/>
                <a:ea typeface="MuseoModerno" pitchFamily="34" charset="-122"/>
                <a:cs typeface="MuseoModerno" pitchFamily="34" charset="-120"/>
              </a:rPr>
              <a:t>1</a:t>
            </a:r>
            <a:endParaRPr lang="en-US" sz="2624" dirty="0"/>
          </a:p>
        </p:txBody>
      </p:sp>
      <p:sp>
        <p:nvSpPr>
          <p:cNvPr id="8" name="Text 5"/>
          <p:cNvSpPr/>
          <p:nvPr/>
        </p:nvSpPr>
        <p:spPr>
          <a:xfrm>
            <a:off x="1555313" y="2607231"/>
            <a:ext cx="2807137" cy="347186"/>
          </a:xfrm>
          <a:prstGeom prst="rect">
            <a:avLst/>
          </a:prstGeom>
          <a:noFill/>
          <a:ln/>
        </p:spPr>
        <p:txBody>
          <a:bodyPr wrap="none" rtlCol="0" anchor="t"/>
          <a:lstStyle/>
          <a:p>
            <a:pPr marL="0" indent="0">
              <a:lnSpc>
                <a:spcPts val="2734"/>
              </a:lnSpc>
              <a:buNone/>
            </a:pPr>
            <a:r>
              <a:rPr lang="en-US" sz="2187" dirty="0">
                <a:solidFill>
                  <a:srgbClr val="124E73"/>
                </a:solidFill>
                <a:latin typeface="MuseoModerno" pitchFamily="34" charset="0"/>
                <a:ea typeface="MuseoModerno" pitchFamily="34" charset="-122"/>
                <a:cs typeface="MuseoModerno" pitchFamily="34" charset="-120"/>
              </a:rPr>
              <a:t>Modular Architecture</a:t>
            </a:r>
            <a:endParaRPr lang="en-US" sz="2187" dirty="0"/>
          </a:p>
        </p:txBody>
      </p:sp>
      <p:sp>
        <p:nvSpPr>
          <p:cNvPr id="9" name="Text 6"/>
          <p:cNvSpPr/>
          <p:nvPr/>
        </p:nvSpPr>
        <p:spPr>
          <a:xfrm>
            <a:off x="1555313" y="3087648"/>
            <a:ext cx="3820001" cy="2487811"/>
          </a:xfrm>
          <a:prstGeom prst="rect">
            <a:avLst/>
          </a:prstGeom>
          <a:noFill/>
          <a:ln/>
        </p:spPr>
        <p:txBody>
          <a:bodyPr wrap="square" rtlCol="0" anchor="t"/>
          <a:lstStyle/>
          <a:p>
            <a:pPr marL="0" indent="0">
              <a:lnSpc>
                <a:spcPts val="2799"/>
              </a:lnSpc>
              <a:buNone/>
            </a:pPr>
            <a:r>
              <a:rPr lang="en-US" sz="1750" dirty="0">
                <a:solidFill>
                  <a:srgbClr val="2B4150"/>
                </a:solidFill>
                <a:latin typeface="Source Sans Pro" pitchFamily="34" charset="0"/>
                <a:ea typeface="Source Sans Pro" pitchFamily="34" charset="-122"/>
                <a:cs typeface="Source Sans Pro" pitchFamily="34" charset="-120"/>
              </a:rPr>
              <a:t>The Spryker Commerce OS is built on a modular architecture, comprising over 750 individual modules. This allows us to easily integrate new features and functionalities, ensuring that our platform remains agile and adaptable to the evolving needs of our customers.</a:t>
            </a:r>
            <a:endParaRPr lang="en-US" sz="1750" dirty="0"/>
          </a:p>
        </p:txBody>
      </p:sp>
      <p:sp>
        <p:nvSpPr>
          <p:cNvPr id="10" name="Shape 7"/>
          <p:cNvSpPr/>
          <p:nvPr/>
        </p:nvSpPr>
        <p:spPr>
          <a:xfrm>
            <a:off x="5597485" y="2530912"/>
            <a:ext cx="499943" cy="499943"/>
          </a:xfrm>
          <a:prstGeom prst="roundRect">
            <a:avLst>
              <a:gd name="adj" fmla="val 13333"/>
            </a:avLst>
          </a:prstGeom>
          <a:solidFill>
            <a:srgbClr val="F6F0E4"/>
          </a:solidFill>
          <a:ln/>
        </p:spPr>
      </p:sp>
      <p:sp>
        <p:nvSpPr>
          <p:cNvPr id="11" name="Text 8"/>
          <p:cNvSpPr/>
          <p:nvPr/>
        </p:nvSpPr>
        <p:spPr>
          <a:xfrm>
            <a:off x="5754767" y="2572583"/>
            <a:ext cx="185380" cy="416481"/>
          </a:xfrm>
          <a:prstGeom prst="rect">
            <a:avLst/>
          </a:prstGeom>
          <a:noFill/>
          <a:ln/>
        </p:spPr>
        <p:txBody>
          <a:bodyPr wrap="none" rtlCol="0" anchor="t"/>
          <a:lstStyle/>
          <a:p>
            <a:pPr marL="0" indent="0" algn="ctr">
              <a:lnSpc>
                <a:spcPts val="3281"/>
              </a:lnSpc>
              <a:buNone/>
            </a:pPr>
            <a:r>
              <a:rPr lang="en-US" sz="2624" dirty="0">
                <a:solidFill>
                  <a:srgbClr val="124E73"/>
                </a:solidFill>
                <a:latin typeface="MuseoModerno" pitchFamily="34" charset="0"/>
                <a:ea typeface="MuseoModerno" pitchFamily="34" charset="-122"/>
                <a:cs typeface="MuseoModerno" pitchFamily="34" charset="-120"/>
              </a:rPr>
              <a:t>2</a:t>
            </a:r>
            <a:endParaRPr lang="en-US" sz="2624" dirty="0"/>
          </a:p>
        </p:txBody>
      </p:sp>
      <p:sp>
        <p:nvSpPr>
          <p:cNvPr id="12" name="Text 9"/>
          <p:cNvSpPr/>
          <p:nvPr/>
        </p:nvSpPr>
        <p:spPr>
          <a:xfrm>
            <a:off x="6319599" y="2607231"/>
            <a:ext cx="2777490" cy="347186"/>
          </a:xfrm>
          <a:prstGeom prst="rect">
            <a:avLst/>
          </a:prstGeom>
          <a:noFill/>
          <a:ln/>
        </p:spPr>
        <p:txBody>
          <a:bodyPr wrap="none" rtlCol="0" anchor="t"/>
          <a:lstStyle/>
          <a:p>
            <a:pPr marL="0" indent="0">
              <a:lnSpc>
                <a:spcPts val="2734"/>
              </a:lnSpc>
              <a:buNone/>
            </a:pPr>
            <a:r>
              <a:rPr lang="en-US" sz="2187" dirty="0">
                <a:solidFill>
                  <a:srgbClr val="124E73"/>
                </a:solidFill>
                <a:latin typeface="MuseoModerno" pitchFamily="34" charset="0"/>
                <a:ea typeface="MuseoModerno" pitchFamily="34" charset="-122"/>
                <a:cs typeface="MuseoModerno" pitchFamily="34" charset="-120"/>
              </a:rPr>
              <a:t>Layered Approach</a:t>
            </a:r>
            <a:endParaRPr lang="en-US" sz="2187" dirty="0"/>
          </a:p>
        </p:txBody>
      </p:sp>
      <p:sp>
        <p:nvSpPr>
          <p:cNvPr id="13" name="Text 10"/>
          <p:cNvSpPr/>
          <p:nvPr/>
        </p:nvSpPr>
        <p:spPr>
          <a:xfrm>
            <a:off x="6319599" y="3087648"/>
            <a:ext cx="3820001" cy="2132409"/>
          </a:xfrm>
          <a:prstGeom prst="rect">
            <a:avLst/>
          </a:prstGeom>
          <a:noFill/>
          <a:ln/>
        </p:spPr>
        <p:txBody>
          <a:bodyPr wrap="square" rtlCol="0" anchor="t"/>
          <a:lstStyle/>
          <a:p>
            <a:pPr marL="0" indent="0">
              <a:lnSpc>
                <a:spcPts val="2799"/>
              </a:lnSpc>
              <a:buNone/>
            </a:pPr>
            <a:r>
              <a:rPr lang="en-US" sz="1750" dirty="0">
                <a:solidFill>
                  <a:srgbClr val="2B4150"/>
                </a:solidFill>
                <a:latin typeface="Source Sans Pro" pitchFamily="34" charset="0"/>
                <a:ea typeface="Source Sans Pro" pitchFamily="34" charset="-122"/>
                <a:cs typeface="Source Sans Pro" pitchFamily="34" charset="-120"/>
              </a:rPr>
              <a:t>By separating our commercial offering from the sales channels, the layered architecture of SCOS enables us to seamlessly expand into new markets and touchpoints, without compromising the core of our business.</a:t>
            </a:r>
            <a:endParaRPr lang="en-US" sz="1750" dirty="0"/>
          </a:p>
        </p:txBody>
      </p:sp>
      <p:sp>
        <p:nvSpPr>
          <p:cNvPr id="14" name="Shape 11"/>
          <p:cNvSpPr/>
          <p:nvPr/>
        </p:nvSpPr>
        <p:spPr>
          <a:xfrm>
            <a:off x="833199" y="5971223"/>
            <a:ext cx="499943" cy="499943"/>
          </a:xfrm>
          <a:prstGeom prst="roundRect">
            <a:avLst>
              <a:gd name="adj" fmla="val 13333"/>
            </a:avLst>
          </a:prstGeom>
          <a:solidFill>
            <a:srgbClr val="F6F0E4"/>
          </a:solidFill>
          <a:ln/>
        </p:spPr>
      </p:sp>
      <p:sp>
        <p:nvSpPr>
          <p:cNvPr id="15" name="Text 12"/>
          <p:cNvSpPr/>
          <p:nvPr/>
        </p:nvSpPr>
        <p:spPr>
          <a:xfrm>
            <a:off x="989409" y="6012894"/>
            <a:ext cx="187404" cy="416481"/>
          </a:xfrm>
          <a:prstGeom prst="rect">
            <a:avLst/>
          </a:prstGeom>
          <a:noFill/>
          <a:ln/>
        </p:spPr>
        <p:txBody>
          <a:bodyPr wrap="none" rtlCol="0" anchor="t"/>
          <a:lstStyle/>
          <a:p>
            <a:pPr marL="0" indent="0" algn="ctr">
              <a:lnSpc>
                <a:spcPts val="3281"/>
              </a:lnSpc>
              <a:buNone/>
            </a:pPr>
            <a:r>
              <a:rPr lang="en-US" sz="2624" dirty="0">
                <a:solidFill>
                  <a:srgbClr val="124E73"/>
                </a:solidFill>
                <a:latin typeface="MuseoModerno" pitchFamily="34" charset="0"/>
                <a:ea typeface="MuseoModerno" pitchFamily="34" charset="-122"/>
                <a:cs typeface="MuseoModerno" pitchFamily="34" charset="-120"/>
              </a:rPr>
              <a:t>3</a:t>
            </a:r>
            <a:endParaRPr lang="en-US" sz="2624" dirty="0"/>
          </a:p>
        </p:txBody>
      </p:sp>
      <p:sp>
        <p:nvSpPr>
          <p:cNvPr id="16" name="Text 13"/>
          <p:cNvSpPr/>
          <p:nvPr/>
        </p:nvSpPr>
        <p:spPr>
          <a:xfrm>
            <a:off x="1555313" y="6047542"/>
            <a:ext cx="2777490" cy="347186"/>
          </a:xfrm>
          <a:prstGeom prst="rect">
            <a:avLst/>
          </a:prstGeom>
          <a:noFill/>
          <a:ln/>
        </p:spPr>
        <p:txBody>
          <a:bodyPr wrap="none" rtlCol="0" anchor="t"/>
          <a:lstStyle/>
          <a:p>
            <a:pPr marL="0" indent="0">
              <a:lnSpc>
                <a:spcPts val="2734"/>
              </a:lnSpc>
              <a:buNone/>
            </a:pPr>
            <a:r>
              <a:rPr lang="en-US" sz="2187" dirty="0">
                <a:solidFill>
                  <a:srgbClr val="124E73"/>
                </a:solidFill>
                <a:latin typeface="MuseoModerno" pitchFamily="34" charset="0"/>
                <a:ea typeface="MuseoModerno" pitchFamily="34" charset="-122"/>
                <a:cs typeface="MuseoModerno" pitchFamily="34" charset="-120"/>
              </a:rPr>
              <a:t>Reduced TCO</a:t>
            </a:r>
            <a:endParaRPr lang="en-US" sz="2187" dirty="0"/>
          </a:p>
        </p:txBody>
      </p:sp>
      <p:sp>
        <p:nvSpPr>
          <p:cNvPr id="17" name="Text 14"/>
          <p:cNvSpPr/>
          <p:nvPr/>
        </p:nvSpPr>
        <p:spPr>
          <a:xfrm>
            <a:off x="1555313" y="6527959"/>
            <a:ext cx="8584287" cy="1066205"/>
          </a:xfrm>
          <a:prstGeom prst="rect">
            <a:avLst/>
          </a:prstGeom>
          <a:noFill/>
          <a:ln/>
        </p:spPr>
        <p:txBody>
          <a:bodyPr wrap="square" rtlCol="0" anchor="t"/>
          <a:lstStyle/>
          <a:p>
            <a:pPr marL="0" indent="0">
              <a:lnSpc>
                <a:spcPts val="2799"/>
              </a:lnSpc>
              <a:buNone/>
            </a:pPr>
            <a:r>
              <a:rPr lang="en-US" sz="1750" dirty="0">
                <a:solidFill>
                  <a:srgbClr val="2B4150"/>
                </a:solidFill>
                <a:latin typeface="Source Sans Pro" pitchFamily="34" charset="0"/>
                <a:ea typeface="Source Sans Pro" pitchFamily="34" charset="-122"/>
                <a:cs typeface="Source Sans Pro" pitchFamily="34" charset="-120"/>
              </a:rPr>
              <a:t>The modular design and API-driven integration of SCOS significantly reduce our total cost of ownership, allowing us to focus on delivering exceptional value to our customers while maximizing our return on investment.</a:t>
            </a:r>
            <a:endParaRPr lang="en-US" sz="17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68826C4-7920-B6C0-6E31-DF2B92E26AD7}"/>
              </a:ext>
            </a:extLst>
          </p:cNvPr>
          <p:cNvPicPr>
            <a:picLocks noChangeAspect="1"/>
          </p:cNvPicPr>
          <p:nvPr/>
        </p:nvPicPr>
        <p:blipFill>
          <a:blip r:embed="rId2"/>
          <a:stretch>
            <a:fillRect/>
          </a:stretch>
        </p:blipFill>
        <p:spPr>
          <a:xfrm>
            <a:off x="1493521" y="279326"/>
            <a:ext cx="11109960" cy="7339616"/>
          </a:xfrm>
          <a:prstGeom prst="rect">
            <a:avLst/>
          </a:prstGeom>
        </p:spPr>
      </p:pic>
      <p:sp>
        <p:nvSpPr>
          <p:cNvPr id="6" name="TextBox 5">
            <a:extLst>
              <a:ext uri="{FF2B5EF4-FFF2-40B4-BE49-F238E27FC236}">
                <a16:creationId xmlns:a16="http://schemas.microsoft.com/office/drawing/2014/main" id="{8160BE84-0AFA-286A-FB60-1D7BCB435074}"/>
              </a:ext>
            </a:extLst>
          </p:cNvPr>
          <p:cNvSpPr txBox="1"/>
          <p:nvPr/>
        </p:nvSpPr>
        <p:spPr>
          <a:xfrm>
            <a:off x="5745480" y="7741920"/>
            <a:ext cx="3431666" cy="461665"/>
          </a:xfrm>
          <a:prstGeom prst="rect">
            <a:avLst/>
          </a:prstGeom>
          <a:noFill/>
        </p:spPr>
        <p:txBody>
          <a:bodyPr wrap="square" rtlCol="0">
            <a:spAutoFit/>
          </a:bodyPr>
          <a:lstStyle/>
          <a:p>
            <a:r>
              <a:rPr lang="en-IN" sz="2400" b="1" dirty="0" err="1"/>
              <a:t>Spryker</a:t>
            </a:r>
            <a:r>
              <a:rPr lang="en-IN" sz="2400" b="1" dirty="0"/>
              <a:t> Commerce OS</a:t>
            </a:r>
          </a:p>
        </p:txBody>
      </p:sp>
    </p:spTree>
    <p:extLst>
      <p:ext uri="{BB962C8B-B14F-4D97-AF65-F5344CB8AC3E}">
        <p14:creationId xmlns:p14="http://schemas.microsoft.com/office/powerpoint/2010/main" val="37838924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50738C"/>
          </a:solidFill>
          <a:ln/>
        </p:spPr>
      </p:sp>
      <p:sp>
        <p:nvSpPr>
          <p:cNvPr id="3" name="Shape 1"/>
          <p:cNvSpPr/>
          <p:nvPr/>
        </p:nvSpPr>
        <p:spPr>
          <a:xfrm>
            <a:off x="0" y="0"/>
            <a:ext cx="14630400" cy="8229600"/>
          </a:xfrm>
          <a:prstGeom prst="rect">
            <a:avLst/>
          </a:prstGeom>
          <a:solidFill>
            <a:srgbClr val="FFFCF5"/>
          </a:solidFill>
          <a:ln/>
        </p:spPr>
      </p:sp>
      <p:sp>
        <p:nvSpPr>
          <p:cNvPr id="4" name="Text 2"/>
          <p:cNvSpPr/>
          <p:nvPr/>
        </p:nvSpPr>
        <p:spPr>
          <a:xfrm>
            <a:off x="2037993" y="1756053"/>
            <a:ext cx="5554980" cy="694373"/>
          </a:xfrm>
          <a:prstGeom prst="rect">
            <a:avLst/>
          </a:prstGeom>
          <a:noFill/>
          <a:ln/>
        </p:spPr>
        <p:txBody>
          <a:bodyPr wrap="none" rtlCol="0" anchor="t"/>
          <a:lstStyle/>
          <a:p>
            <a:pPr marL="0" indent="0">
              <a:lnSpc>
                <a:spcPts val="5468"/>
              </a:lnSpc>
              <a:buNone/>
            </a:pPr>
            <a:endParaRPr lang="en-US" sz="4374" dirty="0"/>
          </a:p>
        </p:txBody>
      </p:sp>
      <p:pic>
        <p:nvPicPr>
          <p:cNvPr id="5" name="Image 0" descr="preencoded.png"/>
          <p:cNvPicPr>
            <a:picLocks noChangeAspect="1"/>
          </p:cNvPicPr>
          <p:nvPr/>
        </p:nvPicPr>
        <p:blipFill>
          <a:blip r:embed="rId3"/>
          <a:stretch>
            <a:fillRect/>
          </a:stretch>
        </p:blipFill>
        <p:spPr>
          <a:xfrm>
            <a:off x="2037993" y="1416205"/>
            <a:ext cx="5006221" cy="3931249"/>
          </a:xfrm>
          <a:prstGeom prst="rect">
            <a:avLst/>
          </a:prstGeom>
        </p:spPr>
      </p:pic>
      <p:sp>
        <p:nvSpPr>
          <p:cNvPr id="6" name="Text 3"/>
          <p:cNvSpPr/>
          <p:nvPr/>
        </p:nvSpPr>
        <p:spPr>
          <a:xfrm>
            <a:off x="2037993" y="5597366"/>
            <a:ext cx="5006221" cy="355402"/>
          </a:xfrm>
          <a:prstGeom prst="rect">
            <a:avLst/>
          </a:prstGeom>
          <a:noFill/>
          <a:ln/>
        </p:spPr>
        <p:txBody>
          <a:bodyPr wrap="none" rtlCol="0" anchor="t"/>
          <a:lstStyle/>
          <a:p>
            <a:pPr marL="0" indent="0" algn="ctr">
              <a:lnSpc>
                <a:spcPts val="2799"/>
              </a:lnSpc>
              <a:buNone/>
            </a:pPr>
            <a:endParaRPr lang="en-US" sz="1750" b="1" dirty="0">
              <a:solidFill>
                <a:srgbClr val="2B4150"/>
              </a:solidFill>
              <a:latin typeface="Source Sans Pro" pitchFamily="34" charset="0"/>
              <a:ea typeface="Source Sans Pro" pitchFamily="34" charset="-122"/>
              <a:cs typeface="Source Sans Pro" pitchFamily="34" charset="-120"/>
            </a:endParaRPr>
          </a:p>
          <a:p>
            <a:pPr marL="0" indent="0" algn="ctr">
              <a:lnSpc>
                <a:spcPts val="2799"/>
              </a:lnSpc>
              <a:buNone/>
            </a:pPr>
            <a:r>
              <a:rPr lang="en-US" sz="1750" b="1" dirty="0">
                <a:solidFill>
                  <a:srgbClr val="2B4150"/>
                </a:solidFill>
                <a:latin typeface="Source Sans Pro" pitchFamily="34" charset="0"/>
                <a:ea typeface="Source Sans Pro" pitchFamily="34" charset="-122"/>
                <a:cs typeface="Source Sans Pro" pitchFamily="34" charset="-120"/>
              </a:rPr>
              <a:t>Modular Architecture of Spryker Commerce OS</a:t>
            </a:r>
            <a:endParaRPr lang="en-US" sz="1750" dirty="0"/>
          </a:p>
        </p:txBody>
      </p:sp>
      <p:pic>
        <p:nvPicPr>
          <p:cNvPr id="7" name="Image 1" descr="preencoded.png"/>
          <p:cNvPicPr>
            <a:picLocks noChangeAspect="1"/>
          </p:cNvPicPr>
          <p:nvPr/>
        </p:nvPicPr>
        <p:blipFill>
          <a:blip r:embed="rId4"/>
          <a:stretch>
            <a:fillRect/>
          </a:stretch>
        </p:blipFill>
        <p:spPr>
          <a:xfrm>
            <a:off x="8220551" y="1416205"/>
            <a:ext cx="3752612" cy="3931249"/>
          </a:xfrm>
          <a:prstGeom prst="rect">
            <a:avLst/>
          </a:prstGeom>
        </p:spPr>
      </p:pic>
      <p:sp>
        <p:nvSpPr>
          <p:cNvPr id="8" name="Text 4"/>
          <p:cNvSpPr/>
          <p:nvPr/>
        </p:nvSpPr>
        <p:spPr>
          <a:xfrm>
            <a:off x="7593806" y="5918121"/>
            <a:ext cx="5006221" cy="355402"/>
          </a:xfrm>
          <a:prstGeom prst="rect">
            <a:avLst/>
          </a:prstGeom>
          <a:noFill/>
          <a:ln/>
        </p:spPr>
        <p:txBody>
          <a:bodyPr wrap="none" rtlCol="0" anchor="t"/>
          <a:lstStyle/>
          <a:p>
            <a:pPr marL="0" indent="0" algn="ctr">
              <a:lnSpc>
                <a:spcPts val="2799"/>
              </a:lnSpc>
              <a:buNone/>
            </a:pPr>
            <a:r>
              <a:rPr lang="en-US" sz="1750" b="1" dirty="0">
                <a:solidFill>
                  <a:srgbClr val="2B4150"/>
                </a:solidFill>
                <a:latin typeface="Source Sans Pro" pitchFamily="34" charset="0"/>
                <a:ea typeface="Source Sans Pro" pitchFamily="34" charset="-122"/>
                <a:cs typeface="Source Sans Pro" pitchFamily="34" charset="-120"/>
              </a:rPr>
              <a:t>Layered Architecture of Spryker Commerce OS</a:t>
            </a:r>
            <a:endParaRPr lang="en-US" sz="17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50738C"/>
          </a:solidFill>
          <a:ln/>
        </p:spPr>
      </p:sp>
      <p:sp>
        <p:nvSpPr>
          <p:cNvPr id="3" name="Shape 1"/>
          <p:cNvSpPr/>
          <p:nvPr/>
        </p:nvSpPr>
        <p:spPr>
          <a:xfrm>
            <a:off x="0" y="0"/>
            <a:ext cx="14630400" cy="8229600"/>
          </a:xfrm>
          <a:prstGeom prst="rect">
            <a:avLst/>
          </a:prstGeom>
          <a:solidFill>
            <a:srgbClr val="FFFCF5"/>
          </a:solidFill>
          <a:ln/>
        </p:spPr>
      </p:sp>
      <p:sp>
        <p:nvSpPr>
          <p:cNvPr id="4" name="Text 2"/>
          <p:cNvSpPr/>
          <p:nvPr/>
        </p:nvSpPr>
        <p:spPr>
          <a:xfrm>
            <a:off x="2037993" y="1514118"/>
            <a:ext cx="10554414" cy="1388745"/>
          </a:xfrm>
          <a:prstGeom prst="rect">
            <a:avLst/>
          </a:prstGeom>
          <a:noFill/>
          <a:ln/>
        </p:spPr>
        <p:txBody>
          <a:bodyPr wrap="square" rtlCol="0" anchor="t"/>
          <a:lstStyle/>
          <a:p>
            <a:pPr marL="0" indent="0">
              <a:lnSpc>
                <a:spcPts val="5468"/>
              </a:lnSpc>
              <a:buNone/>
            </a:pPr>
            <a:r>
              <a:rPr lang="en-US" sz="4374" dirty="0">
                <a:solidFill>
                  <a:srgbClr val="124E73"/>
                </a:solidFill>
                <a:latin typeface="MuseoModerno" pitchFamily="34" charset="0"/>
                <a:ea typeface="MuseoModerno" pitchFamily="34" charset="-122"/>
                <a:cs typeface="MuseoModerno" pitchFamily="34" charset="-120"/>
              </a:rPr>
              <a:t>B2B Marketplace: The Showcase of Our Capabilities</a:t>
            </a:r>
            <a:endParaRPr lang="en-US" sz="4374" dirty="0"/>
          </a:p>
        </p:txBody>
      </p:sp>
      <p:sp>
        <p:nvSpPr>
          <p:cNvPr id="5" name="Text 3"/>
          <p:cNvSpPr/>
          <p:nvPr/>
        </p:nvSpPr>
        <p:spPr>
          <a:xfrm>
            <a:off x="2037993" y="3458289"/>
            <a:ext cx="2777490" cy="347186"/>
          </a:xfrm>
          <a:prstGeom prst="rect">
            <a:avLst/>
          </a:prstGeom>
          <a:noFill/>
          <a:ln/>
        </p:spPr>
        <p:txBody>
          <a:bodyPr wrap="none" rtlCol="0" anchor="t"/>
          <a:lstStyle/>
          <a:p>
            <a:pPr marL="0" indent="0">
              <a:lnSpc>
                <a:spcPts val="2734"/>
              </a:lnSpc>
              <a:buNone/>
            </a:pPr>
            <a:r>
              <a:rPr lang="en-US" sz="2187" dirty="0">
                <a:solidFill>
                  <a:srgbClr val="124E73"/>
                </a:solidFill>
                <a:latin typeface="MuseoModerno" pitchFamily="34" charset="0"/>
                <a:ea typeface="MuseoModerno" pitchFamily="34" charset="-122"/>
                <a:cs typeface="MuseoModerno" pitchFamily="34" charset="-120"/>
              </a:rPr>
              <a:t>Back Office</a:t>
            </a:r>
            <a:endParaRPr lang="en-US" sz="2187" dirty="0"/>
          </a:p>
        </p:txBody>
      </p:sp>
      <p:sp>
        <p:nvSpPr>
          <p:cNvPr id="6" name="Text 4"/>
          <p:cNvSpPr/>
          <p:nvPr/>
        </p:nvSpPr>
        <p:spPr>
          <a:xfrm>
            <a:off x="2037993" y="4027646"/>
            <a:ext cx="3156347" cy="2487811"/>
          </a:xfrm>
          <a:prstGeom prst="rect">
            <a:avLst/>
          </a:prstGeom>
          <a:noFill/>
          <a:ln/>
        </p:spPr>
        <p:txBody>
          <a:bodyPr wrap="square" rtlCol="0" anchor="t"/>
          <a:lstStyle/>
          <a:p>
            <a:pPr marL="0" indent="0">
              <a:lnSpc>
                <a:spcPts val="2799"/>
              </a:lnSpc>
              <a:buNone/>
            </a:pPr>
            <a:r>
              <a:rPr lang="en-US" sz="1750" dirty="0">
                <a:solidFill>
                  <a:srgbClr val="2B4150"/>
                </a:solidFill>
                <a:latin typeface="Source Sans Pro" pitchFamily="34" charset="0"/>
                <a:ea typeface="Source Sans Pro" pitchFamily="34" charset="-122"/>
                <a:cs typeface="Source Sans Pro" pitchFamily="34" charset="-120"/>
              </a:rPr>
              <a:t>Our robust Back Office interface empowers our administrators to effectively manage customers, products, shop navigation, content, orders, and returns, ensuring a seamless and efficient operation.</a:t>
            </a:r>
            <a:endParaRPr lang="en-US" sz="1750" dirty="0"/>
          </a:p>
        </p:txBody>
      </p:sp>
      <p:sp>
        <p:nvSpPr>
          <p:cNvPr id="7" name="Text 5"/>
          <p:cNvSpPr/>
          <p:nvPr/>
        </p:nvSpPr>
        <p:spPr>
          <a:xfrm>
            <a:off x="5743932" y="3458289"/>
            <a:ext cx="2777490" cy="347186"/>
          </a:xfrm>
          <a:prstGeom prst="rect">
            <a:avLst/>
          </a:prstGeom>
          <a:noFill/>
          <a:ln/>
        </p:spPr>
        <p:txBody>
          <a:bodyPr wrap="none" rtlCol="0" anchor="t"/>
          <a:lstStyle/>
          <a:p>
            <a:pPr marL="0" indent="0">
              <a:lnSpc>
                <a:spcPts val="2734"/>
              </a:lnSpc>
              <a:buNone/>
            </a:pPr>
            <a:r>
              <a:rPr lang="en-US" sz="2187" dirty="0">
                <a:solidFill>
                  <a:srgbClr val="124E73"/>
                </a:solidFill>
                <a:latin typeface="MuseoModerno" pitchFamily="34" charset="0"/>
                <a:ea typeface="MuseoModerno" pitchFamily="34" charset="-122"/>
                <a:cs typeface="MuseoModerno" pitchFamily="34" charset="-120"/>
              </a:rPr>
              <a:t>Storefront</a:t>
            </a:r>
            <a:endParaRPr lang="en-US" sz="2187" dirty="0"/>
          </a:p>
        </p:txBody>
      </p:sp>
      <p:sp>
        <p:nvSpPr>
          <p:cNvPr id="8" name="Text 6"/>
          <p:cNvSpPr/>
          <p:nvPr/>
        </p:nvSpPr>
        <p:spPr>
          <a:xfrm>
            <a:off x="5743932" y="4027646"/>
            <a:ext cx="3156347" cy="2132409"/>
          </a:xfrm>
          <a:prstGeom prst="rect">
            <a:avLst/>
          </a:prstGeom>
          <a:noFill/>
          <a:ln/>
        </p:spPr>
        <p:txBody>
          <a:bodyPr wrap="square" rtlCol="0" anchor="t"/>
          <a:lstStyle/>
          <a:p>
            <a:pPr marL="0" indent="0">
              <a:lnSpc>
                <a:spcPts val="2799"/>
              </a:lnSpc>
              <a:buNone/>
            </a:pPr>
            <a:r>
              <a:rPr lang="en-US" sz="1750" dirty="0">
                <a:solidFill>
                  <a:srgbClr val="2B4150"/>
                </a:solidFill>
                <a:latin typeface="Source Sans Pro" pitchFamily="34" charset="0"/>
                <a:ea typeface="Source Sans Pro" pitchFamily="34" charset="-122"/>
                <a:cs typeface="Source Sans Pro" pitchFamily="34" charset="-120"/>
              </a:rPr>
              <a:t>The Storefront, our customer-facing web shop, allows users to browse through our extensive product catalog, add items to their cart, and complete their purchases with ease.</a:t>
            </a:r>
            <a:endParaRPr lang="en-US" sz="1750" dirty="0"/>
          </a:p>
        </p:txBody>
      </p:sp>
      <p:sp>
        <p:nvSpPr>
          <p:cNvPr id="9" name="Text 7"/>
          <p:cNvSpPr/>
          <p:nvPr/>
        </p:nvSpPr>
        <p:spPr>
          <a:xfrm>
            <a:off x="9449872" y="3458289"/>
            <a:ext cx="3104793" cy="347186"/>
          </a:xfrm>
          <a:prstGeom prst="rect">
            <a:avLst/>
          </a:prstGeom>
          <a:noFill/>
          <a:ln/>
        </p:spPr>
        <p:txBody>
          <a:bodyPr wrap="none" rtlCol="0" anchor="t"/>
          <a:lstStyle/>
          <a:p>
            <a:pPr marL="0" indent="0">
              <a:lnSpc>
                <a:spcPts val="2734"/>
              </a:lnSpc>
              <a:buNone/>
            </a:pPr>
            <a:r>
              <a:rPr lang="en-US" sz="2187" dirty="0">
                <a:solidFill>
                  <a:srgbClr val="124E73"/>
                </a:solidFill>
                <a:latin typeface="MuseoModerno" pitchFamily="34" charset="0"/>
                <a:ea typeface="MuseoModerno" pitchFamily="34" charset="-122"/>
                <a:cs typeface="MuseoModerno" pitchFamily="34" charset="-120"/>
              </a:rPr>
              <a:t>Continuous Innovation</a:t>
            </a:r>
            <a:endParaRPr lang="en-US" sz="2187" dirty="0"/>
          </a:p>
        </p:txBody>
      </p:sp>
      <p:sp>
        <p:nvSpPr>
          <p:cNvPr id="10" name="Text 8"/>
          <p:cNvSpPr/>
          <p:nvPr/>
        </p:nvSpPr>
        <p:spPr>
          <a:xfrm>
            <a:off x="9449872" y="4027646"/>
            <a:ext cx="3156347" cy="2487811"/>
          </a:xfrm>
          <a:prstGeom prst="rect">
            <a:avLst/>
          </a:prstGeom>
          <a:noFill/>
          <a:ln/>
        </p:spPr>
        <p:txBody>
          <a:bodyPr wrap="square" rtlCol="0" anchor="t"/>
          <a:lstStyle/>
          <a:p>
            <a:pPr marL="0" indent="0">
              <a:lnSpc>
                <a:spcPts val="2799"/>
              </a:lnSpc>
              <a:buNone/>
            </a:pPr>
            <a:r>
              <a:rPr lang="en-US" sz="1750" dirty="0">
                <a:solidFill>
                  <a:srgbClr val="2B4150"/>
                </a:solidFill>
                <a:latin typeface="Source Sans Pro" pitchFamily="34" charset="0"/>
                <a:ea typeface="Source Sans Pro" pitchFamily="34" charset="-122"/>
                <a:cs typeface="Source Sans Pro" pitchFamily="34" charset="-120"/>
              </a:rPr>
              <a:t>We regularly update our B2B Marketplace with new features and functionalities, ensuring that our platform remains at the forefront of the industry and continues to meet the evolving needs of our customers.</a:t>
            </a:r>
            <a:endParaRPr lang="en-US" sz="17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50738C"/>
          </a:solidFill>
          <a:ln/>
        </p:spPr>
      </p:sp>
      <p:sp>
        <p:nvSpPr>
          <p:cNvPr id="3" name="Shape 1"/>
          <p:cNvSpPr/>
          <p:nvPr/>
        </p:nvSpPr>
        <p:spPr>
          <a:xfrm>
            <a:off x="0" y="0"/>
            <a:ext cx="14630400" cy="8229600"/>
          </a:xfrm>
          <a:prstGeom prst="rect">
            <a:avLst/>
          </a:prstGeom>
          <a:solidFill>
            <a:srgbClr val="FFFCF5"/>
          </a:solidFill>
          <a:ln/>
        </p:spPr>
      </p:sp>
      <p:sp>
        <p:nvSpPr>
          <p:cNvPr id="4" name="Text 2"/>
          <p:cNvSpPr/>
          <p:nvPr/>
        </p:nvSpPr>
        <p:spPr>
          <a:xfrm>
            <a:off x="2037993" y="740807"/>
            <a:ext cx="10554414" cy="1388745"/>
          </a:xfrm>
          <a:prstGeom prst="rect">
            <a:avLst/>
          </a:prstGeom>
          <a:noFill/>
          <a:ln/>
        </p:spPr>
        <p:txBody>
          <a:bodyPr wrap="square" rtlCol="0" anchor="t"/>
          <a:lstStyle/>
          <a:p>
            <a:pPr marL="0" indent="0">
              <a:lnSpc>
                <a:spcPts val="5468"/>
              </a:lnSpc>
              <a:buNone/>
            </a:pPr>
            <a:r>
              <a:rPr lang="en-US" sz="4374" dirty="0">
                <a:solidFill>
                  <a:srgbClr val="124E73"/>
                </a:solidFill>
                <a:latin typeface="MuseoModerno" pitchFamily="34" charset="0"/>
                <a:ea typeface="MuseoModerno" pitchFamily="34" charset="-122"/>
                <a:cs typeface="MuseoModerno" pitchFamily="34" charset="-120"/>
              </a:rPr>
              <a:t>Packaged Business Capabilities: The Building Blocks of Our Success</a:t>
            </a:r>
            <a:endParaRPr lang="en-US" sz="4374" dirty="0"/>
          </a:p>
        </p:txBody>
      </p:sp>
      <p:sp>
        <p:nvSpPr>
          <p:cNvPr id="5" name="Shape 3"/>
          <p:cNvSpPr/>
          <p:nvPr/>
        </p:nvSpPr>
        <p:spPr>
          <a:xfrm>
            <a:off x="2037993" y="2573893"/>
            <a:ext cx="5166122" cy="2346365"/>
          </a:xfrm>
          <a:prstGeom prst="roundRect">
            <a:avLst>
              <a:gd name="adj" fmla="val 2841"/>
            </a:avLst>
          </a:prstGeom>
          <a:solidFill>
            <a:srgbClr val="F6F0E4"/>
          </a:solidFill>
          <a:ln/>
        </p:spPr>
      </p:sp>
      <p:sp>
        <p:nvSpPr>
          <p:cNvPr id="6" name="Text 4"/>
          <p:cNvSpPr/>
          <p:nvPr/>
        </p:nvSpPr>
        <p:spPr>
          <a:xfrm>
            <a:off x="2260163" y="2796064"/>
            <a:ext cx="2777490" cy="347186"/>
          </a:xfrm>
          <a:prstGeom prst="rect">
            <a:avLst/>
          </a:prstGeom>
          <a:noFill/>
          <a:ln/>
        </p:spPr>
        <p:txBody>
          <a:bodyPr wrap="none" rtlCol="0" anchor="t"/>
          <a:lstStyle/>
          <a:p>
            <a:pPr marL="0" indent="0">
              <a:lnSpc>
                <a:spcPts val="2734"/>
              </a:lnSpc>
              <a:buNone/>
            </a:pPr>
            <a:r>
              <a:rPr lang="en-US" sz="2187" dirty="0">
                <a:solidFill>
                  <a:srgbClr val="124E73"/>
                </a:solidFill>
                <a:latin typeface="MuseoModerno" pitchFamily="34" charset="0"/>
                <a:ea typeface="MuseoModerno" pitchFamily="34" charset="-122"/>
                <a:cs typeface="MuseoModerno" pitchFamily="34" charset="-120"/>
              </a:rPr>
              <a:t>User Management</a:t>
            </a:r>
            <a:endParaRPr lang="en-US" sz="2187" dirty="0"/>
          </a:p>
        </p:txBody>
      </p:sp>
      <p:sp>
        <p:nvSpPr>
          <p:cNvPr id="7" name="Text 5"/>
          <p:cNvSpPr/>
          <p:nvPr/>
        </p:nvSpPr>
        <p:spPr>
          <a:xfrm>
            <a:off x="2260163" y="3276481"/>
            <a:ext cx="4721781" cy="1421606"/>
          </a:xfrm>
          <a:prstGeom prst="rect">
            <a:avLst/>
          </a:prstGeom>
          <a:noFill/>
          <a:ln/>
        </p:spPr>
        <p:txBody>
          <a:bodyPr wrap="square" rtlCol="0" anchor="t"/>
          <a:lstStyle/>
          <a:p>
            <a:pPr marL="0" indent="0">
              <a:lnSpc>
                <a:spcPts val="2799"/>
              </a:lnSpc>
              <a:buNone/>
            </a:pPr>
            <a:r>
              <a:rPr lang="en-US" sz="1750" dirty="0">
                <a:solidFill>
                  <a:srgbClr val="2B4150"/>
                </a:solidFill>
                <a:latin typeface="Source Sans Pro" pitchFamily="34" charset="0"/>
                <a:ea typeface="Source Sans Pro" pitchFamily="34" charset="-122"/>
                <a:cs typeface="Source Sans Pro" pitchFamily="34" charset="-120"/>
              </a:rPr>
              <a:t>Our comprehensive User Management PBC allows us to effectively manage user accounts, permissions, and access controls, ensuring the security and integrity of our platform.</a:t>
            </a:r>
            <a:endParaRPr lang="en-US" sz="1750" dirty="0"/>
          </a:p>
        </p:txBody>
      </p:sp>
      <p:sp>
        <p:nvSpPr>
          <p:cNvPr id="8" name="Shape 6"/>
          <p:cNvSpPr/>
          <p:nvPr/>
        </p:nvSpPr>
        <p:spPr>
          <a:xfrm>
            <a:off x="7426285" y="2573893"/>
            <a:ext cx="5166122" cy="2346365"/>
          </a:xfrm>
          <a:prstGeom prst="roundRect">
            <a:avLst>
              <a:gd name="adj" fmla="val 2841"/>
            </a:avLst>
          </a:prstGeom>
          <a:solidFill>
            <a:srgbClr val="F6F0E4"/>
          </a:solidFill>
          <a:ln/>
        </p:spPr>
      </p:sp>
      <p:sp>
        <p:nvSpPr>
          <p:cNvPr id="9" name="Text 7"/>
          <p:cNvSpPr/>
          <p:nvPr/>
        </p:nvSpPr>
        <p:spPr>
          <a:xfrm>
            <a:off x="7648456" y="2796064"/>
            <a:ext cx="4707969" cy="347186"/>
          </a:xfrm>
          <a:prstGeom prst="rect">
            <a:avLst/>
          </a:prstGeom>
          <a:noFill/>
          <a:ln/>
        </p:spPr>
        <p:txBody>
          <a:bodyPr wrap="none" rtlCol="0" anchor="t"/>
          <a:lstStyle/>
          <a:p>
            <a:pPr marL="0" indent="0">
              <a:lnSpc>
                <a:spcPts val="2734"/>
              </a:lnSpc>
              <a:buNone/>
            </a:pPr>
            <a:r>
              <a:rPr lang="en-US" sz="2187" dirty="0">
                <a:solidFill>
                  <a:srgbClr val="124E73"/>
                </a:solidFill>
                <a:latin typeface="MuseoModerno" pitchFamily="34" charset="0"/>
                <a:ea typeface="MuseoModerno" pitchFamily="34" charset="-122"/>
                <a:cs typeface="MuseoModerno" pitchFamily="34" charset="-120"/>
              </a:rPr>
              <a:t>Product Information Management</a:t>
            </a:r>
            <a:endParaRPr lang="en-US" sz="2187" dirty="0"/>
          </a:p>
        </p:txBody>
      </p:sp>
      <p:sp>
        <p:nvSpPr>
          <p:cNvPr id="10" name="Text 8"/>
          <p:cNvSpPr/>
          <p:nvPr/>
        </p:nvSpPr>
        <p:spPr>
          <a:xfrm>
            <a:off x="7648456" y="3276481"/>
            <a:ext cx="4721781" cy="1421606"/>
          </a:xfrm>
          <a:prstGeom prst="rect">
            <a:avLst/>
          </a:prstGeom>
          <a:noFill/>
          <a:ln/>
        </p:spPr>
        <p:txBody>
          <a:bodyPr wrap="square" rtlCol="0" anchor="t"/>
          <a:lstStyle/>
          <a:p>
            <a:pPr marL="0" indent="0">
              <a:lnSpc>
                <a:spcPts val="2799"/>
              </a:lnSpc>
              <a:buNone/>
            </a:pPr>
            <a:r>
              <a:rPr lang="en-US" sz="1750" dirty="0">
                <a:solidFill>
                  <a:srgbClr val="2B4150"/>
                </a:solidFill>
                <a:latin typeface="Source Sans Pro" pitchFamily="34" charset="0"/>
                <a:ea typeface="Source Sans Pro" pitchFamily="34" charset="-122"/>
                <a:cs typeface="Source Sans Pro" pitchFamily="34" charset="-120"/>
              </a:rPr>
              <a:t>The Product Information Management PBC empowers us to create, update, and maintain detailed product data, enabling our customers to make informed purchasing decisions.</a:t>
            </a:r>
            <a:endParaRPr lang="en-US" sz="1750" dirty="0"/>
          </a:p>
        </p:txBody>
      </p:sp>
      <p:sp>
        <p:nvSpPr>
          <p:cNvPr id="11" name="Shape 9"/>
          <p:cNvSpPr/>
          <p:nvPr/>
        </p:nvSpPr>
        <p:spPr>
          <a:xfrm>
            <a:off x="2037993" y="5142428"/>
            <a:ext cx="5166122" cy="2346365"/>
          </a:xfrm>
          <a:prstGeom prst="roundRect">
            <a:avLst>
              <a:gd name="adj" fmla="val 2841"/>
            </a:avLst>
          </a:prstGeom>
          <a:solidFill>
            <a:srgbClr val="F6F0E4"/>
          </a:solidFill>
          <a:ln/>
        </p:spPr>
      </p:sp>
      <p:sp>
        <p:nvSpPr>
          <p:cNvPr id="12" name="Text 10"/>
          <p:cNvSpPr/>
          <p:nvPr/>
        </p:nvSpPr>
        <p:spPr>
          <a:xfrm>
            <a:off x="2260163" y="5364599"/>
            <a:ext cx="2777490" cy="347186"/>
          </a:xfrm>
          <a:prstGeom prst="rect">
            <a:avLst/>
          </a:prstGeom>
          <a:noFill/>
          <a:ln/>
        </p:spPr>
        <p:txBody>
          <a:bodyPr wrap="none" rtlCol="0" anchor="t"/>
          <a:lstStyle/>
          <a:p>
            <a:pPr marL="0" indent="0">
              <a:lnSpc>
                <a:spcPts val="2734"/>
              </a:lnSpc>
              <a:buNone/>
            </a:pPr>
            <a:r>
              <a:rPr lang="en-US" sz="2187" dirty="0">
                <a:solidFill>
                  <a:srgbClr val="124E73"/>
                </a:solidFill>
                <a:latin typeface="MuseoModerno" pitchFamily="34" charset="0"/>
                <a:ea typeface="MuseoModerno" pitchFamily="34" charset="-122"/>
                <a:cs typeface="MuseoModerno" pitchFamily="34" charset="-120"/>
              </a:rPr>
              <a:t>Order Management</a:t>
            </a:r>
            <a:endParaRPr lang="en-US" sz="2187" dirty="0"/>
          </a:p>
        </p:txBody>
      </p:sp>
      <p:sp>
        <p:nvSpPr>
          <p:cNvPr id="13" name="Text 11"/>
          <p:cNvSpPr/>
          <p:nvPr/>
        </p:nvSpPr>
        <p:spPr>
          <a:xfrm>
            <a:off x="2260163" y="5845016"/>
            <a:ext cx="4721781" cy="1421606"/>
          </a:xfrm>
          <a:prstGeom prst="rect">
            <a:avLst/>
          </a:prstGeom>
          <a:noFill/>
          <a:ln/>
        </p:spPr>
        <p:txBody>
          <a:bodyPr wrap="square" rtlCol="0" anchor="t"/>
          <a:lstStyle/>
          <a:p>
            <a:pPr marL="0" indent="0">
              <a:lnSpc>
                <a:spcPts val="2799"/>
              </a:lnSpc>
              <a:buNone/>
            </a:pPr>
            <a:r>
              <a:rPr lang="en-US" sz="1750" dirty="0">
                <a:solidFill>
                  <a:srgbClr val="2B4150"/>
                </a:solidFill>
                <a:latin typeface="Source Sans Pro" pitchFamily="34" charset="0"/>
                <a:ea typeface="Source Sans Pro" pitchFamily="34" charset="-122"/>
                <a:cs typeface="Source Sans Pro" pitchFamily="34" charset="-120"/>
              </a:rPr>
              <a:t>The Order Management PBC streamlines the order fulfillment process, allowing us to track orders, process returns, and provide our customers with a seamless post-purchase experience.</a:t>
            </a:r>
            <a:endParaRPr lang="en-US" sz="1750" dirty="0"/>
          </a:p>
        </p:txBody>
      </p:sp>
      <p:sp>
        <p:nvSpPr>
          <p:cNvPr id="14" name="Shape 12"/>
          <p:cNvSpPr/>
          <p:nvPr/>
        </p:nvSpPr>
        <p:spPr>
          <a:xfrm>
            <a:off x="7426285" y="5142428"/>
            <a:ext cx="5166122" cy="2346365"/>
          </a:xfrm>
          <a:prstGeom prst="roundRect">
            <a:avLst>
              <a:gd name="adj" fmla="val 2841"/>
            </a:avLst>
          </a:prstGeom>
          <a:solidFill>
            <a:srgbClr val="F6F0E4"/>
          </a:solidFill>
          <a:ln/>
        </p:spPr>
      </p:sp>
      <p:sp>
        <p:nvSpPr>
          <p:cNvPr id="15" name="Text 13"/>
          <p:cNvSpPr/>
          <p:nvPr/>
        </p:nvSpPr>
        <p:spPr>
          <a:xfrm>
            <a:off x="7648456" y="5364599"/>
            <a:ext cx="3115389" cy="347186"/>
          </a:xfrm>
          <a:prstGeom prst="rect">
            <a:avLst/>
          </a:prstGeom>
          <a:noFill/>
          <a:ln/>
        </p:spPr>
        <p:txBody>
          <a:bodyPr wrap="none" rtlCol="0" anchor="t"/>
          <a:lstStyle/>
          <a:p>
            <a:pPr marL="0" indent="0">
              <a:lnSpc>
                <a:spcPts val="2734"/>
              </a:lnSpc>
              <a:buNone/>
            </a:pPr>
            <a:r>
              <a:rPr lang="en-US" sz="2187" dirty="0">
                <a:solidFill>
                  <a:srgbClr val="124E73"/>
                </a:solidFill>
                <a:latin typeface="MuseoModerno" pitchFamily="34" charset="0"/>
                <a:ea typeface="MuseoModerno" pitchFamily="34" charset="-122"/>
                <a:cs typeface="MuseoModerno" pitchFamily="34" charset="-120"/>
              </a:rPr>
              <a:t>Discount Management</a:t>
            </a:r>
            <a:endParaRPr lang="en-US" sz="2187" dirty="0"/>
          </a:p>
        </p:txBody>
      </p:sp>
      <p:sp>
        <p:nvSpPr>
          <p:cNvPr id="16" name="Text 14"/>
          <p:cNvSpPr/>
          <p:nvPr/>
        </p:nvSpPr>
        <p:spPr>
          <a:xfrm>
            <a:off x="7648456" y="5845016"/>
            <a:ext cx="4721781" cy="1421606"/>
          </a:xfrm>
          <a:prstGeom prst="rect">
            <a:avLst/>
          </a:prstGeom>
          <a:noFill/>
          <a:ln/>
        </p:spPr>
        <p:txBody>
          <a:bodyPr wrap="square" rtlCol="0" anchor="t"/>
          <a:lstStyle/>
          <a:p>
            <a:pPr marL="0" indent="0">
              <a:lnSpc>
                <a:spcPts val="2799"/>
              </a:lnSpc>
              <a:buNone/>
            </a:pPr>
            <a:r>
              <a:rPr lang="en-US" sz="1750" dirty="0">
                <a:solidFill>
                  <a:srgbClr val="2B4150"/>
                </a:solidFill>
                <a:latin typeface="Source Sans Pro" pitchFamily="34" charset="0"/>
                <a:ea typeface="Source Sans Pro" pitchFamily="34" charset="-122"/>
                <a:cs typeface="Source Sans Pro" pitchFamily="34" charset="-120"/>
              </a:rPr>
              <a:t>The Discount Management PBC enables us to create and apply various discounts and promotions, helping us to attract and retain customers while maintaining profitability.</a:t>
            </a:r>
            <a:endParaRPr lang="en-US" sz="175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50738C"/>
          </a:solidFill>
          <a:ln/>
        </p:spPr>
      </p:sp>
      <p:sp>
        <p:nvSpPr>
          <p:cNvPr id="3" name="Shape 1"/>
          <p:cNvSpPr/>
          <p:nvPr/>
        </p:nvSpPr>
        <p:spPr>
          <a:xfrm>
            <a:off x="0" y="0"/>
            <a:ext cx="14630400" cy="8229600"/>
          </a:xfrm>
          <a:prstGeom prst="rect">
            <a:avLst/>
          </a:prstGeom>
          <a:solidFill>
            <a:srgbClr val="FFFCF5"/>
          </a:solidFill>
          <a:ln/>
        </p:spPr>
      </p:sp>
      <p:sp>
        <p:nvSpPr>
          <p:cNvPr id="4" name="Text 2"/>
          <p:cNvSpPr/>
          <p:nvPr/>
        </p:nvSpPr>
        <p:spPr>
          <a:xfrm>
            <a:off x="2037993" y="1712714"/>
            <a:ext cx="5554980" cy="694373"/>
          </a:xfrm>
          <a:prstGeom prst="rect">
            <a:avLst/>
          </a:prstGeom>
          <a:noFill/>
          <a:ln/>
        </p:spPr>
        <p:txBody>
          <a:bodyPr wrap="none" rtlCol="0" anchor="t"/>
          <a:lstStyle/>
          <a:p>
            <a:pPr marL="0" indent="0">
              <a:lnSpc>
                <a:spcPts val="5468"/>
              </a:lnSpc>
              <a:buNone/>
            </a:pPr>
            <a:endParaRPr lang="en-US" sz="4374" dirty="0"/>
          </a:p>
        </p:txBody>
      </p:sp>
      <p:pic>
        <p:nvPicPr>
          <p:cNvPr id="5" name="Image 0" descr="preencoded.png"/>
          <p:cNvPicPr>
            <a:picLocks noChangeAspect="1"/>
          </p:cNvPicPr>
          <p:nvPr/>
        </p:nvPicPr>
        <p:blipFill>
          <a:blip r:embed="rId3"/>
          <a:stretch>
            <a:fillRect/>
          </a:stretch>
        </p:blipFill>
        <p:spPr>
          <a:xfrm>
            <a:off x="1204333" y="1416205"/>
            <a:ext cx="5839882" cy="4125083"/>
          </a:xfrm>
          <a:prstGeom prst="rect">
            <a:avLst/>
          </a:prstGeom>
        </p:spPr>
      </p:pic>
      <p:sp>
        <p:nvSpPr>
          <p:cNvPr id="6" name="Text 3"/>
          <p:cNvSpPr/>
          <p:nvPr/>
        </p:nvSpPr>
        <p:spPr>
          <a:xfrm>
            <a:off x="2037993" y="5791200"/>
            <a:ext cx="5006221" cy="355402"/>
          </a:xfrm>
          <a:prstGeom prst="rect">
            <a:avLst/>
          </a:prstGeom>
          <a:noFill/>
          <a:ln/>
        </p:spPr>
        <p:txBody>
          <a:bodyPr wrap="none" rtlCol="0" anchor="t"/>
          <a:lstStyle/>
          <a:p>
            <a:pPr marL="0" indent="0" algn="ctr">
              <a:lnSpc>
                <a:spcPts val="2799"/>
              </a:lnSpc>
              <a:buNone/>
            </a:pPr>
            <a:r>
              <a:rPr lang="en-US" sz="1750" b="1" dirty="0">
                <a:solidFill>
                  <a:srgbClr val="2B4150"/>
                </a:solidFill>
                <a:latin typeface="Source Sans Pro" pitchFamily="34" charset="0"/>
                <a:ea typeface="Source Sans Pro" pitchFamily="34" charset="-122"/>
                <a:cs typeface="Source Sans Pro" pitchFamily="34" charset="-120"/>
              </a:rPr>
              <a:t>User Management PBC (User Authentication)</a:t>
            </a:r>
            <a:endParaRPr lang="en-US" sz="1750" dirty="0"/>
          </a:p>
        </p:txBody>
      </p:sp>
      <p:pic>
        <p:nvPicPr>
          <p:cNvPr id="7" name="Image 1" descr="preencoded.png"/>
          <p:cNvPicPr>
            <a:picLocks noChangeAspect="1"/>
          </p:cNvPicPr>
          <p:nvPr/>
        </p:nvPicPr>
        <p:blipFill>
          <a:blip r:embed="rId4"/>
          <a:stretch>
            <a:fillRect/>
          </a:stretch>
        </p:blipFill>
        <p:spPr>
          <a:xfrm>
            <a:off x="7593806" y="1416205"/>
            <a:ext cx="5006221" cy="4295462"/>
          </a:xfrm>
          <a:prstGeom prst="rect">
            <a:avLst/>
          </a:prstGeom>
        </p:spPr>
      </p:pic>
      <p:sp>
        <p:nvSpPr>
          <p:cNvPr id="8" name="Text 4"/>
          <p:cNvSpPr/>
          <p:nvPr/>
        </p:nvSpPr>
        <p:spPr>
          <a:xfrm>
            <a:off x="7593806" y="5961578"/>
            <a:ext cx="5006221" cy="355402"/>
          </a:xfrm>
          <a:prstGeom prst="rect">
            <a:avLst/>
          </a:prstGeom>
          <a:noFill/>
          <a:ln/>
        </p:spPr>
        <p:txBody>
          <a:bodyPr wrap="none" rtlCol="0" anchor="t"/>
          <a:lstStyle/>
          <a:p>
            <a:pPr marL="0" indent="0" algn="ctr">
              <a:lnSpc>
                <a:spcPts val="2799"/>
              </a:lnSpc>
              <a:buNone/>
            </a:pPr>
            <a:r>
              <a:rPr lang="en-US" sz="1750" b="1" dirty="0">
                <a:solidFill>
                  <a:srgbClr val="2B4150"/>
                </a:solidFill>
                <a:latin typeface="Source Sans Pro" pitchFamily="34" charset="0"/>
                <a:ea typeface="Source Sans Pro" pitchFamily="34" charset="-122"/>
                <a:cs typeface="Source Sans Pro" pitchFamily="34" charset="-120"/>
              </a:rPr>
              <a:t>Product Management using Categories in PBC</a:t>
            </a:r>
            <a:endParaRPr lang="en-US" sz="175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50738C"/>
          </a:solidFill>
          <a:ln/>
        </p:spPr>
      </p:sp>
      <p:sp>
        <p:nvSpPr>
          <p:cNvPr id="3" name="Shape 1"/>
          <p:cNvSpPr/>
          <p:nvPr/>
        </p:nvSpPr>
        <p:spPr>
          <a:xfrm>
            <a:off x="0" y="0"/>
            <a:ext cx="14630400" cy="8229600"/>
          </a:xfrm>
          <a:prstGeom prst="rect">
            <a:avLst/>
          </a:prstGeom>
          <a:solidFill>
            <a:srgbClr val="FFFCF5"/>
          </a:solidFill>
          <a:ln/>
        </p:spPr>
      </p:sp>
      <p:sp>
        <p:nvSpPr>
          <p:cNvPr id="4" name="Text 2"/>
          <p:cNvSpPr/>
          <p:nvPr/>
        </p:nvSpPr>
        <p:spPr>
          <a:xfrm>
            <a:off x="2037993" y="1626989"/>
            <a:ext cx="5554980" cy="694373"/>
          </a:xfrm>
          <a:prstGeom prst="rect">
            <a:avLst/>
          </a:prstGeom>
          <a:noFill/>
          <a:ln/>
        </p:spPr>
        <p:txBody>
          <a:bodyPr wrap="none" rtlCol="0" anchor="t"/>
          <a:lstStyle/>
          <a:p>
            <a:pPr marL="0" indent="0">
              <a:lnSpc>
                <a:spcPts val="5468"/>
              </a:lnSpc>
              <a:buNone/>
            </a:pPr>
            <a:endParaRPr lang="en-US" sz="4374" dirty="0"/>
          </a:p>
        </p:txBody>
      </p:sp>
      <p:pic>
        <p:nvPicPr>
          <p:cNvPr id="5" name="Image 0" descr="preencoded.png"/>
          <p:cNvPicPr>
            <a:picLocks noChangeAspect="1"/>
          </p:cNvPicPr>
          <p:nvPr/>
        </p:nvPicPr>
        <p:blipFill>
          <a:blip r:embed="rId3"/>
          <a:stretch>
            <a:fillRect/>
          </a:stretch>
        </p:blipFill>
        <p:spPr>
          <a:xfrm>
            <a:off x="1048215" y="1371600"/>
            <a:ext cx="5995999" cy="4425792"/>
          </a:xfrm>
          <a:prstGeom prst="rect">
            <a:avLst/>
          </a:prstGeom>
        </p:spPr>
      </p:pic>
      <p:sp>
        <p:nvSpPr>
          <p:cNvPr id="6" name="Text 3"/>
          <p:cNvSpPr/>
          <p:nvPr/>
        </p:nvSpPr>
        <p:spPr>
          <a:xfrm>
            <a:off x="2037993" y="6047303"/>
            <a:ext cx="5006221" cy="355402"/>
          </a:xfrm>
          <a:prstGeom prst="rect">
            <a:avLst/>
          </a:prstGeom>
          <a:noFill/>
          <a:ln/>
        </p:spPr>
        <p:txBody>
          <a:bodyPr wrap="none" rtlCol="0" anchor="t"/>
          <a:lstStyle/>
          <a:p>
            <a:pPr marL="0" indent="0">
              <a:lnSpc>
                <a:spcPts val="2799"/>
              </a:lnSpc>
              <a:buNone/>
            </a:pPr>
            <a:r>
              <a:rPr lang="en-US" sz="1750" b="1" dirty="0">
                <a:solidFill>
                  <a:srgbClr val="2B4150"/>
                </a:solidFill>
                <a:latin typeface="Source Sans Pro" pitchFamily="34" charset="0"/>
                <a:ea typeface="Source Sans Pro" pitchFamily="34" charset="-122"/>
                <a:cs typeface="Source Sans Pro" pitchFamily="34" charset="-120"/>
              </a:rPr>
              <a:t>Managing orders in B2B marketplace</a:t>
            </a:r>
            <a:endParaRPr lang="en-US" sz="1750" dirty="0"/>
          </a:p>
        </p:txBody>
      </p:sp>
      <p:pic>
        <p:nvPicPr>
          <p:cNvPr id="7" name="Image 1" descr="preencoded.png"/>
          <p:cNvPicPr>
            <a:picLocks noChangeAspect="1"/>
          </p:cNvPicPr>
          <p:nvPr/>
        </p:nvPicPr>
        <p:blipFill>
          <a:blip r:embed="rId4"/>
          <a:stretch>
            <a:fillRect/>
          </a:stretch>
        </p:blipFill>
        <p:spPr>
          <a:xfrm>
            <a:off x="7593806" y="1626989"/>
            <a:ext cx="5006221" cy="4135041"/>
          </a:xfrm>
          <a:prstGeom prst="rect">
            <a:avLst/>
          </a:prstGeom>
        </p:spPr>
      </p:pic>
      <p:sp>
        <p:nvSpPr>
          <p:cNvPr id="8" name="Text 4"/>
          <p:cNvSpPr/>
          <p:nvPr/>
        </p:nvSpPr>
        <p:spPr>
          <a:xfrm>
            <a:off x="7593806" y="6011942"/>
            <a:ext cx="5006221" cy="355402"/>
          </a:xfrm>
          <a:prstGeom prst="rect">
            <a:avLst/>
          </a:prstGeom>
          <a:noFill/>
          <a:ln/>
        </p:spPr>
        <p:txBody>
          <a:bodyPr wrap="none" rtlCol="0" anchor="t"/>
          <a:lstStyle/>
          <a:p>
            <a:pPr marL="0" indent="0">
              <a:lnSpc>
                <a:spcPts val="2799"/>
              </a:lnSpc>
              <a:buNone/>
            </a:pPr>
            <a:r>
              <a:rPr lang="en-US" sz="1750" b="1" dirty="0">
                <a:solidFill>
                  <a:srgbClr val="2B4150"/>
                </a:solidFill>
                <a:latin typeface="Source Sans Pro" pitchFamily="34" charset="0"/>
                <a:ea typeface="Source Sans Pro" pitchFamily="34" charset="-122"/>
                <a:cs typeface="Source Sans Pro" pitchFamily="34" charset="-120"/>
              </a:rPr>
              <a:t>Discount Managing in B2B Marketplace</a:t>
            </a:r>
            <a:endParaRPr lang="en-US" sz="175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66</TotalTime>
  <Words>1050</Words>
  <Application>Microsoft Office PowerPoint</Application>
  <PresentationFormat>Custom</PresentationFormat>
  <Paragraphs>91</Paragraphs>
  <Slides>13</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MuseoModerno</vt:lpstr>
      <vt:lpstr>Source Sans Pro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Archi Pamecha</cp:lastModifiedBy>
  <cp:revision>3</cp:revision>
  <dcterms:created xsi:type="dcterms:W3CDTF">2024-05-07T14:04:39Z</dcterms:created>
  <dcterms:modified xsi:type="dcterms:W3CDTF">2024-05-08T09:30:28Z</dcterms:modified>
</cp:coreProperties>
</file>