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ap.com/india/industries/banking.html" TargetMode="External"/><Relationship Id="rId2" Type="http://schemas.openxmlformats.org/officeDocument/2006/relationships/hyperlink" Target="https://www.sapabap.com/" TargetMode="External"/><Relationship Id="rId1" Type="http://schemas.openxmlformats.org/officeDocument/2006/relationships/slideLayout" Target="../slideLayouts/slideLayout2.xml"/><Relationship Id="rId5" Type="http://schemas.openxmlformats.org/officeDocument/2006/relationships/hyperlink" Target="https://www.tutorialspoint.com/sap_abap/index.html" TargetMode="External"/><Relationship Id="rId4" Type="http://schemas.openxmlformats.org/officeDocument/2006/relationships/hyperlink" Target="https://www.geeksforgeeks.org/what-is-sap-abap-data-dictionary-dd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E38B-B8C2-23F4-7F83-88B5305DE517}"/>
              </a:ext>
            </a:extLst>
          </p:cNvPr>
          <p:cNvSpPr>
            <a:spLocks noGrp="1"/>
          </p:cNvSpPr>
          <p:nvPr>
            <p:ph type="ctrTitle"/>
          </p:nvPr>
        </p:nvSpPr>
        <p:spPr>
          <a:xfrm>
            <a:off x="1915385" y="2379887"/>
            <a:ext cx="8361229" cy="2098226"/>
          </a:xfrm>
        </p:spPr>
        <p:txBody>
          <a:bodyPr/>
          <a:lstStyle/>
          <a:p>
            <a:r>
              <a:rPr lang="en-US" dirty="0"/>
              <a:t>Bank management system</a:t>
            </a:r>
          </a:p>
        </p:txBody>
      </p:sp>
    </p:spTree>
    <p:extLst>
      <p:ext uri="{BB962C8B-B14F-4D97-AF65-F5344CB8AC3E}">
        <p14:creationId xmlns:p14="http://schemas.microsoft.com/office/powerpoint/2010/main" val="165336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F70F-7D0B-6FAB-D180-24D0E40D3398}"/>
              </a:ext>
            </a:extLst>
          </p:cNvPr>
          <p:cNvSpPr>
            <a:spLocks noGrp="1"/>
          </p:cNvSpPr>
          <p:nvPr>
            <p:ph type="title"/>
          </p:nvPr>
        </p:nvSpPr>
        <p:spPr/>
        <p:txBody>
          <a:bodyPr/>
          <a:lstStyle/>
          <a:p>
            <a:r>
              <a:rPr lang="en-US" dirty="0">
                <a:solidFill>
                  <a:srgbClr val="FF0000"/>
                </a:solidFill>
              </a:rPr>
              <a:t>ALTER TRANSACTION PAGE:</a:t>
            </a:r>
          </a:p>
        </p:txBody>
      </p:sp>
      <p:pic>
        <p:nvPicPr>
          <p:cNvPr id="5" name="Content Placeholder 4">
            <a:extLst>
              <a:ext uri="{FF2B5EF4-FFF2-40B4-BE49-F238E27FC236}">
                <a16:creationId xmlns:a16="http://schemas.microsoft.com/office/drawing/2014/main" id="{A8F148DC-1BC7-B4E0-8703-9C3BAA606EF3}"/>
              </a:ext>
            </a:extLst>
          </p:cNvPr>
          <p:cNvPicPr>
            <a:picLocks noGrp="1" noChangeAspect="1"/>
          </p:cNvPicPr>
          <p:nvPr>
            <p:ph idx="1"/>
          </p:nvPr>
        </p:nvPicPr>
        <p:blipFill>
          <a:blip r:embed="rId2"/>
          <a:stretch>
            <a:fillRect/>
          </a:stretch>
        </p:blipFill>
        <p:spPr>
          <a:xfrm>
            <a:off x="1371600" y="1376363"/>
            <a:ext cx="10524392" cy="5314949"/>
          </a:xfrm>
        </p:spPr>
      </p:pic>
    </p:spTree>
    <p:extLst>
      <p:ext uri="{BB962C8B-B14F-4D97-AF65-F5344CB8AC3E}">
        <p14:creationId xmlns:p14="http://schemas.microsoft.com/office/powerpoint/2010/main" val="427247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A6C5-0E69-27C7-A895-3D8B293D9A7F}"/>
              </a:ext>
            </a:extLst>
          </p:cNvPr>
          <p:cNvSpPr>
            <a:spLocks noGrp="1"/>
          </p:cNvSpPr>
          <p:nvPr>
            <p:ph type="title"/>
          </p:nvPr>
        </p:nvSpPr>
        <p:spPr/>
        <p:txBody>
          <a:bodyPr/>
          <a:lstStyle/>
          <a:p>
            <a:r>
              <a:rPr lang="en-US" dirty="0">
                <a:solidFill>
                  <a:srgbClr val="FF0000"/>
                </a:solidFill>
              </a:rPr>
              <a:t>FUTURE SCOPE OF PROJECT</a:t>
            </a:r>
          </a:p>
        </p:txBody>
      </p:sp>
      <p:sp>
        <p:nvSpPr>
          <p:cNvPr id="4" name="Rectangle 1">
            <a:extLst>
              <a:ext uri="{FF2B5EF4-FFF2-40B4-BE49-F238E27FC236}">
                <a16:creationId xmlns:a16="http://schemas.microsoft.com/office/drawing/2014/main" id="{4A178A38-1589-35E9-2A47-B276BC1BF844}"/>
              </a:ext>
            </a:extLst>
          </p:cNvPr>
          <p:cNvSpPr>
            <a:spLocks noGrp="1" noChangeArrowheads="1"/>
          </p:cNvSpPr>
          <p:nvPr>
            <p:ph idx="1"/>
          </p:nvPr>
        </p:nvSpPr>
        <p:spPr bwMode="auto">
          <a:xfrm>
            <a:off x="1371600" y="1567249"/>
            <a:ext cx="1037492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Mobile and Online Banking Integration:</a:t>
            </a:r>
            <a:r>
              <a:rPr kumimoji="0" lang="en-US" altLang="en-US" sz="1800" b="0" i="0" u="none" strike="noStrike" cap="none" normalizeH="0" baseline="0" dirty="0">
                <a:ln>
                  <a:noFill/>
                </a:ln>
                <a:solidFill>
                  <a:schemeClr val="tx1"/>
                </a:solidFill>
                <a:effectLst/>
                <a:latin typeface="Arial" panose="020B0604020202020204" pitchFamily="34" charset="0"/>
              </a:rPr>
              <a:t> Develop a mobile app and online banking portal that seamlessly integrates with the core BMS. This will allow customers to access accounts, conduct transactions, and manage finances conveniently.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Advanced Financial Products:</a:t>
            </a:r>
            <a:r>
              <a:rPr kumimoji="0" lang="en-US" altLang="en-US" sz="1800" b="0" i="0" u="none" strike="noStrike" cap="none" normalizeH="0" baseline="0" dirty="0">
                <a:ln>
                  <a:noFill/>
                </a:ln>
                <a:solidFill>
                  <a:schemeClr val="tx1"/>
                </a:solidFill>
                <a:effectLst/>
                <a:latin typeface="Arial" panose="020B0604020202020204" pitchFamily="34" charset="0"/>
              </a:rPr>
              <a:t> Expand the system's functionality to handle more complex financial instruments, such as investment products, derivatives, or wealth management services.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AI and ML Integration:</a:t>
            </a:r>
            <a:r>
              <a:rPr kumimoji="0" lang="en-US" altLang="en-US" sz="1800" b="0" i="0" u="none" strike="noStrike" cap="none" normalizeH="0" baseline="0" dirty="0">
                <a:ln>
                  <a:noFill/>
                </a:ln>
                <a:solidFill>
                  <a:schemeClr val="tx1"/>
                </a:solidFill>
                <a:effectLst/>
                <a:latin typeface="Arial" panose="020B0604020202020204" pitchFamily="34" charset="0"/>
              </a:rPr>
              <a:t> Incorporate AI and ML algorithms to personalize customer experiences, predict customer behavior, and identify potential fraud risks.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Big Data Analytics:</a:t>
            </a:r>
            <a:r>
              <a:rPr kumimoji="0" lang="en-US" altLang="en-US" sz="1800" b="0" i="0" u="none" strike="noStrike" cap="none" normalizeH="0" baseline="0" dirty="0">
                <a:ln>
                  <a:noFill/>
                </a:ln>
                <a:solidFill>
                  <a:schemeClr val="tx1"/>
                </a:solidFill>
                <a:effectLst/>
                <a:latin typeface="Arial" panose="020B0604020202020204" pitchFamily="34" charset="0"/>
              </a:rPr>
              <a:t> Leverage big data capabilities within SAP to analyze vast amounts of customer data for deeper insights, improved risk management, and tailored product offerings.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Regulatory Reporting Automation:</a:t>
            </a:r>
            <a:r>
              <a:rPr kumimoji="0" lang="en-US" altLang="en-US" sz="1800" b="0" i="0" u="none" strike="noStrike" cap="none" normalizeH="0" baseline="0" dirty="0">
                <a:ln>
                  <a:noFill/>
                </a:ln>
                <a:solidFill>
                  <a:schemeClr val="tx1"/>
                </a:solidFill>
                <a:effectLst/>
                <a:latin typeface="Arial" panose="020B0604020202020204" pitchFamily="34" charset="0"/>
              </a:rPr>
              <a:t> Automate the generation of regulatory reports to ensure compliance with evolving regulations and minimize manual effort.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Third-Party Integration:</a:t>
            </a:r>
            <a:r>
              <a:rPr kumimoji="0" lang="en-US" altLang="en-US" sz="1800" b="0" i="0" u="none" strike="noStrike" cap="none" normalizeH="0" baseline="0" dirty="0">
                <a:ln>
                  <a:noFill/>
                </a:ln>
                <a:solidFill>
                  <a:schemeClr val="tx1"/>
                </a:solidFill>
                <a:effectLst/>
                <a:latin typeface="Arial" panose="020B0604020202020204" pitchFamily="34" charset="0"/>
              </a:rPr>
              <a:t> Expand the system's reach by integrating with external platforms for services like loan origination, credit scoring, or digital payment gateways.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Blockchain Technology Integration:</a:t>
            </a:r>
            <a:r>
              <a:rPr kumimoji="0" lang="en-US" altLang="en-US" sz="1800" b="0" i="0" u="none" strike="noStrike" cap="none" normalizeH="0" baseline="0" dirty="0">
                <a:ln>
                  <a:noFill/>
                </a:ln>
                <a:solidFill>
                  <a:schemeClr val="tx1"/>
                </a:solidFill>
                <a:effectLst/>
                <a:latin typeface="Arial" panose="020B0604020202020204" pitchFamily="34" charset="0"/>
              </a:rPr>
              <a:t> Explore the potential of blockchain technology for secure and transparent record-keeping within the banking system. </a:t>
            </a:r>
          </a:p>
        </p:txBody>
      </p:sp>
    </p:spTree>
    <p:extLst>
      <p:ext uri="{BB962C8B-B14F-4D97-AF65-F5344CB8AC3E}">
        <p14:creationId xmlns:p14="http://schemas.microsoft.com/office/powerpoint/2010/main" val="309158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4BD4-FF29-6D14-C8F5-7C1848C13F15}"/>
              </a:ext>
            </a:extLst>
          </p:cNvPr>
          <p:cNvSpPr>
            <a:spLocks noGrp="1"/>
          </p:cNvSpPr>
          <p:nvPr>
            <p:ph type="title"/>
          </p:nvPr>
        </p:nvSpPr>
        <p:spPr/>
        <p:txBody>
          <a:bodyPr/>
          <a:lstStyle/>
          <a:p>
            <a:r>
              <a:rPr lang="en-US" dirty="0">
                <a:solidFill>
                  <a:srgbClr val="FF0000"/>
                </a:solidFill>
              </a:rPr>
              <a:t>PROJECT TIMELINE</a:t>
            </a:r>
          </a:p>
        </p:txBody>
      </p:sp>
      <p:graphicFrame>
        <p:nvGraphicFramePr>
          <p:cNvPr id="4" name="Content Placeholder 3">
            <a:extLst>
              <a:ext uri="{FF2B5EF4-FFF2-40B4-BE49-F238E27FC236}">
                <a16:creationId xmlns:a16="http://schemas.microsoft.com/office/drawing/2014/main" id="{9458E2A5-7312-9856-B75F-8AC675799033}"/>
              </a:ext>
            </a:extLst>
          </p:cNvPr>
          <p:cNvGraphicFramePr>
            <a:graphicFrameLocks noGrp="1"/>
          </p:cNvGraphicFramePr>
          <p:nvPr>
            <p:ph idx="1"/>
            <p:extLst>
              <p:ext uri="{D42A27DB-BD31-4B8C-83A1-F6EECF244321}">
                <p14:modId xmlns:p14="http://schemas.microsoft.com/office/powerpoint/2010/main" val="749424950"/>
              </p:ext>
            </p:extLst>
          </p:nvPr>
        </p:nvGraphicFramePr>
        <p:xfrm>
          <a:off x="1371600" y="1556238"/>
          <a:ext cx="9601200" cy="3800736"/>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862313532"/>
                    </a:ext>
                  </a:extLst>
                </a:gridCol>
                <a:gridCol w="4800600">
                  <a:extLst>
                    <a:ext uri="{9D8B030D-6E8A-4147-A177-3AD203B41FA5}">
                      <a16:colId xmlns:a16="http://schemas.microsoft.com/office/drawing/2014/main" val="485141053"/>
                    </a:ext>
                  </a:extLst>
                </a:gridCol>
              </a:tblGrid>
              <a:tr h="475092">
                <a:tc>
                  <a:txBody>
                    <a:bodyPr/>
                    <a:lstStyle/>
                    <a:p>
                      <a:pPr algn="ctr"/>
                      <a:r>
                        <a:rPr lang="en-US" dirty="0"/>
                        <a:t>WEEKS</a:t>
                      </a:r>
                    </a:p>
                  </a:txBody>
                  <a:tcPr/>
                </a:tc>
                <a:tc>
                  <a:txBody>
                    <a:bodyPr/>
                    <a:lstStyle/>
                    <a:p>
                      <a:pPr algn="ctr"/>
                      <a:r>
                        <a:rPr lang="en-US" dirty="0"/>
                        <a:t>PROCESS</a:t>
                      </a:r>
                    </a:p>
                  </a:txBody>
                  <a:tcPr/>
                </a:tc>
                <a:extLst>
                  <a:ext uri="{0D108BD9-81ED-4DB2-BD59-A6C34878D82A}">
                    <a16:rowId xmlns:a16="http://schemas.microsoft.com/office/drawing/2014/main" val="206368229"/>
                  </a:ext>
                </a:extLst>
              </a:tr>
              <a:tr h="475092">
                <a:tc>
                  <a:txBody>
                    <a:bodyPr/>
                    <a:lstStyle/>
                    <a:p>
                      <a:r>
                        <a:rPr lang="en-US" dirty="0"/>
                        <a:t>WEEK 1</a:t>
                      </a:r>
                    </a:p>
                  </a:txBody>
                  <a:tcPr/>
                </a:tc>
                <a:tc>
                  <a:txBody>
                    <a:bodyPr/>
                    <a:lstStyle/>
                    <a:p>
                      <a:r>
                        <a:rPr lang="en-US" dirty="0"/>
                        <a:t>PLANNING</a:t>
                      </a:r>
                    </a:p>
                  </a:txBody>
                  <a:tcPr/>
                </a:tc>
                <a:extLst>
                  <a:ext uri="{0D108BD9-81ED-4DB2-BD59-A6C34878D82A}">
                    <a16:rowId xmlns:a16="http://schemas.microsoft.com/office/drawing/2014/main" val="2418063560"/>
                  </a:ext>
                </a:extLst>
              </a:tr>
              <a:tr h="475092">
                <a:tc>
                  <a:txBody>
                    <a:bodyPr/>
                    <a:lstStyle/>
                    <a:p>
                      <a:r>
                        <a:rPr lang="en-US" dirty="0"/>
                        <a:t>WEEK 2</a:t>
                      </a:r>
                    </a:p>
                  </a:txBody>
                  <a:tcPr/>
                </a:tc>
                <a:tc>
                  <a:txBody>
                    <a:bodyPr/>
                    <a:lstStyle/>
                    <a:p>
                      <a:r>
                        <a:rPr lang="en-US" dirty="0"/>
                        <a:t>DESIGNING OF ER DIAGRAM</a:t>
                      </a:r>
                    </a:p>
                  </a:txBody>
                  <a:tcPr/>
                </a:tc>
                <a:extLst>
                  <a:ext uri="{0D108BD9-81ED-4DB2-BD59-A6C34878D82A}">
                    <a16:rowId xmlns:a16="http://schemas.microsoft.com/office/drawing/2014/main" val="2097354817"/>
                  </a:ext>
                </a:extLst>
              </a:tr>
              <a:tr h="475092">
                <a:tc>
                  <a:txBody>
                    <a:bodyPr/>
                    <a:lstStyle/>
                    <a:p>
                      <a:r>
                        <a:rPr lang="en-US" dirty="0"/>
                        <a:t>WEEK 3</a:t>
                      </a:r>
                    </a:p>
                  </a:txBody>
                  <a:tcPr/>
                </a:tc>
                <a:tc>
                  <a:txBody>
                    <a:bodyPr/>
                    <a:lstStyle/>
                    <a:p>
                      <a:r>
                        <a:rPr lang="en-US" dirty="0"/>
                        <a:t>CREATING AND CONNECTING TABLES</a:t>
                      </a:r>
                    </a:p>
                  </a:txBody>
                  <a:tcPr/>
                </a:tc>
                <a:extLst>
                  <a:ext uri="{0D108BD9-81ED-4DB2-BD59-A6C34878D82A}">
                    <a16:rowId xmlns:a16="http://schemas.microsoft.com/office/drawing/2014/main" val="1451045085"/>
                  </a:ext>
                </a:extLst>
              </a:tr>
              <a:tr h="475092">
                <a:tc>
                  <a:txBody>
                    <a:bodyPr/>
                    <a:lstStyle/>
                    <a:p>
                      <a:r>
                        <a:rPr lang="en-US" dirty="0"/>
                        <a:t>WEEK 4</a:t>
                      </a:r>
                    </a:p>
                  </a:txBody>
                  <a:tcPr/>
                </a:tc>
                <a:tc>
                  <a:txBody>
                    <a:bodyPr/>
                    <a:lstStyle/>
                    <a:p>
                      <a:r>
                        <a:rPr lang="en-US" dirty="0"/>
                        <a:t>DEVELOPING USER INTERFACE</a:t>
                      </a:r>
                    </a:p>
                  </a:txBody>
                  <a:tcPr/>
                </a:tc>
                <a:extLst>
                  <a:ext uri="{0D108BD9-81ED-4DB2-BD59-A6C34878D82A}">
                    <a16:rowId xmlns:a16="http://schemas.microsoft.com/office/drawing/2014/main" val="3130904065"/>
                  </a:ext>
                </a:extLst>
              </a:tr>
              <a:tr h="475092">
                <a:tc>
                  <a:txBody>
                    <a:bodyPr/>
                    <a:lstStyle/>
                    <a:p>
                      <a:r>
                        <a:rPr lang="en-US" dirty="0"/>
                        <a:t>WEEK 5</a:t>
                      </a:r>
                    </a:p>
                  </a:txBody>
                  <a:tcPr/>
                </a:tc>
                <a:tc>
                  <a:txBody>
                    <a:bodyPr/>
                    <a:lstStyle/>
                    <a:p>
                      <a:r>
                        <a:rPr lang="en-US" dirty="0"/>
                        <a:t>BACKEND DEVELOPMENT</a:t>
                      </a:r>
                    </a:p>
                  </a:txBody>
                  <a:tcPr/>
                </a:tc>
                <a:extLst>
                  <a:ext uri="{0D108BD9-81ED-4DB2-BD59-A6C34878D82A}">
                    <a16:rowId xmlns:a16="http://schemas.microsoft.com/office/drawing/2014/main" val="818226450"/>
                  </a:ext>
                </a:extLst>
              </a:tr>
              <a:tr h="475092">
                <a:tc>
                  <a:txBody>
                    <a:bodyPr/>
                    <a:lstStyle/>
                    <a:p>
                      <a:r>
                        <a:rPr lang="en-US" dirty="0"/>
                        <a:t>WEEK 6</a:t>
                      </a:r>
                    </a:p>
                  </a:txBody>
                  <a:tcPr/>
                </a:tc>
                <a:tc>
                  <a:txBody>
                    <a:bodyPr/>
                    <a:lstStyle/>
                    <a:p>
                      <a:r>
                        <a:rPr lang="en-US" dirty="0"/>
                        <a:t>TESTING AND DEBUGGING</a:t>
                      </a:r>
                    </a:p>
                  </a:txBody>
                  <a:tcPr/>
                </a:tc>
                <a:extLst>
                  <a:ext uri="{0D108BD9-81ED-4DB2-BD59-A6C34878D82A}">
                    <a16:rowId xmlns:a16="http://schemas.microsoft.com/office/drawing/2014/main" val="849651969"/>
                  </a:ext>
                </a:extLst>
              </a:tr>
              <a:tr h="475092">
                <a:tc>
                  <a:txBody>
                    <a:bodyPr/>
                    <a:lstStyle/>
                    <a:p>
                      <a:r>
                        <a:rPr lang="en-US" dirty="0"/>
                        <a:t>WEEK 7</a:t>
                      </a:r>
                    </a:p>
                  </a:txBody>
                  <a:tcPr/>
                </a:tc>
                <a:tc>
                  <a:txBody>
                    <a:bodyPr/>
                    <a:lstStyle/>
                    <a:p>
                      <a:r>
                        <a:rPr lang="en-US" dirty="0"/>
                        <a:t>DEPLOYMENT</a:t>
                      </a:r>
                    </a:p>
                  </a:txBody>
                  <a:tcPr/>
                </a:tc>
                <a:extLst>
                  <a:ext uri="{0D108BD9-81ED-4DB2-BD59-A6C34878D82A}">
                    <a16:rowId xmlns:a16="http://schemas.microsoft.com/office/drawing/2014/main" val="758975489"/>
                  </a:ext>
                </a:extLst>
              </a:tr>
            </a:tbl>
          </a:graphicData>
        </a:graphic>
      </p:graphicFrame>
    </p:spTree>
    <p:extLst>
      <p:ext uri="{BB962C8B-B14F-4D97-AF65-F5344CB8AC3E}">
        <p14:creationId xmlns:p14="http://schemas.microsoft.com/office/powerpoint/2010/main" val="330389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D23C-978C-88A4-F5CF-2B9F8CBF0155}"/>
              </a:ext>
            </a:extLst>
          </p:cNvPr>
          <p:cNvSpPr>
            <a:spLocks noGrp="1"/>
          </p:cNvSpPr>
          <p:nvPr>
            <p:ph type="title"/>
          </p:nvPr>
        </p:nvSpPr>
        <p:spPr/>
        <p:txBody>
          <a:bodyPr/>
          <a:lstStyle/>
          <a:p>
            <a:r>
              <a:rPr lang="en-US" dirty="0">
                <a:solidFill>
                  <a:srgbClr val="FF0000"/>
                </a:solidFill>
              </a:rPr>
              <a:t>BIBLIOGRAPHY</a:t>
            </a:r>
          </a:p>
        </p:txBody>
      </p:sp>
      <p:sp>
        <p:nvSpPr>
          <p:cNvPr id="3" name="Content Placeholder 2">
            <a:extLst>
              <a:ext uri="{FF2B5EF4-FFF2-40B4-BE49-F238E27FC236}">
                <a16:creationId xmlns:a16="http://schemas.microsoft.com/office/drawing/2014/main" id="{7BFC254B-4FA0-CE0D-C441-FCD960616B57}"/>
              </a:ext>
            </a:extLst>
          </p:cNvPr>
          <p:cNvSpPr>
            <a:spLocks noGrp="1"/>
          </p:cNvSpPr>
          <p:nvPr>
            <p:ph idx="1"/>
          </p:nvPr>
        </p:nvSpPr>
        <p:spPr/>
        <p:txBody>
          <a:bodyPr/>
          <a:lstStyle/>
          <a:p>
            <a:pPr marL="0" marR="0">
              <a:lnSpc>
                <a:spcPct val="115000"/>
              </a:lnSpc>
              <a:spcBef>
                <a:spcPts val="0"/>
              </a:spcBef>
              <a:spcAft>
                <a:spcPts val="10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https://www.sapabap.com/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https://www.sap.com/india/industries/banking.html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https://www.geeksforgeeks.org/what-is-sap-abap-data-dictionary-ddic/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https://www.tutorialspoint.com/sap_abap/index.html</a:t>
            </a:r>
            <a:endPar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lang="en-US"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0894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E3CB-7DB3-EEFB-9FE2-C70ADA5136CF}"/>
              </a:ext>
            </a:extLst>
          </p:cNvPr>
          <p:cNvSpPr>
            <a:spLocks noGrp="1"/>
          </p:cNvSpPr>
          <p:nvPr>
            <p:ph type="title"/>
          </p:nvPr>
        </p:nvSpPr>
        <p:spPr>
          <a:xfrm>
            <a:off x="1371600" y="685799"/>
            <a:ext cx="9601200" cy="1925515"/>
          </a:xfrm>
        </p:spPr>
        <p:txBody>
          <a:bodyPr>
            <a:normAutofit fontScale="90000"/>
          </a:bodyPr>
          <a:lstStyle/>
          <a:p>
            <a:r>
              <a:rPr lang="en-US" sz="4400" kern="0" spc="-35" dirty="0">
                <a:solidFill>
                  <a:srgbClr val="272525"/>
                </a:solidFill>
                <a:latin typeface="Source Sans Pro" pitchFamily="34" charset="0"/>
                <a:ea typeface="Source Sans Pro" pitchFamily="34" charset="-122"/>
                <a:cs typeface="Source Sans Pro" pitchFamily="34" charset="-120"/>
              </a:rPr>
              <a:t>Submitted in partial fulfilment of the requirements of the degree of </a:t>
            </a:r>
            <a:br>
              <a:rPr lang="en-US" sz="4400" kern="0" spc="-35" dirty="0">
                <a:solidFill>
                  <a:srgbClr val="272525"/>
                </a:solidFill>
                <a:latin typeface="Source Sans Pro" pitchFamily="34" charset="0"/>
                <a:ea typeface="Source Sans Pro" pitchFamily="34" charset="-122"/>
                <a:cs typeface="Source Sans Pro" pitchFamily="34" charset="-120"/>
              </a:rPr>
            </a:br>
            <a:r>
              <a:rPr lang="en-US" sz="4400" kern="0" spc="-35" dirty="0">
                <a:solidFill>
                  <a:srgbClr val="FF0000"/>
                </a:solidFill>
                <a:latin typeface="Source Sans Pro" pitchFamily="34" charset="0"/>
                <a:ea typeface="Source Sans Pro" pitchFamily="34" charset="-122"/>
                <a:cs typeface="Source Sans Pro" pitchFamily="34" charset="-120"/>
              </a:rPr>
              <a:t>BACHELOR’S of TECHNOLOGY</a:t>
            </a:r>
            <a:br>
              <a:rPr lang="en-US" sz="4400" dirty="0"/>
            </a:br>
            <a:endParaRPr lang="en-US" dirty="0"/>
          </a:p>
        </p:txBody>
      </p:sp>
      <p:sp>
        <p:nvSpPr>
          <p:cNvPr id="3" name="Content Placeholder 2">
            <a:extLst>
              <a:ext uri="{FF2B5EF4-FFF2-40B4-BE49-F238E27FC236}">
                <a16:creationId xmlns:a16="http://schemas.microsoft.com/office/drawing/2014/main" id="{427C1DD0-8D42-4269-0232-3D06C3858E75}"/>
              </a:ext>
            </a:extLst>
          </p:cNvPr>
          <p:cNvSpPr>
            <a:spLocks noGrp="1"/>
          </p:cNvSpPr>
          <p:nvPr>
            <p:ph idx="1"/>
          </p:nvPr>
        </p:nvSpPr>
        <p:spPr>
          <a:xfrm>
            <a:off x="1295400" y="3853964"/>
            <a:ext cx="9601200" cy="3581400"/>
          </a:xfrm>
        </p:spPr>
        <p:txBody>
          <a:bodyPr/>
          <a:lstStyle/>
          <a:p>
            <a:pPr marL="0" indent="0">
              <a:buNone/>
            </a:pPr>
            <a:r>
              <a:rPr lang="en-US" dirty="0"/>
              <a:t>Submitted By:</a:t>
            </a:r>
          </a:p>
          <a:p>
            <a:r>
              <a:rPr lang="en-US" dirty="0"/>
              <a:t>Akshat </a:t>
            </a:r>
            <a:r>
              <a:rPr lang="en-US" dirty="0" err="1"/>
              <a:t>Audichya</a:t>
            </a:r>
            <a:r>
              <a:rPr lang="en-US" dirty="0"/>
              <a:t> (Roll no.: 20ETCCS005)</a:t>
            </a:r>
          </a:p>
          <a:p>
            <a:r>
              <a:rPr lang="en-US" dirty="0" err="1"/>
              <a:t>Kanishk</a:t>
            </a:r>
            <a:r>
              <a:rPr lang="en-US" dirty="0"/>
              <a:t> Asawara (Roll no.: 20ETCCS059)</a:t>
            </a:r>
          </a:p>
        </p:txBody>
      </p:sp>
    </p:spTree>
    <p:extLst>
      <p:ext uri="{BB962C8B-B14F-4D97-AF65-F5344CB8AC3E}">
        <p14:creationId xmlns:p14="http://schemas.microsoft.com/office/powerpoint/2010/main" val="204027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1C7EE-E22A-4593-B56B-2F4AE01AF732}"/>
              </a:ext>
            </a:extLst>
          </p:cNvPr>
          <p:cNvSpPr>
            <a:spLocks noGrp="1"/>
          </p:cNvSpPr>
          <p:nvPr>
            <p:ph type="title"/>
          </p:nvPr>
        </p:nvSpPr>
        <p:spPr>
          <a:xfrm>
            <a:off x="1565030" y="2686050"/>
            <a:ext cx="10626970" cy="1485900"/>
          </a:xfrm>
        </p:spPr>
        <p:txBody>
          <a:bodyPr>
            <a:normAutofit fontScale="90000"/>
          </a:bodyPr>
          <a:lstStyle/>
          <a:p>
            <a:r>
              <a:rPr lang="en-US" sz="4400" b="1" kern="0" spc="-70" dirty="0">
                <a:solidFill>
                  <a:srgbClr val="000000"/>
                </a:solidFill>
                <a:latin typeface="adonis-web" pitchFamily="34" charset="0"/>
                <a:ea typeface="adonis-web" pitchFamily="34" charset="-122"/>
                <a:cs typeface="adonis-web" pitchFamily="34" charset="-120"/>
              </a:rPr>
              <a:t>COMPUTER SCIENCE DEPARTMENT</a:t>
            </a:r>
            <a:br>
              <a:rPr lang="en-US" sz="4400" dirty="0"/>
            </a:br>
            <a:r>
              <a:rPr lang="en-US" sz="2200" kern="0" spc="-35" dirty="0">
                <a:solidFill>
                  <a:srgbClr val="272525"/>
                </a:solidFill>
                <a:latin typeface="Source Sans Pro" pitchFamily="34" charset="0"/>
                <a:ea typeface="Source Sans Pro" pitchFamily="34" charset="-122"/>
                <a:cs typeface="Source Sans Pro" pitchFamily="34" charset="-120"/>
              </a:rPr>
              <a:t>TECHNO INDIA NJR INSTITUTE OF TECHNOLOGY, UDAIPUR MAY 2024</a:t>
            </a:r>
            <a:br>
              <a:rPr lang="en-US" sz="4400" dirty="0"/>
            </a:br>
            <a:endParaRPr lang="en-US" dirty="0"/>
          </a:p>
        </p:txBody>
      </p:sp>
    </p:spTree>
    <p:extLst>
      <p:ext uri="{BB962C8B-B14F-4D97-AF65-F5344CB8AC3E}">
        <p14:creationId xmlns:p14="http://schemas.microsoft.com/office/powerpoint/2010/main" val="253443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4104-8515-B982-10DB-5FB7E59D1D20}"/>
              </a:ext>
            </a:extLst>
          </p:cNvPr>
          <p:cNvSpPr>
            <a:spLocks noGrp="1"/>
          </p:cNvSpPr>
          <p:nvPr>
            <p:ph type="title"/>
          </p:nvPr>
        </p:nvSpPr>
        <p:spPr>
          <a:xfrm>
            <a:off x="1295400" y="501161"/>
            <a:ext cx="9601200" cy="703385"/>
          </a:xfrm>
        </p:spPr>
        <p:txBody>
          <a:bodyPr/>
          <a:lstStyle/>
          <a:p>
            <a:r>
              <a:rPr lang="en-US" dirty="0">
                <a:solidFill>
                  <a:srgbClr val="FF0000"/>
                </a:solidFill>
              </a:rPr>
              <a:t>PROBLEM STATEMENT</a:t>
            </a:r>
          </a:p>
        </p:txBody>
      </p:sp>
      <p:sp>
        <p:nvSpPr>
          <p:cNvPr id="3" name="Content Placeholder 2">
            <a:extLst>
              <a:ext uri="{FF2B5EF4-FFF2-40B4-BE49-F238E27FC236}">
                <a16:creationId xmlns:a16="http://schemas.microsoft.com/office/drawing/2014/main" id="{78426783-A641-2129-4DF2-C70270F56434}"/>
              </a:ext>
            </a:extLst>
          </p:cNvPr>
          <p:cNvSpPr>
            <a:spLocks noGrp="1"/>
          </p:cNvSpPr>
          <p:nvPr>
            <p:ph idx="1"/>
          </p:nvPr>
        </p:nvSpPr>
        <p:spPr>
          <a:xfrm>
            <a:off x="1295400" y="1578219"/>
            <a:ext cx="9601200" cy="1696915"/>
          </a:xfrm>
        </p:spPr>
        <p:txBody>
          <a:bodyPr>
            <a:normAutofit/>
          </a:bodyPr>
          <a:lstStyle/>
          <a:p>
            <a:pPr marL="0" indent="0">
              <a:buNone/>
            </a:pPr>
            <a:r>
              <a:rPr lang="en-GB" dirty="0"/>
              <a:t>Many banks, especially smaller institutions, rely on outdated or siloed systems for managing accounts, transactions, and customer data. These systems often lack integration, leading to inefficiencies, manual data entry, and errors. Additionally, traditional systems might not offer robust reporting or analytics capabilities, making it difficult for banks to gain insights into customer behaviour and trends.</a:t>
            </a:r>
          </a:p>
        </p:txBody>
      </p:sp>
    </p:spTree>
    <p:extLst>
      <p:ext uri="{BB962C8B-B14F-4D97-AF65-F5344CB8AC3E}">
        <p14:creationId xmlns:p14="http://schemas.microsoft.com/office/powerpoint/2010/main" val="287164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D3B4-B21F-5608-74B0-96929B03E29D}"/>
              </a:ext>
            </a:extLst>
          </p:cNvPr>
          <p:cNvSpPr>
            <a:spLocks noGrp="1"/>
          </p:cNvSpPr>
          <p:nvPr>
            <p:ph type="title"/>
          </p:nvPr>
        </p:nvSpPr>
        <p:spPr/>
        <p:txBody>
          <a:bodyPr/>
          <a:lstStyle/>
          <a:p>
            <a:r>
              <a:rPr lang="en-US" sz="4400" kern="0" spc="-84" dirty="0">
                <a:solidFill>
                  <a:srgbClr val="FF0000"/>
                </a:solidFill>
                <a:ea typeface="adonis-web" pitchFamily="34" charset="-122"/>
                <a:cs typeface="adonis-web" pitchFamily="34" charset="-120"/>
              </a:rPr>
              <a:t>OBJECTIVE OF PROJECT</a:t>
            </a:r>
            <a:br>
              <a:rPr lang="en-US" sz="4400" dirty="0">
                <a:solidFill>
                  <a:srgbClr val="C00000"/>
                </a:solidFill>
              </a:rPr>
            </a:br>
            <a:endParaRPr lang="en-US" dirty="0"/>
          </a:p>
        </p:txBody>
      </p:sp>
      <p:sp>
        <p:nvSpPr>
          <p:cNvPr id="3" name="Content Placeholder 2">
            <a:extLst>
              <a:ext uri="{FF2B5EF4-FFF2-40B4-BE49-F238E27FC236}">
                <a16:creationId xmlns:a16="http://schemas.microsoft.com/office/drawing/2014/main" id="{4962FC71-8C4F-43EE-69B7-1E33D3F90BF2}"/>
              </a:ext>
            </a:extLst>
          </p:cNvPr>
          <p:cNvSpPr>
            <a:spLocks noGrp="1"/>
          </p:cNvSpPr>
          <p:nvPr>
            <p:ph idx="1"/>
          </p:nvPr>
        </p:nvSpPr>
        <p:spPr>
          <a:xfrm>
            <a:off x="1371600" y="2000251"/>
            <a:ext cx="9601200" cy="5372100"/>
          </a:xfrm>
        </p:spPr>
        <p:txBody>
          <a:bodyPr>
            <a:normAutofit/>
          </a:bodyPr>
          <a:lstStyle/>
          <a:p>
            <a:pPr marL="0" indent="0">
              <a:buNone/>
            </a:pPr>
            <a:r>
              <a:rPr lang="en-GB" dirty="0"/>
              <a:t>The objective of this project is to develop and implement a comprehensive Bank Management System (BMS) using SAP to address the limitations of existing systems and achieve the following:</a:t>
            </a:r>
          </a:p>
          <a:p>
            <a:r>
              <a:rPr lang="en-GB" b="1" dirty="0"/>
              <a:t>Increased Efficiency and Accuracy:</a:t>
            </a:r>
            <a:r>
              <a:rPr lang="en-GB" dirty="0"/>
              <a:t> Automate core banking functions and workflows to reduce manual processes and errors.</a:t>
            </a:r>
          </a:p>
          <a:p>
            <a:r>
              <a:rPr lang="en-GB" b="1" dirty="0"/>
              <a:t>Enhanced Reporting and Analytics:</a:t>
            </a:r>
            <a:r>
              <a:rPr lang="en-GB" dirty="0"/>
              <a:t> Provide robust reporting tools to generate valuable customer data insights and support informed decision-making.</a:t>
            </a:r>
          </a:p>
          <a:p>
            <a:r>
              <a:rPr lang="en-GB" b="1" dirty="0"/>
              <a:t>Improved Customer Service:</a:t>
            </a:r>
            <a:r>
              <a:rPr lang="en-GB" dirty="0"/>
              <a:t> Deliver faster and more accurate account management and transactions for a better customer experience.</a:t>
            </a:r>
          </a:p>
          <a:p>
            <a:r>
              <a:rPr lang="en-GB" b="1" dirty="0"/>
              <a:t>Reduced Operational Costs:</a:t>
            </a:r>
            <a:r>
              <a:rPr lang="en-GB" dirty="0"/>
              <a:t> Streamline operations through automation and integration, leading to reduced resource needs.</a:t>
            </a:r>
          </a:p>
          <a:p>
            <a:r>
              <a:rPr lang="en-GB" b="1" dirty="0"/>
              <a:t>Ensured Regulatory Compliance:</a:t>
            </a:r>
            <a:r>
              <a:rPr lang="en-GB" dirty="0"/>
              <a:t> Adhere to current banking regulations and standards to mitigate risk.</a:t>
            </a:r>
          </a:p>
          <a:p>
            <a:pPr marL="0" indent="0">
              <a:buNone/>
            </a:pPr>
            <a:endParaRPr lang="en-US" dirty="0"/>
          </a:p>
        </p:txBody>
      </p:sp>
    </p:spTree>
    <p:extLst>
      <p:ext uri="{BB962C8B-B14F-4D97-AF65-F5344CB8AC3E}">
        <p14:creationId xmlns:p14="http://schemas.microsoft.com/office/powerpoint/2010/main" val="240413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5757-3B13-73DB-4ECE-665CF1B5BAD8}"/>
              </a:ext>
            </a:extLst>
          </p:cNvPr>
          <p:cNvSpPr>
            <a:spLocks noGrp="1"/>
          </p:cNvSpPr>
          <p:nvPr>
            <p:ph type="title"/>
          </p:nvPr>
        </p:nvSpPr>
        <p:spPr/>
        <p:txBody>
          <a:bodyPr/>
          <a:lstStyle/>
          <a:p>
            <a:r>
              <a:rPr lang="en-US" dirty="0">
                <a:solidFill>
                  <a:srgbClr val="FF0000"/>
                </a:solidFill>
              </a:rPr>
              <a:t>SCOPE OF PROJECT</a:t>
            </a:r>
          </a:p>
        </p:txBody>
      </p:sp>
      <p:sp>
        <p:nvSpPr>
          <p:cNvPr id="3" name="Content Placeholder 2">
            <a:extLst>
              <a:ext uri="{FF2B5EF4-FFF2-40B4-BE49-F238E27FC236}">
                <a16:creationId xmlns:a16="http://schemas.microsoft.com/office/drawing/2014/main" id="{FAA1F8BE-BAB6-E887-6355-E9EED4401B3F}"/>
              </a:ext>
            </a:extLst>
          </p:cNvPr>
          <p:cNvSpPr>
            <a:spLocks noGrp="1"/>
          </p:cNvSpPr>
          <p:nvPr>
            <p:ph idx="1"/>
          </p:nvPr>
        </p:nvSpPr>
        <p:spPr/>
        <p:txBody>
          <a:bodyPr>
            <a:normAutofit lnSpcReduction="10000"/>
          </a:bodyPr>
          <a:lstStyle/>
          <a:p>
            <a:pPr marL="0" indent="0">
              <a:buNone/>
            </a:pPr>
            <a:r>
              <a:rPr lang="en-GB" dirty="0"/>
              <a:t>This project will encompass the development and implementation of the following functionalities within the SAP-based BMS:</a:t>
            </a:r>
          </a:p>
          <a:p>
            <a:r>
              <a:rPr lang="en-GB" b="1" dirty="0"/>
              <a:t>Core Banking Functions:</a:t>
            </a:r>
            <a:r>
              <a:rPr lang="en-GB" dirty="0"/>
              <a:t> Integrate account management, transactions (deposits, withdrawals, transfers), loan processing, and deposit management functionalities.</a:t>
            </a:r>
          </a:p>
          <a:p>
            <a:r>
              <a:rPr lang="en-GB" b="1" dirty="0"/>
              <a:t>Customer Management:</a:t>
            </a:r>
            <a:r>
              <a:rPr lang="en-GB" dirty="0"/>
              <a:t> Facilitate customer account creation, profile management, and interaction tracking.</a:t>
            </a:r>
          </a:p>
          <a:p>
            <a:r>
              <a:rPr lang="en-GB" b="1" dirty="0"/>
              <a:t>Reporting and Analytics:</a:t>
            </a:r>
            <a:r>
              <a:rPr lang="en-GB" dirty="0"/>
              <a:t> Develop tools to generate reports on customer activity, financial performance, and risk management.</a:t>
            </a:r>
          </a:p>
          <a:p>
            <a:r>
              <a:rPr lang="en-GB" b="1" dirty="0"/>
              <a:t>Security and Compliance:</a:t>
            </a:r>
            <a:r>
              <a:rPr lang="en-GB" dirty="0"/>
              <a:t> Ensure data security and system access controls that comply with relevant banking regulations.</a:t>
            </a:r>
          </a:p>
          <a:p>
            <a:pPr marL="0" indent="0">
              <a:buNone/>
            </a:pPr>
            <a:endParaRPr lang="en-US" dirty="0"/>
          </a:p>
        </p:txBody>
      </p:sp>
    </p:spTree>
    <p:extLst>
      <p:ext uri="{BB962C8B-B14F-4D97-AF65-F5344CB8AC3E}">
        <p14:creationId xmlns:p14="http://schemas.microsoft.com/office/powerpoint/2010/main" val="362682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0B2D-EEFD-5DE9-A9F4-EC0E8ECEE472}"/>
              </a:ext>
            </a:extLst>
          </p:cNvPr>
          <p:cNvSpPr>
            <a:spLocks noGrp="1"/>
          </p:cNvSpPr>
          <p:nvPr>
            <p:ph type="title"/>
          </p:nvPr>
        </p:nvSpPr>
        <p:spPr/>
        <p:txBody>
          <a:bodyPr/>
          <a:lstStyle/>
          <a:p>
            <a:r>
              <a:rPr lang="en-US" dirty="0">
                <a:solidFill>
                  <a:srgbClr val="FF0000"/>
                </a:solidFill>
              </a:rPr>
              <a:t>HOME PAGE:</a:t>
            </a:r>
          </a:p>
        </p:txBody>
      </p:sp>
      <p:pic>
        <p:nvPicPr>
          <p:cNvPr id="5" name="Content Placeholder 4">
            <a:extLst>
              <a:ext uri="{FF2B5EF4-FFF2-40B4-BE49-F238E27FC236}">
                <a16:creationId xmlns:a16="http://schemas.microsoft.com/office/drawing/2014/main" id="{FE9EEFCB-6DC8-4681-0207-B0FB0DB6EA41}"/>
              </a:ext>
            </a:extLst>
          </p:cNvPr>
          <p:cNvPicPr>
            <a:picLocks noGrp="1" noChangeAspect="1"/>
          </p:cNvPicPr>
          <p:nvPr>
            <p:ph idx="1"/>
          </p:nvPr>
        </p:nvPicPr>
        <p:blipFill>
          <a:blip r:embed="rId2"/>
          <a:stretch>
            <a:fillRect/>
          </a:stretch>
        </p:blipFill>
        <p:spPr>
          <a:xfrm>
            <a:off x="1371600" y="1380391"/>
            <a:ext cx="10410091" cy="5213839"/>
          </a:xfrm>
        </p:spPr>
      </p:pic>
    </p:spTree>
    <p:extLst>
      <p:ext uri="{BB962C8B-B14F-4D97-AF65-F5344CB8AC3E}">
        <p14:creationId xmlns:p14="http://schemas.microsoft.com/office/powerpoint/2010/main" val="218223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BCD1-594A-7589-D10C-B6A17582F9B9}"/>
              </a:ext>
            </a:extLst>
          </p:cNvPr>
          <p:cNvSpPr>
            <a:spLocks noGrp="1"/>
          </p:cNvSpPr>
          <p:nvPr>
            <p:ph type="title"/>
          </p:nvPr>
        </p:nvSpPr>
        <p:spPr/>
        <p:txBody>
          <a:bodyPr/>
          <a:lstStyle/>
          <a:p>
            <a:r>
              <a:rPr lang="en-US" dirty="0">
                <a:solidFill>
                  <a:srgbClr val="FF0000"/>
                </a:solidFill>
              </a:rPr>
              <a:t>ACCOUNT CREATION PAGE:</a:t>
            </a:r>
          </a:p>
        </p:txBody>
      </p:sp>
      <p:pic>
        <p:nvPicPr>
          <p:cNvPr id="9" name="Content Placeholder 8">
            <a:extLst>
              <a:ext uri="{FF2B5EF4-FFF2-40B4-BE49-F238E27FC236}">
                <a16:creationId xmlns:a16="http://schemas.microsoft.com/office/drawing/2014/main" id="{AF412DDA-D417-A22E-3123-B59E055B3EC5}"/>
              </a:ext>
            </a:extLst>
          </p:cNvPr>
          <p:cNvPicPr>
            <a:picLocks noGrp="1" noChangeAspect="1"/>
          </p:cNvPicPr>
          <p:nvPr>
            <p:ph idx="1"/>
          </p:nvPr>
        </p:nvPicPr>
        <p:blipFill>
          <a:blip r:embed="rId2"/>
          <a:stretch>
            <a:fillRect/>
          </a:stretch>
        </p:blipFill>
        <p:spPr>
          <a:xfrm>
            <a:off x="1371600" y="1376363"/>
            <a:ext cx="10436469" cy="5332168"/>
          </a:xfrm>
        </p:spPr>
      </p:pic>
    </p:spTree>
    <p:extLst>
      <p:ext uri="{BB962C8B-B14F-4D97-AF65-F5344CB8AC3E}">
        <p14:creationId xmlns:p14="http://schemas.microsoft.com/office/powerpoint/2010/main" val="186987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BBCB-945B-2292-3832-9FC6BCC7A99E}"/>
              </a:ext>
            </a:extLst>
          </p:cNvPr>
          <p:cNvSpPr>
            <a:spLocks noGrp="1"/>
          </p:cNvSpPr>
          <p:nvPr>
            <p:ph type="title"/>
          </p:nvPr>
        </p:nvSpPr>
        <p:spPr/>
        <p:txBody>
          <a:bodyPr/>
          <a:lstStyle/>
          <a:p>
            <a:r>
              <a:rPr lang="en-US" dirty="0">
                <a:solidFill>
                  <a:srgbClr val="FF0000"/>
                </a:solidFill>
              </a:rPr>
              <a:t>CREATE TRANSACTION PAGE:</a:t>
            </a:r>
          </a:p>
        </p:txBody>
      </p:sp>
      <p:pic>
        <p:nvPicPr>
          <p:cNvPr id="5" name="Content Placeholder 4">
            <a:extLst>
              <a:ext uri="{FF2B5EF4-FFF2-40B4-BE49-F238E27FC236}">
                <a16:creationId xmlns:a16="http://schemas.microsoft.com/office/drawing/2014/main" id="{F413DF0D-CC00-9746-C6A2-5C0F10F4270C}"/>
              </a:ext>
            </a:extLst>
          </p:cNvPr>
          <p:cNvPicPr>
            <a:picLocks noGrp="1" noChangeAspect="1"/>
          </p:cNvPicPr>
          <p:nvPr>
            <p:ph idx="1"/>
          </p:nvPr>
        </p:nvPicPr>
        <p:blipFill>
          <a:blip r:embed="rId2"/>
          <a:stretch>
            <a:fillRect/>
          </a:stretch>
        </p:blipFill>
        <p:spPr>
          <a:xfrm>
            <a:off x="1371600" y="1376363"/>
            <a:ext cx="10506807" cy="5262195"/>
          </a:xfrm>
        </p:spPr>
      </p:pic>
    </p:spTree>
    <p:extLst>
      <p:ext uri="{BB962C8B-B14F-4D97-AF65-F5344CB8AC3E}">
        <p14:creationId xmlns:p14="http://schemas.microsoft.com/office/powerpoint/2010/main" val="29433339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{DC7FDD5A-9599-4CDD-9512-4165E4214520}tf10001105</Template>
  <TotalTime>36</TotalTime>
  <Words>635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adonis-web</vt:lpstr>
      <vt:lpstr>Arial</vt:lpstr>
      <vt:lpstr>Calibri</vt:lpstr>
      <vt:lpstr>Franklin Gothic Book</vt:lpstr>
      <vt:lpstr>Source Sans Pro</vt:lpstr>
      <vt:lpstr>Crop</vt:lpstr>
      <vt:lpstr>Bank management system</vt:lpstr>
      <vt:lpstr>Submitted in partial fulfilment of the requirements of the degree of  BACHELOR’S of TECHNOLOGY </vt:lpstr>
      <vt:lpstr>COMPUTER SCIENCE DEPARTMENT TECHNO INDIA NJR INSTITUTE OF TECHNOLOGY, UDAIPUR MAY 2024 </vt:lpstr>
      <vt:lpstr>PROBLEM STATEMENT</vt:lpstr>
      <vt:lpstr>OBJECTIVE OF PROJECT </vt:lpstr>
      <vt:lpstr>SCOPE OF PROJECT</vt:lpstr>
      <vt:lpstr>HOME PAGE:</vt:lpstr>
      <vt:lpstr>ACCOUNT CREATION PAGE:</vt:lpstr>
      <vt:lpstr>CREATE TRANSACTION PAGE:</vt:lpstr>
      <vt:lpstr>ALTER TRANSACTION PAGE:</vt:lpstr>
      <vt:lpstr>FUTURE SCOPE OF PROJECT</vt:lpstr>
      <vt:lpstr>PROJECT TIMELINE</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AKSHAT AUDICHYA</dc:creator>
  <cp:lastModifiedBy>AKSHAT AUDICHYA</cp:lastModifiedBy>
  <cp:revision>1</cp:revision>
  <dcterms:created xsi:type="dcterms:W3CDTF">2024-05-10T17:13:43Z</dcterms:created>
  <dcterms:modified xsi:type="dcterms:W3CDTF">2024-05-10T17:50:09Z</dcterms:modified>
</cp:coreProperties>
</file>