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0" r:id="rId4"/>
    <p:sldId id="261" r:id="rId5"/>
    <p:sldId id="262" r:id="rId6"/>
    <p:sldId id="263" r:id="rId7"/>
    <p:sldId id="264" r:id="rId8"/>
    <p:sldId id="266" r:id="rId9"/>
    <p:sldId id="270" r:id="rId10"/>
    <p:sldId id="271" r:id="rId11"/>
    <p:sldId id="272"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89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2348389" y="3437215"/>
            <a:ext cx="4874419" cy="555427"/>
          </a:xfrm>
          <a:prstGeom prst="rect">
            <a:avLst/>
          </a:prstGeom>
          <a:noFill/>
          <a:ln/>
        </p:spPr>
        <p:txBody>
          <a:bodyPr wrap="none" rtlCol="0" anchor="t"/>
          <a:lstStyle/>
          <a:p>
            <a:pPr marL="0" indent="0">
              <a:lnSpc>
                <a:spcPts val="4374"/>
              </a:lnSpc>
              <a:buNone/>
            </a:pPr>
            <a:r>
              <a:rPr lang="en-US" sz="3499" b="1" kern="0" spc="-70" dirty="0">
                <a:solidFill>
                  <a:srgbClr val="000000"/>
                </a:solidFill>
                <a:latin typeface="adonis-web" pitchFamily="34" charset="0"/>
                <a:ea typeface="adonis-web" pitchFamily="34" charset="-122"/>
                <a:cs typeface="adonis-web" pitchFamily="34" charset="-120"/>
              </a:rPr>
              <a:t>A Project On Food Delivery System : </a:t>
            </a:r>
            <a:r>
              <a:rPr lang="en-US" sz="3499" b="1" kern="0" spc="-70" dirty="0" err="1">
                <a:solidFill>
                  <a:srgbClr val="C00000"/>
                </a:solidFill>
                <a:latin typeface="adonis-web" pitchFamily="34" charset="0"/>
                <a:ea typeface="adonis-web" pitchFamily="34" charset="-122"/>
                <a:cs typeface="adonis-web" pitchFamily="34" charset="-120"/>
              </a:rPr>
              <a:t>SwaadSaathi</a:t>
            </a:r>
            <a:endParaRPr lang="en-US" sz="3499" dirty="0">
              <a:solidFill>
                <a:srgbClr val="C00000"/>
              </a:solidFill>
            </a:endParaRPr>
          </a:p>
        </p:txBody>
      </p:sp>
      <p:sp>
        <p:nvSpPr>
          <p:cNvPr id="5" name="Text 2"/>
          <p:cNvSpPr/>
          <p:nvPr/>
        </p:nvSpPr>
        <p:spPr>
          <a:xfrm>
            <a:off x="2348389" y="4436983"/>
            <a:ext cx="9933503" cy="355402"/>
          </a:xfrm>
          <a:prstGeom prst="rect">
            <a:avLst/>
          </a:prstGeom>
          <a:noFill/>
          <a:ln/>
        </p:spPr>
        <p:txBody>
          <a:bodyPr wrap="none" rtlCol="0" anchor="t"/>
          <a:lstStyle/>
          <a:p>
            <a:pPr marL="0" indent="0">
              <a:lnSpc>
                <a:spcPts val="2799"/>
              </a:lnSpc>
              <a:buNone/>
            </a:pPr>
            <a:endParaRPr lang="en-US" sz="175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60B67A-8729-221D-4D35-DC64402622FE}"/>
              </a:ext>
            </a:extLst>
          </p:cNvPr>
          <p:cNvPicPr>
            <a:picLocks noChangeAspect="1"/>
          </p:cNvPicPr>
          <p:nvPr/>
        </p:nvPicPr>
        <p:blipFill>
          <a:blip r:embed="rId2"/>
          <a:stretch>
            <a:fillRect/>
          </a:stretch>
        </p:blipFill>
        <p:spPr>
          <a:xfrm>
            <a:off x="945800" y="1930016"/>
            <a:ext cx="12021168" cy="5550185"/>
          </a:xfrm>
          <a:prstGeom prst="rect">
            <a:avLst/>
          </a:prstGeom>
        </p:spPr>
      </p:pic>
      <p:pic>
        <p:nvPicPr>
          <p:cNvPr id="5" name="Picture 4">
            <a:extLst>
              <a:ext uri="{FF2B5EF4-FFF2-40B4-BE49-F238E27FC236}">
                <a16:creationId xmlns:a16="http://schemas.microsoft.com/office/drawing/2014/main" id="{BDD6305B-CA6D-7152-6FCF-4CB85451A10C}"/>
              </a:ext>
            </a:extLst>
          </p:cNvPr>
          <p:cNvPicPr>
            <a:picLocks noChangeAspect="1"/>
          </p:cNvPicPr>
          <p:nvPr/>
        </p:nvPicPr>
        <p:blipFill>
          <a:blip r:embed="rId2"/>
          <a:stretch>
            <a:fillRect/>
          </a:stretch>
        </p:blipFill>
        <p:spPr>
          <a:xfrm>
            <a:off x="945800" y="1930016"/>
            <a:ext cx="12021168" cy="5550185"/>
          </a:xfrm>
          <a:prstGeom prst="rect">
            <a:avLst/>
          </a:prstGeom>
        </p:spPr>
      </p:pic>
      <p:sp>
        <p:nvSpPr>
          <p:cNvPr id="6" name="TextBox 5">
            <a:extLst>
              <a:ext uri="{FF2B5EF4-FFF2-40B4-BE49-F238E27FC236}">
                <a16:creationId xmlns:a16="http://schemas.microsoft.com/office/drawing/2014/main" id="{9E9B8B0C-6CDA-B5A2-7C7C-AC8CEB19A386}"/>
              </a:ext>
            </a:extLst>
          </p:cNvPr>
          <p:cNvSpPr txBox="1"/>
          <p:nvPr/>
        </p:nvSpPr>
        <p:spPr>
          <a:xfrm>
            <a:off x="1111170" y="717630"/>
            <a:ext cx="2111284" cy="584775"/>
          </a:xfrm>
          <a:prstGeom prst="rect">
            <a:avLst/>
          </a:prstGeom>
          <a:noFill/>
        </p:spPr>
        <p:txBody>
          <a:bodyPr wrap="none" rtlCol="0">
            <a:spAutoFit/>
          </a:bodyPr>
          <a:lstStyle/>
          <a:p>
            <a:r>
              <a:rPr lang="en-IN" sz="3200" dirty="0">
                <a:solidFill>
                  <a:srgbClr val="C00000"/>
                </a:solidFill>
              </a:rPr>
              <a:t>Cart page: -</a:t>
            </a:r>
          </a:p>
        </p:txBody>
      </p:sp>
    </p:spTree>
    <p:extLst>
      <p:ext uri="{BB962C8B-B14F-4D97-AF65-F5344CB8AC3E}">
        <p14:creationId xmlns:p14="http://schemas.microsoft.com/office/powerpoint/2010/main" val="83261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3E0EAF-E70A-F796-E4D2-D2B8D53AA799}"/>
              </a:ext>
            </a:extLst>
          </p:cNvPr>
          <p:cNvPicPr>
            <a:picLocks noChangeAspect="1"/>
          </p:cNvPicPr>
          <p:nvPr/>
        </p:nvPicPr>
        <p:blipFill>
          <a:blip r:embed="rId2"/>
          <a:stretch>
            <a:fillRect/>
          </a:stretch>
        </p:blipFill>
        <p:spPr>
          <a:xfrm>
            <a:off x="1277976" y="1548164"/>
            <a:ext cx="11773505" cy="5874052"/>
          </a:xfrm>
          <a:prstGeom prst="rect">
            <a:avLst/>
          </a:prstGeom>
        </p:spPr>
      </p:pic>
      <p:sp>
        <p:nvSpPr>
          <p:cNvPr id="4" name="TextBox 3">
            <a:extLst>
              <a:ext uri="{FF2B5EF4-FFF2-40B4-BE49-F238E27FC236}">
                <a16:creationId xmlns:a16="http://schemas.microsoft.com/office/drawing/2014/main" id="{442E1C7F-3573-37F4-FE62-1B793FD9578C}"/>
              </a:ext>
            </a:extLst>
          </p:cNvPr>
          <p:cNvSpPr txBox="1"/>
          <p:nvPr/>
        </p:nvSpPr>
        <p:spPr>
          <a:xfrm>
            <a:off x="798653" y="459966"/>
            <a:ext cx="4985083" cy="584775"/>
          </a:xfrm>
          <a:prstGeom prst="rect">
            <a:avLst/>
          </a:prstGeom>
          <a:noFill/>
        </p:spPr>
        <p:txBody>
          <a:bodyPr wrap="none" rtlCol="0">
            <a:spAutoFit/>
          </a:bodyPr>
          <a:lstStyle/>
          <a:p>
            <a:r>
              <a:rPr lang="en-IN" sz="3200" dirty="0">
                <a:solidFill>
                  <a:srgbClr val="C00000"/>
                </a:solidFill>
              </a:rPr>
              <a:t>Stripe Payment Integration :-</a:t>
            </a:r>
          </a:p>
        </p:txBody>
      </p:sp>
    </p:spTree>
    <p:extLst>
      <p:ext uri="{BB962C8B-B14F-4D97-AF65-F5344CB8AC3E}">
        <p14:creationId xmlns:p14="http://schemas.microsoft.com/office/powerpoint/2010/main" val="3140975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338751" y="489109"/>
            <a:ext cx="7952780" cy="1111568"/>
          </a:xfrm>
          <a:prstGeom prst="rect">
            <a:avLst/>
          </a:prstGeom>
          <a:noFill/>
          <a:ln/>
        </p:spPr>
        <p:txBody>
          <a:bodyPr wrap="square" rtlCol="0" anchor="t"/>
          <a:lstStyle/>
          <a:p>
            <a:pPr marL="0" indent="0">
              <a:lnSpc>
                <a:spcPts val="4377"/>
              </a:lnSpc>
              <a:buNone/>
            </a:pPr>
            <a:r>
              <a:rPr lang="en-US" sz="3502" b="1" kern="0" spc="-70" dirty="0">
                <a:solidFill>
                  <a:srgbClr val="C00000"/>
                </a:solidFill>
                <a:latin typeface="adonis-web" pitchFamily="34" charset="0"/>
                <a:ea typeface="adonis-web" pitchFamily="34" charset="-122"/>
                <a:cs typeface="adonis-web" pitchFamily="34" charset="-120"/>
              </a:rPr>
              <a:t>APPLICATION AND FUTURE SCOPE OF PROJECT</a:t>
            </a:r>
            <a:endParaRPr lang="en-US" sz="3502" dirty="0">
              <a:solidFill>
                <a:srgbClr val="C00000"/>
              </a:solidFill>
            </a:endParaRPr>
          </a:p>
        </p:txBody>
      </p:sp>
      <p:sp>
        <p:nvSpPr>
          <p:cNvPr id="5" name="Text 2"/>
          <p:cNvSpPr/>
          <p:nvPr/>
        </p:nvSpPr>
        <p:spPr>
          <a:xfrm>
            <a:off x="3338751" y="1956435"/>
            <a:ext cx="7952780" cy="284559"/>
          </a:xfrm>
          <a:prstGeom prst="rect">
            <a:avLst/>
          </a:prstGeom>
          <a:noFill/>
          <a:ln/>
        </p:spPr>
        <p:txBody>
          <a:bodyPr wrap="non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Application of the Project:</a:t>
            </a:r>
            <a:endParaRPr lang="en-US" sz="1401" dirty="0"/>
          </a:p>
        </p:txBody>
      </p:sp>
      <p:sp>
        <p:nvSpPr>
          <p:cNvPr id="6" name="Text 3"/>
          <p:cNvSpPr/>
          <p:nvPr/>
        </p:nvSpPr>
        <p:spPr>
          <a:xfrm>
            <a:off x="3338751" y="2441019"/>
            <a:ext cx="7952780" cy="284559"/>
          </a:xfrm>
          <a:prstGeom prst="rect">
            <a:avLst/>
          </a:prstGeom>
          <a:noFill/>
          <a:ln/>
        </p:spPr>
        <p:txBody>
          <a:bodyPr wrap="non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1. Enhanced User Experience:</a:t>
            </a:r>
            <a:endParaRPr lang="en-US" sz="1401" dirty="0"/>
          </a:p>
        </p:txBody>
      </p:sp>
      <p:sp>
        <p:nvSpPr>
          <p:cNvPr id="7" name="Text 4"/>
          <p:cNvSpPr/>
          <p:nvPr/>
        </p:nvSpPr>
        <p:spPr>
          <a:xfrm>
            <a:off x="3338751" y="2925604"/>
            <a:ext cx="7952780" cy="569119"/>
          </a:xfrm>
          <a:prstGeom prst="rect">
            <a:avLst/>
          </a:prstGeom>
          <a:noFill/>
          <a:ln/>
        </p:spPr>
        <p:txBody>
          <a:bodyPr wrap="squar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 Users enjoy a more personalized and satisfying dining experience by customizing orders to their preferences and dietary needs.</a:t>
            </a:r>
            <a:endParaRPr lang="en-US" sz="1401" dirty="0"/>
          </a:p>
        </p:txBody>
      </p:sp>
      <p:sp>
        <p:nvSpPr>
          <p:cNvPr id="8" name="Text 5"/>
          <p:cNvSpPr/>
          <p:nvPr/>
        </p:nvSpPr>
        <p:spPr>
          <a:xfrm>
            <a:off x="3338751" y="3694748"/>
            <a:ext cx="7952780" cy="284559"/>
          </a:xfrm>
          <a:prstGeom prst="rect">
            <a:avLst/>
          </a:prstGeom>
          <a:noFill/>
          <a:ln/>
        </p:spPr>
        <p:txBody>
          <a:bodyPr wrap="non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2. Competitive Advantage:</a:t>
            </a:r>
            <a:endParaRPr lang="en-US" sz="1401" dirty="0"/>
          </a:p>
        </p:txBody>
      </p:sp>
      <p:sp>
        <p:nvSpPr>
          <p:cNvPr id="9" name="Text 6"/>
          <p:cNvSpPr/>
          <p:nvPr/>
        </p:nvSpPr>
        <p:spPr>
          <a:xfrm>
            <a:off x="3338751" y="4179332"/>
            <a:ext cx="7952780" cy="569119"/>
          </a:xfrm>
          <a:prstGeom prst="rect">
            <a:avLst/>
          </a:prstGeom>
          <a:noFill/>
          <a:ln/>
        </p:spPr>
        <p:txBody>
          <a:bodyPr wrap="squar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 Food delivery platforms gain a competitive edge with unique customization features, leading to increased customer satisfaction and loyalty.</a:t>
            </a:r>
            <a:endParaRPr lang="en-US" sz="1401" dirty="0"/>
          </a:p>
        </p:txBody>
      </p:sp>
      <p:sp>
        <p:nvSpPr>
          <p:cNvPr id="10" name="Text 7"/>
          <p:cNvSpPr/>
          <p:nvPr/>
        </p:nvSpPr>
        <p:spPr>
          <a:xfrm>
            <a:off x="3338751" y="4948476"/>
            <a:ext cx="7952780" cy="284559"/>
          </a:xfrm>
          <a:prstGeom prst="rect">
            <a:avLst/>
          </a:prstGeom>
          <a:noFill/>
          <a:ln/>
        </p:spPr>
        <p:txBody>
          <a:bodyPr wrap="non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Future Scope of the Project:</a:t>
            </a:r>
            <a:endParaRPr lang="en-US" sz="1401" dirty="0"/>
          </a:p>
        </p:txBody>
      </p:sp>
      <p:sp>
        <p:nvSpPr>
          <p:cNvPr id="11" name="Text 8"/>
          <p:cNvSpPr/>
          <p:nvPr/>
        </p:nvSpPr>
        <p:spPr>
          <a:xfrm>
            <a:off x="3338751" y="5433060"/>
            <a:ext cx="7952780" cy="284559"/>
          </a:xfrm>
          <a:prstGeom prst="rect">
            <a:avLst/>
          </a:prstGeom>
          <a:noFill/>
          <a:ln/>
        </p:spPr>
        <p:txBody>
          <a:bodyPr wrap="non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3. Global Expansion:</a:t>
            </a:r>
            <a:endParaRPr lang="en-US" sz="1401" dirty="0"/>
          </a:p>
        </p:txBody>
      </p:sp>
      <p:sp>
        <p:nvSpPr>
          <p:cNvPr id="12" name="Text 9"/>
          <p:cNvSpPr/>
          <p:nvPr/>
        </p:nvSpPr>
        <p:spPr>
          <a:xfrm>
            <a:off x="3338751" y="5917644"/>
            <a:ext cx="7952780" cy="569119"/>
          </a:xfrm>
          <a:prstGeom prst="rect">
            <a:avLst/>
          </a:prstGeom>
          <a:noFill/>
          <a:ln/>
        </p:spPr>
        <p:txBody>
          <a:bodyPr wrap="squar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 Successful implementation sets the stage for global expansion, catering to diverse markets with varying culinary preferences.</a:t>
            </a:r>
            <a:endParaRPr lang="en-US" sz="1401" dirty="0"/>
          </a:p>
        </p:txBody>
      </p:sp>
      <p:sp>
        <p:nvSpPr>
          <p:cNvPr id="13" name="Text 10"/>
          <p:cNvSpPr/>
          <p:nvPr/>
        </p:nvSpPr>
        <p:spPr>
          <a:xfrm>
            <a:off x="3338751" y="6686788"/>
            <a:ext cx="7952780" cy="284559"/>
          </a:xfrm>
          <a:prstGeom prst="rect">
            <a:avLst/>
          </a:prstGeom>
          <a:noFill/>
          <a:ln/>
        </p:spPr>
        <p:txBody>
          <a:bodyPr wrap="non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4. Integration with Emerging Technologies:</a:t>
            </a:r>
            <a:endParaRPr lang="en-US" sz="1401" dirty="0"/>
          </a:p>
        </p:txBody>
      </p:sp>
      <p:sp>
        <p:nvSpPr>
          <p:cNvPr id="14" name="Text 11"/>
          <p:cNvSpPr/>
          <p:nvPr/>
        </p:nvSpPr>
        <p:spPr>
          <a:xfrm>
            <a:off x="3338751" y="7171373"/>
            <a:ext cx="7952780" cy="569119"/>
          </a:xfrm>
          <a:prstGeom prst="rect">
            <a:avLst/>
          </a:prstGeom>
          <a:noFill/>
          <a:ln/>
        </p:spPr>
        <p:txBody>
          <a:bodyPr wrap="square" rtlCol="0" anchor="t"/>
          <a:lstStyle/>
          <a:p>
            <a:pPr marL="0" indent="0">
              <a:lnSpc>
                <a:spcPts val="2241"/>
              </a:lnSpc>
              <a:buNone/>
            </a:pPr>
            <a:r>
              <a:rPr lang="en-US" sz="1401" kern="0" spc="-28" dirty="0">
                <a:solidFill>
                  <a:srgbClr val="272525"/>
                </a:solidFill>
                <a:latin typeface="Source Sans Pro" pitchFamily="34" charset="0"/>
                <a:ea typeface="Source Sans Pro" pitchFamily="34" charset="-122"/>
                <a:cs typeface="Source Sans Pro" pitchFamily="34" charset="-120"/>
              </a:rPr>
              <a:t>- Explore AI and machine learning integration for personalized recommendations, ensuring the project remains innovative and technologically advanced.</a:t>
            </a:r>
            <a:endParaRPr lang="en-US" sz="1401"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73891"/>
          </a:xfrm>
          <a:prstGeom prst="rect">
            <a:avLst/>
          </a:prstGeom>
          <a:solidFill>
            <a:srgbClr val="FFFFFF">
              <a:alpha val="75000"/>
            </a:srgbClr>
          </a:solidFill>
          <a:ln/>
        </p:spPr>
      </p:sp>
      <p:sp>
        <p:nvSpPr>
          <p:cNvPr id="4" name="Text 1"/>
          <p:cNvSpPr/>
          <p:nvPr/>
        </p:nvSpPr>
        <p:spPr>
          <a:xfrm>
            <a:off x="3472696" y="472678"/>
            <a:ext cx="3756303" cy="537091"/>
          </a:xfrm>
          <a:prstGeom prst="rect">
            <a:avLst/>
          </a:prstGeom>
          <a:noFill/>
          <a:ln/>
        </p:spPr>
        <p:txBody>
          <a:bodyPr wrap="none" rtlCol="0" anchor="t"/>
          <a:lstStyle/>
          <a:p>
            <a:pPr marL="0" indent="0">
              <a:lnSpc>
                <a:spcPts val="4230"/>
              </a:lnSpc>
              <a:buNone/>
            </a:pPr>
            <a:r>
              <a:rPr lang="en-US" sz="3384" b="1" kern="0" spc="-68" dirty="0">
                <a:solidFill>
                  <a:srgbClr val="C00000"/>
                </a:solidFill>
                <a:latin typeface="adonis-web" pitchFamily="34" charset="0"/>
                <a:ea typeface="adonis-web" pitchFamily="34" charset="-122"/>
                <a:cs typeface="adonis-web" pitchFamily="34" charset="-120"/>
              </a:rPr>
              <a:t>PROJECT TIMELINE</a:t>
            </a:r>
            <a:endParaRPr lang="en-US" sz="3384" dirty="0">
              <a:solidFill>
                <a:srgbClr val="C00000"/>
              </a:solidFill>
            </a:endParaRPr>
          </a:p>
        </p:txBody>
      </p:sp>
      <p:sp>
        <p:nvSpPr>
          <p:cNvPr id="5" name="Shape 2"/>
          <p:cNvSpPr/>
          <p:nvPr/>
        </p:nvSpPr>
        <p:spPr>
          <a:xfrm>
            <a:off x="3472696" y="1353503"/>
            <a:ext cx="7685008" cy="5979319"/>
          </a:xfrm>
          <a:prstGeom prst="roundRect">
            <a:avLst>
              <a:gd name="adj" fmla="val 1294"/>
            </a:avLst>
          </a:prstGeom>
          <a:noFill/>
          <a:ln w="10716">
            <a:solidFill>
              <a:srgbClr val="000000">
                <a:alpha val="8000"/>
              </a:srgbClr>
            </a:solidFill>
            <a:prstDash val="solid"/>
          </a:ln>
        </p:spPr>
      </p:sp>
      <p:sp>
        <p:nvSpPr>
          <p:cNvPr id="6" name="Shape 3"/>
          <p:cNvSpPr/>
          <p:nvPr/>
        </p:nvSpPr>
        <p:spPr>
          <a:xfrm>
            <a:off x="3483412" y="1364218"/>
            <a:ext cx="7663577" cy="496491"/>
          </a:xfrm>
          <a:prstGeom prst="rect">
            <a:avLst/>
          </a:prstGeom>
          <a:solidFill>
            <a:srgbClr val="FFFFFF">
              <a:alpha val="4000"/>
            </a:srgbClr>
          </a:solidFill>
          <a:ln/>
        </p:spPr>
      </p:sp>
      <p:sp>
        <p:nvSpPr>
          <p:cNvPr id="7" name="Text 4"/>
          <p:cNvSpPr/>
          <p:nvPr/>
        </p:nvSpPr>
        <p:spPr>
          <a:xfrm>
            <a:off x="3655219" y="1474946"/>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 </a:t>
            </a:r>
            <a:endParaRPr lang="en-US" sz="1354" dirty="0"/>
          </a:p>
        </p:txBody>
      </p:sp>
      <p:sp>
        <p:nvSpPr>
          <p:cNvPr id="8" name="Text 5"/>
          <p:cNvSpPr/>
          <p:nvPr/>
        </p:nvSpPr>
        <p:spPr>
          <a:xfrm>
            <a:off x="7490817" y="1474946"/>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 </a:t>
            </a:r>
            <a:endParaRPr lang="en-US" sz="1354" dirty="0"/>
          </a:p>
        </p:txBody>
      </p:sp>
      <p:sp>
        <p:nvSpPr>
          <p:cNvPr id="9" name="Shape 6"/>
          <p:cNvSpPr/>
          <p:nvPr/>
        </p:nvSpPr>
        <p:spPr>
          <a:xfrm>
            <a:off x="3483412" y="1860709"/>
            <a:ext cx="7663577" cy="496491"/>
          </a:xfrm>
          <a:prstGeom prst="rect">
            <a:avLst/>
          </a:prstGeom>
          <a:solidFill>
            <a:srgbClr val="000000">
              <a:alpha val="4000"/>
            </a:srgbClr>
          </a:solidFill>
          <a:ln/>
        </p:spPr>
      </p:sp>
      <p:sp>
        <p:nvSpPr>
          <p:cNvPr id="10" name="Text 7"/>
          <p:cNvSpPr/>
          <p:nvPr/>
        </p:nvSpPr>
        <p:spPr>
          <a:xfrm>
            <a:off x="3655219" y="1971437"/>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Project Initiation</a:t>
            </a:r>
            <a:endParaRPr lang="en-US" sz="1354" dirty="0"/>
          </a:p>
        </p:txBody>
      </p:sp>
      <p:sp>
        <p:nvSpPr>
          <p:cNvPr id="11" name="Text 8"/>
          <p:cNvSpPr/>
          <p:nvPr/>
        </p:nvSpPr>
        <p:spPr>
          <a:xfrm>
            <a:off x="7490817" y="1971437"/>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2 weeks</a:t>
            </a:r>
            <a:endParaRPr lang="en-US" sz="1354" dirty="0"/>
          </a:p>
        </p:txBody>
      </p:sp>
      <p:sp>
        <p:nvSpPr>
          <p:cNvPr id="12" name="Shape 9"/>
          <p:cNvSpPr/>
          <p:nvPr/>
        </p:nvSpPr>
        <p:spPr>
          <a:xfrm>
            <a:off x="3483412" y="2357199"/>
            <a:ext cx="7663577" cy="496491"/>
          </a:xfrm>
          <a:prstGeom prst="rect">
            <a:avLst/>
          </a:prstGeom>
          <a:solidFill>
            <a:srgbClr val="FFFFFF">
              <a:alpha val="4000"/>
            </a:srgbClr>
          </a:solidFill>
          <a:ln/>
        </p:spPr>
      </p:sp>
      <p:sp>
        <p:nvSpPr>
          <p:cNvPr id="13" name="Text 10"/>
          <p:cNvSpPr/>
          <p:nvPr/>
        </p:nvSpPr>
        <p:spPr>
          <a:xfrm>
            <a:off x="3655219" y="2467928"/>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Requirement Analysis and Planning</a:t>
            </a:r>
            <a:endParaRPr lang="en-US" sz="1354" dirty="0"/>
          </a:p>
        </p:txBody>
      </p:sp>
      <p:sp>
        <p:nvSpPr>
          <p:cNvPr id="14" name="Text 11"/>
          <p:cNvSpPr/>
          <p:nvPr/>
        </p:nvSpPr>
        <p:spPr>
          <a:xfrm>
            <a:off x="7490817" y="2467928"/>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1 week</a:t>
            </a:r>
            <a:endParaRPr lang="en-US" sz="1354" dirty="0"/>
          </a:p>
        </p:txBody>
      </p:sp>
      <p:sp>
        <p:nvSpPr>
          <p:cNvPr id="15" name="Shape 12"/>
          <p:cNvSpPr/>
          <p:nvPr/>
        </p:nvSpPr>
        <p:spPr>
          <a:xfrm>
            <a:off x="3483412" y="2853690"/>
            <a:ext cx="7663577" cy="496491"/>
          </a:xfrm>
          <a:prstGeom prst="rect">
            <a:avLst/>
          </a:prstGeom>
          <a:solidFill>
            <a:srgbClr val="000000">
              <a:alpha val="4000"/>
            </a:srgbClr>
          </a:solidFill>
          <a:ln/>
        </p:spPr>
      </p:sp>
      <p:sp>
        <p:nvSpPr>
          <p:cNvPr id="16" name="Text 13"/>
          <p:cNvSpPr/>
          <p:nvPr/>
        </p:nvSpPr>
        <p:spPr>
          <a:xfrm>
            <a:off x="3655219" y="2964418"/>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Competitor Analysis</a:t>
            </a:r>
            <a:endParaRPr lang="en-US" sz="1354" dirty="0"/>
          </a:p>
        </p:txBody>
      </p:sp>
      <p:sp>
        <p:nvSpPr>
          <p:cNvPr id="17" name="Text 14"/>
          <p:cNvSpPr/>
          <p:nvPr/>
        </p:nvSpPr>
        <p:spPr>
          <a:xfrm>
            <a:off x="7490817" y="2964418"/>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1 week</a:t>
            </a:r>
            <a:endParaRPr lang="en-US" sz="1354" dirty="0"/>
          </a:p>
        </p:txBody>
      </p:sp>
      <p:sp>
        <p:nvSpPr>
          <p:cNvPr id="18" name="Shape 15"/>
          <p:cNvSpPr/>
          <p:nvPr/>
        </p:nvSpPr>
        <p:spPr>
          <a:xfrm>
            <a:off x="3483412" y="3350181"/>
            <a:ext cx="7663577" cy="496491"/>
          </a:xfrm>
          <a:prstGeom prst="rect">
            <a:avLst/>
          </a:prstGeom>
          <a:solidFill>
            <a:srgbClr val="FFFFFF">
              <a:alpha val="4000"/>
            </a:srgbClr>
          </a:solidFill>
          <a:ln/>
        </p:spPr>
      </p:sp>
      <p:sp>
        <p:nvSpPr>
          <p:cNvPr id="19" name="Text 16"/>
          <p:cNvSpPr/>
          <p:nvPr/>
        </p:nvSpPr>
        <p:spPr>
          <a:xfrm>
            <a:off x="3655219" y="3460909"/>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Technology Assessment and Selection</a:t>
            </a:r>
            <a:endParaRPr lang="en-US" sz="1354" dirty="0"/>
          </a:p>
        </p:txBody>
      </p:sp>
      <p:sp>
        <p:nvSpPr>
          <p:cNvPr id="20" name="Text 17"/>
          <p:cNvSpPr/>
          <p:nvPr/>
        </p:nvSpPr>
        <p:spPr>
          <a:xfrm>
            <a:off x="7490817" y="3460909"/>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2 weeks</a:t>
            </a:r>
            <a:endParaRPr lang="en-US" sz="1354" dirty="0"/>
          </a:p>
        </p:txBody>
      </p:sp>
      <p:sp>
        <p:nvSpPr>
          <p:cNvPr id="21" name="Shape 18"/>
          <p:cNvSpPr/>
          <p:nvPr/>
        </p:nvSpPr>
        <p:spPr>
          <a:xfrm>
            <a:off x="3483412" y="3846671"/>
            <a:ext cx="7663577" cy="496491"/>
          </a:xfrm>
          <a:prstGeom prst="rect">
            <a:avLst/>
          </a:prstGeom>
          <a:solidFill>
            <a:srgbClr val="000000">
              <a:alpha val="4000"/>
            </a:srgbClr>
          </a:solidFill>
          <a:ln/>
        </p:spPr>
      </p:sp>
      <p:sp>
        <p:nvSpPr>
          <p:cNvPr id="22" name="Text 19"/>
          <p:cNvSpPr/>
          <p:nvPr/>
        </p:nvSpPr>
        <p:spPr>
          <a:xfrm>
            <a:off x="3655219" y="3957399"/>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User Interface Design</a:t>
            </a:r>
            <a:endParaRPr lang="en-US" sz="1354" dirty="0"/>
          </a:p>
        </p:txBody>
      </p:sp>
      <p:sp>
        <p:nvSpPr>
          <p:cNvPr id="23" name="Text 20"/>
          <p:cNvSpPr/>
          <p:nvPr/>
        </p:nvSpPr>
        <p:spPr>
          <a:xfrm>
            <a:off x="7490817" y="3957399"/>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3 weeks</a:t>
            </a:r>
            <a:endParaRPr lang="en-US" sz="1354" dirty="0"/>
          </a:p>
        </p:txBody>
      </p:sp>
      <p:sp>
        <p:nvSpPr>
          <p:cNvPr id="24" name="Shape 21"/>
          <p:cNvSpPr/>
          <p:nvPr/>
        </p:nvSpPr>
        <p:spPr>
          <a:xfrm>
            <a:off x="3483412" y="4343162"/>
            <a:ext cx="7663577" cy="496491"/>
          </a:xfrm>
          <a:prstGeom prst="rect">
            <a:avLst/>
          </a:prstGeom>
          <a:solidFill>
            <a:srgbClr val="FFFFFF">
              <a:alpha val="4000"/>
            </a:srgbClr>
          </a:solidFill>
          <a:ln/>
        </p:spPr>
      </p:sp>
      <p:sp>
        <p:nvSpPr>
          <p:cNvPr id="25" name="Text 22"/>
          <p:cNvSpPr/>
          <p:nvPr/>
        </p:nvSpPr>
        <p:spPr>
          <a:xfrm>
            <a:off x="3655219" y="4453890"/>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Backend Development</a:t>
            </a:r>
            <a:endParaRPr lang="en-US" sz="1354" dirty="0"/>
          </a:p>
        </p:txBody>
      </p:sp>
      <p:sp>
        <p:nvSpPr>
          <p:cNvPr id="26" name="Text 23"/>
          <p:cNvSpPr/>
          <p:nvPr/>
        </p:nvSpPr>
        <p:spPr>
          <a:xfrm>
            <a:off x="7490817" y="4453890"/>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3 weeks</a:t>
            </a:r>
            <a:endParaRPr lang="en-US" sz="1354" dirty="0"/>
          </a:p>
        </p:txBody>
      </p:sp>
      <p:sp>
        <p:nvSpPr>
          <p:cNvPr id="27" name="Shape 24"/>
          <p:cNvSpPr/>
          <p:nvPr/>
        </p:nvSpPr>
        <p:spPr>
          <a:xfrm>
            <a:off x="3483412" y="4839653"/>
            <a:ext cx="7663577" cy="496491"/>
          </a:xfrm>
          <a:prstGeom prst="rect">
            <a:avLst/>
          </a:prstGeom>
          <a:solidFill>
            <a:srgbClr val="000000">
              <a:alpha val="4000"/>
            </a:srgbClr>
          </a:solidFill>
          <a:ln/>
        </p:spPr>
      </p:sp>
      <p:sp>
        <p:nvSpPr>
          <p:cNvPr id="28" name="Text 25"/>
          <p:cNvSpPr/>
          <p:nvPr/>
        </p:nvSpPr>
        <p:spPr>
          <a:xfrm>
            <a:off x="3655219" y="4950381"/>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Integration with Restaurants</a:t>
            </a:r>
            <a:endParaRPr lang="en-US" sz="1354" dirty="0"/>
          </a:p>
        </p:txBody>
      </p:sp>
      <p:sp>
        <p:nvSpPr>
          <p:cNvPr id="29" name="Text 26"/>
          <p:cNvSpPr/>
          <p:nvPr/>
        </p:nvSpPr>
        <p:spPr>
          <a:xfrm>
            <a:off x="7490817" y="4950381"/>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2 weeks</a:t>
            </a:r>
            <a:endParaRPr lang="en-US" sz="1354" dirty="0"/>
          </a:p>
        </p:txBody>
      </p:sp>
      <p:sp>
        <p:nvSpPr>
          <p:cNvPr id="30" name="Shape 27"/>
          <p:cNvSpPr/>
          <p:nvPr/>
        </p:nvSpPr>
        <p:spPr>
          <a:xfrm>
            <a:off x="3483412" y="5336143"/>
            <a:ext cx="7663577" cy="496491"/>
          </a:xfrm>
          <a:prstGeom prst="rect">
            <a:avLst/>
          </a:prstGeom>
          <a:solidFill>
            <a:srgbClr val="FFFFFF">
              <a:alpha val="4000"/>
            </a:srgbClr>
          </a:solidFill>
          <a:ln/>
        </p:spPr>
      </p:sp>
      <p:sp>
        <p:nvSpPr>
          <p:cNvPr id="31" name="Text 28"/>
          <p:cNvSpPr/>
          <p:nvPr/>
        </p:nvSpPr>
        <p:spPr>
          <a:xfrm>
            <a:off x="3655219" y="5446871"/>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Testing and Quality Assurance</a:t>
            </a:r>
            <a:endParaRPr lang="en-US" sz="1354" dirty="0"/>
          </a:p>
        </p:txBody>
      </p:sp>
      <p:sp>
        <p:nvSpPr>
          <p:cNvPr id="32" name="Text 29"/>
          <p:cNvSpPr/>
          <p:nvPr/>
        </p:nvSpPr>
        <p:spPr>
          <a:xfrm>
            <a:off x="7490817" y="5446871"/>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1 week</a:t>
            </a:r>
            <a:endParaRPr lang="en-US" sz="1354" dirty="0"/>
          </a:p>
        </p:txBody>
      </p:sp>
      <p:sp>
        <p:nvSpPr>
          <p:cNvPr id="33" name="Shape 30"/>
          <p:cNvSpPr/>
          <p:nvPr/>
        </p:nvSpPr>
        <p:spPr>
          <a:xfrm>
            <a:off x="3483412" y="5832634"/>
            <a:ext cx="7663577" cy="496491"/>
          </a:xfrm>
          <a:prstGeom prst="rect">
            <a:avLst/>
          </a:prstGeom>
          <a:solidFill>
            <a:srgbClr val="000000">
              <a:alpha val="4000"/>
            </a:srgbClr>
          </a:solidFill>
          <a:ln/>
        </p:spPr>
      </p:sp>
      <p:sp>
        <p:nvSpPr>
          <p:cNvPr id="34" name="Text 31"/>
          <p:cNvSpPr/>
          <p:nvPr/>
        </p:nvSpPr>
        <p:spPr>
          <a:xfrm>
            <a:off x="3655219" y="5943362"/>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User Education and Communication</a:t>
            </a:r>
            <a:endParaRPr lang="en-US" sz="1354" dirty="0"/>
          </a:p>
        </p:txBody>
      </p:sp>
      <p:sp>
        <p:nvSpPr>
          <p:cNvPr id="35" name="Text 32"/>
          <p:cNvSpPr/>
          <p:nvPr/>
        </p:nvSpPr>
        <p:spPr>
          <a:xfrm>
            <a:off x="7490817" y="5943362"/>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2 weeks</a:t>
            </a:r>
            <a:endParaRPr lang="en-US" sz="1354" dirty="0"/>
          </a:p>
        </p:txBody>
      </p:sp>
      <p:sp>
        <p:nvSpPr>
          <p:cNvPr id="36" name="Shape 33"/>
          <p:cNvSpPr/>
          <p:nvPr/>
        </p:nvSpPr>
        <p:spPr>
          <a:xfrm>
            <a:off x="3483412" y="6329124"/>
            <a:ext cx="7663577" cy="496491"/>
          </a:xfrm>
          <a:prstGeom prst="rect">
            <a:avLst/>
          </a:prstGeom>
          <a:solidFill>
            <a:srgbClr val="FFFFFF">
              <a:alpha val="4000"/>
            </a:srgbClr>
          </a:solidFill>
          <a:ln/>
        </p:spPr>
      </p:sp>
      <p:sp>
        <p:nvSpPr>
          <p:cNvPr id="37" name="Text 34"/>
          <p:cNvSpPr/>
          <p:nvPr/>
        </p:nvSpPr>
        <p:spPr>
          <a:xfrm>
            <a:off x="3655219" y="6439852"/>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Launch and Monitoring</a:t>
            </a:r>
            <a:endParaRPr lang="en-US" sz="1354" dirty="0"/>
          </a:p>
        </p:txBody>
      </p:sp>
      <p:sp>
        <p:nvSpPr>
          <p:cNvPr id="38" name="Text 35"/>
          <p:cNvSpPr/>
          <p:nvPr/>
        </p:nvSpPr>
        <p:spPr>
          <a:xfrm>
            <a:off x="7490817" y="6439852"/>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2 weeks</a:t>
            </a:r>
            <a:endParaRPr lang="en-US" sz="1354" dirty="0"/>
          </a:p>
        </p:txBody>
      </p:sp>
      <p:sp>
        <p:nvSpPr>
          <p:cNvPr id="39" name="Shape 36"/>
          <p:cNvSpPr/>
          <p:nvPr/>
        </p:nvSpPr>
        <p:spPr>
          <a:xfrm>
            <a:off x="3483412" y="6825615"/>
            <a:ext cx="7663577" cy="496491"/>
          </a:xfrm>
          <a:prstGeom prst="rect">
            <a:avLst/>
          </a:prstGeom>
          <a:solidFill>
            <a:srgbClr val="000000">
              <a:alpha val="4000"/>
            </a:srgbClr>
          </a:solidFill>
          <a:ln/>
        </p:spPr>
      </p:sp>
      <p:sp>
        <p:nvSpPr>
          <p:cNvPr id="40" name="Text 37"/>
          <p:cNvSpPr/>
          <p:nvPr/>
        </p:nvSpPr>
        <p:spPr>
          <a:xfrm>
            <a:off x="3655219" y="6936343"/>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Continuous Improvement</a:t>
            </a:r>
            <a:endParaRPr lang="en-US" sz="1354" dirty="0"/>
          </a:p>
        </p:txBody>
      </p:sp>
      <p:sp>
        <p:nvSpPr>
          <p:cNvPr id="41" name="Text 38"/>
          <p:cNvSpPr/>
          <p:nvPr/>
        </p:nvSpPr>
        <p:spPr>
          <a:xfrm>
            <a:off x="7490817" y="6936343"/>
            <a:ext cx="3484364" cy="275034"/>
          </a:xfrm>
          <a:prstGeom prst="rect">
            <a:avLst/>
          </a:prstGeom>
          <a:noFill/>
          <a:ln/>
        </p:spPr>
        <p:txBody>
          <a:bodyPr wrap="none" rtlCol="0" anchor="t"/>
          <a:lstStyle/>
          <a:p>
            <a:pPr marL="0" indent="0">
              <a:lnSpc>
                <a:spcPts val="2166"/>
              </a:lnSpc>
              <a:buNone/>
            </a:pPr>
            <a:r>
              <a:rPr lang="en-US" sz="1354" kern="0" spc="-27" dirty="0">
                <a:solidFill>
                  <a:srgbClr val="272525"/>
                </a:solidFill>
                <a:latin typeface="Source Sans Pro" pitchFamily="34" charset="0"/>
                <a:ea typeface="Source Sans Pro" pitchFamily="34" charset="-122"/>
                <a:cs typeface="Source Sans Pro" pitchFamily="34" charset="-120"/>
              </a:rPr>
              <a:t>1 week</a:t>
            </a:r>
            <a:endParaRPr lang="en-US" sz="1354" dirty="0"/>
          </a:p>
        </p:txBody>
      </p:sp>
      <p:sp>
        <p:nvSpPr>
          <p:cNvPr id="42" name="Text 39"/>
          <p:cNvSpPr/>
          <p:nvPr/>
        </p:nvSpPr>
        <p:spPr>
          <a:xfrm>
            <a:off x="3472696" y="7526179"/>
            <a:ext cx="7685008" cy="275034"/>
          </a:xfrm>
          <a:prstGeom prst="rect">
            <a:avLst/>
          </a:prstGeom>
          <a:noFill/>
          <a:ln/>
        </p:spPr>
        <p:txBody>
          <a:bodyPr wrap="none" rtlCol="0" anchor="t"/>
          <a:lstStyle/>
          <a:p>
            <a:pPr marL="0" indent="0">
              <a:lnSpc>
                <a:spcPts val="2166"/>
              </a:lnSpc>
              <a:buNone/>
            </a:pPr>
            <a:endParaRPr lang="en-US" sz="1354" dirty="0"/>
          </a:p>
        </p:txBody>
      </p:sp>
      <p:pic>
        <p:nvPicPr>
          <p:cNvPr id="4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2348389" y="1812965"/>
            <a:ext cx="7662386" cy="694373"/>
          </a:xfrm>
          <a:prstGeom prst="rect">
            <a:avLst/>
          </a:prstGeom>
          <a:noFill/>
          <a:ln/>
        </p:spPr>
        <p:txBody>
          <a:bodyPr wrap="none" rtlCol="0" anchor="t"/>
          <a:lstStyle/>
          <a:p>
            <a:pPr marL="0" indent="0">
              <a:lnSpc>
                <a:spcPts val="5468"/>
              </a:lnSpc>
              <a:buNone/>
            </a:pPr>
            <a:r>
              <a:rPr lang="en-US" sz="4374" b="1" kern="0" spc="-87" dirty="0">
                <a:solidFill>
                  <a:srgbClr val="C00000"/>
                </a:solidFill>
                <a:latin typeface="adonis-web" pitchFamily="34" charset="0"/>
                <a:ea typeface="adonis-web" pitchFamily="34" charset="-122"/>
                <a:cs typeface="adonis-web" pitchFamily="34" charset="-120"/>
              </a:rPr>
              <a:t>REFERENCES / BIBLIOGRAPHY</a:t>
            </a:r>
            <a:endParaRPr lang="en-US" sz="4374" dirty="0">
              <a:solidFill>
                <a:srgbClr val="C00000"/>
              </a:solidFill>
            </a:endParaRPr>
          </a:p>
        </p:txBody>
      </p:sp>
      <p:sp>
        <p:nvSpPr>
          <p:cNvPr id="5" name="Text 2"/>
          <p:cNvSpPr/>
          <p:nvPr/>
        </p:nvSpPr>
        <p:spPr>
          <a:xfrm>
            <a:off x="2703790" y="2951678"/>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rPr>
              <a:t>Rest API Documentation</a:t>
            </a:r>
            <a:endParaRPr lang="en-US" sz="1750" dirty="0"/>
          </a:p>
        </p:txBody>
      </p:sp>
      <p:sp>
        <p:nvSpPr>
          <p:cNvPr id="6" name="Text 3"/>
          <p:cNvSpPr/>
          <p:nvPr/>
        </p:nvSpPr>
        <p:spPr>
          <a:xfrm>
            <a:off x="2703790" y="3395901"/>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TypeScript Documentation</a:t>
            </a:r>
            <a:endParaRPr lang="en-US" sz="1750" dirty="0"/>
          </a:p>
        </p:txBody>
      </p:sp>
      <p:sp>
        <p:nvSpPr>
          <p:cNvPr id="7" name="Text 4"/>
          <p:cNvSpPr/>
          <p:nvPr/>
        </p:nvSpPr>
        <p:spPr>
          <a:xfrm>
            <a:off x="2703790" y="3840123"/>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ORM Documentation</a:t>
            </a:r>
            <a:endParaRPr lang="en-US" sz="1750" dirty="0"/>
          </a:p>
        </p:txBody>
      </p:sp>
      <p:sp>
        <p:nvSpPr>
          <p:cNvPr id="8" name="Text 5"/>
          <p:cNvSpPr/>
          <p:nvPr/>
        </p:nvSpPr>
        <p:spPr>
          <a:xfrm>
            <a:off x="2703790" y="4284345"/>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Node.js Documentation</a:t>
            </a:r>
            <a:endParaRPr lang="en-US" sz="1750" dirty="0"/>
          </a:p>
        </p:txBody>
      </p:sp>
      <p:sp>
        <p:nvSpPr>
          <p:cNvPr id="9" name="Text 6"/>
          <p:cNvSpPr/>
          <p:nvPr/>
        </p:nvSpPr>
        <p:spPr>
          <a:xfrm>
            <a:off x="2703790" y="4728567"/>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Next.js Documentation</a:t>
            </a:r>
            <a:endParaRPr lang="en-US" sz="1750" dirty="0"/>
          </a:p>
        </p:txBody>
      </p:sp>
      <p:sp>
        <p:nvSpPr>
          <p:cNvPr id="10" name="Text 7"/>
          <p:cNvSpPr/>
          <p:nvPr/>
        </p:nvSpPr>
        <p:spPr>
          <a:xfrm>
            <a:off x="2703790" y="5172789"/>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React.js Documentation</a:t>
            </a:r>
            <a:endParaRPr lang="en-US" sz="1750" dirty="0"/>
          </a:p>
        </p:txBody>
      </p:sp>
      <p:sp>
        <p:nvSpPr>
          <p:cNvPr id="11" name="Text 8"/>
          <p:cNvSpPr/>
          <p:nvPr/>
        </p:nvSpPr>
        <p:spPr>
          <a:xfrm>
            <a:off x="2703790" y="5617012"/>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Google Maps Platform Documentation</a:t>
            </a:r>
            <a:endParaRPr lang="en-US" sz="1750" dirty="0"/>
          </a:p>
        </p:txBody>
      </p:sp>
      <p:sp>
        <p:nvSpPr>
          <p:cNvPr id="12" name="Text 9"/>
          <p:cNvSpPr/>
          <p:nvPr/>
        </p:nvSpPr>
        <p:spPr>
          <a:xfrm>
            <a:off x="2703790" y="6061234"/>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PostgreSql Documentation</a:t>
            </a:r>
            <a:endParaRPr lang="en-US" sz="1750"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846" y="0"/>
            <a:ext cx="14630400" cy="8229600"/>
          </a:xfrm>
          <a:prstGeom prst="rect">
            <a:avLst/>
          </a:prstGeom>
          <a:solidFill>
            <a:srgbClr val="FFFFFF">
              <a:alpha val="75000"/>
            </a:srgbClr>
          </a:solidFill>
          <a:ln/>
        </p:spPr>
      </p:sp>
      <p:sp>
        <p:nvSpPr>
          <p:cNvPr id="4" name="Text 1"/>
          <p:cNvSpPr/>
          <p:nvPr/>
        </p:nvSpPr>
        <p:spPr>
          <a:xfrm>
            <a:off x="2348389" y="1487924"/>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Submitted in partial fulfilment of the requirements of the degree of</a:t>
            </a:r>
            <a:endParaRPr lang="en-US" sz="1750" dirty="0"/>
          </a:p>
        </p:txBody>
      </p:sp>
      <p:sp>
        <p:nvSpPr>
          <p:cNvPr id="5" name="Text 2"/>
          <p:cNvSpPr/>
          <p:nvPr/>
        </p:nvSpPr>
        <p:spPr>
          <a:xfrm>
            <a:off x="2348389" y="2065496"/>
            <a:ext cx="5793819" cy="555427"/>
          </a:xfrm>
          <a:prstGeom prst="rect">
            <a:avLst/>
          </a:prstGeom>
          <a:noFill/>
          <a:ln/>
        </p:spPr>
        <p:txBody>
          <a:bodyPr wrap="none" rtlCol="0" anchor="t"/>
          <a:lstStyle/>
          <a:p>
            <a:pPr marL="0" indent="0">
              <a:lnSpc>
                <a:spcPts val="4374"/>
              </a:lnSpc>
              <a:buNone/>
            </a:pPr>
            <a:r>
              <a:rPr lang="en-US" sz="3499" b="1" kern="0" spc="-70" dirty="0">
                <a:solidFill>
                  <a:srgbClr val="FF0000"/>
                </a:solidFill>
                <a:latin typeface="adonis-web" pitchFamily="34" charset="0"/>
                <a:ea typeface="adonis-web" pitchFamily="34" charset="-122"/>
                <a:cs typeface="adonis-web" pitchFamily="34" charset="-120"/>
              </a:rPr>
              <a:t>BACHELOR OF TECHNOLOGY</a:t>
            </a:r>
            <a:endParaRPr lang="en-US" sz="3499" dirty="0">
              <a:solidFill>
                <a:srgbClr val="FF0000"/>
              </a:solidFill>
            </a:endParaRPr>
          </a:p>
        </p:txBody>
      </p:sp>
      <p:sp>
        <p:nvSpPr>
          <p:cNvPr id="6" name="Text 3"/>
          <p:cNvSpPr/>
          <p:nvPr/>
        </p:nvSpPr>
        <p:spPr>
          <a:xfrm>
            <a:off x="2348389" y="2954179"/>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 Submitted by</a:t>
            </a:r>
            <a:endParaRPr lang="en-US" sz="1750" dirty="0"/>
          </a:p>
        </p:txBody>
      </p:sp>
      <p:sp>
        <p:nvSpPr>
          <p:cNvPr id="7" name="Text 4"/>
          <p:cNvSpPr/>
          <p:nvPr/>
        </p:nvSpPr>
        <p:spPr>
          <a:xfrm>
            <a:off x="2348389" y="3559493"/>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Daksh Sharma (Roll No - 20ETCCS024 , Enrollment No. – 20E1TCCSM40P024)</a:t>
            </a:r>
            <a:endParaRPr lang="en-US" sz="1750" dirty="0"/>
          </a:p>
        </p:txBody>
      </p:sp>
      <p:sp>
        <p:nvSpPr>
          <p:cNvPr id="8" name="Text 5"/>
          <p:cNvSpPr/>
          <p:nvPr/>
        </p:nvSpPr>
        <p:spPr>
          <a:xfrm>
            <a:off x="2348389" y="4164806"/>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Dikshant Dak (Roll No - 20ETCCS034, , Enrollment No. – 20E1TCCSM40P034)</a:t>
            </a:r>
            <a:endParaRPr lang="en-US" sz="1750" dirty="0"/>
          </a:p>
        </p:txBody>
      </p:sp>
      <p:sp>
        <p:nvSpPr>
          <p:cNvPr id="9" name="Text 6"/>
          <p:cNvSpPr/>
          <p:nvPr/>
        </p:nvSpPr>
        <p:spPr>
          <a:xfrm>
            <a:off x="2348389" y="4770120"/>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Dhruv Paliwal (Roll No - 20ETCCS033, Enrollment No. – 20E1TCCSM40P033)</a:t>
            </a:r>
            <a:endParaRPr lang="en-US" sz="1750" dirty="0"/>
          </a:p>
        </p:txBody>
      </p:sp>
      <p:sp>
        <p:nvSpPr>
          <p:cNvPr id="10" name="Text 7"/>
          <p:cNvSpPr/>
          <p:nvPr/>
        </p:nvSpPr>
        <p:spPr>
          <a:xfrm>
            <a:off x="2348389" y="5375434"/>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Paramveer Singh Rathore (Roll No - 20ETCCS082,  Enrollment No. – 20E1TCCSM40P082)</a:t>
            </a:r>
            <a:endParaRPr lang="en-US" sz="1750" dirty="0"/>
          </a:p>
        </p:txBody>
      </p:sp>
      <p:sp>
        <p:nvSpPr>
          <p:cNvPr id="11" name="Text 8"/>
          <p:cNvSpPr/>
          <p:nvPr/>
        </p:nvSpPr>
        <p:spPr>
          <a:xfrm>
            <a:off x="2348389" y="5980748"/>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Lakshya Khandelwal (Roll No - 20ETCCS067, Enrollment No. – 20E1TCCSM40P067)</a:t>
            </a:r>
            <a:endParaRPr lang="en-US" sz="1750" dirty="0"/>
          </a:p>
        </p:txBody>
      </p:sp>
      <p:sp>
        <p:nvSpPr>
          <p:cNvPr id="12" name="Text 9"/>
          <p:cNvSpPr/>
          <p:nvPr/>
        </p:nvSpPr>
        <p:spPr>
          <a:xfrm>
            <a:off x="2348389" y="6586061"/>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Jainam Jain(20ETCCS056, , Enrollment No. – 20E1TCCSM40P056)</a:t>
            </a:r>
            <a:endParaRPr lang="en-US" sz="1750" dirty="0"/>
          </a:p>
        </p:txBody>
      </p:sp>
      <p:pic>
        <p:nvPicPr>
          <p:cNvPr id="1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2348389" y="3437215"/>
            <a:ext cx="7197209" cy="555427"/>
          </a:xfrm>
          <a:prstGeom prst="rect">
            <a:avLst/>
          </a:prstGeom>
          <a:noFill/>
          <a:ln/>
        </p:spPr>
        <p:txBody>
          <a:bodyPr wrap="none" rtlCol="0" anchor="t"/>
          <a:lstStyle/>
          <a:p>
            <a:pPr marL="0" indent="0">
              <a:lnSpc>
                <a:spcPts val="4374"/>
              </a:lnSpc>
              <a:buNone/>
            </a:pPr>
            <a:r>
              <a:rPr lang="en-US" sz="3499" b="1" kern="0" spc="-70" dirty="0">
                <a:solidFill>
                  <a:srgbClr val="000000"/>
                </a:solidFill>
                <a:latin typeface="adonis-web" pitchFamily="34" charset="0"/>
                <a:ea typeface="adonis-web" pitchFamily="34" charset="-122"/>
                <a:cs typeface="adonis-web" pitchFamily="34" charset="-120"/>
              </a:rPr>
              <a:t>COMPUTER SCIENCE DEPARTMENT</a:t>
            </a:r>
            <a:endParaRPr lang="en-US" sz="3499" dirty="0"/>
          </a:p>
        </p:txBody>
      </p:sp>
      <p:sp>
        <p:nvSpPr>
          <p:cNvPr id="5" name="Text 2"/>
          <p:cNvSpPr/>
          <p:nvPr/>
        </p:nvSpPr>
        <p:spPr>
          <a:xfrm>
            <a:off x="2348389" y="4436983"/>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TECHNO INDIA NJR INSTITUTE OF TECHNOLOGY, UDAIPUR MAY 2024</a:t>
            </a:r>
            <a:endParaRPr lang="en-US" sz="175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3367683"/>
            <a:ext cx="590430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GROUP NAME: </a:t>
            </a:r>
            <a:r>
              <a:rPr lang="en-US" sz="4374" b="1" kern="0" spc="-87" dirty="0">
                <a:solidFill>
                  <a:srgbClr val="C00000"/>
                </a:solidFill>
                <a:latin typeface="adonis-web" pitchFamily="34" charset="0"/>
                <a:ea typeface="adonis-web" pitchFamily="34" charset="-122"/>
                <a:cs typeface="adonis-web" pitchFamily="34" charset="-120"/>
              </a:rPr>
              <a:t>The Boyz</a:t>
            </a:r>
            <a:endParaRPr lang="en-US" sz="4374" dirty="0">
              <a:solidFill>
                <a:srgbClr val="C00000"/>
              </a:solidFill>
            </a:endParaRPr>
          </a:p>
        </p:txBody>
      </p:sp>
      <p:sp>
        <p:nvSpPr>
          <p:cNvPr id="5" name="Text 2"/>
          <p:cNvSpPr/>
          <p:nvPr/>
        </p:nvSpPr>
        <p:spPr>
          <a:xfrm>
            <a:off x="2348389" y="4506397"/>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FOOD DELIVERY SYSTEM – SwaadSaathi</a:t>
            </a:r>
            <a:endParaRPr lang="en-US" sz="175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123837"/>
            <a:ext cx="5830967" cy="694373"/>
          </a:xfrm>
          <a:prstGeom prst="rect">
            <a:avLst/>
          </a:prstGeom>
          <a:noFill/>
          <a:ln/>
        </p:spPr>
        <p:txBody>
          <a:bodyPr wrap="none" rtlCol="0" anchor="t"/>
          <a:lstStyle/>
          <a:p>
            <a:pPr marL="0" indent="0">
              <a:lnSpc>
                <a:spcPts val="5468"/>
              </a:lnSpc>
              <a:buNone/>
            </a:pPr>
            <a:r>
              <a:rPr lang="en-US" sz="4374" b="1" kern="0" spc="-87" dirty="0">
                <a:solidFill>
                  <a:srgbClr val="C00000"/>
                </a:solidFill>
                <a:latin typeface="adonis-web" pitchFamily="34" charset="0"/>
                <a:ea typeface="adonis-web" pitchFamily="34" charset="-122"/>
                <a:cs typeface="adonis-web" pitchFamily="34" charset="-120"/>
              </a:rPr>
              <a:t>PROBLEM STATEMENT</a:t>
            </a:r>
            <a:endParaRPr lang="en-US" sz="4374" dirty="0">
              <a:solidFill>
                <a:srgbClr val="C00000"/>
              </a:solidFill>
            </a:endParaRPr>
          </a:p>
        </p:txBody>
      </p:sp>
      <p:sp>
        <p:nvSpPr>
          <p:cNvPr id="5" name="Text 2"/>
          <p:cNvSpPr/>
          <p:nvPr/>
        </p:nvSpPr>
        <p:spPr>
          <a:xfrm>
            <a:off x="2348389" y="3262551"/>
            <a:ext cx="9933503"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contemporary food delivery systems, a prevalent issue lies in the limited customization options offered to users, hindering their ability to tailor orders according to personal preferences or dietary restrictions. For instance, customers with specific dietary requirements, such as gluten-free or vegan preferences, often face challenges in accurately conveying their needs. Current platforms may lack detailed customization features, making it difficult for users to specify ingredient preferences, cooking methods, or portion sizes. This restriction not only compromises user satisfaction but also poses potential health concerns. Addressing this issue is imperative to create a more inclusive and user-friendly food delivery system that caters to the diverse and unique preferences of customers, ultimately enhancing their overall dining experience.</a:t>
            </a:r>
            <a:endParaRPr lang="en-US" sz="1750" dirty="0"/>
          </a:p>
        </p:txBody>
      </p:sp>
      <p:pic>
        <p:nvPicPr>
          <p:cNvPr id="6"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555558" y="586978"/>
            <a:ext cx="8649414" cy="665321"/>
          </a:xfrm>
          <a:prstGeom prst="rect">
            <a:avLst/>
          </a:prstGeom>
          <a:noFill/>
          <a:ln/>
        </p:spPr>
        <p:txBody>
          <a:bodyPr wrap="none" rtlCol="0" anchor="t"/>
          <a:lstStyle/>
          <a:p>
            <a:pPr marL="0" indent="0">
              <a:lnSpc>
                <a:spcPts val="5239"/>
              </a:lnSpc>
              <a:buNone/>
            </a:pPr>
            <a:r>
              <a:rPr lang="en-US" sz="4192" b="1" kern="0" spc="-84" dirty="0">
                <a:solidFill>
                  <a:srgbClr val="C00000"/>
                </a:solidFill>
                <a:latin typeface="adonis-web" pitchFamily="34" charset="0"/>
                <a:ea typeface="adonis-web" pitchFamily="34" charset="-122"/>
                <a:cs typeface="adonis-web" pitchFamily="34" charset="-120"/>
              </a:rPr>
              <a:t>OBJECTIVE AND SCOPE OF PROJECT</a:t>
            </a:r>
            <a:endParaRPr lang="en-US" sz="4192" dirty="0">
              <a:solidFill>
                <a:srgbClr val="C00000"/>
              </a:solidFill>
            </a:endParaRPr>
          </a:p>
        </p:txBody>
      </p:sp>
      <p:sp>
        <p:nvSpPr>
          <p:cNvPr id="5" name="Text 2"/>
          <p:cNvSpPr/>
          <p:nvPr/>
        </p:nvSpPr>
        <p:spPr>
          <a:xfrm>
            <a:off x="2555558" y="1678067"/>
            <a:ext cx="9519285" cy="1362075"/>
          </a:xfrm>
          <a:prstGeom prst="rect">
            <a:avLst/>
          </a:prstGeom>
          <a:noFill/>
          <a:ln/>
        </p:spPr>
        <p:txBody>
          <a:bodyPr wrap="square" rtlCol="0" anchor="t"/>
          <a:lstStyle/>
          <a:p>
            <a:pPr marL="0" indent="0">
              <a:lnSpc>
                <a:spcPts val="2683"/>
              </a:lnSpc>
              <a:buNone/>
            </a:pPr>
            <a:r>
              <a:rPr lang="en-US" sz="1677" kern="0" spc="-34" dirty="0">
                <a:solidFill>
                  <a:srgbClr val="272525"/>
                </a:solidFill>
                <a:latin typeface="Source Sans Pro" pitchFamily="34" charset="0"/>
                <a:ea typeface="Source Sans Pro" pitchFamily="34" charset="-122"/>
                <a:cs typeface="Source Sans Pro" pitchFamily="34" charset="-120"/>
              </a:rPr>
              <a:t>The project aims to develop a user-friendly web platform that enables restaurant owners to easily partner with food delivery agencies. The system will facilitate registration, profile creation, order management, and communication between restaurants and delivery agencies. The scope includes a secure login system, order tracking, real-time notifications, and feedback mechanisms for both parties.</a:t>
            </a:r>
            <a:endParaRPr lang="en-US" sz="1677" dirty="0"/>
          </a:p>
        </p:txBody>
      </p:sp>
      <p:sp>
        <p:nvSpPr>
          <p:cNvPr id="6" name="Text 3"/>
          <p:cNvSpPr/>
          <p:nvPr/>
        </p:nvSpPr>
        <p:spPr>
          <a:xfrm>
            <a:off x="2555558" y="3279577"/>
            <a:ext cx="9519285" cy="340519"/>
          </a:xfrm>
          <a:prstGeom prst="rect">
            <a:avLst/>
          </a:prstGeom>
          <a:noFill/>
          <a:ln/>
        </p:spPr>
        <p:txBody>
          <a:bodyPr wrap="none" rtlCol="0" anchor="t"/>
          <a:lstStyle/>
          <a:p>
            <a:pPr marL="0" indent="0">
              <a:lnSpc>
                <a:spcPts val="2683"/>
              </a:lnSpc>
              <a:buNone/>
            </a:pPr>
            <a:r>
              <a:rPr lang="en-US" sz="1677" kern="0" spc="-34" dirty="0">
                <a:solidFill>
                  <a:srgbClr val="272525"/>
                </a:solidFill>
                <a:latin typeface="Source Sans Pro" pitchFamily="34" charset="0"/>
                <a:ea typeface="Source Sans Pro" pitchFamily="34" charset="-122"/>
                <a:cs typeface="Source Sans Pro" pitchFamily="34" charset="-120"/>
              </a:rPr>
              <a:t>Objective:</a:t>
            </a:r>
            <a:endParaRPr lang="en-US" sz="1677" dirty="0"/>
          </a:p>
        </p:txBody>
      </p:sp>
      <p:sp>
        <p:nvSpPr>
          <p:cNvPr id="7" name="Text 4"/>
          <p:cNvSpPr/>
          <p:nvPr/>
        </p:nvSpPr>
        <p:spPr>
          <a:xfrm>
            <a:off x="2555558" y="3859530"/>
            <a:ext cx="9519285" cy="1021556"/>
          </a:xfrm>
          <a:prstGeom prst="rect">
            <a:avLst/>
          </a:prstGeom>
          <a:noFill/>
          <a:ln/>
        </p:spPr>
        <p:txBody>
          <a:bodyPr wrap="square" rtlCol="0" anchor="t"/>
          <a:lstStyle/>
          <a:p>
            <a:pPr marL="0" indent="0">
              <a:lnSpc>
                <a:spcPts val="2683"/>
              </a:lnSpc>
              <a:buNone/>
            </a:pPr>
            <a:r>
              <a:rPr lang="en-US" sz="1677" kern="0" spc="-34" dirty="0">
                <a:solidFill>
                  <a:srgbClr val="272525"/>
                </a:solidFill>
                <a:latin typeface="Source Sans Pro" pitchFamily="34" charset="0"/>
                <a:ea typeface="Source Sans Pro" pitchFamily="34" charset="-122"/>
                <a:cs typeface="Source Sans Pro" pitchFamily="34" charset="-120"/>
              </a:rPr>
              <a:t>Enhance food delivery systems by providing users with robust customization options, addressing the current limitation in personalizing orders. The project aims to improve user satisfaction and cater to diverse dietary preferences.</a:t>
            </a:r>
            <a:endParaRPr lang="en-US" sz="1677" dirty="0"/>
          </a:p>
        </p:txBody>
      </p:sp>
      <p:sp>
        <p:nvSpPr>
          <p:cNvPr id="8" name="Text 5"/>
          <p:cNvSpPr/>
          <p:nvPr/>
        </p:nvSpPr>
        <p:spPr>
          <a:xfrm>
            <a:off x="2555558" y="5120521"/>
            <a:ext cx="9519285" cy="340519"/>
          </a:xfrm>
          <a:prstGeom prst="rect">
            <a:avLst/>
          </a:prstGeom>
          <a:noFill/>
          <a:ln/>
        </p:spPr>
        <p:txBody>
          <a:bodyPr wrap="none" rtlCol="0" anchor="t"/>
          <a:lstStyle/>
          <a:p>
            <a:pPr marL="0" indent="0">
              <a:lnSpc>
                <a:spcPts val="2683"/>
              </a:lnSpc>
              <a:buNone/>
            </a:pPr>
            <a:r>
              <a:rPr lang="en-US" sz="1677" kern="0" spc="-34" dirty="0">
                <a:solidFill>
                  <a:srgbClr val="272525"/>
                </a:solidFill>
                <a:latin typeface="Source Sans Pro" pitchFamily="34" charset="0"/>
                <a:ea typeface="Source Sans Pro" pitchFamily="34" charset="-122"/>
                <a:cs typeface="Source Sans Pro" pitchFamily="34" charset="-120"/>
              </a:rPr>
              <a:t>Scope:</a:t>
            </a:r>
            <a:endParaRPr lang="en-US" sz="1677" dirty="0"/>
          </a:p>
        </p:txBody>
      </p:sp>
      <p:sp>
        <p:nvSpPr>
          <p:cNvPr id="9" name="Text 6"/>
          <p:cNvSpPr/>
          <p:nvPr/>
        </p:nvSpPr>
        <p:spPr>
          <a:xfrm>
            <a:off x="2555558" y="5700474"/>
            <a:ext cx="9519285" cy="1362075"/>
          </a:xfrm>
          <a:prstGeom prst="rect">
            <a:avLst/>
          </a:prstGeom>
          <a:noFill/>
          <a:ln/>
        </p:spPr>
        <p:txBody>
          <a:bodyPr wrap="square" rtlCol="0" anchor="t"/>
          <a:lstStyle/>
          <a:p>
            <a:pPr marL="0" indent="0">
              <a:lnSpc>
                <a:spcPts val="2683"/>
              </a:lnSpc>
              <a:buNone/>
            </a:pPr>
            <a:r>
              <a:rPr lang="en-US" sz="1677" kern="0" spc="-34" dirty="0">
                <a:solidFill>
                  <a:srgbClr val="272525"/>
                </a:solidFill>
                <a:latin typeface="Source Sans Pro" pitchFamily="34" charset="0"/>
                <a:ea typeface="Source Sans Pro" pitchFamily="34" charset="-122"/>
                <a:cs typeface="Source Sans Pro" pitchFamily="34" charset="-120"/>
              </a:rPr>
              <a:t>Redesign and augment existing platforms to incorporate advanced customization features, including detailed order personalization. Collaborate with restaurants to ensure seamless integration and accurate conveyance of specific dietary needs. Conduct thorough testing for effectiveness and user-friendliness, with the ultimate goal of creating a more inclusive and</a:t>
            </a:r>
            <a:endParaRPr lang="en-US" sz="1677" dirty="0"/>
          </a:p>
        </p:txBody>
      </p:sp>
      <p:sp>
        <p:nvSpPr>
          <p:cNvPr id="10" name="Text 7"/>
          <p:cNvSpPr/>
          <p:nvPr/>
        </p:nvSpPr>
        <p:spPr>
          <a:xfrm>
            <a:off x="2555558" y="7301984"/>
            <a:ext cx="9519285" cy="340519"/>
          </a:xfrm>
          <a:prstGeom prst="rect">
            <a:avLst/>
          </a:prstGeom>
          <a:noFill/>
          <a:ln/>
        </p:spPr>
        <p:txBody>
          <a:bodyPr wrap="none" rtlCol="0" anchor="t"/>
          <a:lstStyle/>
          <a:p>
            <a:pPr marL="0" indent="0">
              <a:lnSpc>
                <a:spcPts val="2683"/>
              </a:lnSpc>
              <a:buNone/>
            </a:pPr>
            <a:r>
              <a:rPr lang="en-US" sz="1677" kern="0" spc="-34" dirty="0">
                <a:solidFill>
                  <a:srgbClr val="272525"/>
                </a:solidFill>
                <a:latin typeface="Source Sans Pro" pitchFamily="34" charset="0"/>
                <a:ea typeface="Source Sans Pro" pitchFamily="34" charset="-122"/>
                <a:cs typeface="Source Sans Pro" pitchFamily="34" charset="-120"/>
              </a:rPr>
              <a:t>satisfying food delivery experience.</a:t>
            </a:r>
            <a:endParaRPr lang="en-US" sz="1677"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5246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838456" y="2371844"/>
            <a:ext cx="3110746" cy="486013"/>
          </a:xfrm>
          <a:prstGeom prst="rect">
            <a:avLst/>
          </a:prstGeom>
          <a:noFill/>
          <a:ln/>
        </p:spPr>
        <p:txBody>
          <a:bodyPr wrap="none" rtlCol="0" anchor="t"/>
          <a:lstStyle/>
          <a:p>
            <a:pPr marL="0" indent="0">
              <a:lnSpc>
                <a:spcPts val="3827"/>
              </a:lnSpc>
              <a:buNone/>
            </a:pPr>
            <a:r>
              <a:rPr lang="en-US" sz="3062" b="1" kern="0" spc="-61" dirty="0">
                <a:solidFill>
                  <a:srgbClr val="C00000"/>
                </a:solidFill>
                <a:latin typeface="adonis-web" pitchFamily="34" charset="0"/>
                <a:ea typeface="adonis-web" pitchFamily="34" charset="-122"/>
                <a:cs typeface="adonis-web" pitchFamily="34" charset="-120"/>
              </a:rPr>
              <a:t>METHODOLOGY</a:t>
            </a:r>
            <a:endParaRPr lang="en-US" sz="3062" dirty="0">
              <a:solidFill>
                <a:srgbClr val="C00000"/>
              </a:solidFill>
            </a:endParaRPr>
          </a:p>
        </p:txBody>
      </p:sp>
      <p:sp>
        <p:nvSpPr>
          <p:cNvPr id="6" name="Text 2"/>
          <p:cNvSpPr/>
          <p:nvPr/>
        </p:nvSpPr>
        <p:spPr>
          <a:xfrm>
            <a:off x="3838456" y="3091101"/>
            <a:ext cx="6953488" cy="497443"/>
          </a:xfrm>
          <a:prstGeom prst="rect">
            <a:avLst/>
          </a:prstGeom>
          <a:noFill/>
          <a:ln/>
        </p:spPr>
        <p:txBody>
          <a:bodyPr wrap="squar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Creating a food delivery system involves various functionalities to ensure a seamless experience for both customers and businesses. Here are essential features and functionalities you may want to consider:</a:t>
            </a:r>
            <a:endParaRPr lang="en-US" sz="1225" dirty="0"/>
          </a:p>
        </p:txBody>
      </p:sp>
      <p:sp>
        <p:nvSpPr>
          <p:cNvPr id="7" name="Text 3"/>
          <p:cNvSpPr/>
          <p:nvPr/>
        </p:nvSpPr>
        <p:spPr>
          <a:xfrm>
            <a:off x="3838456" y="3763447"/>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1. User Registration and Authentication:</a:t>
            </a:r>
            <a:endParaRPr lang="en-US" sz="1225" dirty="0"/>
          </a:p>
        </p:txBody>
      </p:sp>
      <p:sp>
        <p:nvSpPr>
          <p:cNvPr id="8" name="Text 4"/>
          <p:cNvSpPr/>
          <p:nvPr/>
        </p:nvSpPr>
        <p:spPr>
          <a:xfrm>
            <a:off x="3838456" y="4187071"/>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2. Browse and Search:</a:t>
            </a:r>
            <a:endParaRPr lang="en-US" sz="1225" dirty="0"/>
          </a:p>
        </p:txBody>
      </p:sp>
      <p:sp>
        <p:nvSpPr>
          <p:cNvPr id="9" name="Text 5"/>
          <p:cNvSpPr/>
          <p:nvPr/>
        </p:nvSpPr>
        <p:spPr>
          <a:xfrm>
            <a:off x="3838456" y="4610695"/>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3. Menu Display:</a:t>
            </a:r>
            <a:endParaRPr lang="en-US" sz="1225" dirty="0"/>
          </a:p>
        </p:txBody>
      </p:sp>
      <p:sp>
        <p:nvSpPr>
          <p:cNvPr id="10" name="Text 6"/>
          <p:cNvSpPr/>
          <p:nvPr/>
        </p:nvSpPr>
        <p:spPr>
          <a:xfrm>
            <a:off x="3838456" y="5034320"/>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4. Order Placement:</a:t>
            </a:r>
            <a:endParaRPr lang="en-US" sz="1225" dirty="0"/>
          </a:p>
        </p:txBody>
      </p:sp>
      <p:sp>
        <p:nvSpPr>
          <p:cNvPr id="11" name="Text 7"/>
          <p:cNvSpPr/>
          <p:nvPr/>
        </p:nvSpPr>
        <p:spPr>
          <a:xfrm>
            <a:off x="3838456" y="5457944"/>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5. Payment Integration:</a:t>
            </a:r>
            <a:endParaRPr lang="en-US" sz="1225" dirty="0"/>
          </a:p>
        </p:txBody>
      </p:sp>
      <p:sp>
        <p:nvSpPr>
          <p:cNvPr id="12" name="Text 8"/>
          <p:cNvSpPr/>
          <p:nvPr/>
        </p:nvSpPr>
        <p:spPr>
          <a:xfrm>
            <a:off x="3838456" y="5881568"/>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6. Real-Time Tracking:</a:t>
            </a:r>
            <a:endParaRPr lang="en-US" sz="1225" dirty="0"/>
          </a:p>
        </p:txBody>
      </p:sp>
      <p:sp>
        <p:nvSpPr>
          <p:cNvPr id="13" name="Text 9"/>
          <p:cNvSpPr/>
          <p:nvPr/>
        </p:nvSpPr>
        <p:spPr>
          <a:xfrm>
            <a:off x="3838456" y="6305193"/>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7. Push Notifications:</a:t>
            </a:r>
            <a:endParaRPr lang="en-US" sz="1225" dirty="0"/>
          </a:p>
        </p:txBody>
      </p:sp>
      <p:sp>
        <p:nvSpPr>
          <p:cNvPr id="14" name="Text 10"/>
          <p:cNvSpPr/>
          <p:nvPr/>
        </p:nvSpPr>
        <p:spPr>
          <a:xfrm>
            <a:off x="3838456" y="6728817"/>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8. User Reviews and Ratings:</a:t>
            </a:r>
            <a:endParaRPr lang="en-US" sz="1225" dirty="0"/>
          </a:p>
        </p:txBody>
      </p:sp>
      <p:sp>
        <p:nvSpPr>
          <p:cNvPr id="15" name="Text 11"/>
          <p:cNvSpPr/>
          <p:nvPr/>
        </p:nvSpPr>
        <p:spPr>
          <a:xfrm>
            <a:off x="3838456" y="7152442"/>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9. User Profiles:</a:t>
            </a:r>
            <a:endParaRPr lang="en-US" sz="1225" dirty="0"/>
          </a:p>
        </p:txBody>
      </p:sp>
      <p:sp>
        <p:nvSpPr>
          <p:cNvPr id="16" name="Text 12"/>
          <p:cNvSpPr/>
          <p:nvPr/>
        </p:nvSpPr>
        <p:spPr>
          <a:xfrm>
            <a:off x="3838456" y="7576066"/>
            <a:ext cx="6953488"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Source Sans Pro" pitchFamily="34" charset="0"/>
                <a:ea typeface="Source Sans Pro" pitchFamily="34" charset="-122"/>
                <a:cs typeface="Source Sans Pro" pitchFamily="34" charset="-120"/>
              </a:rPr>
              <a:t>10: Restaurant Dashboard </a:t>
            </a:r>
            <a:endParaRPr lang="en-US" sz="1225" dirty="0"/>
          </a:p>
        </p:txBody>
      </p:sp>
      <p:pic>
        <p:nvPicPr>
          <p:cNvPr id="1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229600"/>
          </a:xfrm>
          <a:prstGeom prst="rect">
            <a:avLst/>
          </a:prstGeom>
          <a:solidFill>
            <a:srgbClr val="FFFFFF">
              <a:alpha val="75000"/>
            </a:srgbClr>
          </a:solidFill>
          <a:ln/>
        </p:spPr>
        <p:txBody>
          <a:bodyPr/>
          <a:lstStyle/>
          <a:p>
            <a:r>
              <a:rPr lang="en-IN" sz="3200" dirty="0"/>
              <a:t>   </a:t>
            </a:r>
            <a:r>
              <a:rPr lang="en-IN" sz="3200" dirty="0">
                <a:solidFill>
                  <a:srgbClr val="C00000"/>
                </a:solidFill>
              </a:rPr>
              <a:t>Home Page :-</a:t>
            </a:r>
          </a:p>
        </p:txBody>
      </p:sp>
      <p:sp>
        <p:nvSpPr>
          <p:cNvPr id="4" name="Text 1"/>
          <p:cNvSpPr/>
          <p:nvPr/>
        </p:nvSpPr>
        <p:spPr>
          <a:xfrm>
            <a:off x="2348389" y="1074182"/>
            <a:ext cx="3555087" cy="555427"/>
          </a:xfrm>
          <a:prstGeom prst="rect">
            <a:avLst/>
          </a:prstGeom>
          <a:noFill/>
          <a:ln/>
        </p:spPr>
        <p:txBody>
          <a:bodyPr wrap="none" rtlCol="0" anchor="t"/>
          <a:lstStyle/>
          <a:p>
            <a:pPr marL="0" indent="0">
              <a:lnSpc>
                <a:spcPts val="4374"/>
              </a:lnSpc>
              <a:buNone/>
            </a:pPr>
            <a:r>
              <a:rPr lang="en-US" sz="3499" b="1" kern="0" spc="-70" dirty="0">
                <a:solidFill>
                  <a:srgbClr val="000000"/>
                </a:solidFill>
                <a:latin typeface="adonis-web" pitchFamily="34" charset="0"/>
                <a:ea typeface="adonis-web" pitchFamily="34" charset="-122"/>
                <a:cs typeface="adonis-web" pitchFamily="34" charset="-120"/>
              </a:rPr>
              <a:t>HARDWARE:</a:t>
            </a:r>
            <a:endParaRPr lang="en-US" sz="3499" dirty="0"/>
          </a:p>
        </p:txBody>
      </p:sp>
      <p:sp>
        <p:nvSpPr>
          <p:cNvPr id="5" name="Text 2"/>
          <p:cNvSpPr/>
          <p:nvPr/>
        </p:nvSpPr>
        <p:spPr>
          <a:xfrm>
            <a:off x="2703790" y="2073950"/>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Laptop: Basic Requirement –</a:t>
            </a:r>
            <a:endParaRPr lang="en-US" sz="1750" dirty="0"/>
          </a:p>
        </p:txBody>
      </p:sp>
      <p:sp>
        <p:nvSpPr>
          <p:cNvPr id="6" name="Text 3"/>
          <p:cNvSpPr/>
          <p:nvPr/>
        </p:nvSpPr>
        <p:spPr>
          <a:xfrm>
            <a:off x="2348389" y="2679263"/>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                 Windows 10/11,GarudaLinux, i5,i7 11gen processor, 5gb Memory space, 8gb to 16gb RAM</a:t>
            </a:r>
            <a:endParaRPr lang="en-US" sz="1750" dirty="0"/>
          </a:p>
        </p:txBody>
      </p:sp>
      <p:sp>
        <p:nvSpPr>
          <p:cNvPr id="7" name="Text 4"/>
          <p:cNvSpPr/>
          <p:nvPr/>
        </p:nvSpPr>
        <p:spPr>
          <a:xfrm>
            <a:off x="2703790" y="3284577"/>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Internet Facilities.</a:t>
            </a:r>
            <a:endParaRPr lang="en-US" sz="1750" dirty="0"/>
          </a:p>
        </p:txBody>
      </p:sp>
      <p:sp>
        <p:nvSpPr>
          <p:cNvPr id="8" name="Text 5"/>
          <p:cNvSpPr/>
          <p:nvPr/>
        </p:nvSpPr>
        <p:spPr>
          <a:xfrm>
            <a:off x="2348389" y="3889891"/>
            <a:ext cx="9933503"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2348389" y="4578548"/>
            <a:ext cx="3555087" cy="555427"/>
          </a:xfrm>
          <a:prstGeom prst="rect">
            <a:avLst/>
          </a:prstGeom>
          <a:noFill/>
          <a:ln/>
        </p:spPr>
        <p:txBody>
          <a:bodyPr wrap="none" rtlCol="0" anchor="t"/>
          <a:lstStyle/>
          <a:p>
            <a:pPr marL="0" indent="0">
              <a:lnSpc>
                <a:spcPts val="4374"/>
              </a:lnSpc>
              <a:buNone/>
            </a:pPr>
            <a:r>
              <a:rPr lang="en-US" sz="3499" b="1" kern="0" spc="-70" dirty="0">
                <a:solidFill>
                  <a:srgbClr val="000000"/>
                </a:solidFill>
                <a:latin typeface="adonis-web" pitchFamily="34" charset="0"/>
                <a:ea typeface="adonis-web" pitchFamily="34" charset="-122"/>
                <a:cs typeface="adonis-web" pitchFamily="34" charset="-120"/>
              </a:rPr>
              <a:t>SOFTWARE:</a:t>
            </a:r>
            <a:endParaRPr lang="en-US" sz="3499" dirty="0"/>
          </a:p>
        </p:txBody>
      </p:sp>
      <p:sp>
        <p:nvSpPr>
          <p:cNvPr id="10" name="Text 7"/>
          <p:cNvSpPr/>
          <p:nvPr/>
        </p:nvSpPr>
        <p:spPr>
          <a:xfrm>
            <a:off x="2703790" y="5467231"/>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Frontend: Javascript/TypeScript, React.JS/Next.JS, Ant-Design</a:t>
            </a:r>
            <a:endParaRPr lang="en-US" sz="1750" dirty="0"/>
          </a:p>
        </p:txBody>
      </p:sp>
      <p:sp>
        <p:nvSpPr>
          <p:cNvPr id="11" name="Text 8"/>
          <p:cNvSpPr/>
          <p:nvPr/>
        </p:nvSpPr>
        <p:spPr>
          <a:xfrm>
            <a:off x="2703790" y="5911453"/>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Backend: GraphQL, Node.JS, Express.JS, ORM,PostgreSql as Database</a:t>
            </a:r>
            <a:endParaRPr lang="en-US" sz="1750" dirty="0"/>
          </a:p>
        </p:txBody>
      </p:sp>
      <p:sp>
        <p:nvSpPr>
          <p:cNvPr id="12" name="Text 9"/>
          <p:cNvSpPr/>
          <p:nvPr/>
        </p:nvSpPr>
        <p:spPr>
          <a:xfrm>
            <a:off x="2703790" y="6355675"/>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APIs: Google Maps for location services, Payment Gateway, Rapid Api</a:t>
            </a:r>
            <a:endParaRPr lang="en-US" sz="1750" dirty="0"/>
          </a:p>
        </p:txBody>
      </p:sp>
      <p:sp>
        <p:nvSpPr>
          <p:cNvPr id="13" name="Text 10"/>
          <p:cNvSpPr/>
          <p:nvPr/>
        </p:nvSpPr>
        <p:spPr>
          <a:xfrm>
            <a:off x="2703790" y="6799898"/>
            <a:ext cx="9578102" cy="355402"/>
          </a:xfrm>
          <a:prstGeom prst="rect">
            <a:avLst/>
          </a:prstGeom>
          <a:noFill/>
          <a:ln/>
        </p:spPr>
        <p:txBody>
          <a:bodyPr wrap="none" rtlCol="0" anchor="t"/>
          <a:lstStyle/>
          <a:p>
            <a:pPr marL="342900" indent="-342900" algn="l">
              <a:lnSpc>
                <a:spcPts val="2799"/>
              </a:lnSpc>
              <a:buSzPct val="100000"/>
              <a:buChar char="•"/>
            </a:pPr>
            <a:r>
              <a:rPr lang="en-US" sz="1750" kern="0" spc="-35" dirty="0">
                <a:solidFill>
                  <a:srgbClr val="272525"/>
                </a:solidFill>
                <a:latin typeface="Source Sans Pro" pitchFamily="34" charset="0"/>
                <a:ea typeface="Source Sans Pro" pitchFamily="34" charset="-122"/>
                <a:cs typeface="Source Sans Pro" pitchFamily="34" charset="-120"/>
              </a:rPr>
              <a:t>Development Tools: VS Code, Git for version control, ThunderClient/Postman for API testing</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6" name="Picture 15">
            <a:extLst>
              <a:ext uri="{FF2B5EF4-FFF2-40B4-BE49-F238E27FC236}">
                <a16:creationId xmlns:a16="http://schemas.microsoft.com/office/drawing/2014/main" id="{E242FC97-6A23-E0B5-F2AD-0F4CC63FEE61}"/>
              </a:ext>
            </a:extLst>
          </p:cNvPr>
          <p:cNvPicPr>
            <a:picLocks noChangeAspect="1"/>
          </p:cNvPicPr>
          <p:nvPr/>
        </p:nvPicPr>
        <p:blipFill>
          <a:blip r:embed="rId6"/>
          <a:stretch>
            <a:fillRect/>
          </a:stretch>
        </p:blipFill>
        <p:spPr>
          <a:xfrm>
            <a:off x="127322" y="868100"/>
            <a:ext cx="14411638" cy="67214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E92F86-60EC-CFF1-FD56-1DF3E1AB37F2}"/>
              </a:ext>
            </a:extLst>
          </p:cNvPr>
          <p:cNvPicPr>
            <a:picLocks noChangeAspect="1"/>
          </p:cNvPicPr>
          <p:nvPr/>
        </p:nvPicPr>
        <p:blipFill>
          <a:blip r:embed="rId2"/>
          <a:stretch>
            <a:fillRect/>
          </a:stretch>
        </p:blipFill>
        <p:spPr>
          <a:xfrm>
            <a:off x="1031124" y="1733246"/>
            <a:ext cx="11989416" cy="5550185"/>
          </a:xfrm>
          <a:prstGeom prst="rect">
            <a:avLst/>
          </a:prstGeom>
        </p:spPr>
      </p:pic>
      <p:sp>
        <p:nvSpPr>
          <p:cNvPr id="6" name="TextBox 5">
            <a:extLst>
              <a:ext uri="{FF2B5EF4-FFF2-40B4-BE49-F238E27FC236}">
                <a16:creationId xmlns:a16="http://schemas.microsoft.com/office/drawing/2014/main" id="{60B2376E-55F3-8A44-1719-AA6592C88C8E}"/>
              </a:ext>
            </a:extLst>
          </p:cNvPr>
          <p:cNvSpPr txBox="1"/>
          <p:nvPr/>
        </p:nvSpPr>
        <p:spPr>
          <a:xfrm>
            <a:off x="474562" y="318833"/>
            <a:ext cx="7558268" cy="584775"/>
          </a:xfrm>
          <a:prstGeom prst="rect">
            <a:avLst/>
          </a:prstGeom>
          <a:noFill/>
        </p:spPr>
        <p:txBody>
          <a:bodyPr wrap="square">
            <a:spAutoFit/>
          </a:bodyPr>
          <a:lstStyle/>
          <a:p>
            <a:r>
              <a:rPr lang="en-IN" sz="3200" dirty="0">
                <a:solidFill>
                  <a:srgbClr val="C00000"/>
                </a:solidFill>
              </a:rPr>
              <a:t>Restaurants Page :-</a:t>
            </a:r>
            <a:endParaRPr lang="en-IN" sz="3200" dirty="0"/>
          </a:p>
        </p:txBody>
      </p:sp>
    </p:spTree>
    <p:extLst>
      <p:ext uri="{BB962C8B-B14F-4D97-AF65-F5344CB8AC3E}">
        <p14:creationId xmlns:p14="http://schemas.microsoft.com/office/powerpoint/2010/main" val="83800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836</Words>
  <Application>Microsoft Office PowerPoint</Application>
  <PresentationFormat>Custom</PresentationFormat>
  <Paragraphs>104</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Dhruv Paliwal</cp:lastModifiedBy>
  <cp:revision>4</cp:revision>
  <dcterms:created xsi:type="dcterms:W3CDTF">2024-01-06T05:26:01Z</dcterms:created>
  <dcterms:modified xsi:type="dcterms:W3CDTF">2024-05-08T09:44:12Z</dcterms:modified>
</cp:coreProperties>
</file>