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aleway"/>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jJzw3LT5VPEKLvJh4ZNT5T7fJk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341B96-847F-452F-BA9B-555FA5202B1B}">
  <a:tblStyle styleId="{F5341B96-847F-452F-BA9B-555FA5202B1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regular.fntdata"/><Relationship Id="rId21" Type="http://schemas.openxmlformats.org/officeDocument/2006/relationships/slide" Target="slides/slide15.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a8cf840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a8cf840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a8cf84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a8cf84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a8cf8405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a8cf8405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a8cf8405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a8cf8405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react.dev/" TargetMode="External"/><Relationship Id="rId4" Type="http://schemas.openxmlformats.org/officeDocument/2006/relationships/hyperlink" Target="https://nodejs.org/" TargetMode="External"/><Relationship Id="rId10" Type="http://schemas.openxmlformats.org/officeDocument/2006/relationships/hyperlink" Target="https://developer.mozilla.org/en-US/docs/Web/JavaScript" TargetMode="External"/><Relationship Id="rId9" Type="http://schemas.openxmlformats.org/officeDocument/2006/relationships/hyperlink" Target="https://getbootstrap.com/" TargetMode="External"/><Relationship Id="rId5" Type="http://schemas.openxmlformats.org/officeDocument/2006/relationships/hyperlink" Target="http://www.mongodb.com/docs/" TargetMode="External"/><Relationship Id="rId6" Type="http://schemas.openxmlformats.org/officeDocument/2006/relationships/hyperlink" Target="http://www.mongodb.com/docs/" TargetMode="External"/><Relationship Id="rId7" Type="http://schemas.openxmlformats.org/officeDocument/2006/relationships/hyperlink" Target="https://expressjs.com/" TargetMode="External"/><Relationship Id="rId8" Type="http://schemas.openxmlformats.org/officeDocument/2006/relationships/hyperlink" Target="https://code.visualstudio.com/doc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mailto:sanjaymenaria.2020cs@technonjr.org" TargetMode="External"/><Relationship Id="rId4" Type="http://schemas.openxmlformats.org/officeDocument/2006/relationships/hyperlink" Target="mailto:sudhanshudengra.2020cs@technonjr.org" TargetMode="External"/><Relationship Id="rId5" Type="http://schemas.openxmlformats.org/officeDocument/2006/relationships/hyperlink" Target="mailto:vineetagarwal.2020cs@technonjr.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1084775" y="138775"/>
            <a:ext cx="7197900" cy="2057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00"/>
              </a:spcBef>
              <a:spcAft>
                <a:spcPts val="0"/>
              </a:spcAft>
              <a:buClr>
                <a:srgbClr val="000000"/>
              </a:buClr>
              <a:buSzPts val="1450"/>
              <a:buFont typeface="Arial"/>
              <a:buNone/>
            </a:pPr>
            <a:r>
              <a:rPr b="1" i="0" lang="en" sz="1450" u="none" cap="none" strike="noStrike">
                <a:solidFill>
                  <a:schemeClr val="dk1"/>
                </a:solidFill>
                <a:latin typeface="Arial"/>
                <a:ea typeface="Arial"/>
                <a:cs typeface="Arial"/>
                <a:sym typeface="Arial"/>
              </a:rPr>
              <a:t>A</a:t>
            </a:r>
            <a:endParaRPr b="1" i="0" sz="145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50"/>
              <a:buFont typeface="Arial"/>
              <a:buNone/>
            </a:pPr>
            <a:r>
              <a:rPr b="1" i="1" lang="en" sz="1450">
                <a:solidFill>
                  <a:schemeClr val="dk1"/>
                </a:solidFill>
              </a:rPr>
              <a:t>FINAL YEAR PROJECT</a:t>
            </a:r>
            <a:r>
              <a:rPr b="1" i="1" lang="en" sz="1450" u="none" cap="none" strike="noStrike">
                <a:solidFill>
                  <a:schemeClr val="dk1"/>
                </a:solidFill>
                <a:latin typeface="Arial"/>
                <a:ea typeface="Arial"/>
                <a:cs typeface="Arial"/>
                <a:sym typeface="Arial"/>
              </a:rPr>
              <a:t> REPORT</a:t>
            </a:r>
            <a:endParaRPr b="1" i="1" sz="145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50"/>
              <a:buFont typeface="Arial"/>
              <a:buNone/>
            </a:pPr>
            <a:r>
              <a:rPr b="0" i="1" lang="en" sz="1450" u="none" cap="none" strike="noStrike">
                <a:solidFill>
                  <a:schemeClr val="dk1"/>
                </a:solidFill>
                <a:latin typeface="Arial"/>
                <a:ea typeface="Arial"/>
                <a:cs typeface="Arial"/>
                <a:sym typeface="Arial"/>
              </a:rPr>
              <a:t>On</a:t>
            </a:r>
            <a:endParaRPr b="0" i="1" sz="1450" u="none" cap="none" strike="noStrike">
              <a:solidFill>
                <a:schemeClr val="dk1"/>
              </a:solidFill>
              <a:latin typeface="Arial"/>
              <a:ea typeface="Arial"/>
              <a:cs typeface="Arial"/>
              <a:sym typeface="Arial"/>
            </a:endParaRPr>
          </a:p>
          <a:p>
            <a:pPr indent="0" lvl="0" marL="0" marR="0" rtl="0" algn="ctr">
              <a:lnSpc>
                <a:spcPct val="115000"/>
              </a:lnSpc>
              <a:spcBef>
                <a:spcPts val="1300"/>
              </a:spcBef>
              <a:spcAft>
                <a:spcPts val="0"/>
              </a:spcAft>
              <a:buClr>
                <a:srgbClr val="000000"/>
              </a:buClr>
              <a:buSzPts val="1850"/>
              <a:buFont typeface="Arial"/>
              <a:buNone/>
            </a:pPr>
            <a:r>
              <a:rPr b="1" i="0" lang="en" sz="1850" u="none" cap="none" strike="noStrike">
                <a:solidFill>
                  <a:schemeClr val="dk1"/>
                </a:solidFill>
                <a:latin typeface="Arial"/>
                <a:ea typeface="Arial"/>
                <a:cs typeface="Arial"/>
                <a:sym typeface="Arial"/>
              </a:rPr>
              <a:t>Title : Human Resource Management System</a:t>
            </a:r>
            <a:endParaRPr b="1" i="0" sz="1850" u="none" cap="none" strike="noStrike">
              <a:solidFill>
                <a:schemeClr val="dk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1450"/>
              <a:buFont typeface="Arial"/>
              <a:buNone/>
            </a:pPr>
            <a:r>
              <a:rPr b="0" i="1" lang="en" sz="1450" u="none" cap="none" strike="noStrike">
                <a:solidFill>
                  <a:schemeClr val="dk1"/>
                </a:solidFill>
                <a:latin typeface="Arial"/>
                <a:ea typeface="Arial"/>
                <a:cs typeface="Arial"/>
                <a:sym typeface="Arial"/>
              </a:rPr>
              <a:t>Submitted in partial fulfilment of the requirements of the degree of</a:t>
            </a:r>
            <a:endParaRPr b="0" i="1" sz="1450" u="none" cap="none" strike="noStrike">
              <a:solidFill>
                <a:schemeClr val="dk1"/>
              </a:solidFill>
              <a:latin typeface="Arial"/>
              <a:ea typeface="Arial"/>
              <a:cs typeface="Arial"/>
              <a:sym typeface="Arial"/>
            </a:endParaRPr>
          </a:p>
          <a:p>
            <a:pPr indent="0" lvl="0" marL="0" marR="0" rtl="0" algn="ctr">
              <a:lnSpc>
                <a:spcPct val="115000"/>
              </a:lnSpc>
              <a:spcBef>
                <a:spcPts val="1000"/>
              </a:spcBef>
              <a:spcAft>
                <a:spcPts val="0"/>
              </a:spcAft>
              <a:buClr>
                <a:srgbClr val="000000"/>
              </a:buClr>
              <a:buSzPts val="1450"/>
              <a:buFont typeface="Arial"/>
              <a:buNone/>
            </a:pPr>
            <a:r>
              <a:rPr b="1" i="0" lang="en" sz="1450" u="none" cap="none" strike="noStrike">
                <a:solidFill>
                  <a:schemeClr val="dk1"/>
                </a:solidFill>
                <a:latin typeface="Arial"/>
                <a:ea typeface="Arial"/>
                <a:cs typeface="Arial"/>
                <a:sym typeface="Arial"/>
              </a:rPr>
              <a:t>BACHELOR OF TECHNOLOGY</a:t>
            </a:r>
            <a:endParaRPr b="1" i="0" sz="1450" u="none" cap="none" strike="noStrike">
              <a:solidFill>
                <a:schemeClr val="dk1"/>
              </a:solidFill>
              <a:latin typeface="Arial"/>
              <a:ea typeface="Arial"/>
              <a:cs typeface="Arial"/>
              <a:sym typeface="Arial"/>
            </a:endParaRPr>
          </a:p>
        </p:txBody>
      </p:sp>
      <p:sp>
        <p:nvSpPr>
          <p:cNvPr id="55" name="Google Shape;55;p1"/>
          <p:cNvSpPr txBox="1"/>
          <p:nvPr/>
        </p:nvSpPr>
        <p:spPr>
          <a:xfrm>
            <a:off x="2276825" y="2367763"/>
            <a:ext cx="4813800" cy="408000"/>
          </a:xfrm>
          <a:prstGeom prst="rect">
            <a:avLst/>
          </a:prstGeom>
          <a:noFill/>
          <a:ln>
            <a:noFill/>
          </a:ln>
        </p:spPr>
        <p:txBody>
          <a:bodyPr anchorCtr="0" anchor="t" bIns="91425" lIns="91425" spcFirstLastPara="1" rIns="91425" wrap="square" tIns="91425">
            <a:spAutoFit/>
          </a:bodyPr>
          <a:lstStyle/>
          <a:p>
            <a:pPr indent="0" lvl="0" marL="12700" marR="0" rtl="0" algn="ctr">
              <a:lnSpc>
                <a:spcPct val="115000"/>
              </a:lnSpc>
              <a:spcBef>
                <a:spcPts val="100"/>
              </a:spcBef>
              <a:spcAft>
                <a:spcPts val="0"/>
              </a:spcAft>
              <a:buClr>
                <a:srgbClr val="000000"/>
              </a:buClr>
              <a:buSzPts val="1450"/>
              <a:buFont typeface="Arial"/>
              <a:buNone/>
            </a:pPr>
            <a:r>
              <a:rPr b="1" i="0" lang="en" sz="1450" u="none" cap="none" strike="noStrike">
                <a:solidFill>
                  <a:schemeClr val="dk1"/>
                </a:solidFill>
                <a:latin typeface="Arial"/>
                <a:ea typeface="Arial"/>
                <a:cs typeface="Arial"/>
                <a:sym typeface="Arial"/>
              </a:rPr>
              <a:t>Group Name - </a:t>
            </a:r>
            <a:r>
              <a:rPr b="0" i="0" lang="en" sz="1450" u="none" cap="none" strike="noStrike">
                <a:solidFill>
                  <a:schemeClr val="dk1"/>
                </a:solidFill>
                <a:latin typeface="Arial"/>
                <a:ea typeface="Arial"/>
                <a:cs typeface="Arial"/>
                <a:sym typeface="Arial"/>
              </a:rPr>
              <a:t>The Strange Developers</a:t>
            </a:r>
            <a:endParaRPr b="0" i="0" sz="1450" u="none" cap="none" strike="noStrike">
              <a:solidFill>
                <a:schemeClr val="dk1"/>
              </a:solidFill>
              <a:latin typeface="Arial"/>
              <a:ea typeface="Arial"/>
              <a:cs typeface="Arial"/>
              <a:sym typeface="Arial"/>
            </a:endParaRPr>
          </a:p>
        </p:txBody>
      </p:sp>
      <p:sp>
        <p:nvSpPr>
          <p:cNvPr id="56" name="Google Shape;56;p1"/>
          <p:cNvSpPr txBox="1"/>
          <p:nvPr/>
        </p:nvSpPr>
        <p:spPr>
          <a:xfrm>
            <a:off x="1671750" y="3805325"/>
            <a:ext cx="5800500" cy="1011600"/>
          </a:xfrm>
          <a:prstGeom prst="rect">
            <a:avLst/>
          </a:prstGeom>
          <a:noFill/>
          <a:ln>
            <a:noFill/>
          </a:ln>
        </p:spPr>
        <p:txBody>
          <a:bodyPr anchorCtr="0" anchor="t" bIns="91425" lIns="91425" spcFirstLastPara="1" rIns="91425" wrap="square" tIns="91425">
            <a:spAutoFit/>
          </a:bodyPr>
          <a:lstStyle/>
          <a:p>
            <a:pPr indent="0" lvl="0" marL="0" marR="0" rtl="0" algn="ctr">
              <a:lnSpc>
                <a:spcPct val="145909"/>
              </a:lnSpc>
              <a:spcBef>
                <a:spcPts val="100"/>
              </a:spcBef>
              <a:spcAft>
                <a:spcPts val="0"/>
              </a:spcAft>
              <a:buClr>
                <a:srgbClr val="000000"/>
              </a:buClr>
              <a:buSzPts val="1350"/>
              <a:buFont typeface="Arial"/>
              <a:buNone/>
            </a:pPr>
            <a:r>
              <a:rPr b="1" i="0" lang="en" sz="1350" u="none" cap="none" strike="noStrike">
                <a:solidFill>
                  <a:schemeClr val="dk1"/>
                </a:solidFill>
                <a:latin typeface="Arial"/>
                <a:ea typeface="Arial"/>
                <a:cs typeface="Arial"/>
                <a:sym typeface="Arial"/>
              </a:rPr>
              <a:t>DEPARTMENT OF COMPUTER SCIENCE</a:t>
            </a:r>
            <a:endParaRPr b="1" i="0" sz="1350" u="none" cap="none" strike="noStrike">
              <a:solidFill>
                <a:schemeClr val="dk1"/>
              </a:solidFill>
              <a:latin typeface="Arial"/>
              <a:ea typeface="Arial"/>
              <a:cs typeface="Arial"/>
              <a:sym typeface="Arial"/>
            </a:endParaRPr>
          </a:p>
          <a:p>
            <a:pPr indent="0" lvl="0" marL="0" marR="0" rtl="0" algn="ctr">
              <a:lnSpc>
                <a:spcPct val="145909"/>
              </a:lnSpc>
              <a:spcBef>
                <a:spcPts val="0"/>
              </a:spcBef>
              <a:spcAft>
                <a:spcPts val="0"/>
              </a:spcAft>
              <a:buClr>
                <a:srgbClr val="000000"/>
              </a:buClr>
              <a:buSzPts val="1350"/>
              <a:buFont typeface="Arial"/>
              <a:buNone/>
            </a:pPr>
            <a:r>
              <a:rPr b="1" i="0" lang="en" sz="1350" u="none" cap="none" strike="noStrike">
                <a:solidFill>
                  <a:schemeClr val="dk1"/>
                </a:solidFill>
                <a:latin typeface="Arial"/>
                <a:ea typeface="Arial"/>
                <a:cs typeface="Arial"/>
                <a:sym typeface="Arial"/>
              </a:rPr>
              <a:t>TECHNO INDIA NJR INSTITUTE OF TECHNOLOGY, UDAIPUR</a:t>
            </a:r>
            <a:endParaRPr b="1" i="0" sz="1350" u="none" cap="none" strike="noStrike">
              <a:solidFill>
                <a:schemeClr val="dk1"/>
              </a:solidFill>
              <a:latin typeface="Arial"/>
              <a:ea typeface="Arial"/>
              <a:cs typeface="Arial"/>
              <a:sym typeface="Arial"/>
            </a:endParaRPr>
          </a:p>
          <a:p>
            <a:pPr indent="0" lvl="0" marL="0" marR="0" rtl="0" algn="ctr">
              <a:lnSpc>
                <a:spcPct val="115000"/>
              </a:lnSpc>
              <a:spcBef>
                <a:spcPts val="100"/>
              </a:spcBef>
              <a:spcAft>
                <a:spcPts val="0"/>
              </a:spcAft>
              <a:buClr>
                <a:srgbClr val="000000"/>
              </a:buClr>
              <a:buSzPts val="1350"/>
              <a:buFont typeface="Arial"/>
              <a:buNone/>
            </a:pPr>
            <a:r>
              <a:rPr b="1" lang="en" sz="1350">
                <a:solidFill>
                  <a:schemeClr val="dk1"/>
                </a:solidFill>
              </a:rPr>
              <a:t>MAY</a:t>
            </a:r>
            <a:r>
              <a:rPr b="1" i="0" lang="en" sz="1350" u="none" cap="none" strike="noStrike">
                <a:solidFill>
                  <a:schemeClr val="dk1"/>
                </a:solidFill>
                <a:latin typeface="Arial"/>
                <a:ea typeface="Arial"/>
                <a:cs typeface="Arial"/>
                <a:sym typeface="Arial"/>
              </a:rPr>
              <a:t> 202</a:t>
            </a:r>
            <a:r>
              <a:rPr b="1" lang="en" sz="1350">
                <a:solidFill>
                  <a:schemeClr val="dk1"/>
                </a:solidFill>
              </a:rPr>
              <a:t>4</a:t>
            </a:r>
            <a:endParaRPr b="1" i="0" sz="1350" u="none" cap="none" strike="noStrike">
              <a:solidFill>
                <a:schemeClr val="dk1"/>
              </a:solidFill>
              <a:latin typeface="Arial"/>
              <a:ea typeface="Arial"/>
              <a:cs typeface="Arial"/>
              <a:sym typeface="Arial"/>
            </a:endParaRPr>
          </a:p>
        </p:txBody>
      </p:sp>
      <p:pic>
        <p:nvPicPr>
          <p:cNvPr id="57" name="Google Shape;57;p1"/>
          <p:cNvPicPr preferRelativeResize="0"/>
          <p:nvPr/>
        </p:nvPicPr>
        <p:blipFill rotWithShape="1">
          <a:blip r:embed="rId3">
            <a:alphaModFix amt="8000"/>
          </a:blip>
          <a:srcRect b="0" l="0" r="1623" t="0"/>
          <a:stretch/>
        </p:blipFill>
        <p:spPr>
          <a:xfrm>
            <a:off x="2276813" y="222464"/>
            <a:ext cx="4913575" cy="4490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latin typeface="Comic Sans MS"/>
                <a:ea typeface="Comic Sans MS"/>
                <a:cs typeface="Comic Sans MS"/>
                <a:sym typeface="Comic Sans MS"/>
              </a:rPr>
              <a:t>Methodology</a:t>
            </a:r>
            <a:endParaRPr>
              <a:latin typeface="Comic Sans MS"/>
              <a:ea typeface="Comic Sans MS"/>
              <a:cs typeface="Comic Sans MS"/>
              <a:sym typeface="Comic Sans MS"/>
            </a:endParaRPr>
          </a:p>
          <a:p>
            <a:pPr indent="0" lvl="0" marL="0" rtl="0" algn="l">
              <a:lnSpc>
                <a:spcPct val="100000"/>
              </a:lnSpc>
              <a:spcBef>
                <a:spcPts val="0"/>
              </a:spcBef>
              <a:spcAft>
                <a:spcPts val="0"/>
              </a:spcAft>
              <a:buClr>
                <a:schemeClr val="dk1"/>
              </a:buClr>
              <a:buSzPct val="39285"/>
              <a:buFont typeface="Arial"/>
              <a:buNone/>
            </a:pPr>
            <a:r>
              <a:t/>
            </a:r>
            <a:endParaRPr>
              <a:latin typeface="Comic Sans MS"/>
              <a:ea typeface="Comic Sans MS"/>
              <a:cs typeface="Comic Sans MS"/>
              <a:sym typeface="Comic Sans MS"/>
            </a:endParaRPr>
          </a:p>
          <a:p>
            <a:pPr indent="0" lvl="0" marL="0" rtl="0" algn="l">
              <a:lnSpc>
                <a:spcPct val="100000"/>
              </a:lnSpc>
              <a:spcBef>
                <a:spcPts val="0"/>
              </a:spcBef>
              <a:spcAft>
                <a:spcPts val="0"/>
              </a:spcAft>
              <a:buSzPct val="111111"/>
              <a:buNone/>
            </a:pPr>
            <a:r>
              <a:t/>
            </a:r>
            <a:endParaRPr>
              <a:latin typeface="Comic Sans MS"/>
              <a:ea typeface="Comic Sans MS"/>
              <a:cs typeface="Comic Sans MS"/>
              <a:sym typeface="Comic Sans MS"/>
            </a:endParaRPr>
          </a:p>
        </p:txBody>
      </p:sp>
      <p:sp>
        <p:nvSpPr>
          <p:cNvPr id="111" name="Google Shape;111;p7"/>
          <p:cNvSpPr txBox="1"/>
          <p:nvPr>
            <p:ph idx="1" type="body"/>
          </p:nvPr>
        </p:nvSpPr>
        <p:spPr>
          <a:xfrm>
            <a:off x="311700" y="2375175"/>
            <a:ext cx="8520600" cy="2346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Requirements Analysis</a:t>
            </a:r>
            <a:r>
              <a:rPr lang="en" sz="1400">
                <a:solidFill>
                  <a:schemeClr val="dk1"/>
                </a:solidFill>
              </a:rPr>
              <a:t>: Identify specific needs for HR modules through stakeholder collaboration.</a:t>
            </a:r>
            <a:endParaRPr b="1"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System Design</a:t>
            </a:r>
            <a:r>
              <a:rPr lang="en" sz="1400">
                <a:solidFill>
                  <a:schemeClr val="dk1"/>
                </a:solidFill>
              </a:rPr>
              <a:t>: Plan architecture, data flow, and user interfaces, ensuring cohesive module integration.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Database Design</a:t>
            </a:r>
            <a:r>
              <a:rPr lang="en" sz="1400">
                <a:solidFill>
                  <a:schemeClr val="dk1"/>
                </a:solidFill>
              </a:rPr>
              <a:t>: Create a robust schema for data integrity and efficient retrieval.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Development</a:t>
            </a:r>
            <a:r>
              <a:rPr lang="en" sz="1400">
                <a:solidFill>
                  <a:schemeClr val="dk1"/>
                </a:solidFill>
              </a:rPr>
              <a:t>: Utilize ReactJs, Typescript, NodeJs, MongoDB, aligning with design specs.</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Testing</a:t>
            </a:r>
            <a:r>
              <a:rPr lang="en" sz="1400">
                <a:solidFill>
                  <a:schemeClr val="dk1"/>
                </a:solidFill>
              </a:rPr>
              <a:t>: Thorough testing for functionality and security through unit, integration, and user acceptance testing.</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Deployment</a:t>
            </a:r>
            <a:r>
              <a:rPr lang="en" sz="1400">
                <a:solidFill>
                  <a:schemeClr val="dk1"/>
                </a:solidFill>
              </a:rPr>
              <a:t>: Deploy HRMS on a web server, verify successful deployment, and address issues/bugs.</a:t>
            </a:r>
            <a:endParaRPr sz="1400">
              <a:solidFill>
                <a:schemeClr val="dk1"/>
              </a:solidFill>
            </a:endParaRPr>
          </a:p>
          <a:p>
            <a:pPr indent="0" lvl="0" marL="0" rtl="0" algn="l">
              <a:lnSpc>
                <a:spcPct val="115000"/>
              </a:lnSpc>
              <a:spcBef>
                <a:spcPts val="1200"/>
              </a:spcBef>
              <a:spcAft>
                <a:spcPts val="1200"/>
              </a:spcAft>
              <a:buSzPts val="1800"/>
              <a:buNone/>
            </a:pPr>
            <a:r>
              <a:t/>
            </a:r>
            <a:endParaRPr sz="1400">
              <a:solidFill>
                <a:schemeClr val="dk1"/>
              </a:solidFill>
            </a:endParaRPr>
          </a:p>
        </p:txBody>
      </p:sp>
      <p:pic>
        <p:nvPicPr>
          <p:cNvPr id="112" name="Google Shape;112;p7"/>
          <p:cNvPicPr preferRelativeResize="0"/>
          <p:nvPr/>
        </p:nvPicPr>
        <p:blipFill rotWithShape="1">
          <a:blip r:embed="rId3">
            <a:alphaModFix/>
          </a:blip>
          <a:srcRect b="0" l="0" r="0" t="0"/>
          <a:stretch/>
        </p:blipFill>
        <p:spPr>
          <a:xfrm>
            <a:off x="1336988" y="1144888"/>
            <a:ext cx="6470025" cy="1103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Resources and Limitations</a:t>
            </a:r>
            <a:endParaRPr>
              <a:latin typeface="Comic Sans MS"/>
              <a:ea typeface="Comic Sans MS"/>
              <a:cs typeface="Comic Sans MS"/>
              <a:sym typeface="Comic Sans MS"/>
            </a:endParaRPr>
          </a:p>
        </p:txBody>
      </p:sp>
      <p:sp>
        <p:nvSpPr>
          <p:cNvPr id="118" name="Google Shape;118;p8"/>
          <p:cNvSpPr txBox="1"/>
          <p:nvPr>
            <p:ph idx="1" type="body"/>
          </p:nvPr>
        </p:nvSpPr>
        <p:spPr>
          <a:xfrm>
            <a:off x="311700" y="2285600"/>
            <a:ext cx="8520600" cy="2283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10000"/>
          </a:bodyPr>
          <a:lstStyle/>
          <a:p>
            <a:pPr indent="-317500" lvl="0" marL="457200" rtl="0" algn="l">
              <a:lnSpc>
                <a:spcPct val="115000"/>
              </a:lnSpc>
              <a:spcBef>
                <a:spcPts val="0"/>
              </a:spcBef>
              <a:spcAft>
                <a:spcPts val="0"/>
              </a:spcAft>
              <a:buClr>
                <a:schemeClr val="dk1"/>
              </a:buClr>
              <a:buSzPts val="1400"/>
              <a:buChar char="●"/>
            </a:pPr>
            <a:r>
              <a:rPr b="1" lang="en" sz="1400">
                <a:solidFill>
                  <a:schemeClr val="dk1"/>
                </a:solidFill>
              </a:rPr>
              <a:t>Hardware Resources</a:t>
            </a:r>
            <a:r>
              <a:rPr lang="en" sz="1400">
                <a:solidFill>
                  <a:schemeClr val="dk1"/>
                </a:solidFill>
              </a:rPr>
              <a:t>:</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i="1" lang="en">
                <a:solidFill>
                  <a:schemeClr val="dk1"/>
                </a:solidFill>
              </a:rPr>
              <a:t>Web Hosting</a:t>
            </a:r>
            <a:r>
              <a:rPr lang="en">
                <a:solidFill>
                  <a:schemeClr val="dk1"/>
                </a:solidFill>
              </a:rPr>
              <a:t>: Needs a web server to host the application, ensuring accessibility.</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
                <a:solidFill>
                  <a:schemeClr val="dk1"/>
                </a:solidFill>
              </a:rPr>
              <a:t>User Devices</a:t>
            </a:r>
            <a:r>
              <a:rPr lang="en">
                <a:solidFill>
                  <a:schemeClr val="dk1"/>
                </a:solidFill>
              </a:rPr>
              <a:t>: Dependent on computers with internet access for user interaction and application utilization.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rPr>
              <a:t>Software</a:t>
            </a:r>
            <a:r>
              <a:rPr lang="en" sz="1400">
                <a:solidFill>
                  <a:schemeClr val="dk1"/>
                </a:solidFill>
              </a:rPr>
              <a:t>:</a:t>
            </a:r>
            <a:endParaRPr sz="1400">
              <a:solidFill>
                <a:schemeClr val="dk1"/>
              </a:solidFill>
            </a:endParaRPr>
          </a:p>
          <a:p>
            <a:pPr indent="-317500" lvl="1" marL="914400" rtl="0" algn="l">
              <a:lnSpc>
                <a:spcPct val="115000"/>
              </a:lnSpc>
              <a:spcBef>
                <a:spcPts val="0"/>
              </a:spcBef>
              <a:spcAft>
                <a:spcPts val="0"/>
              </a:spcAft>
              <a:buClr>
                <a:schemeClr val="dk1"/>
              </a:buClr>
              <a:buSzPts val="1400"/>
              <a:buChar char="○"/>
            </a:pPr>
            <a:r>
              <a:rPr i="1" lang="en">
                <a:solidFill>
                  <a:schemeClr val="dk1"/>
                </a:solidFill>
              </a:rPr>
              <a:t>Front-end Development</a:t>
            </a:r>
            <a:r>
              <a:rPr lang="en">
                <a:solidFill>
                  <a:schemeClr val="dk1"/>
                </a:solidFill>
              </a:rPr>
              <a:t>: Uses ReactJs and Bootstrap for user-friendly and responsive interfaces.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
                <a:solidFill>
                  <a:schemeClr val="dk1"/>
                </a:solidFill>
              </a:rPr>
              <a:t>Server-Side Scripting</a:t>
            </a:r>
            <a:r>
              <a:rPr lang="en">
                <a:solidFill>
                  <a:schemeClr val="dk1"/>
                </a:solidFill>
              </a:rPr>
              <a:t>: Relies on Node Js for strong server functionality and performance.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
                <a:solidFill>
                  <a:schemeClr val="dk1"/>
                </a:solidFill>
              </a:rPr>
              <a:t>Database Management:</a:t>
            </a:r>
            <a:r>
              <a:rPr lang="en">
                <a:solidFill>
                  <a:schemeClr val="dk1"/>
                </a:solidFill>
              </a:rPr>
              <a:t>  Adopts MongoDB, ensuring scalable and efficient data management.</a:t>
            </a:r>
            <a:endParaRPr sz="1400">
              <a:solidFill>
                <a:schemeClr val="dk1"/>
              </a:solidFill>
            </a:endParaRPr>
          </a:p>
        </p:txBody>
      </p:sp>
      <p:pic>
        <p:nvPicPr>
          <p:cNvPr id="119" name="Google Shape;119;p8"/>
          <p:cNvPicPr preferRelativeResize="0"/>
          <p:nvPr/>
        </p:nvPicPr>
        <p:blipFill rotWithShape="1">
          <a:blip r:embed="rId3">
            <a:alphaModFix/>
          </a:blip>
          <a:srcRect b="0" l="0" r="0" t="0"/>
          <a:stretch/>
        </p:blipFill>
        <p:spPr>
          <a:xfrm>
            <a:off x="1150900" y="1086075"/>
            <a:ext cx="6842226" cy="105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Project Timeline</a:t>
            </a:r>
            <a:endParaRPr>
              <a:latin typeface="Comic Sans MS"/>
              <a:ea typeface="Comic Sans MS"/>
              <a:cs typeface="Comic Sans MS"/>
              <a:sym typeface="Comic Sans MS"/>
            </a:endParaRPr>
          </a:p>
        </p:txBody>
      </p:sp>
      <p:pic>
        <p:nvPicPr>
          <p:cNvPr id="125" name="Google Shape;125;p9" title="Creative Template Gantt Chart (1).png"/>
          <p:cNvPicPr preferRelativeResize="0"/>
          <p:nvPr/>
        </p:nvPicPr>
        <p:blipFill rotWithShape="1">
          <a:blip r:embed="rId3">
            <a:alphaModFix/>
          </a:blip>
          <a:srcRect b="7140" l="0" r="0" t="0"/>
          <a:stretch/>
        </p:blipFill>
        <p:spPr>
          <a:xfrm>
            <a:off x="519775" y="1157000"/>
            <a:ext cx="7947174" cy="3692475"/>
          </a:xfrm>
          <a:prstGeom prst="rect">
            <a:avLst/>
          </a:prstGeom>
          <a:noFill/>
          <a:ln cap="flat" cmpd="sng" w="9525">
            <a:solidFill>
              <a:srgbClr val="0B5394"/>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Conclusion</a:t>
            </a:r>
            <a:endParaRPr>
              <a:latin typeface="Comic Sans MS"/>
              <a:ea typeface="Comic Sans MS"/>
              <a:cs typeface="Comic Sans MS"/>
              <a:sym typeface="Comic Sans MS"/>
            </a:endParaRPr>
          </a:p>
          <a:p>
            <a:pPr indent="0" lvl="0" marL="0" rtl="0" algn="l">
              <a:lnSpc>
                <a:spcPct val="100000"/>
              </a:lnSpc>
              <a:spcBef>
                <a:spcPts val="0"/>
              </a:spcBef>
              <a:spcAft>
                <a:spcPts val="0"/>
              </a:spcAft>
              <a:buSzPct val="111111"/>
              <a:buNone/>
            </a:pPr>
            <a:r>
              <a:t/>
            </a:r>
            <a:endParaRPr>
              <a:latin typeface="Comic Sans MS"/>
              <a:ea typeface="Comic Sans MS"/>
              <a:cs typeface="Comic Sans MS"/>
              <a:sym typeface="Comic Sans MS"/>
            </a:endParaRPr>
          </a:p>
        </p:txBody>
      </p:sp>
      <p:sp>
        <p:nvSpPr>
          <p:cNvPr id="131" name="Google Shape;131;p10"/>
          <p:cNvSpPr txBox="1"/>
          <p:nvPr>
            <p:ph idx="1" type="body"/>
          </p:nvPr>
        </p:nvSpPr>
        <p:spPr>
          <a:xfrm>
            <a:off x="311700" y="1228675"/>
            <a:ext cx="8520600" cy="3538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Clr>
                <a:schemeClr val="dk1"/>
              </a:buClr>
              <a:buSzPts val="1350"/>
              <a:buChar char="●"/>
            </a:pPr>
            <a:r>
              <a:rPr b="1" lang="en" sz="1350">
                <a:solidFill>
                  <a:schemeClr val="dk1"/>
                </a:solidFill>
              </a:rPr>
              <a:t>HRMS Impact</a:t>
            </a:r>
            <a:r>
              <a:rPr lang="en" sz="1350">
                <a:solidFill>
                  <a:schemeClr val="dk1"/>
                </a:solidFill>
              </a:rPr>
              <a:t>:</a:t>
            </a:r>
            <a:endParaRPr sz="1350">
              <a:solidFill>
                <a:schemeClr val="dk1"/>
              </a:solidFill>
            </a:endParaRPr>
          </a:p>
          <a:p>
            <a:pPr indent="-314325" lvl="1" marL="914400" rtl="0" algn="l">
              <a:lnSpc>
                <a:spcPct val="115000"/>
              </a:lnSpc>
              <a:spcBef>
                <a:spcPts val="0"/>
              </a:spcBef>
              <a:spcAft>
                <a:spcPts val="0"/>
              </a:spcAft>
              <a:buClr>
                <a:schemeClr val="dk1"/>
              </a:buClr>
              <a:buSzPts val="1350"/>
              <a:buChar char="○"/>
            </a:pPr>
            <a:r>
              <a:rPr lang="en" sz="1350">
                <a:solidFill>
                  <a:schemeClr val="dk1"/>
                </a:solidFill>
              </a:rPr>
              <a:t>Automates tasks: employee management, payroll, ticket handling.</a:t>
            </a:r>
            <a:endParaRPr sz="1350">
              <a:solidFill>
                <a:schemeClr val="dk1"/>
              </a:solidFill>
            </a:endParaRPr>
          </a:p>
          <a:p>
            <a:pPr indent="-314325" lvl="1" marL="914400" rtl="0" algn="l">
              <a:lnSpc>
                <a:spcPct val="115000"/>
              </a:lnSpc>
              <a:spcBef>
                <a:spcPts val="0"/>
              </a:spcBef>
              <a:spcAft>
                <a:spcPts val="0"/>
              </a:spcAft>
              <a:buClr>
                <a:schemeClr val="dk1"/>
              </a:buClr>
              <a:buSzPts val="1350"/>
              <a:buChar char="○"/>
            </a:pPr>
            <a:r>
              <a:rPr lang="en" sz="1350">
                <a:solidFill>
                  <a:schemeClr val="dk1"/>
                </a:solidFill>
              </a:rPr>
              <a:t>Features: user authentication, data management, Google Calendar integration.</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b="1" lang="en" sz="1350">
                <a:solidFill>
                  <a:schemeClr val="dk1"/>
                </a:solidFill>
              </a:rPr>
              <a:t>Immediate Focus</a:t>
            </a:r>
            <a:r>
              <a:rPr lang="en" sz="1350">
                <a:solidFill>
                  <a:schemeClr val="dk1"/>
                </a:solidFill>
              </a:rPr>
              <a:t>: Create scalable, user-friendly solution for all organizations.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b="1" lang="en" sz="1350">
                <a:solidFill>
                  <a:schemeClr val="dk1"/>
                </a:solidFill>
              </a:rPr>
              <a:t>Future Plans:</a:t>
            </a:r>
            <a:r>
              <a:rPr lang="en" sz="1350">
                <a:solidFill>
                  <a:schemeClr val="dk1"/>
                </a:solidFill>
              </a:rPr>
              <a:t> Advanced analytics, mobile integration, comprehensive reporting.</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b="1" lang="en" sz="1350">
                <a:solidFill>
                  <a:schemeClr val="dk1"/>
                </a:solidFill>
              </a:rPr>
              <a:t>Goal:</a:t>
            </a:r>
            <a:r>
              <a:rPr lang="en" sz="1350">
                <a:solidFill>
                  <a:schemeClr val="dk1"/>
                </a:solidFill>
              </a:rPr>
              <a:t> Elevate decision-making.</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b="1" lang="en" sz="1350">
                <a:solidFill>
                  <a:schemeClr val="dk1"/>
                </a:solidFill>
              </a:rPr>
              <a:t>Development Process:</a:t>
            </a:r>
            <a:endParaRPr b="1" sz="1350">
              <a:solidFill>
                <a:schemeClr val="dk1"/>
              </a:solidFill>
            </a:endParaRPr>
          </a:p>
          <a:p>
            <a:pPr indent="-314325" lvl="1" marL="914400" rtl="0" algn="l">
              <a:lnSpc>
                <a:spcPct val="115000"/>
              </a:lnSpc>
              <a:spcBef>
                <a:spcPts val="0"/>
              </a:spcBef>
              <a:spcAft>
                <a:spcPts val="0"/>
              </a:spcAft>
              <a:buClr>
                <a:schemeClr val="dk1"/>
              </a:buClr>
              <a:buSzPts val="1350"/>
              <a:buChar char="○"/>
            </a:pPr>
            <a:r>
              <a:rPr lang="en" sz="1350">
                <a:solidFill>
                  <a:schemeClr val="dk1"/>
                </a:solidFill>
              </a:rPr>
              <a:t>Analysis, systematic design, iterative development.</a:t>
            </a:r>
            <a:endParaRPr sz="1350">
              <a:solidFill>
                <a:schemeClr val="dk1"/>
              </a:solidFill>
            </a:endParaRPr>
          </a:p>
          <a:p>
            <a:pPr indent="-314325" lvl="1" marL="914400" rtl="0" algn="l">
              <a:lnSpc>
                <a:spcPct val="115000"/>
              </a:lnSpc>
              <a:spcBef>
                <a:spcPts val="0"/>
              </a:spcBef>
              <a:spcAft>
                <a:spcPts val="0"/>
              </a:spcAft>
              <a:buClr>
                <a:schemeClr val="dk1"/>
              </a:buClr>
              <a:buSzPts val="1350"/>
              <a:buChar char="○"/>
            </a:pPr>
            <a:r>
              <a:rPr lang="en" sz="1350">
                <a:solidFill>
                  <a:schemeClr val="dk1"/>
                </a:solidFill>
              </a:rPr>
              <a:t>Culminates in rigorous testing and deployment.</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b="1" lang="en" sz="1350">
                <a:solidFill>
                  <a:schemeClr val="dk1"/>
                </a:solidFill>
              </a:rPr>
              <a:t>Resource Dependency: </a:t>
            </a:r>
            <a:r>
              <a:rPr lang="en" sz="1350">
                <a:solidFill>
                  <a:schemeClr val="dk1"/>
                </a:solidFill>
              </a:rPr>
              <a:t>Essential hardware: web server, user-accessible computers.</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b="1" lang="en" sz="1350">
                <a:solidFill>
                  <a:schemeClr val="dk1"/>
                </a:solidFill>
              </a:rPr>
              <a:t>Overall Aim:</a:t>
            </a:r>
            <a:r>
              <a:rPr lang="en" sz="1350">
                <a:solidFill>
                  <a:schemeClr val="dk1"/>
                </a:solidFill>
              </a:rPr>
              <a:t> Optimize HR functions for accuracy, efficiency, adaptability.</a:t>
            </a:r>
            <a:endParaRPr sz="1350">
              <a:solidFill>
                <a:schemeClr val="dk1"/>
              </a:solidFill>
            </a:endParaRPr>
          </a:p>
          <a:p>
            <a:pPr indent="-314325" lvl="0" marL="457200" rtl="0" algn="l">
              <a:lnSpc>
                <a:spcPct val="115000"/>
              </a:lnSpc>
              <a:spcBef>
                <a:spcPts val="0"/>
              </a:spcBef>
              <a:spcAft>
                <a:spcPts val="0"/>
              </a:spcAft>
              <a:buClr>
                <a:schemeClr val="dk1"/>
              </a:buClr>
              <a:buSzPts val="1350"/>
              <a:buChar char="●"/>
            </a:pPr>
            <a:r>
              <a:rPr b="1" lang="en" sz="1350">
                <a:solidFill>
                  <a:schemeClr val="dk1"/>
                </a:solidFill>
              </a:rPr>
              <a:t>Value Proposition:</a:t>
            </a:r>
            <a:endParaRPr b="1" sz="1350">
              <a:solidFill>
                <a:schemeClr val="dk1"/>
              </a:solidFill>
            </a:endParaRPr>
          </a:p>
          <a:p>
            <a:pPr indent="-314325" lvl="1" marL="914400" rtl="0" algn="l">
              <a:lnSpc>
                <a:spcPct val="115000"/>
              </a:lnSpc>
              <a:spcBef>
                <a:spcPts val="0"/>
              </a:spcBef>
              <a:spcAft>
                <a:spcPts val="0"/>
              </a:spcAft>
              <a:buClr>
                <a:schemeClr val="dk1"/>
              </a:buClr>
              <a:buSzPts val="1350"/>
              <a:buChar char="○"/>
            </a:pPr>
            <a:r>
              <a:rPr lang="en" sz="1350">
                <a:solidFill>
                  <a:schemeClr val="dk1"/>
                </a:solidFill>
              </a:rPr>
              <a:t>Valuable asset for streamlined HR operations.</a:t>
            </a:r>
            <a:endParaRPr sz="1350">
              <a:solidFill>
                <a:schemeClr val="dk1"/>
              </a:solidFill>
            </a:endParaRPr>
          </a:p>
          <a:p>
            <a:pPr indent="-314325" lvl="1" marL="914400" rtl="0" algn="l">
              <a:lnSpc>
                <a:spcPct val="115000"/>
              </a:lnSpc>
              <a:spcBef>
                <a:spcPts val="0"/>
              </a:spcBef>
              <a:spcAft>
                <a:spcPts val="0"/>
              </a:spcAft>
              <a:buClr>
                <a:schemeClr val="dk1"/>
              </a:buClr>
              <a:buSzPts val="1350"/>
              <a:buChar char="○"/>
            </a:pPr>
            <a:r>
              <a:rPr lang="en" sz="1350">
                <a:solidFill>
                  <a:schemeClr val="dk1"/>
                </a:solidFill>
              </a:rPr>
              <a:t>Enhances overall organizational effectiveness.</a:t>
            </a:r>
            <a:endParaRPr sz="1350">
              <a:solidFill>
                <a:schemeClr val="dk1"/>
              </a:solidFill>
            </a:endParaRPr>
          </a:p>
          <a:p>
            <a:pPr indent="0" lvl="0" marL="457200" rtl="0" algn="l">
              <a:lnSpc>
                <a:spcPct val="115000"/>
              </a:lnSpc>
              <a:spcBef>
                <a:spcPts val="1200"/>
              </a:spcBef>
              <a:spcAft>
                <a:spcPts val="1200"/>
              </a:spcAft>
              <a:buSzPts val="1800"/>
              <a:buNone/>
            </a:pPr>
            <a:r>
              <a:t/>
            </a:r>
            <a:endParaRPr sz="135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da8cf84050_0_22"/>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References/Bibliography</a:t>
            </a:r>
            <a:endParaRPr>
              <a:latin typeface="Comic Sans MS"/>
              <a:ea typeface="Comic Sans MS"/>
              <a:cs typeface="Comic Sans MS"/>
              <a:sym typeface="Comic Sans MS"/>
            </a:endParaRPr>
          </a:p>
          <a:p>
            <a:pPr indent="0" lvl="0" marL="0" rtl="0" algn="l">
              <a:lnSpc>
                <a:spcPct val="100000"/>
              </a:lnSpc>
              <a:spcBef>
                <a:spcPts val="0"/>
              </a:spcBef>
              <a:spcAft>
                <a:spcPts val="0"/>
              </a:spcAft>
              <a:buSzPct val="111111"/>
              <a:buNone/>
            </a:pPr>
            <a:r>
              <a:t/>
            </a:r>
            <a:endParaRPr>
              <a:latin typeface="Comic Sans MS"/>
              <a:ea typeface="Comic Sans MS"/>
              <a:cs typeface="Comic Sans MS"/>
              <a:sym typeface="Comic Sans MS"/>
            </a:endParaRPr>
          </a:p>
        </p:txBody>
      </p:sp>
      <p:sp>
        <p:nvSpPr>
          <p:cNvPr id="137" name="Google Shape;137;g2da8cf84050_0_22"/>
          <p:cNvSpPr txBox="1"/>
          <p:nvPr>
            <p:ph idx="1" type="body"/>
          </p:nvPr>
        </p:nvSpPr>
        <p:spPr>
          <a:xfrm>
            <a:off x="311700" y="1152475"/>
            <a:ext cx="85206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Reactjs</a:t>
            </a:r>
            <a:r>
              <a:rPr lang="en" sz="1400">
                <a:solidFill>
                  <a:schemeClr val="dk1"/>
                </a:solidFill>
                <a:latin typeface="Calibri"/>
                <a:ea typeface="Calibri"/>
                <a:cs typeface="Calibri"/>
                <a:sym typeface="Calibri"/>
              </a:rPr>
              <a:t>: </a:t>
            </a:r>
            <a:r>
              <a:rPr lang="en" sz="1400" u="sng">
                <a:solidFill>
                  <a:schemeClr val="hlink"/>
                </a:solidFill>
                <a:latin typeface="Calibri"/>
                <a:ea typeface="Calibri"/>
                <a:cs typeface="Calibri"/>
                <a:sym typeface="Calibri"/>
                <a:hlinkClick r:id="rId3"/>
              </a:rPr>
              <a:t>https://react.dev/</a:t>
            </a:r>
            <a:r>
              <a:rPr lang="en" sz="1400">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Nodejs</a:t>
            </a:r>
            <a:r>
              <a:rPr lang="en" sz="1400">
                <a:solidFill>
                  <a:schemeClr val="dk1"/>
                </a:solidFill>
                <a:latin typeface="Calibri"/>
                <a:ea typeface="Calibri"/>
                <a:cs typeface="Calibri"/>
                <a:sym typeface="Calibri"/>
              </a:rPr>
              <a:t>: </a:t>
            </a:r>
            <a:r>
              <a:rPr lang="en" sz="1400" u="sng">
                <a:solidFill>
                  <a:schemeClr val="hlink"/>
                </a:solidFill>
                <a:latin typeface="Calibri"/>
                <a:ea typeface="Calibri"/>
                <a:cs typeface="Calibri"/>
                <a:sym typeface="Calibri"/>
                <a:hlinkClick r:id="rId4"/>
              </a:rPr>
              <a:t>https://nodejs.org/</a:t>
            </a:r>
            <a:r>
              <a:rPr lang="en" sz="1400">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MongoDB: </a:t>
            </a:r>
            <a:r>
              <a:rPr lang="en" sz="1400" u="sng">
                <a:solidFill>
                  <a:schemeClr val="hlink"/>
                </a:solidFill>
                <a:latin typeface="Calibri"/>
                <a:ea typeface="Calibri"/>
                <a:cs typeface="Calibri"/>
                <a:sym typeface="Calibri"/>
                <a:hlinkClick r:id="rId5"/>
              </a:rPr>
              <a:t>https://www.mongodb.com/docs/</a:t>
            </a:r>
            <a:r>
              <a:rPr b="1" lang="en" sz="1400" u="sng">
                <a:solidFill>
                  <a:schemeClr val="hlink"/>
                </a:solidFill>
                <a:latin typeface="Calibri"/>
                <a:ea typeface="Calibri"/>
                <a:cs typeface="Calibri"/>
                <a:sym typeface="Calibri"/>
                <a:hlinkClick r:id="rId6"/>
              </a:rPr>
              <a:t> </a:t>
            </a:r>
            <a:r>
              <a:rPr b="1" lang="en" sz="1400">
                <a:solidFill>
                  <a:schemeClr val="dk1"/>
                </a:solidFill>
                <a:latin typeface="Calibri"/>
                <a:ea typeface="Calibri"/>
                <a:cs typeface="Calibri"/>
                <a:sym typeface="Calibri"/>
              </a:rPr>
              <a:t>.</a:t>
            </a:r>
            <a:endParaRPr b="1" sz="1400">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Expressjs: </a:t>
            </a:r>
            <a:r>
              <a:rPr lang="en" sz="1400" u="sng">
                <a:solidFill>
                  <a:schemeClr val="hlink"/>
                </a:solidFill>
                <a:latin typeface="Calibri"/>
                <a:ea typeface="Calibri"/>
                <a:cs typeface="Calibri"/>
                <a:sym typeface="Calibri"/>
                <a:hlinkClick r:id="rId7"/>
              </a:rPr>
              <a:t>https://expressjs.com/</a:t>
            </a:r>
            <a:r>
              <a:rPr lang="en" sz="1400">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VS code Editor: </a:t>
            </a:r>
            <a:r>
              <a:rPr lang="en" sz="1400" u="sng">
                <a:solidFill>
                  <a:schemeClr val="hlink"/>
                </a:solidFill>
                <a:latin typeface="Calibri"/>
                <a:ea typeface="Calibri"/>
                <a:cs typeface="Calibri"/>
                <a:sym typeface="Calibri"/>
                <a:hlinkClick r:id="rId8"/>
              </a:rPr>
              <a:t>https://code.visualstudio.com/docs</a:t>
            </a: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Bootstrap: </a:t>
            </a:r>
            <a:r>
              <a:rPr lang="en" sz="1400" u="sng">
                <a:solidFill>
                  <a:schemeClr val="hlink"/>
                </a:solidFill>
                <a:latin typeface="Calibri"/>
                <a:ea typeface="Calibri"/>
                <a:cs typeface="Calibri"/>
                <a:sym typeface="Calibri"/>
                <a:hlinkClick r:id="rId9"/>
              </a:rPr>
              <a:t>https://getbootstrap.com/</a:t>
            </a: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Javascript: </a:t>
            </a:r>
            <a:r>
              <a:rPr lang="en" sz="1400" u="sng">
                <a:solidFill>
                  <a:schemeClr val="hlink"/>
                </a:solidFill>
                <a:latin typeface="Calibri"/>
                <a:ea typeface="Calibri"/>
                <a:cs typeface="Calibri"/>
                <a:sym typeface="Calibri"/>
                <a:hlinkClick r:id="rId10"/>
              </a:rPr>
              <a:t>https://developer.mozilla.org/en-US/docs/Web/JavaScript</a:t>
            </a:r>
            <a:r>
              <a:rPr lang="en"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a:p>
            <a:pPr indent="0" lvl="0" marL="457200" rtl="0" algn="l">
              <a:lnSpc>
                <a:spcPct val="115000"/>
              </a:lnSpc>
              <a:spcBef>
                <a:spcPts val="0"/>
              </a:spcBef>
              <a:spcAft>
                <a:spcPts val="1200"/>
              </a:spcAft>
              <a:buSzPts val="1800"/>
              <a:buNone/>
            </a:pPr>
            <a:r>
              <a:t/>
            </a:r>
            <a:endParaRPr sz="1400">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txBox="1"/>
          <p:nvPr>
            <p:ph type="title"/>
          </p:nvPr>
        </p:nvSpPr>
        <p:spPr>
          <a:xfrm>
            <a:off x="311700" y="445025"/>
            <a:ext cx="8520600" cy="572700"/>
          </a:xfrm>
          <a:prstGeom prst="rect">
            <a:avLst/>
          </a:prstGeom>
          <a:solidFill>
            <a:schemeClr val="lt2"/>
          </a:solid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Comic Sans MS"/>
                <a:ea typeface="Comic Sans MS"/>
                <a:cs typeface="Comic Sans MS"/>
                <a:sym typeface="Comic Sans MS"/>
              </a:rPr>
              <a:t>Any Queries Or Feedbacks ?</a:t>
            </a:r>
            <a:endParaRPr>
              <a:latin typeface="Comic Sans MS"/>
              <a:ea typeface="Comic Sans MS"/>
              <a:cs typeface="Comic Sans MS"/>
              <a:sym typeface="Comic Sans MS"/>
            </a:endParaRPr>
          </a:p>
        </p:txBody>
      </p:sp>
      <p:pic>
        <p:nvPicPr>
          <p:cNvPr id="143" name="Google Shape;143;p11"/>
          <p:cNvPicPr preferRelativeResize="0"/>
          <p:nvPr/>
        </p:nvPicPr>
        <p:blipFill rotWithShape="1">
          <a:blip r:embed="rId3">
            <a:alphaModFix/>
          </a:blip>
          <a:srcRect b="0" l="0" r="0" t="0"/>
          <a:stretch/>
        </p:blipFill>
        <p:spPr>
          <a:xfrm>
            <a:off x="311700" y="1170125"/>
            <a:ext cx="8520601" cy="3596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solidFill>
            <a:schemeClr val="lt2"/>
          </a:solid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Group Details</a:t>
            </a:r>
            <a:endParaRPr>
              <a:latin typeface="Comic Sans MS"/>
              <a:ea typeface="Comic Sans MS"/>
              <a:cs typeface="Comic Sans MS"/>
              <a:sym typeface="Comic Sans MS"/>
            </a:endParaRPr>
          </a:p>
        </p:txBody>
      </p:sp>
      <p:graphicFrame>
        <p:nvGraphicFramePr>
          <p:cNvPr id="63" name="Google Shape;63;p2"/>
          <p:cNvGraphicFramePr/>
          <p:nvPr/>
        </p:nvGraphicFramePr>
        <p:xfrm>
          <a:off x="597700" y="1327250"/>
          <a:ext cx="3000000" cy="3000000"/>
        </p:xfrm>
        <a:graphic>
          <a:graphicData uri="http://schemas.openxmlformats.org/drawingml/2006/table">
            <a:tbl>
              <a:tblPr>
                <a:noFill/>
                <a:tableStyleId>{F5341B96-847F-452F-BA9B-555FA5202B1B}</a:tableStyleId>
              </a:tblPr>
              <a:tblGrid>
                <a:gridCol w="2001500"/>
                <a:gridCol w="2001500"/>
                <a:gridCol w="2001500"/>
                <a:gridCol w="2001500"/>
              </a:tblGrid>
              <a:tr h="513700">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Calibri"/>
                          <a:ea typeface="Calibri"/>
                          <a:cs typeface="Calibri"/>
                          <a:sym typeface="Calibri"/>
                        </a:rPr>
                        <a:t>Name</a:t>
                      </a:r>
                      <a:endParaRPr b="1"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Calibri"/>
                          <a:ea typeface="Calibri"/>
                          <a:cs typeface="Calibri"/>
                          <a:sym typeface="Calibri"/>
                        </a:rPr>
                        <a:t>Roll No.</a:t>
                      </a:r>
                      <a:endParaRPr b="1"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Calibri"/>
                          <a:ea typeface="Calibri"/>
                          <a:cs typeface="Calibri"/>
                          <a:sym typeface="Calibri"/>
                        </a:rPr>
                        <a:t>Email</a:t>
                      </a:r>
                      <a:endParaRPr b="1"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latin typeface="Calibri"/>
                          <a:ea typeface="Calibri"/>
                          <a:cs typeface="Calibri"/>
                          <a:sym typeface="Calibri"/>
                        </a:rPr>
                        <a:t>Branch &amp; Year</a:t>
                      </a:r>
                      <a:endParaRPr b="1"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65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alibri"/>
                          <a:ea typeface="Calibri"/>
                          <a:cs typeface="Calibri"/>
                          <a:sym typeface="Calibri"/>
                        </a:rPr>
                        <a:t>Sanjay Menaria</a:t>
                      </a:r>
                      <a:endParaRPr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alibri"/>
                          <a:ea typeface="Calibri"/>
                          <a:cs typeface="Calibri"/>
                          <a:sym typeface="Calibri"/>
                        </a:rPr>
                        <a:t>20ETCCS098</a:t>
                      </a:r>
                      <a:endParaRPr sz="1400" u="none" cap="none" strike="noStrike">
                        <a:latin typeface="Calibri"/>
                        <a:ea typeface="Calibri"/>
                        <a:cs typeface="Calibri"/>
                        <a:sym typeface="Calibri"/>
                      </a:endParaRPr>
                    </a:p>
                  </a:txBody>
                  <a:tcPr marT="63500" marB="63500" marR="63500" marL="63500">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1155CC"/>
                          </a:solidFill>
                          <a:latin typeface="Calibri"/>
                          <a:ea typeface="Calibri"/>
                          <a:cs typeface="Calibri"/>
                          <a:sym typeface="Calibri"/>
                          <a:hlinkClick r:id="rId3">
                            <a:extLst>
                              <a:ext uri="{A12FA001-AC4F-418D-AE19-62706E023703}">
                                <ahyp:hlinkClr val="tx"/>
                              </a:ext>
                            </a:extLst>
                          </a:hlinkClick>
                        </a:rPr>
                        <a:t>sanjaymenaria.2020cs@technonjr.org</a:t>
                      </a:r>
                      <a:endParaRPr sz="1400" u="none" cap="none" strike="noStrike">
                        <a:latin typeface="Calibri"/>
                        <a:ea typeface="Calibri"/>
                        <a:cs typeface="Calibri"/>
                        <a:sym typeface="Calibri"/>
                      </a:endParaRPr>
                    </a:p>
                  </a:txBody>
                  <a:tcPr marT="63500" marB="63500" marR="63500" marL="63500">
                    <a:lnL cap="flat" cmpd="sng" w="12700">
                      <a:solidFill>
                        <a:schemeClr val="dk2"/>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alibri"/>
                          <a:ea typeface="Calibri"/>
                          <a:cs typeface="Calibri"/>
                          <a:sym typeface="Calibri"/>
                        </a:rPr>
                        <a:t>4th year CSE</a:t>
                      </a:r>
                      <a:endParaRPr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65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alibri"/>
                          <a:ea typeface="Calibri"/>
                          <a:cs typeface="Calibri"/>
                          <a:sym typeface="Calibri"/>
                        </a:rPr>
                        <a:t>Sudhanshu Dengra</a:t>
                      </a:r>
                      <a:endParaRPr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alibri"/>
                          <a:ea typeface="Calibri"/>
                          <a:cs typeface="Calibri"/>
                          <a:sym typeface="Calibri"/>
                        </a:rPr>
                        <a:t>20ETCCS106</a:t>
                      </a:r>
                      <a:endParaRPr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1155CC"/>
                          </a:solidFill>
                          <a:latin typeface="Calibri"/>
                          <a:ea typeface="Calibri"/>
                          <a:cs typeface="Calibri"/>
                          <a:sym typeface="Calibri"/>
                          <a:hlinkClick r:id="rId4">
                            <a:extLst>
                              <a:ext uri="{A12FA001-AC4F-418D-AE19-62706E023703}">
                                <ahyp:hlinkClr val="tx"/>
                              </a:ext>
                            </a:extLst>
                          </a:hlinkClick>
                        </a:rPr>
                        <a:t>sudhanshudengra.2020cs@technonjr.org</a:t>
                      </a:r>
                      <a:endParaRPr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alibri"/>
                          <a:ea typeface="Calibri"/>
                          <a:cs typeface="Calibri"/>
                          <a:sym typeface="Calibri"/>
                        </a:rPr>
                        <a:t>4th year CSE</a:t>
                      </a:r>
                      <a:endParaRPr b="1"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65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alibri"/>
                          <a:ea typeface="Calibri"/>
                          <a:cs typeface="Calibri"/>
                          <a:sym typeface="Calibri"/>
                        </a:rPr>
                        <a:t>Vineet Agarwal</a:t>
                      </a:r>
                      <a:endParaRPr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alibri"/>
                          <a:ea typeface="Calibri"/>
                          <a:cs typeface="Calibri"/>
                          <a:sym typeface="Calibri"/>
                        </a:rPr>
                        <a:t>20ETCCS114</a:t>
                      </a:r>
                      <a:endParaRPr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sng" cap="none" strike="noStrike">
                          <a:solidFill>
                            <a:srgbClr val="1155CC"/>
                          </a:solidFill>
                          <a:latin typeface="Calibri"/>
                          <a:ea typeface="Calibri"/>
                          <a:cs typeface="Calibri"/>
                          <a:sym typeface="Calibri"/>
                          <a:hlinkClick r:id="rId5">
                            <a:extLst>
                              <a:ext uri="{A12FA001-AC4F-418D-AE19-62706E023703}">
                                <ahyp:hlinkClr val="tx"/>
                              </a:ext>
                            </a:extLst>
                          </a:hlinkClick>
                        </a:rPr>
                        <a:t>vineetagarwal.2020cs@technonjr.org</a:t>
                      </a:r>
                      <a:endParaRPr sz="14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latin typeface="Calibri"/>
                          <a:ea typeface="Calibri"/>
                          <a:cs typeface="Calibri"/>
                          <a:sym typeface="Calibri"/>
                        </a:rPr>
                        <a:t>4th year CSE</a:t>
                      </a:r>
                      <a:endParaRPr b="1" sz="1600" u="none" cap="none" strike="noStrike">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idx="4294967295"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Problem Statement</a:t>
            </a:r>
            <a:endParaRPr>
              <a:latin typeface="Comic Sans MS"/>
              <a:ea typeface="Comic Sans MS"/>
              <a:cs typeface="Comic Sans MS"/>
              <a:sym typeface="Comic Sans MS"/>
            </a:endParaRPr>
          </a:p>
        </p:txBody>
      </p:sp>
      <p:sp>
        <p:nvSpPr>
          <p:cNvPr id="69" name="Google Shape;69;p3"/>
          <p:cNvSpPr txBox="1"/>
          <p:nvPr>
            <p:ph idx="4294967295" type="body"/>
          </p:nvPr>
        </p:nvSpPr>
        <p:spPr>
          <a:xfrm>
            <a:off x="311700" y="1152475"/>
            <a:ext cx="8520600" cy="3690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12700" marR="12700" rtl="0" algn="just">
              <a:lnSpc>
                <a:spcPct val="188400"/>
              </a:lnSpc>
              <a:spcBef>
                <a:spcPts val="1100"/>
              </a:spcBef>
              <a:spcAft>
                <a:spcPts val="0"/>
              </a:spcAft>
              <a:buClr>
                <a:schemeClr val="dk1"/>
              </a:buClr>
              <a:buSzPts val="1100"/>
              <a:buFont typeface="Arial"/>
              <a:buNone/>
            </a:pPr>
            <a:r>
              <a:rPr lang="en" sz="1400">
                <a:solidFill>
                  <a:schemeClr val="dk1"/>
                </a:solidFill>
                <a:latin typeface="Calibri"/>
                <a:ea typeface="Calibri"/>
                <a:cs typeface="Calibri"/>
                <a:sym typeface="Calibri"/>
              </a:rPr>
              <a:t>Managing human resources in an organization involves many tasks such as  managing employee information, payroll, leave and bonus applications, ticket  management, and reminders. The traditional manual methods used for these  tasks are often time-consuming, prone to errors, and inefficient. A  comprehensive </a:t>
            </a:r>
            <a:r>
              <a:rPr b="1" lang="en" sz="1400" u="sng">
                <a:solidFill>
                  <a:schemeClr val="dk1"/>
                </a:solidFill>
                <a:latin typeface="Calibri"/>
                <a:ea typeface="Calibri"/>
                <a:cs typeface="Calibri"/>
                <a:sym typeface="Calibri"/>
              </a:rPr>
              <a:t>Human Resource Management System (HRMS)</a:t>
            </a:r>
            <a:r>
              <a:rPr b="1" lang="en" sz="1400">
                <a:solidFill>
                  <a:schemeClr val="dk1"/>
                </a:solidFill>
                <a:latin typeface="Calibri"/>
                <a:ea typeface="Calibri"/>
                <a:cs typeface="Calibri"/>
                <a:sym typeface="Calibri"/>
              </a:rPr>
              <a:t> </a:t>
            </a:r>
            <a:r>
              <a:rPr lang="en" sz="1400">
                <a:solidFill>
                  <a:schemeClr val="dk1"/>
                </a:solidFill>
                <a:latin typeface="Calibri"/>
                <a:ea typeface="Calibri"/>
                <a:cs typeface="Calibri"/>
                <a:sym typeface="Calibri"/>
              </a:rPr>
              <a:t>is needed to  automate and integrate various HR processes, minimize errors, reduce  administrative overhead, and enhance the overall efficiency of HR management  within the organization. The HRMS will bring all these tasks together, reducing  mistakes, making things easier, and improving how we manage the team. It will  automate and streamline the HR processes, making it faster, smarter, and more  efficient, so that HR team members can focus on improving employee  experiences, reducing costs, and driving the business forward.</a:t>
            </a:r>
            <a:endParaRPr sz="14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457200" rtl="0" algn="l">
              <a:lnSpc>
                <a:spcPct val="115000"/>
              </a:lnSpc>
              <a:spcBef>
                <a:spcPts val="0"/>
              </a:spcBef>
              <a:spcAft>
                <a:spcPts val="1200"/>
              </a:spcAft>
              <a:buSzPts val="1800"/>
              <a:buNone/>
            </a:pPr>
            <a:r>
              <a:t/>
            </a:r>
            <a:endParaRPr b="1"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Objectives and Scopes</a:t>
            </a:r>
            <a:endParaRPr>
              <a:latin typeface="Comic Sans MS"/>
              <a:ea typeface="Comic Sans MS"/>
              <a:cs typeface="Comic Sans MS"/>
              <a:sym typeface="Comic Sans MS"/>
            </a:endParaRPr>
          </a:p>
        </p:txBody>
      </p:sp>
      <p:sp>
        <p:nvSpPr>
          <p:cNvPr id="75" name="Google Shape;75;p4"/>
          <p:cNvSpPr txBox="1"/>
          <p:nvPr>
            <p:ph idx="1" type="body"/>
          </p:nvPr>
        </p:nvSpPr>
        <p:spPr>
          <a:xfrm>
            <a:off x="311700" y="1152475"/>
            <a:ext cx="85206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Comprehensive HR System</a:t>
            </a:r>
            <a:r>
              <a:rPr lang="en" sz="1400">
                <a:solidFill>
                  <a:schemeClr val="dk1"/>
                </a:solidFill>
                <a:latin typeface="Calibri"/>
                <a:ea typeface="Calibri"/>
                <a:cs typeface="Calibri"/>
                <a:sym typeface="Calibri"/>
              </a:rPr>
              <a:t>: The project aims to develop an all-encompassing Human Resource Management System with these key features:</a:t>
            </a:r>
            <a:endParaRPr sz="1400">
              <a:solidFill>
                <a:schemeClr val="dk1"/>
              </a:solidFill>
              <a:highlight>
                <a:schemeClr val="dk1"/>
              </a:highlight>
              <a:latin typeface="Calibri"/>
              <a:ea typeface="Calibri"/>
              <a:cs typeface="Calibri"/>
              <a:sym typeface="Calibri"/>
            </a:endParaRPr>
          </a:p>
          <a:p>
            <a:pPr indent="-317500" lvl="1" marL="914400" rtl="0" algn="just">
              <a:lnSpc>
                <a:spcPct val="15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User Authentication</a:t>
            </a:r>
            <a:r>
              <a:rPr lang="en">
                <a:solidFill>
                  <a:schemeClr val="dk1"/>
                </a:solidFill>
                <a:latin typeface="Calibri"/>
                <a:ea typeface="Calibri"/>
                <a:cs typeface="Calibri"/>
                <a:sym typeface="Calibri"/>
              </a:rPr>
              <a:t>: Secure login system for authorized access.</a:t>
            </a:r>
            <a:endParaRPr>
              <a:solidFill>
                <a:schemeClr val="dk1"/>
              </a:solidFill>
              <a:latin typeface="Calibri"/>
              <a:ea typeface="Calibri"/>
              <a:cs typeface="Calibri"/>
              <a:sym typeface="Calibri"/>
            </a:endParaRPr>
          </a:p>
          <a:p>
            <a:pPr indent="-317500" lvl="1" marL="914400" rtl="0" algn="just">
              <a:lnSpc>
                <a:spcPct val="15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Employee Data Management</a:t>
            </a:r>
            <a:r>
              <a:rPr lang="en">
                <a:solidFill>
                  <a:schemeClr val="dk1"/>
                </a:solidFill>
                <a:latin typeface="Calibri"/>
                <a:ea typeface="Calibri"/>
                <a:cs typeface="Calibri"/>
                <a:sym typeface="Calibri"/>
              </a:rPr>
              <a:t>: Adding, modifying, and deleting employee records for accuracy.</a:t>
            </a:r>
            <a:endParaRPr>
              <a:solidFill>
                <a:schemeClr val="dk1"/>
              </a:solidFill>
              <a:latin typeface="Calibri"/>
              <a:ea typeface="Calibri"/>
              <a:cs typeface="Calibri"/>
              <a:sym typeface="Calibri"/>
            </a:endParaRPr>
          </a:p>
          <a:p>
            <a:pPr indent="-317500" lvl="1" marL="914400" rtl="0" algn="just">
              <a:lnSpc>
                <a:spcPct val="15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Payroll Integration</a:t>
            </a:r>
            <a:r>
              <a:rPr lang="en">
                <a:solidFill>
                  <a:schemeClr val="dk1"/>
                </a:solidFill>
                <a:latin typeface="Calibri"/>
                <a:ea typeface="Calibri"/>
                <a:cs typeface="Calibri"/>
                <a:sym typeface="Calibri"/>
              </a:rPr>
              <a:t>: Linking payroll processes within the system for streamlined payment management.</a:t>
            </a:r>
            <a:endParaRPr>
              <a:solidFill>
                <a:schemeClr val="dk1"/>
              </a:solidFill>
              <a:latin typeface="Calibri"/>
              <a:ea typeface="Calibri"/>
              <a:cs typeface="Calibri"/>
              <a:sym typeface="Calibri"/>
            </a:endParaRPr>
          </a:p>
          <a:p>
            <a:pPr indent="-317500" lvl="1" marL="914400" rtl="0" algn="just">
              <a:lnSpc>
                <a:spcPct val="15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Leave and Bonus Applications</a:t>
            </a:r>
            <a:r>
              <a:rPr lang="en">
                <a:solidFill>
                  <a:schemeClr val="dk1"/>
                </a:solidFill>
                <a:latin typeface="Calibri"/>
                <a:ea typeface="Calibri"/>
                <a:cs typeface="Calibri"/>
                <a:sym typeface="Calibri"/>
              </a:rPr>
              <a:t>: Providing functionality for employees to request leaves, loans, and bonuses.</a:t>
            </a:r>
            <a:endParaRPr>
              <a:solidFill>
                <a:schemeClr val="dk1"/>
              </a:solidFill>
              <a:latin typeface="Calibri"/>
              <a:ea typeface="Calibri"/>
              <a:cs typeface="Calibri"/>
              <a:sym typeface="Calibri"/>
            </a:endParaRPr>
          </a:p>
          <a:p>
            <a:pPr indent="-317500" lvl="1" marL="914400" rtl="0" algn="just">
              <a:lnSpc>
                <a:spcPct val="150000"/>
              </a:lnSpc>
              <a:spcBef>
                <a:spcPts val="0"/>
              </a:spcBef>
              <a:spcAft>
                <a:spcPts val="0"/>
              </a:spcAft>
              <a:buClr>
                <a:schemeClr val="dk1"/>
              </a:buClr>
              <a:buSzPts val="1400"/>
              <a:buFont typeface="Calibri"/>
              <a:buChar char="○"/>
            </a:pPr>
            <a:r>
              <a:rPr b="1" lang="en">
                <a:solidFill>
                  <a:schemeClr val="dk1"/>
                </a:solidFill>
                <a:latin typeface="Calibri"/>
                <a:ea typeface="Calibri"/>
                <a:cs typeface="Calibri"/>
                <a:sym typeface="Calibri"/>
              </a:rPr>
              <a:t>Centralized Ticketing System</a:t>
            </a:r>
            <a:r>
              <a:rPr lang="en">
                <a:solidFill>
                  <a:schemeClr val="dk1"/>
                </a:solidFill>
                <a:latin typeface="Calibri"/>
                <a:ea typeface="Calibri"/>
                <a:cs typeface="Calibri"/>
                <a:sym typeface="Calibri"/>
              </a:rPr>
              <a:t>: Managing various employee queries or concerns in one unified platform.</a:t>
            </a:r>
            <a:endParaRPr>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Enhancing HR Operations</a:t>
            </a:r>
            <a:r>
              <a:rPr lang="en" sz="1400">
                <a:solidFill>
                  <a:schemeClr val="dk1"/>
                </a:solidFill>
                <a:latin typeface="Calibri"/>
                <a:ea typeface="Calibri"/>
                <a:cs typeface="Calibri"/>
                <a:sym typeface="Calibri"/>
              </a:rPr>
              <a:t>: By incorporating these features, the project seeks to simplify and optimize HR tasks, ultimately boosting overall organizational efficiency.</a:t>
            </a:r>
            <a:endParaRPr sz="1400">
              <a:solidFill>
                <a:schemeClr val="dk1"/>
              </a:solidFill>
              <a:latin typeface="Calibri"/>
              <a:ea typeface="Calibri"/>
              <a:cs typeface="Calibri"/>
              <a:sym typeface="Calibri"/>
            </a:endParaRPr>
          </a:p>
          <a:p>
            <a:pPr indent="0" lvl="0" marL="457200" rtl="0" algn="l">
              <a:lnSpc>
                <a:spcPct val="115000"/>
              </a:lnSpc>
              <a:spcBef>
                <a:spcPts val="0"/>
              </a:spcBef>
              <a:spcAft>
                <a:spcPts val="1200"/>
              </a:spcAft>
              <a:buSzPts val="1800"/>
              <a:buNone/>
            </a:pPr>
            <a:r>
              <a:t/>
            </a:r>
            <a:endParaRPr sz="14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g2da8cf84050_0_0" title="adminDashboardpng.png"/>
          <p:cNvPicPr preferRelativeResize="0"/>
          <p:nvPr/>
        </p:nvPicPr>
        <p:blipFill>
          <a:blip r:embed="rId3">
            <a:alphaModFix/>
          </a:blip>
          <a:stretch>
            <a:fillRect/>
          </a:stretch>
        </p:blipFill>
        <p:spPr>
          <a:xfrm>
            <a:off x="581350" y="1245875"/>
            <a:ext cx="7981301" cy="3416400"/>
          </a:xfrm>
          <a:prstGeom prst="rect">
            <a:avLst/>
          </a:prstGeom>
          <a:noFill/>
          <a:ln cap="flat" cmpd="sng" w="19050">
            <a:solidFill>
              <a:srgbClr val="0B5394"/>
            </a:solidFill>
            <a:prstDash val="solid"/>
            <a:round/>
            <a:headEnd len="sm" w="sm" type="none"/>
            <a:tailEnd len="sm" w="sm" type="none"/>
          </a:ln>
        </p:spPr>
      </p:pic>
      <p:sp>
        <p:nvSpPr>
          <p:cNvPr id="81" name="Google Shape;81;g2da8cf84050_0_0"/>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Admin</a:t>
            </a: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da8cf84050_0_7"/>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Employee</a:t>
            </a:r>
            <a:endParaRPr>
              <a:latin typeface="Comic Sans MS"/>
              <a:ea typeface="Comic Sans MS"/>
              <a:cs typeface="Comic Sans MS"/>
              <a:sym typeface="Comic Sans MS"/>
            </a:endParaRPr>
          </a:p>
        </p:txBody>
      </p:sp>
      <p:pic>
        <p:nvPicPr>
          <p:cNvPr id="87" name="Google Shape;87;g2da8cf84050_0_7" title="employeeDashBoardpng.png"/>
          <p:cNvPicPr preferRelativeResize="0"/>
          <p:nvPr/>
        </p:nvPicPr>
        <p:blipFill>
          <a:blip r:embed="rId3">
            <a:alphaModFix/>
          </a:blip>
          <a:stretch>
            <a:fillRect/>
          </a:stretch>
        </p:blipFill>
        <p:spPr>
          <a:xfrm>
            <a:off x="492100" y="1209475"/>
            <a:ext cx="8202998" cy="3456300"/>
          </a:xfrm>
          <a:prstGeom prst="rect">
            <a:avLst/>
          </a:prstGeom>
          <a:noFill/>
          <a:ln cap="flat" cmpd="sng" w="19050">
            <a:solidFill>
              <a:srgbClr val="0B5394"/>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da8cf84050_0_14"/>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en">
                <a:latin typeface="Comic Sans MS"/>
                <a:ea typeface="Comic Sans MS"/>
                <a:cs typeface="Comic Sans MS"/>
                <a:sym typeface="Comic Sans MS"/>
              </a:rPr>
              <a:t>Leave, Loan and Bonus request Management</a:t>
            </a:r>
            <a:endParaRPr>
              <a:latin typeface="Comic Sans MS"/>
              <a:ea typeface="Comic Sans MS"/>
              <a:cs typeface="Comic Sans MS"/>
              <a:sym typeface="Comic Sans MS"/>
            </a:endParaRPr>
          </a:p>
        </p:txBody>
      </p:sp>
      <p:pic>
        <p:nvPicPr>
          <p:cNvPr id="93" name="Google Shape;93;g2da8cf84050_0_14" title="employeeRequest.png"/>
          <p:cNvPicPr preferRelativeResize="0"/>
          <p:nvPr/>
        </p:nvPicPr>
        <p:blipFill>
          <a:blip r:embed="rId3">
            <a:alphaModFix/>
          </a:blip>
          <a:stretch>
            <a:fillRect/>
          </a:stretch>
        </p:blipFill>
        <p:spPr>
          <a:xfrm>
            <a:off x="411386" y="1235725"/>
            <a:ext cx="8321227" cy="3416925"/>
          </a:xfrm>
          <a:prstGeom prst="rect">
            <a:avLst/>
          </a:prstGeom>
          <a:noFill/>
          <a:ln cap="flat" cmpd="sng" w="19050">
            <a:solidFill>
              <a:srgbClr val="0B5394"/>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latin typeface="Comic Sans MS"/>
                <a:ea typeface="Comic Sans MS"/>
                <a:cs typeface="Comic Sans MS"/>
                <a:sym typeface="Comic Sans MS"/>
              </a:rPr>
              <a:t>Working Details</a:t>
            </a:r>
            <a:endParaRPr>
              <a:latin typeface="Comic Sans MS"/>
              <a:ea typeface="Comic Sans MS"/>
              <a:cs typeface="Comic Sans MS"/>
              <a:sym typeface="Comic Sans MS"/>
            </a:endParaRPr>
          </a:p>
        </p:txBody>
      </p:sp>
      <p:sp>
        <p:nvSpPr>
          <p:cNvPr id="99" name="Google Shape;99;p5"/>
          <p:cNvSpPr txBox="1"/>
          <p:nvPr>
            <p:ph idx="1" type="body"/>
          </p:nvPr>
        </p:nvSpPr>
        <p:spPr>
          <a:xfrm>
            <a:off x="311700" y="1152475"/>
            <a:ext cx="85206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a:bodyPr>
          <a:lstStyle/>
          <a:p>
            <a:pPr indent="0" lvl="0" marL="457200" rtl="0" algn="l">
              <a:lnSpc>
                <a:spcPct val="115000"/>
              </a:lnSpc>
              <a:spcBef>
                <a:spcPts val="0"/>
              </a:spcBef>
              <a:spcAft>
                <a:spcPts val="0"/>
              </a:spcAft>
              <a:buSzPct val="125523"/>
              <a:buNone/>
            </a:pPr>
            <a:r>
              <a:rPr lang="en" sz="5736">
                <a:solidFill>
                  <a:schemeClr val="dk1"/>
                </a:solidFill>
              </a:rPr>
              <a:t>This comprehensive HRMS enhances organizational efficiency, streamlines processes, and provides a seamless experience for both administrators and employees, catering to various aspects of HR management for improved productivity and engagement.</a:t>
            </a:r>
            <a:endParaRPr sz="5736">
              <a:solidFill>
                <a:schemeClr val="dk1"/>
              </a:solidFill>
            </a:endParaRPr>
          </a:p>
          <a:p>
            <a:pPr indent="-319665" lvl="0" marL="457200" rtl="0" algn="l">
              <a:lnSpc>
                <a:spcPct val="115000"/>
              </a:lnSpc>
              <a:spcBef>
                <a:spcPts val="1200"/>
              </a:spcBef>
              <a:spcAft>
                <a:spcPts val="0"/>
              </a:spcAft>
              <a:buClr>
                <a:schemeClr val="dk1"/>
              </a:buClr>
              <a:buSzPct val="100000"/>
              <a:buChar char="●"/>
            </a:pPr>
            <a:r>
              <a:rPr b="1" lang="en" sz="5736">
                <a:solidFill>
                  <a:schemeClr val="dk1"/>
                </a:solidFill>
              </a:rPr>
              <a:t>User Authentication</a:t>
            </a:r>
            <a:r>
              <a:rPr lang="en" sz="5736">
                <a:solidFill>
                  <a:schemeClr val="dk1"/>
                </a:solidFill>
              </a:rPr>
              <a:t>: Secure logins for employees and admins.</a:t>
            </a:r>
            <a:endParaRPr sz="5736">
              <a:solidFill>
                <a:schemeClr val="dk1"/>
              </a:solidFill>
            </a:endParaRPr>
          </a:p>
          <a:p>
            <a:pPr indent="-319665" lvl="0" marL="457200" rtl="0" algn="l">
              <a:lnSpc>
                <a:spcPct val="115000"/>
              </a:lnSpc>
              <a:spcBef>
                <a:spcPts val="0"/>
              </a:spcBef>
              <a:spcAft>
                <a:spcPts val="0"/>
              </a:spcAft>
              <a:buClr>
                <a:schemeClr val="dk1"/>
              </a:buClr>
              <a:buSzPct val="100000"/>
              <a:buChar char="●"/>
            </a:pPr>
            <a:r>
              <a:rPr b="1" lang="en" sz="5736">
                <a:solidFill>
                  <a:schemeClr val="dk1"/>
                </a:solidFill>
              </a:rPr>
              <a:t>Employee Management</a:t>
            </a:r>
            <a:r>
              <a:rPr lang="en" sz="5736">
                <a:solidFill>
                  <a:schemeClr val="dk1"/>
                </a:solidFill>
              </a:rPr>
              <a:t>: Add, edit, delete employee records for centralized information.</a:t>
            </a:r>
            <a:endParaRPr sz="5736">
              <a:solidFill>
                <a:schemeClr val="dk1"/>
              </a:solidFill>
            </a:endParaRPr>
          </a:p>
          <a:p>
            <a:pPr indent="-319665" lvl="0" marL="457200" rtl="0" algn="l">
              <a:lnSpc>
                <a:spcPct val="115000"/>
              </a:lnSpc>
              <a:spcBef>
                <a:spcPts val="0"/>
              </a:spcBef>
              <a:spcAft>
                <a:spcPts val="0"/>
              </a:spcAft>
              <a:buClr>
                <a:schemeClr val="dk1"/>
              </a:buClr>
              <a:buSzPct val="100000"/>
              <a:buChar char="●"/>
            </a:pPr>
            <a:r>
              <a:rPr b="1" lang="en" sz="5736">
                <a:solidFill>
                  <a:schemeClr val="dk1"/>
                </a:solidFill>
              </a:rPr>
              <a:t>Payroll System</a:t>
            </a:r>
            <a:r>
              <a:rPr lang="en" sz="5736">
                <a:solidFill>
                  <a:schemeClr val="dk1"/>
                </a:solidFill>
              </a:rPr>
              <a:t>: Automated integration for accurate salary processing.</a:t>
            </a:r>
            <a:endParaRPr sz="5736">
              <a:solidFill>
                <a:schemeClr val="dk1"/>
              </a:solidFill>
            </a:endParaRPr>
          </a:p>
          <a:p>
            <a:pPr indent="-319665" lvl="0" marL="457200" rtl="0" algn="l">
              <a:lnSpc>
                <a:spcPct val="115000"/>
              </a:lnSpc>
              <a:spcBef>
                <a:spcPts val="0"/>
              </a:spcBef>
              <a:spcAft>
                <a:spcPts val="0"/>
              </a:spcAft>
              <a:buClr>
                <a:schemeClr val="dk1"/>
              </a:buClr>
              <a:buSzPct val="100000"/>
              <a:buChar char="●"/>
            </a:pPr>
            <a:r>
              <a:rPr b="1" lang="en" sz="5736">
                <a:solidFill>
                  <a:schemeClr val="dk1"/>
                </a:solidFill>
              </a:rPr>
              <a:t>Leave and Benefits</a:t>
            </a:r>
            <a:r>
              <a:rPr lang="en" sz="5736">
                <a:solidFill>
                  <a:schemeClr val="dk1"/>
                </a:solidFill>
              </a:rPr>
              <a:t>: Streamlined processes for leave, loan, and bonus applications.</a:t>
            </a:r>
            <a:endParaRPr sz="5736">
              <a:solidFill>
                <a:schemeClr val="dk1"/>
              </a:solidFill>
            </a:endParaRPr>
          </a:p>
          <a:p>
            <a:pPr indent="-319665" lvl="0" marL="457200" rtl="0" algn="l">
              <a:lnSpc>
                <a:spcPct val="115000"/>
              </a:lnSpc>
              <a:spcBef>
                <a:spcPts val="0"/>
              </a:spcBef>
              <a:spcAft>
                <a:spcPts val="0"/>
              </a:spcAft>
              <a:buClr>
                <a:schemeClr val="dk1"/>
              </a:buClr>
              <a:buSzPct val="100000"/>
              <a:buChar char="●"/>
            </a:pPr>
            <a:r>
              <a:rPr b="1" lang="en" sz="5736">
                <a:solidFill>
                  <a:schemeClr val="dk1"/>
                </a:solidFill>
              </a:rPr>
              <a:t>Ticket Management</a:t>
            </a:r>
            <a:r>
              <a:rPr lang="en" sz="5736">
                <a:solidFill>
                  <a:schemeClr val="dk1"/>
                </a:solidFill>
              </a:rPr>
              <a:t>: Centralized system for queries, tracking, and resolution.</a:t>
            </a:r>
            <a:endParaRPr sz="5736">
              <a:solidFill>
                <a:schemeClr val="dk1"/>
              </a:solidFill>
            </a:endParaRPr>
          </a:p>
          <a:p>
            <a:pPr indent="-319665" lvl="0" marL="457200" rtl="0" algn="l">
              <a:lnSpc>
                <a:spcPct val="115000"/>
              </a:lnSpc>
              <a:spcBef>
                <a:spcPts val="0"/>
              </a:spcBef>
              <a:spcAft>
                <a:spcPts val="0"/>
              </a:spcAft>
              <a:buClr>
                <a:schemeClr val="dk1"/>
              </a:buClr>
              <a:buSzPct val="100000"/>
              <a:buChar char="●"/>
            </a:pPr>
            <a:r>
              <a:rPr b="1" lang="en" sz="5736">
                <a:solidFill>
                  <a:schemeClr val="dk1"/>
                </a:solidFill>
              </a:rPr>
              <a:t>Access and role mgmt</a:t>
            </a:r>
            <a:r>
              <a:rPr lang="en" sz="5736">
                <a:solidFill>
                  <a:schemeClr val="dk1"/>
                </a:solidFill>
              </a:rPr>
              <a:t>: User registration with role assignment for access control.</a:t>
            </a:r>
            <a:endParaRPr sz="5736">
              <a:solidFill>
                <a:schemeClr val="dk1"/>
              </a:solidFill>
            </a:endParaRPr>
          </a:p>
          <a:p>
            <a:pPr indent="-319665" lvl="0" marL="457200" rtl="0" algn="l">
              <a:lnSpc>
                <a:spcPct val="115000"/>
              </a:lnSpc>
              <a:spcBef>
                <a:spcPts val="0"/>
              </a:spcBef>
              <a:spcAft>
                <a:spcPts val="0"/>
              </a:spcAft>
              <a:buClr>
                <a:schemeClr val="dk1"/>
              </a:buClr>
              <a:buSzPct val="100000"/>
              <a:buChar char="●"/>
            </a:pPr>
            <a:r>
              <a:rPr b="1" lang="en" sz="5736">
                <a:solidFill>
                  <a:schemeClr val="dk1"/>
                </a:solidFill>
              </a:rPr>
              <a:t>Efficient Data Management</a:t>
            </a:r>
            <a:r>
              <a:rPr lang="en" sz="5736">
                <a:solidFill>
                  <a:schemeClr val="dk1"/>
                </a:solidFill>
              </a:rPr>
              <a:t>: Quick search and modification of employee records.</a:t>
            </a:r>
            <a:endParaRPr sz="5736">
              <a:solidFill>
                <a:schemeClr val="dk1"/>
              </a:solidFill>
            </a:endParaRPr>
          </a:p>
          <a:p>
            <a:pPr indent="-319665" lvl="0" marL="457200" rtl="0" algn="l">
              <a:lnSpc>
                <a:spcPct val="115000"/>
              </a:lnSpc>
              <a:spcBef>
                <a:spcPts val="0"/>
              </a:spcBef>
              <a:spcAft>
                <a:spcPts val="0"/>
              </a:spcAft>
              <a:buClr>
                <a:schemeClr val="dk1"/>
              </a:buClr>
              <a:buSzPct val="100000"/>
              <a:buChar char="●"/>
            </a:pPr>
            <a:r>
              <a:rPr b="1" lang="en" sz="5736">
                <a:solidFill>
                  <a:schemeClr val="dk1"/>
                </a:solidFill>
              </a:rPr>
              <a:t>Statistical Analysis</a:t>
            </a:r>
            <a:r>
              <a:rPr lang="en" sz="5736">
                <a:solidFill>
                  <a:schemeClr val="dk1"/>
                </a:solidFill>
              </a:rPr>
              <a:t>: Admin dashboard for informed decision-making.</a:t>
            </a:r>
            <a:endParaRPr sz="5736">
              <a:solidFill>
                <a:schemeClr val="dk1"/>
              </a:solidFill>
            </a:endParaRPr>
          </a:p>
          <a:p>
            <a:pPr indent="-319665" lvl="0" marL="457200" rtl="0" algn="l">
              <a:lnSpc>
                <a:spcPct val="115000"/>
              </a:lnSpc>
              <a:spcBef>
                <a:spcPts val="0"/>
              </a:spcBef>
              <a:spcAft>
                <a:spcPts val="0"/>
              </a:spcAft>
              <a:buClr>
                <a:schemeClr val="dk1"/>
              </a:buClr>
              <a:buSzPct val="100000"/>
              <a:buChar char="●"/>
            </a:pPr>
            <a:r>
              <a:rPr b="1" lang="en" sz="5736">
                <a:solidFill>
                  <a:schemeClr val="dk1"/>
                </a:solidFill>
              </a:rPr>
              <a:t>Google Calendar Integration</a:t>
            </a:r>
            <a:r>
              <a:rPr lang="en" sz="5736">
                <a:solidFill>
                  <a:schemeClr val="dk1"/>
                </a:solidFill>
              </a:rPr>
              <a:t>: Reminders for HR-related tasks.</a:t>
            </a:r>
            <a:endParaRPr sz="5736">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title"/>
          </p:nvPr>
        </p:nvSpPr>
        <p:spPr>
          <a:xfrm>
            <a:off x="311700" y="445025"/>
            <a:ext cx="8520600" cy="572700"/>
          </a:xfrm>
          <a:prstGeom prst="rect">
            <a:avLst/>
          </a:prstGeom>
          <a:solidFill>
            <a:schemeClr val="lt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2500">
                <a:latin typeface="Comic Sans MS"/>
                <a:ea typeface="Comic Sans MS"/>
                <a:cs typeface="Comic Sans MS"/>
                <a:sym typeface="Comic Sans MS"/>
              </a:rPr>
              <a:t>Scopes</a:t>
            </a:r>
            <a:endParaRPr sz="2500">
              <a:latin typeface="Comic Sans MS"/>
              <a:ea typeface="Comic Sans MS"/>
              <a:cs typeface="Comic Sans MS"/>
              <a:sym typeface="Comic Sans MS"/>
            </a:endParaRPr>
          </a:p>
          <a:p>
            <a:pPr indent="0" lvl="0" marL="0" rtl="0" algn="l">
              <a:lnSpc>
                <a:spcPct val="100000"/>
              </a:lnSpc>
              <a:spcBef>
                <a:spcPts val="1000"/>
              </a:spcBef>
              <a:spcAft>
                <a:spcPts val="0"/>
              </a:spcAft>
              <a:buSzPts val="2800"/>
              <a:buNone/>
            </a:pPr>
            <a:r>
              <a:t/>
            </a:r>
            <a:endParaRPr sz="2500">
              <a:latin typeface="Comic Sans MS"/>
              <a:ea typeface="Comic Sans MS"/>
              <a:cs typeface="Comic Sans MS"/>
              <a:sym typeface="Comic Sans MS"/>
            </a:endParaRPr>
          </a:p>
        </p:txBody>
      </p:sp>
      <p:sp>
        <p:nvSpPr>
          <p:cNvPr id="105" name="Google Shape;105;p6"/>
          <p:cNvSpPr txBox="1"/>
          <p:nvPr>
            <p:ph idx="1" type="body"/>
          </p:nvPr>
        </p:nvSpPr>
        <p:spPr>
          <a:xfrm>
            <a:off x="311700" y="1152475"/>
            <a:ext cx="85206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Current Scope:</a:t>
            </a:r>
            <a:endParaRPr b="1" sz="1400">
              <a:solidFill>
                <a:schemeClr val="dk1"/>
              </a:solidFill>
              <a:latin typeface="Calibri"/>
              <a:ea typeface="Calibri"/>
              <a:cs typeface="Calibri"/>
              <a:sym typeface="Calibri"/>
            </a:endParaRPr>
          </a:p>
          <a:p>
            <a:pPr indent="-317500" lvl="1" marL="914400" rtl="0" algn="just">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"Human Resource Management System" project aims to develop a user-friendly, scalable HR solution catering to employee information management, payroll, leave applications, and ticket handling. Emphasizing adaptability, it targets streamlining HR processes for various organization sizes.</a:t>
            </a:r>
            <a:endParaRPr b="1">
              <a:solidFill>
                <a:schemeClr val="dk1"/>
              </a:solidFill>
              <a:latin typeface="Calibri"/>
              <a:ea typeface="Calibri"/>
              <a:cs typeface="Calibri"/>
              <a:sym typeface="Calibri"/>
            </a:endParaRPr>
          </a:p>
          <a:p>
            <a:pPr indent="-317500" lvl="0" marL="457200" rtl="0" algn="just">
              <a:lnSpc>
                <a:spcPct val="150000"/>
              </a:lnSpc>
              <a:spcBef>
                <a:spcPts val="0"/>
              </a:spcBef>
              <a:spcAft>
                <a:spcPts val="0"/>
              </a:spcAft>
              <a:buClr>
                <a:schemeClr val="dk1"/>
              </a:buClr>
              <a:buSzPts val="1400"/>
              <a:buFont typeface="Calibri"/>
              <a:buChar char="●"/>
            </a:pPr>
            <a:r>
              <a:rPr b="1" lang="en" sz="1400">
                <a:solidFill>
                  <a:schemeClr val="dk1"/>
                </a:solidFill>
                <a:latin typeface="Calibri"/>
                <a:ea typeface="Calibri"/>
                <a:cs typeface="Calibri"/>
                <a:sym typeface="Calibri"/>
              </a:rPr>
              <a:t>Future Scope:</a:t>
            </a:r>
            <a:endParaRPr b="1" sz="1400">
              <a:solidFill>
                <a:schemeClr val="dk1"/>
              </a:solidFill>
              <a:latin typeface="Calibri"/>
              <a:ea typeface="Calibri"/>
              <a:cs typeface="Calibri"/>
              <a:sym typeface="Calibri"/>
            </a:endParaRPr>
          </a:p>
          <a:p>
            <a:pPr indent="-317500" lvl="1" marL="914400" rtl="0" algn="just">
              <a:lnSpc>
                <a:spcPct val="150000"/>
              </a:lnSpc>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Future plans involve integrating AI-driven analytics for performance evaluation, mobile app development, academic system integration, and analytics/reporting features. These advancements aim to enhance decision-making and accessibility, ensuring a more efficient and versatile HR management system.</a:t>
            </a:r>
            <a:endParaRPr>
              <a:solidFill>
                <a:schemeClr val="dk1"/>
              </a:solidFill>
              <a:latin typeface="Calibri"/>
              <a:ea typeface="Calibri"/>
              <a:cs typeface="Calibri"/>
              <a:sym typeface="Calibri"/>
            </a:endParaRPr>
          </a:p>
          <a:p>
            <a:pPr indent="0" lvl="0" marL="0" rtl="0" algn="l">
              <a:lnSpc>
                <a:spcPct val="115000"/>
              </a:lnSpc>
              <a:spcBef>
                <a:spcPts val="0"/>
              </a:spcBef>
              <a:spcAft>
                <a:spcPts val="1200"/>
              </a:spcAft>
              <a:buSzPts val="1800"/>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