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Lst>
  <p:sldSz cy="5143500" cx="9144000"/>
  <p:notesSz cx="6858000" cy="9144000"/>
  <p:embeddedFontLst>
    <p:embeddedFont>
      <p:font typeface="Montserrat"/>
      <p:regular r:id="rId49"/>
      <p:bold r:id="rId50"/>
      <p:italic r:id="rId51"/>
      <p:boldItalic r:id="rId52"/>
    </p:embeddedFont>
    <p:embeddedFont>
      <p:font typeface="Lato"/>
      <p:regular r:id="rId53"/>
      <p:bold r:id="rId54"/>
      <p:italic r:id="rId55"/>
      <p:boldItalic r:id="rId5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font" Target="fonts/Montserrat-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Montserrat-italic.fntdata"/><Relationship Id="rId50" Type="http://schemas.openxmlformats.org/officeDocument/2006/relationships/font" Target="fonts/Montserrat-bold.fntdata"/><Relationship Id="rId53" Type="http://schemas.openxmlformats.org/officeDocument/2006/relationships/font" Target="fonts/Lato-regular.fntdata"/><Relationship Id="rId52" Type="http://schemas.openxmlformats.org/officeDocument/2006/relationships/font" Target="fonts/Montserrat-boldItalic.fntdata"/><Relationship Id="rId11" Type="http://schemas.openxmlformats.org/officeDocument/2006/relationships/slide" Target="slides/slide6.xml"/><Relationship Id="rId55" Type="http://schemas.openxmlformats.org/officeDocument/2006/relationships/font" Target="fonts/Lato-italic.fntdata"/><Relationship Id="rId10" Type="http://schemas.openxmlformats.org/officeDocument/2006/relationships/slide" Target="slides/slide5.xml"/><Relationship Id="rId54" Type="http://schemas.openxmlformats.org/officeDocument/2006/relationships/font" Target="fonts/Lato-bold.fntdata"/><Relationship Id="rId13" Type="http://schemas.openxmlformats.org/officeDocument/2006/relationships/slide" Target="slides/slide8.xml"/><Relationship Id="rId12" Type="http://schemas.openxmlformats.org/officeDocument/2006/relationships/slide" Target="slides/slide7.xml"/><Relationship Id="rId56" Type="http://schemas.openxmlformats.org/officeDocument/2006/relationships/font" Target="fonts/Lato-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7703a47b3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7703a47b3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7703a47c3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7703a47c3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7703a47c3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7703a47c3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7703a47c36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7703a47c36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g7703a47c36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7703a47c36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g7703a47c36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7703a47c36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g7703a47c36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7703a47c36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7703a47c36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7703a47c36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g7703a47c36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7703a47c36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Google Shape;238;g7703a47c36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7703a47c36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Google Shape;248;g7703a47c36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7703a47c36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7703a47b37_0_7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7703a47b37_0_7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Google Shape;256;g7703a47c36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7703a47c36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Google Shape;262;g7703a47c36_2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7703a47c36_2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Google Shape;267;g7703a47c36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7703a47c36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Google Shape;272;g7703a47c36_2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7703a47c36_2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Google Shape;279;g7703a47c36_2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7703a47c36_2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4" name="Shape 284"/>
        <p:cNvGrpSpPr/>
        <p:nvPr/>
      </p:nvGrpSpPr>
      <p:grpSpPr>
        <a:xfrm>
          <a:off x="0" y="0"/>
          <a:ext cx="0" cy="0"/>
          <a:chOff x="0" y="0"/>
          <a:chExt cx="0" cy="0"/>
        </a:xfrm>
      </p:grpSpPr>
      <p:sp>
        <p:nvSpPr>
          <p:cNvPr id="285" name="Google Shape;285;g7703a47c36_2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7703a47c36_2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Google Shape;291;g7703a47c36_2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7703a47c36_2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6" name="Shape 296"/>
        <p:cNvGrpSpPr/>
        <p:nvPr/>
      </p:nvGrpSpPr>
      <p:grpSpPr>
        <a:xfrm>
          <a:off x="0" y="0"/>
          <a:ext cx="0" cy="0"/>
          <a:chOff x="0" y="0"/>
          <a:chExt cx="0" cy="0"/>
        </a:xfrm>
      </p:grpSpPr>
      <p:sp>
        <p:nvSpPr>
          <p:cNvPr id="297" name="Google Shape;297;g7703a47c36_2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7703a47c36_2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 name="Shape 302"/>
        <p:cNvGrpSpPr/>
        <p:nvPr/>
      </p:nvGrpSpPr>
      <p:grpSpPr>
        <a:xfrm>
          <a:off x="0" y="0"/>
          <a:ext cx="0" cy="0"/>
          <a:chOff x="0" y="0"/>
          <a:chExt cx="0" cy="0"/>
        </a:xfrm>
      </p:grpSpPr>
      <p:sp>
        <p:nvSpPr>
          <p:cNvPr id="303" name="Google Shape;303;g7703a47c36_2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7703a47c36_2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8" name="Shape 308"/>
        <p:cNvGrpSpPr/>
        <p:nvPr/>
      </p:nvGrpSpPr>
      <p:grpSpPr>
        <a:xfrm>
          <a:off x="0" y="0"/>
          <a:ext cx="0" cy="0"/>
          <a:chOff x="0" y="0"/>
          <a:chExt cx="0" cy="0"/>
        </a:xfrm>
      </p:grpSpPr>
      <p:sp>
        <p:nvSpPr>
          <p:cNvPr id="309" name="Google Shape;309;g7703a47c36_2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7703a47c36_2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7703a47b37_0_7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7703a47b37_0_7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4" name="Shape 314"/>
        <p:cNvGrpSpPr/>
        <p:nvPr/>
      </p:nvGrpSpPr>
      <p:grpSpPr>
        <a:xfrm>
          <a:off x="0" y="0"/>
          <a:ext cx="0" cy="0"/>
          <a:chOff x="0" y="0"/>
          <a:chExt cx="0" cy="0"/>
        </a:xfrm>
      </p:grpSpPr>
      <p:sp>
        <p:nvSpPr>
          <p:cNvPr id="315" name="Google Shape;315;g7703a47c36_2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7703a47c36_2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0" name="Shape 320"/>
        <p:cNvGrpSpPr/>
        <p:nvPr/>
      </p:nvGrpSpPr>
      <p:grpSpPr>
        <a:xfrm>
          <a:off x="0" y="0"/>
          <a:ext cx="0" cy="0"/>
          <a:chOff x="0" y="0"/>
          <a:chExt cx="0" cy="0"/>
        </a:xfrm>
      </p:grpSpPr>
      <p:sp>
        <p:nvSpPr>
          <p:cNvPr id="321" name="Google Shape;321;g7703a47c36_2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7703a47c36_2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6" name="Shape 326"/>
        <p:cNvGrpSpPr/>
        <p:nvPr/>
      </p:nvGrpSpPr>
      <p:grpSpPr>
        <a:xfrm>
          <a:off x="0" y="0"/>
          <a:ext cx="0" cy="0"/>
          <a:chOff x="0" y="0"/>
          <a:chExt cx="0" cy="0"/>
        </a:xfrm>
      </p:grpSpPr>
      <p:sp>
        <p:nvSpPr>
          <p:cNvPr id="327" name="Google Shape;327;g7703a47c36_2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7703a47c36_2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2" name="Shape 332"/>
        <p:cNvGrpSpPr/>
        <p:nvPr/>
      </p:nvGrpSpPr>
      <p:grpSpPr>
        <a:xfrm>
          <a:off x="0" y="0"/>
          <a:ext cx="0" cy="0"/>
          <a:chOff x="0" y="0"/>
          <a:chExt cx="0" cy="0"/>
        </a:xfrm>
      </p:grpSpPr>
      <p:sp>
        <p:nvSpPr>
          <p:cNvPr id="333" name="Google Shape;333;g7703a47c36_2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7703a47c36_2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9" name="Shape 339"/>
        <p:cNvGrpSpPr/>
        <p:nvPr/>
      </p:nvGrpSpPr>
      <p:grpSpPr>
        <a:xfrm>
          <a:off x="0" y="0"/>
          <a:ext cx="0" cy="0"/>
          <a:chOff x="0" y="0"/>
          <a:chExt cx="0" cy="0"/>
        </a:xfrm>
      </p:grpSpPr>
      <p:sp>
        <p:nvSpPr>
          <p:cNvPr id="340" name="Google Shape;340;g7703a47c36_2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7703a47c36_2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4" name="Shape 344"/>
        <p:cNvGrpSpPr/>
        <p:nvPr/>
      </p:nvGrpSpPr>
      <p:grpSpPr>
        <a:xfrm>
          <a:off x="0" y="0"/>
          <a:ext cx="0" cy="0"/>
          <a:chOff x="0" y="0"/>
          <a:chExt cx="0" cy="0"/>
        </a:xfrm>
      </p:grpSpPr>
      <p:sp>
        <p:nvSpPr>
          <p:cNvPr id="345" name="Google Shape;345;g7703a47c36_2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7703a47c36_2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9" name="Shape 349"/>
        <p:cNvGrpSpPr/>
        <p:nvPr/>
      </p:nvGrpSpPr>
      <p:grpSpPr>
        <a:xfrm>
          <a:off x="0" y="0"/>
          <a:ext cx="0" cy="0"/>
          <a:chOff x="0" y="0"/>
          <a:chExt cx="0" cy="0"/>
        </a:xfrm>
      </p:grpSpPr>
      <p:sp>
        <p:nvSpPr>
          <p:cNvPr id="350" name="Google Shape;350;g7703a47c36_2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7703a47c36_2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5" name="Shape 355"/>
        <p:cNvGrpSpPr/>
        <p:nvPr/>
      </p:nvGrpSpPr>
      <p:grpSpPr>
        <a:xfrm>
          <a:off x="0" y="0"/>
          <a:ext cx="0" cy="0"/>
          <a:chOff x="0" y="0"/>
          <a:chExt cx="0" cy="0"/>
        </a:xfrm>
      </p:grpSpPr>
      <p:sp>
        <p:nvSpPr>
          <p:cNvPr id="356" name="Google Shape;356;g7703a47c36_2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7703a47c36_2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0" name="Shape 360"/>
        <p:cNvGrpSpPr/>
        <p:nvPr/>
      </p:nvGrpSpPr>
      <p:grpSpPr>
        <a:xfrm>
          <a:off x="0" y="0"/>
          <a:ext cx="0" cy="0"/>
          <a:chOff x="0" y="0"/>
          <a:chExt cx="0" cy="0"/>
        </a:xfrm>
      </p:grpSpPr>
      <p:sp>
        <p:nvSpPr>
          <p:cNvPr id="361" name="Google Shape;361;g7703a47c36_2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7703a47c36_2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6" name="Shape 366"/>
        <p:cNvGrpSpPr/>
        <p:nvPr/>
      </p:nvGrpSpPr>
      <p:grpSpPr>
        <a:xfrm>
          <a:off x="0" y="0"/>
          <a:ext cx="0" cy="0"/>
          <a:chOff x="0" y="0"/>
          <a:chExt cx="0" cy="0"/>
        </a:xfrm>
      </p:grpSpPr>
      <p:sp>
        <p:nvSpPr>
          <p:cNvPr id="367" name="Google Shape;367;g7703a47c36_2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7703a47c36_2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7703a47b37_0_7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7703a47b37_0_7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1" name="Shape 371"/>
        <p:cNvGrpSpPr/>
        <p:nvPr/>
      </p:nvGrpSpPr>
      <p:grpSpPr>
        <a:xfrm>
          <a:off x="0" y="0"/>
          <a:ext cx="0" cy="0"/>
          <a:chOff x="0" y="0"/>
          <a:chExt cx="0" cy="0"/>
        </a:xfrm>
      </p:grpSpPr>
      <p:sp>
        <p:nvSpPr>
          <p:cNvPr id="372" name="Google Shape;372;g7703a47c36_2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7703a47c36_2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6" name="Shape 376"/>
        <p:cNvGrpSpPr/>
        <p:nvPr/>
      </p:nvGrpSpPr>
      <p:grpSpPr>
        <a:xfrm>
          <a:off x="0" y="0"/>
          <a:ext cx="0" cy="0"/>
          <a:chOff x="0" y="0"/>
          <a:chExt cx="0" cy="0"/>
        </a:xfrm>
      </p:grpSpPr>
      <p:sp>
        <p:nvSpPr>
          <p:cNvPr id="377" name="Google Shape;377;g7703a47c36_2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7703a47c36_2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1" name="Shape 381"/>
        <p:cNvGrpSpPr/>
        <p:nvPr/>
      </p:nvGrpSpPr>
      <p:grpSpPr>
        <a:xfrm>
          <a:off x="0" y="0"/>
          <a:ext cx="0" cy="0"/>
          <a:chOff x="0" y="0"/>
          <a:chExt cx="0" cy="0"/>
        </a:xfrm>
      </p:grpSpPr>
      <p:sp>
        <p:nvSpPr>
          <p:cNvPr id="382" name="Google Shape;382;g7703a47c36_2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7703a47c36_2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6" name="Shape 386"/>
        <p:cNvGrpSpPr/>
        <p:nvPr/>
      </p:nvGrpSpPr>
      <p:grpSpPr>
        <a:xfrm>
          <a:off x="0" y="0"/>
          <a:ext cx="0" cy="0"/>
          <a:chOff x="0" y="0"/>
          <a:chExt cx="0" cy="0"/>
        </a:xfrm>
      </p:grpSpPr>
      <p:sp>
        <p:nvSpPr>
          <p:cNvPr id="387" name="Google Shape;387;g7703a47c36_2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7703a47c36_2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7703a47b37_0_7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7703a47b37_0_7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7703a47b37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7703a47b37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7703a47b37_0_7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7703a47b37_0_7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7703a47b37_0_8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7703a47b37_0_8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7703a47b37_0_8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7703a47b37_0_8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png"/><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5.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0.xml"/><Relationship Id="rId3" Type="http://schemas.openxmlformats.org/officeDocument/2006/relationships/image" Target="../media/image1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1.xml"/><Relationship Id="rId3" Type="http://schemas.openxmlformats.org/officeDocument/2006/relationships/image" Target="../media/image10.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2.xml"/><Relationship Id="rId3" Type="http://schemas.openxmlformats.org/officeDocument/2006/relationships/image" Target="../media/image1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3.xml"/><Relationship Id="rId3" Type="http://schemas.openxmlformats.org/officeDocument/2006/relationships/image" Target="../media/image1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713550" y="1275025"/>
            <a:ext cx="5017500" cy="8325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2500">
                <a:solidFill>
                  <a:schemeClr val="lt2"/>
                </a:solidFill>
                <a:latin typeface="Arial"/>
                <a:ea typeface="Arial"/>
                <a:cs typeface="Arial"/>
                <a:sym typeface="Arial"/>
              </a:rPr>
              <a:t>Bug Similarity in Heterogeneous Networks</a:t>
            </a:r>
            <a:r>
              <a:rPr b="1" lang="en" sz="2500">
                <a:solidFill>
                  <a:srgbClr val="000000"/>
                </a:solidFill>
                <a:latin typeface="Arial"/>
                <a:ea typeface="Arial"/>
                <a:cs typeface="Arial"/>
                <a:sym typeface="Arial"/>
              </a:rPr>
              <a:t> </a:t>
            </a:r>
            <a:endParaRPr b="1" sz="2500">
              <a:solidFill>
                <a:srgbClr val="000000"/>
              </a:solidFill>
              <a:latin typeface="Arial"/>
              <a:ea typeface="Arial"/>
              <a:cs typeface="Arial"/>
              <a:sym typeface="Arial"/>
            </a:endParaRPr>
          </a:p>
          <a:p>
            <a:pPr indent="0" lvl="0" marL="0" rtl="0" algn="ctr">
              <a:lnSpc>
                <a:spcPct val="115000"/>
              </a:lnSpc>
              <a:spcBef>
                <a:spcPts val="0"/>
              </a:spcBef>
              <a:spcAft>
                <a:spcPts val="0"/>
              </a:spcAft>
              <a:buNone/>
            </a:pPr>
            <a:r>
              <a:t/>
            </a:r>
            <a:endParaRPr/>
          </a:p>
        </p:txBody>
      </p:sp>
      <p:sp>
        <p:nvSpPr>
          <p:cNvPr id="135" name="Google Shape;135;p13"/>
          <p:cNvSpPr txBox="1"/>
          <p:nvPr>
            <p:ph idx="1" type="subTitle"/>
          </p:nvPr>
        </p:nvSpPr>
        <p:spPr>
          <a:xfrm>
            <a:off x="3884250" y="2948675"/>
            <a:ext cx="5101200" cy="200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1"/>
                </a:solidFill>
                <a:latin typeface="Arial"/>
                <a:ea typeface="Arial"/>
                <a:cs typeface="Arial"/>
                <a:sym typeface="Arial"/>
              </a:rPr>
              <a:t>Harsh Goyal				IIT2018114</a:t>
            </a:r>
            <a:endParaRPr b="1" sz="1800">
              <a:solidFill>
                <a:schemeClr val="accent1"/>
              </a:solidFill>
              <a:latin typeface="Arial"/>
              <a:ea typeface="Arial"/>
              <a:cs typeface="Arial"/>
              <a:sym typeface="Arial"/>
            </a:endParaRPr>
          </a:p>
          <a:p>
            <a:pPr indent="0" lvl="0" marL="0" rtl="0" algn="l">
              <a:spcBef>
                <a:spcPts val="0"/>
              </a:spcBef>
              <a:spcAft>
                <a:spcPts val="0"/>
              </a:spcAft>
              <a:buNone/>
            </a:pPr>
            <a:r>
              <a:rPr b="1" lang="en" sz="1800">
                <a:solidFill>
                  <a:schemeClr val="accent1"/>
                </a:solidFill>
                <a:latin typeface="Arial"/>
                <a:ea typeface="Arial"/>
                <a:cs typeface="Arial"/>
                <a:sym typeface="Arial"/>
              </a:rPr>
              <a:t>Aaditya Gadhave 		IIT2018144</a:t>
            </a:r>
            <a:endParaRPr b="1" sz="1800">
              <a:solidFill>
                <a:schemeClr val="accent1"/>
              </a:solidFill>
              <a:latin typeface="Arial"/>
              <a:ea typeface="Arial"/>
              <a:cs typeface="Arial"/>
              <a:sym typeface="Arial"/>
            </a:endParaRPr>
          </a:p>
          <a:p>
            <a:pPr indent="0" lvl="0" marL="0" rtl="0" algn="l">
              <a:spcBef>
                <a:spcPts val="0"/>
              </a:spcBef>
              <a:spcAft>
                <a:spcPts val="0"/>
              </a:spcAft>
              <a:buNone/>
            </a:pPr>
            <a:r>
              <a:rPr b="1" lang="en" sz="1800">
                <a:solidFill>
                  <a:schemeClr val="accent1"/>
                </a:solidFill>
                <a:latin typeface="Arial"/>
                <a:ea typeface="Arial"/>
                <a:cs typeface="Arial"/>
                <a:sym typeface="Arial"/>
              </a:rPr>
              <a:t>Sourabh Gupta 			IIT2018149</a:t>
            </a:r>
            <a:endParaRPr b="1" sz="1800">
              <a:solidFill>
                <a:schemeClr val="accent1"/>
              </a:solidFill>
              <a:latin typeface="Arial"/>
              <a:ea typeface="Arial"/>
              <a:cs typeface="Arial"/>
              <a:sym typeface="Arial"/>
            </a:endParaRPr>
          </a:p>
          <a:p>
            <a:pPr indent="0" lvl="0" marL="0" rtl="0" algn="l">
              <a:spcBef>
                <a:spcPts val="0"/>
              </a:spcBef>
              <a:spcAft>
                <a:spcPts val="0"/>
              </a:spcAft>
              <a:buNone/>
            </a:pPr>
            <a:r>
              <a:rPr b="1" lang="en" sz="1800">
                <a:solidFill>
                  <a:schemeClr val="accent1"/>
                </a:solidFill>
                <a:latin typeface="Arial"/>
                <a:ea typeface="Arial"/>
                <a:cs typeface="Arial"/>
                <a:sym typeface="Arial"/>
              </a:rPr>
              <a:t>Meet Singh Gambhir 	IIT2018158</a:t>
            </a:r>
            <a:endParaRPr b="1" sz="1800">
              <a:solidFill>
                <a:schemeClr val="accent1"/>
              </a:solidFill>
              <a:latin typeface="Arial"/>
              <a:ea typeface="Arial"/>
              <a:cs typeface="Arial"/>
              <a:sym typeface="Arial"/>
            </a:endParaRPr>
          </a:p>
          <a:p>
            <a:pPr indent="0" lvl="0" marL="0" rtl="0" algn="l">
              <a:spcBef>
                <a:spcPts val="0"/>
              </a:spcBef>
              <a:spcAft>
                <a:spcPts val="0"/>
              </a:spcAft>
              <a:buNone/>
            </a:pPr>
            <a:r>
              <a:rPr b="1" lang="en" sz="1800">
                <a:solidFill>
                  <a:schemeClr val="accent1"/>
                </a:solidFill>
                <a:latin typeface="Arial"/>
                <a:ea typeface="Arial"/>
                <a:cs typeface="Arial"/>
                <a:sym typeface="Arial"/>
              </a:rPr>
              <a:t>Tushar Atrey 			IIT2018159</a:t>
            </a:r>
            <a:endParaRPr b="1" sz="1800">
              <a:solidFill>
                <a:schemeClr val="accent1"/>
              </a:solidFill>
              <a:latin typeface="Arial"/>
              <a:ea typeface="Arial"/>
              <a:cs typeface="Arial"/>
              <a:sym typeface="Arial"/>
            </a:endParaRPr>
          </a:p>
          <a:p>
            <a:pPr indent="0" lvl="0" marL="0" rtl="0" algn="l">
              <a:spcBef>
                <a:spcPts val="0"/>
              </a:spcBef>
              <a:spcAft>
                <a:spcPts val="0"/>
              </a:spcAft>
              <a:buNone/>
            </a:pPr>
            <a:r>
              <a:t/>
            </a:r>
            <a:endParaRPr b="1" sz="1800">
              <a:solidFill>
                <a:srgbClr val="000000"/>
              </a:solidFill>
              <a:latin typeface="Arial"/>
              <a:ea typeface="Arial"/>
              <a:cs typeface="Arial"/>
              <a:sym typeface="Arial"/>
            </a:endParaRPr>
          </a:p>
        </p:txBody>
      </p:sp>
      <p:sp>
        <p:nvSpPr>
          <p:cNvPr id="136" name="Google Shape;136;p13"/>
          <p:cNvSpPr txBox="1"/>
          <p:nvPr/>
        </p:nvSpPr>
        <p:spPr>
          <a:xfrm>
            <a:off x="3612450" y="229750"/>
            <a:ext cx="5207100" cy="832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500">
                <a:solidFill>
                  <a:schemeClr val="accent4"/>
                </a:solidFill>
                <a:latin typeface="Lato"/>
                <a:ea typeface="Lato"/>
                <a:cs typeface="Lato"/>
                <a:sym typeface="Lato"/>
              </a:rPr>
              <a:t>SOE-Research Project</a:t>
            </a:r>
            <a:endParaRPr b="1" sz="2500">
              <a:solidFill>
                <a:schemeClr val="accent4"/>
              </a:solidFill>
              <a:latin typeface="Lato"/>
              <a:ea typeface="Lato"/>
              <a:cs typeface="Lato"/>
              <a:sym typeface="Lato"/>
            </a:endParaRPr>
          </a:p>
          <a:p>
            <a:pPr indent="457200" lvl="0" marL="457200" rtl="0" algn="l">
              <a:lnSpc>
                <a:spcPct val="115000"/>
              </a:lnSpc>
              <a:spcBef>
                <a:spcPts val="0"/>
              </a:spcBef>
              <a:spcAft>
                <a:spcPts val="0"/>
              </a:spcAft>
              <a:buNone/>
            </a:pPr>
            <a:r>
              <a:rPr b="1" lang="en" sz="2400">
                <a:solidFill>
                  <a:schemeClr val="accent4"/>
                </a:solidFill>
              </a:rPr>
              <a:t>  GROUP - Club_Elite</a:t>
            </a:r>
            <a:endParaRPr b="1" sz="2500">
              <a:solidFill>
                <a:schemeClr val="accent4"/>
              </a:solidFill>
              <a:latin typeface="Lato"/>
              <a:ea typeface="Lato"/>
              <a:cs typeface="Lato"/>
              <a:sym typeface="Lato"/>
            </a:endParaRPr>
          </a:p>
        </p:txBody>
      </p:sp>
      <p:sp>
        <p:nvSpPr>
          <p:cNvPr id="137" name="Google Shape;137;p13"/>
          <p:cNvSpPr txBox="1"/>
          <p:nvPr/>
        </p:nvSpPr>
        <p:spPr>
          <a:xfrm>
            <a:off x="3845350" y="2320300"/>
            <a:ext cx="5065200" cy="719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800">
                <a:solidFill>
                  <a:srgbClr val="FFF2CC"/>
                </a:solidFill>
              </a:rPr>
              <a:t>Instructor - Amit Kumar, Ashutosh Kumar</a:t>
            </a:r>
            <a:endParaRPr>
              <a:solidFill>
                <a:srgbClr val="FFF2CC"/>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22"/>
          <p:cNvSpPr txBox="1"/>
          <p:nvPr>
            <p:ph type="title"/>
          </p:nvPr>
        </p:nvSpPr>
        <p:spPr>
          <a:xfrm>
            <a:off x="1314050" y="153950"/>
            <a:ext cx="7038900" cy="607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lt2"/>
                </a:solidFill>
                <a:latin typeface="Times New Roman"/>
                <a:ea typeface="Times New Roman"/>
                <a:cs typeface="Times New Roman"/>
                <a:sym typeface="Times New Roman"/>
              </a:rPr>
              <a:t>PROCEDURE</a:t>
            </a:r>
            <a:endParaRPr b="1">
              <a:solidFill>
                <a:schemeClr val="lt2"/>
              </a:solidFill>
              <a:latin typeface="Times New Roman"/>
              <a:ea typeface="Times New Roman"/>
              <a:cs typeface="Times New Roman"/>
              <a:sym typeface="Times New Roman"/>
            </a:endParaRPr>
          </a:p>
        </p:txBody>
      </p:sp>
      <p:sp>
        <p:nvSpPr>
          <p:cNvPr id="188" name="Google Shape;188;p22"/>
          <p:cNvSpPr txBox="1"/>
          <p:nvPr>
            <p:ph idx="1" type="body"/>
          </p:nvPr>
        </p:nvSpPr>
        <p:spPr>
          <a:xfrm>
            <a:off x="545925" y="1307100"/>
            <a:ext cx="8409600" cy="361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lt2"/>
                </a:solidFill>
                <a:latin typeface="Arial"/>
                <a:ea typeface="Arial"/>
                <a:cs typeface="Arial"/>
                <a:sym typeface="Arial"/>
              </a:rPr>
              <a:t>At first we started with the B-X-B kind of meta path and then with help of these we built algo for a bigger metapath. We used the test cases provided in the dataset by the instructor to run our algorithm. We used a database to store all the count of paths between every two bugs using algorithms similar to dfs (depth-first-search) and bfs (breadth-first-search). </a:t>
            </a:r>
            <a:endParaRPr sz="1200">
              <a:solidFill>
                <a:schemeClr val="lt2"/>
              </a:solidFill>
              <a:latin typeface="Arial"/>
              <a:ea typeface="Arial"/>
              <a:cs typeface="Arial"/>
              <a:sym typeface="Arial"/>
            </a:endParaRPr>
          </a:p>
          <a:p>
            <a:pPr indent="0" lvl="0" marL="0" rtl="0" algn="l">
              <a:spcBef>
                <a:spcPts val="0"/>
              </a:spcBef>
              <a:spcAft>
                <a:spcPts val="0"/>
              </a:spcAft>
              <a:buNone/>
            </a:pPr>
            <a:r>
              <a:rPr lang="en" sz="1200">
                <a:latin typeface="Arial"/>
                <a:ea typeface="Arial"/>
                <a:cs typeface="Arial"/>
                <a:sym typeface="Arial"/>
              </a:rPr>
              <a:t>We used Python Language for this project as it is easy to use and has many libraries which are helpful for this algorithm. With python we can also implement Machine Learning Algorithm that helps to predict the future relationships between the bugs with the help of present relations between the bugs. I.E. if we use a test case consisting of a certain kind of relationship between the bugs, called the training data then with the help of the algorithm if there is a certain path between the bugs then the algo predicts the future possible relationship between the bugs and their probability of success.These were called as Testing dataset. </a:t>
            </a:r>
            <a:endParaRPr sz="1200">
              <a:latin typeface="Arial"/>
              <a:ea typeface="Arial"/>
              <a:cs typeface="Arial"/>
              <a:sym typeface="Arial"/>
            </a:endParaRPr>
          </a:p>
          <a:p>
            <a:pPr indent="0" lvl="0" marL="0" rtl="0" algn="l">
              <a:spcBef>
                <a:spcPts val="0"/>
              </a:spcBef>
              <a:spcAft>
                <a:spcPts val="0"/>
              </a:spcAft>
              <a:buNone/>
            </a:pPr>
            <a:r>
              <a:rPr lang="en" sz="1200">
                <a:solidFill>
                  <a:schemeClr val="lt2"/>
                </a:solidFill>
                <a:latin typeface="Arial"/>
                <a:ea typeface="Arial"/>
                <a:cs typeface="Arial"/>
                <a:sym typeface="Arial"/>
              </a:rPr>
              <a:t>After this the instructor asked to use the concept of lemmatization. </a:t>
            </a:r>
            <a:r>
              <a:rPr b="1" lang="en" sz="1200">
                <a:solidFill>
                  <a:schemeClr val="lt2"/>
                </a:solidFill>
                <a:latin typeface="Arial"/>
                <a:ea typeface="Arial"/>
                <a:cs typeface="Arial"/>
                <a:sym typeface="Arial"/>
              </a:rPr>
              <a:t>Lemmatization</a:t>
            </a:r>
            <a:r>
              <a:rPr lang="en" sz="1200">
                <a:solidFill>
                  <a:schemeClr val="lt2"/>
                </a:solidFill>
                <a:latin typeface="Arial"/>
                <a:ea typeface="Arial"/>
                <a:cs typeface="Arial"/>
                <a:sym typeface="Arial"/>
              </a:rPr>
              <a:t> is the process where given a text we convert all verb form into present form. For topic modelling we were introduced with various tool like Gensism, LDA++ and Mailet tool. It also helps to remove stop words (is, the, are,etc.) using </a:t>
            </a:r>
            <a:r>
              <a:rPr b="1" lang="en" sz="1200">
                <a:solidFill>
                  <a:schemeClr val="lt2"/>
                </a:solidFill>
                <a:latin typeface="Arial"/>
                <a:ea typeface="Arial"/>
                <a:cs typeface="Arial"/>
                <a:sym typeface="Arial"/>
              </a:rPr>
              <a:t>Spacy</a:t>
            </a:r>
            <a:r>
              <a:rPr lang="en" sz="1200">
                <a:solidFill>
                  <a:schemeClr val="lt2"/>
                </a:solidFill>
                <a:latin typeface="Arial"/>
                <a:ea typeface="Arial"/>
                <a:cs typeface="Arial"/>
                <a:sym typeface="Arial"/>
              </a:rPr>
              <a:t> Library.We then with the help of this developed an algorithm that took word n-gram from two different text files and compared these n-grams.</a:t>
            </a:r>
            <a:endParaRPr b="1" sz="1100">
              <a:solidFill>
                <a:schemeClr val="lt2"/>
              </a:solidFill>
              <a:latin typeface="Arial"/>
              <a:ea typeface="Arial"/>
              <a:cs typeface="Arial"/>
              <a:sym typeface="Arial"/>
            </a:endParaRPr>
          </a:p>
          <a:p>
            <a:pPr indent="0" lvl="0" marL="0" rtl="0" algn="l">
              <a:spcBef>
                <a:spcPts val="0"/>
              </a:spcBef>
              <a:spcAft>
                <a:spcPts val="0"/>
              </a:spcAft>
              <a:buNone/>
            </a:pPr>
            <a:r>
              <a:t/>
            </a:r>
            <a:endParaRPr sz="1200">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2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000">
                <a:solidFill>
                  <a:schemeClr val="lt2"/>
                </a:solidFill>
                <a:latin typeface="Arial"/>
                <a:ea typeface="Arial"/>
                <a:cs typeface="Arial"/>
                <a:sym typeface="Arial"/>
              </a:rPr>
              <a:t>Conceptual Architecture/Architecture Diagram</a:t>
            </a:r>
            <a:endParaRPr sz="2800">
              <a:solidFill>
                <a:schemeClr val="lt2"/>
              </a:solidFill>
            </a:endParaRPr>
          </a:p>
        </p:txBody>
      </p:sp>
      <p:sp>
        <p:nvSpPr>
          <p:cNvPr id="194" name="Google Shape;194;p23"/>
          <p:cNvSpPr txBox="1"/>
          <p:nvPr>
            <p:ph idx="1" type="body"/>
          </p:nvPr>
        </p:nvSpPr>
        <p:spPr>
          <a:xfrm>
            <a:off x="387900" y="1670925"/>
            <a:ext cx="4425000" cy="275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latin typeface="Arial"/>
                <a:ea typeface="Arial"/>
                <a:cs typeface="Arial"/>
                <a:sym typeface="Arial"/>
              </a:rPr>
              <a:t>The architecture diagram shows us  how the software will interact with client and with the help of the algorithm trained by the software like Genism we can predict the count of metapath and the percentage of similarity between 2 bugs . The client will provide the test data for which we have to do these calculations . The algorithm needs to be need to be trained on some datasets so as it could make better and accurate predictions.</a:t>
            </a:r>
            <a:endParaRPr/>
          </a:p>
        </p:txBody>
      </p:sp>
      <p:sp>
        <p:nvSpPr>
          <p:cNvPr id="195" name="Google Shape;195;p23"/>
          <p:cNvSpPr txBox="1"/>
          <p:nvPr/>
        </p:nvSpPr>
        <p:spPr>
          <a:xfrm>
            <a:off x="1248800" y="984575"/>
            <a:ext cx="7038900" cy="645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solidFill>
                  <a:schemeClr val="accent4"/>
                </a:solidFill>
              </a:rPr>
              <a:t>Architecture Diagram 1:</a:t>
            </a:r>
            <a:endParaRPr b="1">
              <a:solidFill>
                <a:schemeClr val="accent4"/>
              </a:solidFill>
            </a:endParaRPr>
          </a:p>
          <a:p>
            <a:pPr indent="0" lvl="0" marL="0" rtl="0" algn="l">
              <a:spcBef>
                <a:spcPts val="0"/>
              </a:spcBef>
              <a:spcAft>
                <a:spcPts val="0"/>
              </a:spcAft>
              <a:buNone/>
            </a:pPr>
            <a:r>
              <a:t/>
            </a:r>
            <a:endParaRPr>
              <a:latin typeface="Lato"/>
              <a:ea typeface="Lato"/>
              <a:cs typeface="Lato"/>
              <a:sym typeface="Lato"/>
            </a:endParaRPr>
          </a:p>
        </p:txBody>
      </p:sp>
      <p:pic>
        <p:nvPicPr>
          <p:cNvPr id="196" name="Google Shape;196;p23"/>
          <p:cNvPicPr preferRelativeResize="0"/>
          <p:nvPr/>
        </p:nvPicPr>
        <p:blipFill>
          <a:blip r:embed="rId3">
            <a:alphaModFix/>
          </a:blip>
          <a:stretch>
            <a:fillRect/>
          </a:stretch>
        </p:blipFill>
        <p:spPr>
          <a:xfrm>
            <a:off x="4986519" y="1433000"/>
            <a:ext cx="3861875" cy="32645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24"/>
          <p:cNvSpPr txBox="1"/>
          <p:nvPr>
            <p:ph idx="1" type="body"/>
          </p:nvPr>
        </p:nvSpPr>
        <p:spPr>
          <a:xfrm>
            <a:off x="554175" y="1919025"/>
            <a:ext cx="4490100" cy="241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latin typeface="Arial"/>
                <a:ea typeface="Arial"/>
                <a:cs typeface="Arial"/>
                <a:sym typeface="Arial"/>
              </a:rPr>
              <a:t>The above architecture diagram depicts the training of algorithms. The trainer provides suitable Training data set for the algorithm to train itself and after an adequate amount of training we are ready to try it on the actual data set.</a:t>
            </a:r>
            <a:endParaRPr sz="1400">
              <a:latin typeface="Arial"/>
              <a:ea typeface="Arial"/>
              <a:cs typeface="Arial"/>
              <a:sym typeface="Arial"/>
            </a:endParaRPr>
          </a:p>
          <a:p>
            <a:pPr indent="0" lvl="0" marL="0" rtl="0" algn="l">
              <a:spcBef>
                <a:spcPts val="0"/>
              </a:spcBef>
              <a:spcAft>
                <a:spcPts val="0"/>
              </a:spcAft>
              <a:buNone/>
            </a:pPr>
            <a:r>
              <a:t/>
            </a:r>
            <a:endParaRPr/>
          </a:p>
        </p:txBody>
      </p:sp>
      <p:pic>
        <p:nvPicPr>
          <p:cNvPr id="202" name="Google Shape;202;p24"/>
          <p:cNvPicPr preferRelativeResize="0"/>
          <p:nvPr/>
        </p:nvPicPr>
        <p:blipFill>
          <a:blip r:embed="rId3">
            <a:alphaModFix/>
          </a:blip>
          <a:stretch>
            <a:fillRect/>
          </a:stretch>
        </p:blipFill>
        <p:spPr>
          <a:xfrm>
            <a:off x="5193275" y="797625"/>
            <a:ext cx="3704626" cy="3334250"/>
          </a:xfrm>
          <a:prstGeom prst="rect">
            <a:avLst/>
          </a:prstGeom>
          <a:noFill/>
          <a:ln>
            <a:noFill/>
          </a:ln>
        </p:spPr>
      </p:pic>
      <p:sp>
        <p:nvSpPr>
          <p:cNvPr id="203" name="Google Shape;203;p24"/>
          <p:cNvSpPr txBox="1"/>
          <p:nvPr/>
        </p:nvSpPr>
        <p:spPr>
          <a:xfrm>
            <a:off x="1298425" y="1017650"/>
            <a:ext cx="3364500" cy="529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solidFill>
                  <a:schemeClr val="accent4"/>
                </a:solidFill>
              </a:rPr>
              <a:t>Architecture Diagram 2 :</a:t>
            </a:r>
            <a:endParaRPr>
              <a:solidFill>
                <a:schemeClr val="accent4"/>
              </a:solidFill>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2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2100">
                <a:solidFill>
                  <a:schemeClr val="accent4"/>
                </a:solidFill>
                <a:latin typeface="Arial"/>
                <a:ea typeface="Arial"/>
                <a:cs typeface="Arial"/>
                <a:sym typeface="Arial"/>
              </a:rPr>
              <a:t>Overview of modules / Components</a:t>
            </a:r>
            <a:endParaRPr sz="3100">
              <a:solidFill>
                <a:schemeClr val="accent4"/>
              </a:solidFill>
            </a:endParaRPr>
          </a:p>
        </p:txBody>
      </p:sp>
      <p:sp>
        <p:nvSpPr>
          <p:cNvPr id="209" name="Google Shape;209;p25"/>
          <p:cNvSpPr txBox="1"/>
          <p:nvPr>
            <p:ph idx="1" type="body"/>
          </p:nvPr>
        </p:nvSpPr>
        <p:spPr>
          <a:xfrm>
            <a:off x="1297500" y="1149975"/>
            <a:ext cx="2572800" cy="363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solidFill>
                  <a:schemeClr val="lt2"/>
                </a:solidFill>
                <a:latin typeface="Arial"/>
                <a:ea typeface="Arial"/>
                <a:cs typeface="Arial"/>
                <a:sym typeface="Arial"/>
              </a:rPr>
              <a:t>NOTE:</a:t>
            </a:r>
            <a:endParaRPr b="1" sz="1400">
              <a:solidFill>
                <a:schemeClr val="lt2"/>
              </a:solidFill>
              <a:latin typeface="Arial"/>
              <a:ea typeface="Arial"/>
              <a:cs typeface="Arial"/>
              <a:sym typeface="Arial"/>
            </a:endParaRPr>
          </a:p>
          <a:p>
            <a:pPr indent="0" lvl="0" marL="0" rtl="0" algn="l">
              <a:spcBef>
                <a:spcPts val="0"/>
              </a:spcBef>
              <a:spcAft>
                <a:spcPts val="0"/>
              </a:spcAft>
              <a:buNone/>
            </a:pPr>
            <a:r>
              <a:t/>
            </a:r>
            <a:endParaRPr b="1" sz="1400">
              <a:solidFill>
                <a:schemeClr val="lt2"/>
              </a:solidFill>
              <a:latin typeface="Arial"/>
              <a:ea typeface="Arial"/>
              <a:cs typeface="Arial"/>
              <a:sym typeface="Arial"/>
            </a:endParaRPr>
          </a:p>
          <a:p>
            <a:pPr indent="0" lvl="0" marL="0" rtl="0" algn="l">
              <a:spcBef>
                <a:spcPts val="0"/>
              </a:spcBef>
              <a:spcAft>
                <a:spcPts val="0"/>
              </a:spcAft>
              <a:buNone/>
            </a:pPr>
            <a:r>
              <a:t/>
            </a:r>
            <a:endParaRPr b="1" sz="1400">
              <a:solidFill>
                <a:schemeClr val="lt2"/>
              </a:solidFill>
              <a:latin typeface="Arial"/>
              <a:ea typeface="Arial"/>
              <a:cs typeface="Arial"/>
              <a:sym typeface="Arial"/>
            </a:endParaRPr>
          </a:p>
          <a:p>
            <a:pPr indent="-317500" lvl="0" marL="457200" rtl="0" algn="l">
              <a:spcBef>
                <a:spcPts val="0"/>
              </a:spcBef>
              <a:spcAft>
                <a:spcPts val="0"/>
              </a:spcAft>
              <a:buClr>
                <a:schemeClr val="lt2"/>
              </a:buClr>
              <a:buSzPts val="1400"/>
              <a:buFont typeface="Arial"/>
              <a:buChar char="●"/>
            </a:pPr>
            <a:r>
              <a:rPr lang="en" sz="1400">
                <a:solidFill>
                  <a:schemeClr val="lt2"/>
                </a:solidFill>
                <a:latin typeface="Arial"/>
                <a:ea typeface="Arial"/>
                <a:cs typeface="Arial"/>
                <a:sym typeface="Arial"/>
              </a:rPr>
              <a:t>The horizontal lines represent the separation of modules.</a:t>
            </a:r>
            <a:endParaRPr sz="1400">
              <a:solidFill>
                <a:schemeClr val="lt2"/>
              </a:solidFill>
              <a:latin typeface="Arial"/>
              <a:ea typeface="Arial"/>
              <a:cs typeface="Arial"/>
              <a:sym typeface="Arial"/>
            </a:endParaRPr>
          </a:p>
          <a:p>
            <a:pPr indent="0" lvl="0" marL="0" rtl="0" algn="l">
              <a:spcBef>
                <a:spcPts val="0"/>
              </a:spcBef>
              <a:spcAft>
                <a:spcPts val="0"/>
              </a:spcAft>
              <a:buNone/>
            </a:pPr>
            <a:r>
              <a:t/>
            </a:r>
            <a:endParaRPr sz="1400">
              <a:solidFill>
                <a:schemeClr val="lt2"/>
              </a:solidFill>
              <a:latin typeface="Arial"/>
              <a:ea typeface="Arial"/>
              <a:cs typeface="Arial"/>
              <a:sym typeface="Arial"/>
            </a:endParaRPr>
          </a:p>
          <a:p>
            <a:pPr indent="-317500" lvl="0" marL="457200" rtl="0" algn="l">
              <a:spcBef>
                <a:spcPts val="0"/>
              </a:spcBef>
              <a:spcAft>
                <a:spcPts val="0"/>
              </a:spcAft>
              <a:buClr>
                <a:schemeClr val="lt2"/>
              </a:buClr>
              <a:buSzPts val="1400"/>
              <a:buFont typeface="Arial"/>
              <a:buChar char="●"/>
            </a:pPr>
            <a:r>
              <a:rPr lang="en" sz="1400">
                <a:solidFill>
                  <a:schemeClr val="lt2"/>
                </a:solidFill>
                <a:latin typeface="Arial"/>
                <a:ea typeface="Arial"/>
                <a:cs typeface="Arial"/>
                <a:sym typeface="Arial"/>
              </a:rPr>
              <a:t>More than one box within the same section represents sub-modules.</a:t>
            </a:r>
            <a:endParaRPr sz="1400">
              <a:solidFill>
                <a:schemeClr val="lt2"/>
              </a:solidFill>
              <a:latin typeface="Arial"/>
              <a:ea typeface="Arial"/>
              <a:cs typeface="Arial"/>
              <a:sym typeface="Arial"/>
            </a:endParaRPr>
          </a:p>
          <a:p>
            <a:pPr indent="0" lvl="0" marL="0" rtl="0" algn="l">
              <a:spcBef>
                <a:spcPts val="0"/>
              </a:spcBef>
              <a:spcAft>
                <a:spcPts val="1600"/>
              </a:spcAft>
              <a:buNone/>
            </a:pPr>
            <a:r>
              <a:t/>
            </a:r>
            <a:endParaRPr/>
          </a:p>
        </p:txBody>
      </p:sp>
      <p:pic>
        <p:nvPicPr>
          <p:cNvPr id="210" name="Google Shape;210;p25"/>
          <p:cNvPicPr preferRelativeResize="0"/>
          <p:nvPr/>
        </p:nvPicPr>
        <p:blipFill>
          <a:blip r:embed="rId3">
            <a:alphaModFix/>
          </a:blip>
          <a:stretch>
            <a:fillRect/>
          </a:stretch>
        </p:blipFill>
        <p:spPr>
          <a:xfrm>
            <a:off x="4027300" y="1149975"/>
            <a:ext cx="4999326" cy="33154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p2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900">
                <a:solidFill>
                  <a:schemeClr val="accent4"/>
                </a:solidFill>
                <a:latin typeface="Arial"/>
                <a:ea typeface="Arial"/>
                <a:cs typeface="Arial"/>
                <a:sym typeface="Arial"/>
              </a:rPr>
              <a:t>Structure and relationships</a:t>
            </a:r>
            <a:endParaRPr b="1" sz="1900">
              <a:solidFill>
                <a:schemeClr val="accent4"/>
              </a:solidFill>
              <a:latin typeface="Arial"/>
              <a:ea typeface="Arial"/>
              <a:cs typeface="Arial"/>
              <a:sym typeface="Arial"/>
            </a:endParaRPr>
          </a:p>
          <a:p>
            <a:pPr indent="0" lvl="0" marL="0" rtl="0" algn="l">
              <a:spcBef>
                <a:spcPts val="0"/>
              </a:spcBef>
              <a:spcAft>
                <a:spcPts val="0"/>
              </a:spcAft>
              <a:buNone/>
            </a:pPr>
            <a:r>
              <a:t/>
            </a:r>
            <a:endParaRPr/>
          </a:p>
        </p:txBody>
      </p:sp>
      <p:sp>
        <p:nvSpPr>
          <p:cNvPr id="216" name="Google Shape;216;p26"/>
          <p:cNvSpPr txBox="1"/>
          <p:nvPr>
            <p:ph idx="1" type="body"/>
          </p:nvPr>
        </p:nvSpPr>
        <p:spPr>
          <a:xfrm>
            <a:off x="387875" y="1389775"/>
            <a:ext cx="3267300" cy="308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chemeClr val="lt2"/>
                </a:solidFill>
                <a:latin typeface="Arial"/>
                <a:ea typeface="Arial"/>
                <a:cs typeface="Arial"/>
                <a:sym typeface="Arial"/>
              </a:rPr>
              <a:t>Tester’s Side</a:t>
            </a:r>
            <a:endParaRPr b="1" sz="1500">
              <a:solidFill>
                <a:schemeClr val="lt2"/>
              </a:solidFill>
              <a:latin typeface="Arial"/>
              <a:ea typeface="Arial"/>
              <a:cs typeface="Arial"/>
              <a:sym typeface="Arial"/>
            </a:endParaRPr>
          </a:p>
          <a:p>
            <a:pPr indent="0" lvl="0" marL="0" rtl="0" algn="l">
              <a:spcBef>
                <a:spcPts val="0"/>
              </a:spcBef>
              <a:spcAft>
                <a:spcPts val="0"/>
              </a:spcAft>
              <a:buNone/>
            </a:pPr>
            <a:r>
              <a:rPr lang="en" sz="1400">
                <a:latin typeface="Arial"/>
                <a:ea typeface="Arial"/>
                <a:cs typeface="Arial"/>
                <a:sym typeface="Arial"/>
              </a:rPr>
              <a:t>The diagram shows the structure and relationship of the tester with the software. Tester firstly inserts the training data to test and then he get back the results and the count of different metapath that exist and similarity between 2 bugs. Tester is the one which can see the training as well as testing data both whereas users can only see the testing data.</a:t>
            </a:r>
            <a:endParaRPr sz="1400">
              <a:latin typeface="Arial"/>
              <a:ea typeface="Arial"/>
              <a:cs typeface="Arial"/>
              <a:sym typeface="Arial"/>
            </a:endParaRPr>
          </a:p>
          <a:p>
            <a:pPr indent="0" lvl="0" marL="0" rtl="0" algn="l">
              <a:spcBef>
                <a:spcPts val="0"/>
              </a:spcBef>
              <a:spcAft>
                <a:spcPts val="0"/>
              </a:spcAft>
              <a:buNone/>
            </a:pPr>
            <a:r>
              <a:t/>
            </a:r>
            <a:endParaRPr b="1" sz="1500">
              <a:solidFill>
                <a:srgbClr val="000000"/>
              </a:solidFill>
              <a:latin typeface="Arial"/>
              <a:ea typeface="Arial"/>
              <a:cs typeface="Arial"/>
              <a:sym typeface="Arial"/>
            </a:endParaRPr>
          </a:p>
        </p:txBody>
      </p:sp>
      <p:pic>
        <p:nvPicPr>
          <p:cNvPr id="217" name="Google Shape;217;p26"/>
          <p:cNvPicPr preferRelativeResize="0"/>
          <p:nvPr/>
        </p:nvPicPr>
        <p:blipFill>
          <a:blip r:embed="rId3">
            <a:alphaModFix/>
          </a:blip>
          <a:stretch>
            <a:fillRect/>
          </a:stretch>
        </p:blipFill>
        <p:spPr>
          <a:xfrm>
            <a:off x="4510475" y="1129475"/>
            <a:ext cx="4307053" cy="35308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27"/>
          <p:cNvSpPr txBox="1"/>
          <p:nvPr>
            <p:ph idx="1" type="body"/>
          </p:nvPr>
        </p:nvSpPr>
        <p:spPr>
          <a:xfrm>
            <a:off x="917125" y="447025"/>
            <a:ext cx="3821400" cy="418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700">
                <a:solidFill>
                  <a:schemeClr val="lt2"/>
                </a:solidFill>
                <a:latin typeface="Arial"/>
                <a:ea typeface="Arial"/>
                <a:cs typeface="Arial"/>
                <a:sym typeface="Arial"/>
              </a:rPr>
              <a:t>User’s Side:</a:t>
            </a:r>
            <a:endParaRPr b="1" sz="1700">
              <a:solidFill>
                <a:schemeClr val="lt2"/>
              </a:solidFill>
              <a:latin typeface="Arial"/>
              <a:ea typeface="Arial"/>
              <a:cs typeface="Arial"/>
              <a:sym typeface="Arial"/>
            </a:endParaRPr>
          </a:p>
          <a:p>
            <a:pPr indent="0" lvl="0" marL="0" rtl="0" algn="l">
              <a:spcBef>
                <a:spcPts val="0"/>
              </a:spcBef>
              <a:spcAft>
                <a:spcPts val="0"/>
              </a:spcAft>
              <a:buNone/>
            </a:pPr>
            <a:r>
              <a:t/>
            </a:r>
            <a:endParaRPr b="1" sz="1700">
              <a:latin typeface="Arial"/>
              <a:ea typeface="Arial"/>
              <a:cs typeface="Arial"/>
              <a:sym typeface="Arial"/>
            </a:endParaRPr>
          </a:p>
          <a:p>
            <a:pPr indent="0" lvl="0" marL="0" rtl="0" algn="l">
              <a:spcBef>
                <a:spcPts val="0"/>
              </a:spcBef>
              <a:spcAft>
                <a:spcPts val="0"/>
              </a:spcAft>
              <a:buNone/>
            </a:pPr>
            <a:r>
              <a:rPr lang="en" sz="1400">
                <a:latin typeface="Arial"/>
                <a:ea typeface="Arial"/>
                <a:cs typeface="Arial"/>
                <a:sym typeface="Arial"/>
              </a:rPr>
              <a:t>The diagram shows the structure and relationship of user with the</a:t>
            </a:r>
            <a:endParaRPr sz="1400">
              <a:latin typeface="Arial"/>
              <a:ea typeface="Arial"/>
              <a:cs typeface="Arial"/>
              <a:sym typeface="Arial"/>
            </a:endParaRPr>
          </a:p>
          <a:p>
            <a:pPr indent="0" lvl="0" marL="0" rtl="0" algn="l">
              <a:spcBef>
                <a:spcPts val="0"/>
              </a:spcBef>
              <a:spcAft>
                <a:spcPts val="0"/>
              </a:spcAft>
              <a:buNone/>
            </a:pPr>
            <a:r>
              <a:rPr lang="en" sz="1400">
                <a:latin typeface="Arial"/>
                <a:ea typeface="Arial"/>
                <a:cs typeface="Arial"/>
                <a:sym typeface="Arial"/>
              </a:rPr>
              <a:t>software. User firstly inserts the training data and then he gets back the results for different types of meta paths between that exists (all possible) and counts the paths that exist. And then the calculation is done on the basis of relations that are similar between 2 bugs.</a:t>
            </a:r>
            <a:endParaRPr sz="1400">
              <a:latin typeface="Arial"/>
              <a:ea typeface="Arial"/>
              <a:cs typeface="Arial"/>
              <a:sym typeface="Arial"/>
            </a:endParaRPr>
          </a:p>
          <a:p>
            <a:pPr indent="0" lvl="0" marL="0" rtl="0" algn="l">
              <a:spcBef>
                <a:spcPts val="0"/>
              </a:spcBef>
              <a:spcAft>
                <a:spcPts val="0"/>
              </a:spcAft>
              <a:buNone/>
            </a:pPr>
            <a:r>
              <a:t/>
            </a:r>
            <a:endParaRPr sz="1400">
              <a:solidFill>
                <a:srgbClr val="000000"/>
              </a:solidFill>
              <a:latin typeface="Arial"/>
              <a:ea typeface="Arial"/>
              <a:cs typeface="Arial"/>
              <a:sym typeface="Arial"/>
            </a:endParaRPr>
          </a:p>
          <a:p>
            <a:pPr indent="0" lvl="0" marL="0" rtl="0" algn="l">
              <a:spcBef>
                <a:spcPts val="0"/>
              </a:spcBef>
              <a:spcAft>
                <a:spcPts val="0"/>
              </a:spcAft>
              <a:buNone/>
            </a:pPr>
            <a:r>
              <a:t/>
            </a:r>
            <a:endParaRPr b="1" sz="1700">
              <a:solidFill>
                <a:schemeClr val="lt2"/>
              </a:solidFill>
              <a:latin typeface="Arial"/>
              <a:ea typeface="Arial"/>
              <a:cs typeface="Arial"/>
              <a:sym typeface="Arial"/>
            </a:endParaRPr>
          </a:p>
          <a:p>
            <a:pPr indent="0" lvl="0" marL="0" rtl="0" algn="l">
              <a:spcBef>
                <a:spcPts val="0"/>
              </a:spcBef>
              <a:spcAft>
                <a:spcPts val="1600"/>
              </a:spcAft>
              <a:buNone/>
            </a:pPr>
            <a:r>
              <a:t/>
            </a:r>
            <a:endParaRPr/>
          </a:p>
        </p:txBody>
      </p:sp>
      <p:pic>
        <p:nvPicPr>
          <p:cNvPr id="223" name="Google Shape;223;p27"/>
          <p:cNvPicPr preferRelativeResize="0"/>
          <p:nvPr/>
        </p:nvPicPr>
        <p:blipFill>
          <a:blip r:embed="rId3">
            <a:alphaModFix/>
          </a:blip>
          <a:stretch>
            <a:fillRect/>
          </a:stretch>
        </p:blipFill>
        <p:spPr>
          <a:xfrm>
            <a:off x="5054425" y="865650"/>
            <a:ext cx="3821400" cy="34122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28"/>
          <p:cNvSpPr txBox="1"/>
          <p:nvPr>
            <p:ph type="title"/>
          </p:nvPr>
        </p:nvSpPr>
        <p:spPr>
          <a:xfrm>
            <a:off x="1165225" y="211800"/>
            <a:ext cx="7038900" cy="9141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2700">
                <a:solidFill>
                  <a:schemeClr val="accent4"/>
                </a:solidFill>
                <a:latin typeface="Arial"/>
                <a:ea typeface="Arial"/>
                <a:cs typeface="Arial"/>
                <a:sym typeface="Arial"/>
              </a:rPr>
              <a:t> Logical Architecture </a:t>
            </a:r>
            <a:endParaRPr b="1" sz="2700">
              <a:solidFill>
                <a:schemeClr val="accent4"/>
              </a:solidFill>
              <a:latin typeface="Arial"/>
              <a:ea typeface="Arial"/>
              <a:cs typeface="Arial"/>
              <a:sym typeface="Arial"/>
            </a:endParaRPr>
          </a:p>
          <a:p>
            <a:pPr indent="-355600" lvl="0" marL="457200" rtl="0" algn="l">
              <a:lnSpc>
                <a:spcPct val="115000"/>
              </a:lnSpc>
              <a:spcBef>
                <a:spcPts val="0"/>
              </a:spcBef>
              <a:spcAft>
                <a:spcPts val="0"/>
              </a:spcAft>
              <a:buClr>
                <a:schemeClr val="lt2"/>
              </a:buClr>
              <a:buSzPts val="2000"/>
              <a:buFont typeface="Arial"/>
              <a:buAutoNum type="alphaLcParenR"/>
            </a:pPr>
            <a:r>
              <a:rPr b="1" lang="en" sz="2000">
                <a:solidFill>
                  <a:schemeClr val="lt2"/>
                </a:solidFill>
                <a:latin typeface="Arial"/>
                <a:ea typeface="Arial"/>
                <a:cs typeface="Arial"/>
                <a:sym typeface="Arial"/>
              </a:rPr>
              <a:t>Class Diagram :</a:t>
            </a:r>
            <a:endParaRPr b="1" sz="2000">
              <a:solidFill>
                <a:schemeClr val="lt2"/>
              </a:solidFill>
              <a:latin typeface="Arial"/>
              <a:ea typeface="Arial"/>
              <a:cs typeface="Arial"/>
              <a:sym typeface="Arial"/>
            </a:endParaRPr>
          </a:p>
          <a:p>
            <a:pPr indent="0" lvl="0" marL="0" rtl="0" algn="l">
              <a:spcBef>
                <a:spcPts val="0"/>
              </a:spcBef>
              <a:spcAft>
                <a:spcPts val="0"/>
              </a:spcAft>
              <a:buNone/>
            </a:pPr>
            <a:r>
              <a:t/>
            </a:r>
            <a:endParaRPr sz="3000">
              <a:solidFill>
                <a:schemeClr val="lt2"/>
              </a:solidFill>
            </a:endParaRPr>
          </a:p>
        </p:txBody>
      </p:sp>
      <p:pic>
        <p:nvPicPr>
          <p:cNvPr id="229" name="Google Shape;229;p28"/>
          <p:cNvPicPr preferRelativeResize="0"/>
          <p:nvPr/>
        </p:nvPicPr>
        <p:blipFill>
          <a:blip r:embed="rId3">
            <a:alphaModFix/>
          </a:blip>
          <a:stretch>
            <a:fillRect/>
          </a:stretch>
        </p:blipFill>
        <p:spPr>
          <a:xfrm>
            <a:off x="1298400" y="1236750"/>
            <a:ext cx="7179651" cy="36421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Google Shape;234;p2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457200" rtl="0" algn="ctr">
              <a:lnSpc>
                <a:spcPct val="115000"/>
              </a:lnSpc>
              <a:spcBef>
                <a:spcPts val="0"/>
              </a:spcBef>
              <a:spcAft>
                <a:spcPts val="0"/>
              </a:spcAft>
              <a:buNone/>
            </a:pPr>
            <a:r>
              <a:rPr b="1" lang="en">
                <a:solidFill>
                  <a:schemeClr val="accent4"/>
                </a:solidFill>
                <a:latin typeface="Arial"/>
                <a:ea typeface="Arial"/>
                <a:cs typeface="Arial"/>
                <a:sym typeface="Arial"/>
              </a:rPr>
              <a:t>Sequence Diagrams:</a:t>
            </a:r>
            <a:endParaRPr b="1">
              <a:solidFill>
                <a:schemeClr val="accent4"/>
              </a:solidFill>
              <a:latin typeface="Arial"/>
              <a:ea typeface="Arial"/>
              <a:cs typeface="Arial"/>
              <a:sym typeface="Arial"/>
            </a:endParaRPr>
          </a:p>
          <a:p>
            <a:pPr indent="0" lvl="0" marL="0" rtl="0" algn="l">
              <a:spcBef>
                <a:spcPts val="0"/>
              </a:spcBef>
              <a:spcAft>
                <a:spcPts val="0"/>
              </a:spcAft>
              <a:buNone/>
            </a:pPr>
            <a:r>
              <a:t/>
            </a:r>
            <a:endParaRPr/>
          </a:p>
        </p:txBody>
      </p:sp>
      <p:sp>
        <p:nvSpPr>
          <p:cNvPr id="235" name="Google Shape;235;p29"/>
          <p:cNvSpPr txBox="1"/>
          <p:nvPr>
            <p:ph idx="1" type="body"/>
          </p:nvPr>
        </p:nvSpPr>
        <p:spPr>
          <a:xfrm>
            <a:off x="520200" y="934975"/>
            <a:ext cx="3796500" cy="3946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400">
                <a:solidFill>
                  <a:schemeClr val="lt2"/>
                </a:solidFill>
                <a:latin typeface="Arial"/>
                <a:ea typeface="Arial"/>
                <a:cs typeface="Arial"/>
                <a:sym typeface="Arial"/>
              </a:rPr>
              <a:t>The sequence diagram on the right side represents how our software is basically</a:t>
            </a:r>
            <a:endParaRPr sz="1400">
              <a:solidFill>
                <a:schemeClr val="lt2"/>
              </a:solidFill>
              <a:latin typeface="Arial"/>
              <a:ea typeface="Arial"/>
              <a:cs typeface="Arial"/>
              <a:sym typeface="Arial"/>
            </a:endParaRPr>
          </a:p>
          <a:p>
            <a:pPr indent="0" lvl="0" marL="0" rtl="0" algn="just">
              <a:spcBef>
                <a:spcPts val="0"/>
              </a:spcBef>
              <a:spcAft>
                <a:spcPts val="0"/>
              </a:spcAft>
              <a:buNone/>
            </a:pPr>
            <a:r>
              <a:rPr lang="en" sz="1400">
                <a:solidFill>
                  <a:schemeClr val="lt2"/>
                </a:solidFill>
                <a:latin typeface="Arial"/>
                <a:ea typeface="Arial"/>
                <a:cs typeface="Arial"/>
                <a:sym typeface="Arial"/>
              </a:rPr>
              <a:t>going to work. The User/Client will provide the required dataset and as an output of trained algorithm will produce the required results based on the parameters selected by the user.</a:t>
            </a:r>
            <a:endParaRPr sz="1400">
              <a:solidFill>
                <a:schemeClr val="lt2"/>
              </a:solidFill>
              <a:latin typeface="Arial"/>
              <a:ea typeface="Arial"/>
              <a:cs typeface="Arial"/>
              <a:sym typeface="Arial"/>
            </a:endParaRPr>
          </a:p>
          <a:p>
            <a:pPr indent="0" lvl="0" marL="0" rtl="0" algn="just">
              <a:spcBef>
                <a:spcPts val="0"/>
              </a:spcBef>
              <a:spcAft>
                <a:spcPts val="0"/>
              </a:spcAft>
              <a:buNone/>
            </a:pPr>
            <a:r>
              <a:rPr lang="en" sz="1400">
                <a:latin typeface="Arial"/>
                <a:ea typeface="Arial"/>
                <a:cs typeface="Arial"/>
                <a:sym typeface="Arial"/>
              </a:rPr>
              <a:t>Basically, our sequence diagrams represent either how our software interacts with the user to produce the required results, how our algorithm was trained by the trainer so that algorithm could become capable of Predicting accurate similarity between 2 bugs and calculate the percentage of similar text based on topic, understanding by using n gram similarity.</a:t>
            </a:r>
            <a:endParaRPr sz="1400">
              <a:latin typeface="Arial"/>
              <a:ea typeface="Arial"/>
              <a:cs typeface="Arial"/>
              <a:sym typeface="Arial"/>
            </a:endParaRPr>
          </a:p>
          <a:p>
            <a:pPr indent="0" lvl="0" marL="0" rtl="0" algn="just">
              <a:spcBef>
                <a:spcPts val="0"/>
              </a:spcBef>
              <a:spcAft>
                <a:spcPts val="0"/>
              </a:spcAft>
              <a:buNone/>
            </a:pPr>
            <a:r>
              <a:t/>
            </a:r>
            <a:endParaRPr sz="1400">
              <a:latin typeface="Arial"/>
              <a:ea typeface="Arial"/>
              <a:cs typeface="Arial"/>
              <a:sym typeface="Arial"/>
            </a:endParaRPr>
          </a:p>
          <a:p>
            <a:pPr indent="0" lvl="0" marL="0" rtl="0" algn="just">
              <a:spcBef>
                <a:spcPts val="0"/>
              </a:spcBef>
              <a:spcAft>
                <a:spcPts val="1600"/>
              </a:spcAft>
              <a:buNone/>
            </a:pPr>
            <a:r>
              <a:t/>
            </a:r>
            <a:endParaRPr/>
          </a:p>
        </p:txBody>
      </p:sp>
      <p:pic>
        <p:nvPicPr>
          <p:cNvPr id="236" name="Google Shape;236;p29"/>
          <p:cNvPicPr preferRelativeResize="0"/>
          <p:nvPr/>
        </p:nvPicPr>
        <p:blipFill>
          <a:blip r:embed="rId3">
            <a:alphaModFix/>
          </a:blip>
          <a:stretch>
            <a:fillRect/>
          </a:stretch>
        </p:blipFill>
        <p:spPr>
          <a:xfrm>
            <a:off x="4447975" y="1125250"/>
            <a:ext cx="4417050" cy="36586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Google Shape;241;p30"/>
          <p:cNvSpPr txBox="1"/>
          <p:nvPr>
            <p:ph type="title"/>
          </p:nvPr>
        </p:nvSpPr>
        <p:spPr>
          <a:xfrm>
            <a:off x="1297500" y="393750"/>
            <a:ext cx="7038900" cy="624000"/>
          </a:xfrm>
          <a:prstGeom prst="rect">
            <a:avLst/>
          </a:prstGeom>
        </p:spPr>
        <p:txBody>
          <a:bodyPr anchorCtr="0" anchor="t" bIns="91425" lIns="91425" spcFirstLastPara="1" rIns="91425" wrap="square" tIns="91425">
            <a:noAutofit/>
          </a:bodyPr>
          <a:lstStyle/>
          <a:p>
            <a:pPr indent="0" lvl="0" marL="457200" rtl="0" algn="ctr">
              <a:lnSpc>
                <a:spcPct val="115000"/>
              </a:lnSpc>
              <a:spcBef>
                <a:spcPts val="0"/>
              </a:spcBef>
              <a:spcAft>
                <a:spcPts val="0"/>
              </a:spcAft>
              <a:buNone/>
            </a:pPr>
            <a:r>
              <a:rPr b="1" lang="en" sz="2100">
                <a:solidFill>
                  <a:schemeClr val="accent4"/>
                </a:solidFill>
                <a:latin typeface="Arial"/>
                <a:ea typeface="Arial"/>
                <a:cs typeface="Arial"/>
                <a:sym typeface="Arial"/>
              </a:rPr>
              <a:t>STATE DIAGRAMS</a:t>
            </a:r>
            <a:endParaRPr sz="3100">
              <a:solidFill>
                <a:schemeClr val="accent4"/>
              </a:solidFill>
            </a:endParaRPr>
          </a:p>
        </p:txBody>
      </p:sp>
      <p:sp>
        <p:nvSpPr>
          <p:cNvPr id="242" name="Google Shape;242;p30"/>
          <p:cNvSpPr txBox="1"/>
          <p:nvPr>
            <p:ph idx="1" type="body"/>
          </p:nvPr>
        </p:nvSpPr>
        <p:spPr>
          <a:xfrm>
            <a:off x="1297500" y="1017750"/>
            <a:ext cx="7038900" cy="11205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400">
                <a:latin typeface="Arial"/>
                <a:ea typeface="Arial"/>
                <a:cs typeface="Arial"/>
                <a:sym typeface="Arial"/>
              </a:rPr>
              <a:t>State diagrams are mainly used to capture the behaviour of software system. State machine diagrams can be used to model the behavior of a class, a subsystem, a package, or even an entire system. It is also called a </a:t>
            </a:r>
            <a:r>
              <a:rPr b="1" lang="en" sz="1400">
                <a:latin typeface="Arial"/>
                <a:ea typeface="Arial"/>
                <a:cs typeface="Arial"/>
                <a:sym typeface="Arial"/>
              </a:rPr>
              <a:t>Statechart or State Transition diagram.</a:t>
            </a:r>
            <a:endParaRPr b="1" sz="1400">
              <a:latin typeface="Arial"/>
              <a:ea typeface="Arial"/>
              <a:cs typeface="Arial"/>
              <a:sym typeface="Arial"/>
            </a:endParaRPr>
          </a:p>
          <a:p>
            <a:pPr indent="0" lvl="0" marL="0" rtl="0" algn="just">
              <a:spcBef>
                <a:spcPts val="0"/>
              </a:spcBef>
              <a:spcAft>
                <a:spcPts val="1600"/>
              </a:spcAft>
              <a:buNone/>
            </a:pPr>
            <a:r>
              <a:t/>
            </a:r>
            <a:endParaRPr/>
          </a:p>
        </p:txBody>
      </p:sp>
      <p:sp>
        <p:nvSpPr>
          <p:cNvPr id="243" name="Google Shape;243;p30"/>
          <p:cNvSpPr txBox="1"/>
          <p:nvPr/>
        </p:nvSpPr>
        <p:spPr>
          <a:xfrm>
            <a:off x="1691062" y="2350575"/>
            <a:ext cx="3190200" cy="2394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200">
                <a:solidFill>
                  <a:schemeClr val="lt2"/>
                </a:solidFill>
              </a:rPr>
              <a:t>State diagram 1: Admin inserts data</a:t>
            </a:r>
            <a:endParaRPr b="1" sz="1200">
              <a:solidFill>
                <a:schemeClr val="lt2"/>
              </a:solidFill>
            </a:endParaRPr>
          </a:p>
          <a:p>
            <a:pPr indent="0" lvl="0" marL="0" rtl="0" algn="l">
              <a:lnSpc>
                <a:spcPct val="115000"/>
              </a:lnSpc>
              <a:spcBef>
                <a:spcPts val="0"/>
              </a:spcBef>
              <a:spcAft>
                <a:spcPts val="0"/>
              </a:spcAft>
              <a:buNone/>
            </a:pPr>
            <a:r>
              <a:t/>
            </a:r>
            <a:endParaRPr b="1" sz="1200">
              <a:solidFill>
                <a:schemeClr val="lt1"/>
              </a:solidFill>
            </a:endParaRPr>
          </a:p>
        </p:txBody>
      </p:sp>
      <p:pic>
        <p:nvPicPr>
          <p:cNvPr id="244" name="Google Shape;244;p30"/>
          <p:cNvPicPr preferRelativeResize="0"/>
          <p:nvPr/>
        </p:nvPicPr>
        <p:blipFill>
          <a:blip r:embed="rId3">
            <a:alphaModFix/>
          </a:blip>
          <a:stretch>
            <a:fillRect/>
          </a:stretch>
        </p:blipFill>
        <p:spPr>
          <a:xfrm>
            <a:off x="1691050" y="2770200"/>
            <a:ext cx="2839300" cy="1879200"/>
          </a:xfrm>
          <a:prstGeom prst="rect">
            <a:avLst/>
          </a:prstGeom>
          <a:noFill/>
          <a:ln>
            <a:noFill/>
          </a:ln>
        </p:spPr>
      </p:pic>
      <p:sp>
        <p:nvSpPr>
          <p:cNvPr id="245" name="Google Shape;245;p30"/>
          <p:cNvSpPr txBox="1"/>
          <p:nvPr/>
        </p:nvSpPr>
        <p:spPr>
          <a:xfrm>
            <a:off x="5309350" y="2350575"/>
            <a:ext cx="3190200" cy="2394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200">
                <a:solidFill>
                  <a:schemeClr val="lt2"/>
                </a:solidFill>
              </a:rPr>
              <a:t>State diagram 2: Trainer inserts data</a:t>
            </a:r>
            <a:endParaRPr sz="1200">
              <a:solidFill>
                <a:schemeClr val="lt2"/>
              </a:solidFill>
            </a:endParaRPr>
          </a:p>
        </p:txBody>
      </p:sp>
      <p:pic>
        <p:nvPicPr>
          <p:cNvPr id="246" name="Google Shape;246;p30"/>
          <p:cNvPicPr preferRelativeResize="0"/>
          <p:nvPr/>
        </p:nvPicPr>
        <p:blipFill>
          <a:blip r:embed="rId4">
            <a:alphaModFix/>
          </a:blip>
          <a:stretch>
            <a:fillRect/>
          </a:stretch>
        </p:blipFill>
        <p:spPr>
          <a:xfrm>
            <a:off x="5423025" y="2787500"/>
            <a:ext cx="2962875" cy="18446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Google Shape;251;p31"/>
          <p:cNvSpPr txBox="1"/>
          <p:nvPr>
            <p:ph type="title"/>
          </p:nvPr>
        </p:nvSpPr>
        <p:spPr>
          <a:xfrm>
            <a:off x="1182188" y="129150"/>
            <a:ext cx="7038900" cy="914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500">
                <a:solidFill>
                  <a:schemeClr val="lt2"/>
                </a:solidFill>
                <a:latin typeface="Arial"/>
                <a:ea typeface="Arial"/>
                <a:cs typeface="Arial"/>
                <a:sym typeface="Arial"/>
              </a:rPr>
              <a:t>State diagram 3: Algorithm for path counts</a:t>
            </a:r>
            <a:endParaRPr sz="2500">
              <a:solidFill>
                <a:schemeClr val="lt2"/>
              </a:solidFill>
            </a:endParaRPr>
          </a:p>
        </p:txBody>
      </p:sp>
      <p:pic>
        <p:nvPicPr>
          <p:cNvPr id="252" name="Google Shape;252;p31"/>
          <p:cNvPicPr preferRelativeResize="0"/>
          <p:nvPr/>
        </p:nvPicPr>
        <p:blipFill>
          <a:blip r:embed="rId3">
            <a:alphaModFix/>
          </a:blip>
          <a:stretch>
            <a:fillRect/>
          </a:stretch>
        </p:blipFill>
        <p:spPr>
          <a:xfrm>
            <a:off x="963088" y="588525"/>
            <a:ext cx="7269526" cy="1843200"/>
          </a:xfrm>
          <a:prstGeom prst="rect">
            <a:avLst/>
          </a:prstGeom>
          <a:noFill/>
          <a:ln>
            <a:noFill/>
          </a:ln>
        </p:spPr>
      </p:pic>
      <p:sp>
        <p:nvSpPr>
          <p:cNvPr id="253" name="Google Shape;253;p31"/>
          <p:cNvSpPr txBox="1"/>
          <p:nvPr/>
        </p:nvSpPr>
        <p:spPr>
          <a:xfrm>
            <a:off x="1122800" y="2513850"/>
            <a:ext cx="7157700" cy="2718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solidFill>
                  <a:schemeClr val="lt2"/>
                </a:solidFill>
              </a:rPr>
              <a:t>State Diagram 4: Similarity between 2 bugs</a:t>
            </a:r>
            <a:endParaRPr>
              <a:solidFill>
                <a:schemeClr val="lt2"/>
              </a:solidFill>
            </a:endParaRPr>
          </a:p>
        </p:txBody>
      </p:sp>
      <p:pic>
        <p:nvPicPr>
          <p:cNvPr id="254" name="Google Shape;254;p31"/>
          <p:cNvPicPr preferRelativeResize="0"/>
          <p:nvPr/>
        </p:nvPicPr>
        <p:blipFill>
          <a:blip r:embed="rId4">
            <a:alphaModFix/>
          </a:blip>
          <a:stretch>
            <a:fillRect/>
          </a:stretch>
        </p:blipFill>
        <p:spPr>
          <a:xfrm>
            <a:off x="963100" y="3037600"/>
            <a:ext cx="7269526" cy="17866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lnSpc>
                <a:spcPct val="115000"/>
              </a:lnSpc>
              <a:spcBef>
                <a:spcPts val="2000"/>
              </a:spcBef>
              <a:spcAft>
                <a:spcPts val="0"/>
              </a:spcAft>
              <a:buNone/>
            </a:pPr>
            <a:r>
              <a:rPr b="1" lang="en" sz="2200">
                <a:solidFill>
                  <a:schemeClr val="accent4"/>
                </a:solidFill>
                <a:latin typeface="Arial"/>
                <a:ea typeface="Arial"/>
                <a:cs typeface="Arial"/>
                <a:sym typeface="Arial"/>
              </a:rPr>
              <a:t>ABSTRACT</a:t>
            </a:r>
            <a:endParaRPr b="1" sz="2200">
              <a:solidFill>
                <a:schemeClr val="accent4"/>
              </a:solidFill>
              <a:latin typeface="Arial"/>
              <a:ea typeface="Arial"/>
              <a:cs typeface="Arial"/>
              <a:sym typeface="Arial"/>
            </a:endParaRPr>
          </a:p>
          <a:p>
            <a:pPr indent="0" lvl="0" marL="0" rtl="0" algn="ctr">
              <a:spcBef>
                <a:spcPts val="600"/>
              </a:spcBef>
              <a:spcAft>
                <a:spcPts val="0"/>
              </a:spcAft>
              <a:buNone/>
            </a:pPr>
            <a:r>
              <a:t/>
            </a:r>
            <a:endParaRPr>
              <a:solidFill>
                <a:schemeClr val="accent4"/>
              </a:solidFill>
            </a:endParaRPr>
          </a:p>
        </p:txBody>
      </p:sp>
      <p:sp>
        <p:nvSpPr>
          <p:cNvPr id="143" name="Google Shape;143;p1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2000">
              <a:solidFill>
                <a:srgbClr val="000000"/>
              </a:solidFill>
              <a:latin typeface="Times New Roman"/>
              <a:ea typeface="Times New Roman"/>
              <a:cs typeface="Times New Roman"/>
              <a:sym typeface="Times New Roman"/>
            </a:endParaRPr>
          </a:p>
          <a:p>
            <a:pPr indent="0" lvl="0" marL="457200" rtl="0" algn="l">
              <a:spcBef>
                <a:spcPts val="0"/>
              </a:spcBef>
              <a:spcAft>
                <a:spcPts val="0"/>
              </a:spcAft>
              <a:buNone/>
            </a:pPr>
            <a:r>
              <a:rPr b="1" lang="en" sz="2000">
                <a:solidFill>
                  <a:schemeClr val="lt2"/>
                </a:solidFill>
                <a:latin typeface="Times New Roman"/>
                <a:ea typeface="Times New Roman"/>
                <a:cs typeface="Times New Roman"/>
                <a:sym typeface="Times New Roman"/>
              </a:rPr>
              <a:t>In this research project we have devised an algorithm to predict the relationship (any kind of relationship) between any pair of given bugs. This algorithm takes input from all the previous relationships between the bugs and predicts the extent of any new relationship between any new pairs of bugs.</a:t>
            </a:r>
            <a:endParaRPr sz="2000">
              <a:solidFill>
                <a:schemeClr val="lt2"/>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Google Shape;259;p3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2100">
                <a:solidFill>
                  <a:schemeClr val="accent4"/>
                </a:solidFill>
                <a:latin typeface="Arial"/>
                <a:ea typeface="Arial"/>
                <a:cs typeface="Arial"/>
                <a:sym typeface="Arial"/>
              </a:rPr>
              <a:t>Design decisions and tradeoffs</a:t>
            </a:r>
            <a:endParaRPr b="1" sz="2100">
              <a:solidFill>
                <a:schemeClr val="accent4"/>
              </a:solidFill>
              <a:latin typeface="Arial"/>
              <a:ea typeface="Arial"/>
              <a:cs typeface="Arial"/>
              <a:sym typeface="Arial"/>
            </a:endParaRPr>
          </a:p>
          <a:p>
            <a:pPr indent="0" lvl="0" marL="0" rtl="0" algn="l">
              <a:spcBef>
                <a:spcPts val="0"/>
              </a:spcBef>
              <a:spcAft>
                <a:spcPts val="0"/>
              </a:spcAft>
              <a:buNone/>
            </a:pPr>
            <a:r>
              <a:t/>
            </a:r>
            <a:endParaRPr b="1" sz="2100">
              <a:solidFill>
                <a:schemeClr val="accent4"/>
              </a:solidFill>
              <a:latin typeface="Arial"/>
              <a:ea typeface="Arial"/>
              <a:cs typeface="Arial"/>
              <a:sym typeface="Arial"/>
            </a:endParaRPr>
          </a:p>
        </p:txBody>
      </p:sp>
      <p:sp>
        <p:nvSpPr>
          <p:cNvPr id="260" name="Google Shape;260;p32"/>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7500" lvl="0" marL="457200" rtl="0" algn="just">
              <a:spcBef>
                <a:spcPts val="0"/>
              </a:spcBef>
              <a:spcAft>
                <a:spcPts val="0"/>
              </a:spcAft>
              <a:buClr>
                <a:srgbClr val="FFFFFF"/>
              </a:buClr>
              <a:buSzPts val="1400"/>
              <a:buFont typeface="Arial"/>
              <a:buChar char="●"/>
            </a:pPr>
            <a:r>
              <a:rPr lang="en" sz="1400">
                <a:solidFill>
                  <a:srgbClr val="FFFFFF"/>
                </a:solidFill>
                <a:latin typeface="Arial"/>
                <a:ea typeface="Arial"/>
                <a:cs typeface="Arial"/>
                <a:sym typeface="Arial"/>
              </a:rPr>
              <a:t>Since our Software involves the prediction of links between any specified entities thus it does not have any frontend involved with it all it includes is the prediction of accurate links. Thus, this software has a wide range of applications and can be put to use with many other products such as social media platforms, performance analyzers, etc. </a:t>
            </a:r>
            <a:endParaRPr sz="1400">
              <a:solidFill>
                <a:srgbClr val="FFFFFF"/>
              </a:solidFill>
              <a:latin typeface="Arial"/>
              <a:ea typeface="Arial"/>
              <a:cs typeface="Arial"/>
              <a:sym typeface="Arial"/>
            </a:endParaRPr>
          </a:p>
          <a:p>
            <a:pPr indent="-317500" lvl="0" marL="457200" rtl="0" algn="just">
              <a:spcBef>
                <a:spcPts val="0"/>
              </a:spcBef>
              <a:spcAft>
                <a:spcPts val="0"/>
              </a:spcAft>
              <a:buClr>
                <a:schemeClr val="lt2"/>
              </a:buClr>
              <a:buSzPts val="1400"/>
              <a:buFont typeface="Arial"/>
              <a:buChar char="●"/>
            </a:pPr>
            <a:r>
              <a:rPr lang="en" sz="1400">
                <a:solidFill>
                  <a:schemeClr val="lt2"/>
                </a:solidFill>
                <a:latin typeface="Arial"/>
                <a:ea typeface="Arial"/>
                <a:cs typeface="Arial"/>
                <a:sym typeface="Arial"/>
              </a:rPr>
              <a:t>The Design decision to use a Relational Database rather than a Non-Relational Database is basically to improve the scalability and also because we have a defined Schema in case of SQL databases. </a:t>
            </a:r>
            <a:endParaRPr sz="1400">
              <a:solidFill>
                <a:schemeClr val="lt2"/>
              </a:solidFill>
              <a:latin typeface="Arial"/>
              <a:ea typeface="Arial"/>
              <a:cs typeface="Arial"/>
              <a:sym typeface="Arial"/>
            </a:endParaRPr>
          </a:p>
          <a:p>
            <a:pPr indent="-317500" lvl="0" marL="457200" rtl="0" algn="just">
              <a:spcBef>
                <a:spcPts val="0"/>
              </a:spcBef>
              <a:spcAft>
                <a:spcPts val="0"/>
              </a:spcAft>
              <a:buClr>
                <a:srgbClr val="FFFFFF"/>
              </a:buClr>
              <a:buSzPts val="1400"/>
              <a:buFont typeface="Arial"/>
              <a:buChar char="●"/>
            </a:pPr>
            <a:r>
              <a:rPr lang="en" sz="1400">
                <a:solidFill>
                  <a:srgbClr val="FFFFFF"/>
                </a:solidFill>
                <a:latin typeface="Arial"/>
                <a:ea typeface="Arial"/>
                <a:cs typeface="Arial"/>
                <a:sym typeface="Arial"/>
              </a:rPr>
              <a:t>The End-user for our software are basically other product-based applications that can use our software to improve their product and increase its functionality.</a:t>
            </a:r>
            <a:endParaRPr b="1" sz="1400">
              <a:solidFill>
                <a:srgbClr val="FFFFFF"/>
              </a:solidFill>
              <a:latin typeface="Arial"/>
              <a:ea typeface="Arial"/>
              <a:cs typeface="Arial"/>
              <a:sym typeface="Arial"/>
            </a:endParaRPr>
          </a:p>
          <a:p>
            <a:pPr indent="0" lvl="0" marL="0" rtl="0" algn="l">
              <a:spcBef>
                <a:spcPts val="0"/>
              </a:spcBef>
              <a:spcAft>
                <a:spcPts val="1600"/>
              </a:spcAft>
              <a:buNone/>
            </a:pPr>
            <a:r>
              <a:t/>
            </a:r>
            <a:endParaRPr sz="1400">
              <a:solidFill>
                <a:srgbClr val="FFFFFF"/>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sp>
        <p:nvSpPr>
          <p:cNvPr id="265" name="Google Shape;265;p33"/>
          <p:cNvSpPr txBox="1"/>
          <p:nvPr>
            <p:ph type="title"/>
          </p:nvPr>
        </p:nvSpPr>
        <p:spPr>
          <a:xfrm>
            <a:off x="1052550" y="2028925"/>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200">
                <a:solidFill>
                  <a:schemeClr val="accent4"/>
                </a:solidFill>
                <a:latin typeface="Arial"/>
                <a:ea typeface="Arial"/>
                <a:cs typeface="Arial"/>
                <a:sym typeface="Arial"/>
              </a:rPr>
              <a:t>Use Case</a:t>
            </a:r>
            <a:endParaRPr sz="4200">
              <a:solidFill>
                <a:schemeClr val="accent4"/>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9" name="Shape 269"/>
        <p:cNvGrpSpPr/>
        <p:nvPr/>
      </p:nvGrpSpPr>
      <p:grpSpPr>
        <a:xfrm>
          <a:off x="0" y="0"/>
          <a:ext cx="0" cy="0"/>
          <a:chOff x="0" y="0"/>
          <a:chExt cx="0" cy="0"/>
        </a:xfrm>
      </p:grpSpPr>
      <p:pic>
        <p:nvPicPr>
          <p:cNvPr id="270" name="Google Shape;270;p34"/>
          <p:cNvPicPr preferRelativeResize="0"/>
          <p:nvPr/>
        </p:nvPicPr>
        <p:blipFill>
          <a:blip r:embed="rId3">
            <a:alphaModFix/>
          </a:blip>
          <a:stretch>
            <a:fillRect/>
          </a:stretch>
        </p:blipFill>
        <p:spPr>
          <a:xfrm>
            <a:off x="0" y="0"/>
            <a:ext cx="9143999" cy="514349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4" name="Shape 274"/>
        <p:cNvGrpSpPr/>
        <p:nvPr/>
      </p:nvGrpSpPr>
      <p:grpSpPr>
        <a:xfrm>
          <a:off x="0" y="0"/>
          <a:ext cx="0" cy="0"/>
          <a:chOff x="0" y="0"/>
          <a:chExt cx="0" cy="0"/>
        </a:xfrm>
      </p:grpSpPr>
      <p:sp>
        <p:nvSpPr>
          <p:cNvPr id="275" name="Google Shape;275;p35"/>
          <p:cNvSpPr txBox="1"/>
          <p:nvPr>
            <p:ph type="title"/>
          </p:nvPr>
        </p:nvSpPr>
        <p:spPr>
          <a:xfrm>
            <a:off x="1289250" y="7130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accent4"/>
                </a:solidFill>
                <a:latin typeface="Arial"/>
                <a:ea typeface="Arial"/>
                <a:cs typeface="Arial"/>
                <a:sym typeface="Arial"/>
              </a:rPr>
              <a:t>Functionality of Use Case</a:t>
            </a:r>
            <a:endParaRPr>
              <a:solidFill>
                <a:schemeClr val="accent4"/>
              </a:solidFill>
              <a:latin typeface="Arial"/>
              <a:ea typeface="Arial"/>
              <a:cs typeface="Arial"/>
              <a:sym typeface="Arial"/>
            </a:endParaRPr>
          </a:p>
        </p:txBody>
      </p:sp>
      <p:sp>
        <p:nvSpPr>
          <p:cNvPr id="276" name="Google Shape;276;p35"/>
          <p:cNvSpPr txBox="1"/>
          <p:nvPr>
            <p:ph idx="1" type="body"/>
          </p:nvPr>
        </p:nvSpPr>
        <p:spPr>
          <a:xfrm>
            <a:off x="1256150" y="985400"/>
            <a:ext cx="3403200" cy="41211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rgbClr val="FFFFFF"/>
              </a:buClr>
              <a:buSzPts val="1100"/>
              <a:buFont typeface="Montserrat"/>
              <a:buChar char="●"/>
            </a:pPr>
            <a:r>
              <a:rPr b="1" lang="en" sz="1100">
                <a:solidFill>
                  <a:srgbClr val="FFFFFF"/>
                </a:solidFill>
                <a:latin typeface="Montserrat"/>
                <a:ea typeface="Montserrat"/>
                <a:cs typeface="Montserrat"/>
                <a:sym typeface="Montserrat"/>
              </a:rPr>
              <a:t>Name : </a:t>
            </a:r>
            <a:r>
              <a:rPr lang="en" sz="1100">
                <a:solidFill>
                  <a:srgbClr val="FFFFFF"/>
                </a:solidFill>
                <a:latin typeface="Montserrat"/>
                <a:ea typeface="Montserrat"/>
                <a:cs typeface="Montserrat"/>
                <a:sym typeface="Montserrat"/>
              </a:rPr>
              <a:t> Login </a:t>
            </a:r>
            <a:endParaRPr sz="1100">
              <a:solidFill>
                <a:srgbClr val="FFFFFF"/>
              </a:solidFill>
              <a:latin typeface="Montserrat"/>
              <a:ea typeface="Montserrat"/>
              <a:cs typeface="Montserrat"/>
              <a:sym typeface="Montserrat"/>
            </a:endParaRPr>
          </a:p>
          <a:p>
            <a:pPr indent="0" lvl="0" marL="457200" rtl="0" algn="l">
              <a:spcBef>
                <a:spcPts val="0"/>
              </a:spcBef>
              <a:spcAft>
                <a:spcPts val="0"/>
              </a:spcAft>
              <a:buNone/>
            </a:pPr>
            <a:r>
              <a:rPr b="1" lang="en" sz="1100">
                <a:solidFill>
                  <a:srgbClr val="FFFFFF"/>
                </a:solidFill>
                <a:latin typeface="Montserrat"/>
                <a:ea typeface="Montserrat"/>
                <a:cs typeface="Montserrat"/>
                <a:sym typeface="Montserrat"/>
              </a:rPr>
              <a:t>Summary :</a:t>
            </a:r>
            <a:r>
              <a:rPr lang="en" sz="1100">
                <a:solidFill>
                  <a:srgbClr val="FFFFFF"/>
                </a:solidFill>
                <a:latin typeface="Montserrat"/>
                <a:ea typeface="Montserrat"/>
                <a:cs typeface="Montserrat"/>
                <a:sym typeface="Montserrat"/>
              </a:rPr>
              <a:t> Allows admin/user to login .</a:t>
            </a:r>
            <a:endParaRPr sz="1100">
              <a:solidFill>
                <a:srgbClr val="FFFFFF"/>
              </a:solidFill>
              <a:latin typeface="Montserrat"/>
              <a:ea typeface="Montserrat"/>
              <a:cs typeface="Montserrat"/>
              <a:sym typeface="Montserrat"/>
            </a:endParaRPr>
          </a:p>
          <a:p>
            <a:pPr indent="0" lvl="0" marL="457200" rtl="0" algn="l">
              <a:spcBef>
                <a:spcPts val="0"/>
              </a:spcBef>
              <a:spcAft>
                <a:spcPts val="0"/>
              </a:spcAft>
              <a:buNone/>
            </a:pPr>
            <a:r>
              <a:rPr b="1" lang="en" sz="1100">
                <a:solidFill>
                  <a:srgbClr val="FFFFFF"/>
                </a:solidFill>
                <a:latin typeface="Montserrat"/>
                <a:ea typeface="Montserrat"/>
                <a:cs typeface="Montserrat"/>
                <a:sym typeface="Montserrat"/>
              </a:rPr>
              <a:t>Actors :</a:t>
            </a:r>
            <a:r>
              <a:rPr lang="en" sz="1100">
                <a:solidFill>
                  <a:srgbClr val="FFFFFF"/>
                </a:solidFill>
                <a:latin typeface="Montserrat"/>
                <a:ea typeface="Montserrat"/>
                <a:cs typeface="Montserrat"/>
                <a:sym typeface="Montserrat"/>
              </a:rPr>
              <a:t> Admin/User </a:t>
            </a:r>
            <a:endParaRPr sz="1100">
              <a:solidFill>
                <a:srgbClr val="FFFFFF"/>
              </a:solidFill>
              <a:latin typeface="Montserrat"/>
              <a:ea typeface="Montserrat"/>
              <a:cs typeface="Montserrat"/>
              <a:sym typeface="Montserrat"/>
            </a:endParaRPr>
          </a:p>
          <a:p>
            <a:pPr indent="0" lvl="0" marL="457200" rtl="0" algn="l">
              <a:spcBef>
                <a:spcPts val="0"/>
              </a:spcBef>
              <a:spcAft>
                <a:spcPts val="0"/>
              </a:spcAft>
              <a:buNone/>
            </a:pPr>
            <a:r>
              <a:t/>
            </a:r>
            <a:endParaRPr sz="1100">
              <a:solidFill>
                <a:srgbClr val="FFFFFF"/>
              </a:solidFill>
              <a:latin typeface="Montserrat"/>
              <a:ea typeface="Montserrat"/>
              <a:cs typeface="Montserrat"/>
              <a:sym typeface="Montserrat"/>
            </a:endParaRPr>
          </a:p>
          <a:p>
            <a:pPr indent="0" lvl="0" marL="457200" rtl="0" algn="l">
              <a:spcBef>
                <a:spcPts val="0"/>
              </a:spcBef>
              <a:spcAft>
                <a:spcPts val="0"/>
              </a:spcAft>
              <a:buNone/>
            </a:pPr>
            <a:r>
              <a:rPr b="1" lang="en" sz="1100">
                <a:solidFill>
                  <a:srgbClr val="FFFFFF"/>
                </a:solidFill>
                <a:latin typeface="Montserrat"/>
                <a:ea typeface="Montserrat"/>
                <a:cs typeface="Montserrat"/>
                <a:sym typeface="Montserrat"/>
              </a:rPr>
              <a:t>Main success scenario :</a:t>
            </a:r>
            <a:endParaRPr b="1" sz="1100">
              <a:solidFill>
                <a:srgbClr val="FFFFFF"/>
              </a:solidFill>
              <a:latin typeface="Montserrat"/>
              <a:ea typeface="Montserrat"/>
              <a:cs typeface="Montserrat"/>
              <a:sym typeface="Montserrat"/>
            </a:endParaRPr>
          </a:p>
          <a:p>
            <a:pPr indent="0" lvl="0" marL="457200" rtl="0" algn="l">
              <a:spcBef>
                <a:spcPts val="0"/>
              </a:spcBef>
              <a:spcAft>
                <a:spcPts val="0"/>
              </a:spcAft>
              <a:buNone/>
            </a:pPr>
            <a:r>
              <a:rPr lang="en" sz="1100">
                <a:solidFill>
                  <a:srgbClr val="FFFFFF"/>
                </a:solidFill>
                <a:latin typeface="Montserrat"/>
                <a:ea typeface="Montserrat"/>
                <a:cs typeface="Montserrat"/>
                <a:sym typeface="Montserrat"/>
              </a:rPr>
              <a:t> • Admin/User clicks on the login button. </a:t>
            </a:r>
            <a:endParaRPr sz="1100">
              <a:solidFill>
                <a:srgbClr val="FFFFFF"/>
              </a:solidFill>
              <a:latin typeface="Montserrat"/>
              <a:ea typeface="Montserrat"/>
              <a:cs typeface="Montserrat"/>
              <a:sym typeface="Montserrat"/>
            </a:endParaRPr>
          </a:p>
          <a:p>
            <a:pPr indent="0" lvl="0" marL="457200" rtl="0" algn="l">
              <a:spcBef>
                <a:spcPts val="0"/>
              </a:spcBef>
              <a:spcAft>
                <a:spcPts val="0"/>
              </a:spcAft>
              <a:buNone/>
            </a:pPr>
            <a:r>
              <a:rPr lang="en" sz="1100">
                <a:solidFill>
                  <a:srgbClr val="FFFFFF"/>
                </a:solidFill>
                <a:latin typeface="Montserrat"/>
                <a:ea typeface="Montserrat"/>
                <a:cs typeface="Montserrat"/>
                <a:sym typeface="Montserrat"/>
              </a:rPr>
              <a:t>• App checks for the Verification of login. </a:t>
            </a:r>
            <a:endParaRPr sz="1100">
              <a:solidFill>
                <a:srgbClr val="FFFFFF"/>
              </a:solidFill>
              <a:latin typeface="Montserrat"/>
              <a:ea typeface="Montserrat"/>
              <a:cs typeface="Montserrat"/>
              <a:sym typeface="Montserrat"/>
            </a:endParaRPr>
          </a:p>
          <a:p>
            <a:pPr indent="0" lvl="0" marL="457200" rtl="0" algn="l">
              <a:spcBef>
                <a:spcPts val="0"/>
              </a:spcBef>
              <a:spcAft>
                <a:spcPts val="0"/>
              </a:spcAft>
              <a:buNone/>
            </a:pPr>
            <a:r>
              <a:t/>
            </a:r>
            <a:endParaRPr sz="1100">
              <a:solidFill>
                <a:srgbClr val="FFFFFF"/>
              </a:solidFill>
              <a:latin typeface="Montserrat"/>
              <a:ea typeface="Montserrat"/>
              <a:cs typeface="Montserrat"/>
              <a:sym typeface="Montserrat"/>
            </a:endParaRPr>
          </a:p>
          <a:p>
            <a:pPr indent="0" lvl="0" marL="457200" rtl="0" algn="l">
              <a:spcBef>
                <a:spcPts val="0"/>
              </a:spcBef>
              <a:spcAft>
                <a:spcPts val="0"/>
              </a:spcAft>
              <a:buNone/>
            </a:pPr>
            <a:r>
              <a:rPr b="1" lang="en" sz="1100">
                <a:solidFill>
                  <a:srgbClr val="FFFFFF"/>
                </a:solidFill>
                <a:latin typeface="Montserrat"/>
                <a:ea typeface="Montserrat"/>
                <a:cs typeface="Montserrat"/>
                <a:sym typeface="Montserrat"/>
              </a:rPr>
              <a:t>Extension:</a:t>
            </a:r>
            <a:r>
              <a:rPr lang="en" sz="1100">
                <a:solidFill>
                  <a:srgbClr val="FFFFFF"/>
                </a:solidFill>
                <a:latin typeface="Montserrat"/>
                <a:ea typeface="Montserrat"/>
                <a:cs typeface="Montserrat"/>
                <a:sym typeface="Montserrat"/>
              </a:rPr>
              <a:t> Id or password incorrect. Shows error dialog box. </a:t>
            </a:r>
            <a:endParaRPr sz="1100">
              <a:solidFill>
                <a:srgbClr val="FFFFFF"/>
              </a:solidFill>
              <a:latin typeface="Montserrat"/>
              <a:ea typeface="Montserrat"/>
              <a:cs typeface="Montserrat"/>
              <a:sym typeface="Montserrat"/>
            </a:endParaRPr>
          </a:p>
          <a:p>
            <a:pPr indent="0" lvl="0" marL="457200" rtl="0" algn="l">
              <a:spcBef>
                <a:spcPts val="0"/>
              </a:spcBef>
              <a:spcAft>
                <a:spcPts val="0"/>
              </a:spcAft>
              <a:buNone/>
            </a:pPr>
            <a:r>
              <a:t/>
            </a:r>
            <a:endParaRPr sz="1100">
              <a:solidFill>
                <a:srgbClr val="FFFFFF"/>
              </a:solidFill>
              <a:latin typeface="Montserrat"/>
              <a:ea typeface="Montserrat"/>
              <a:cs typeface="Montserrat"/>
              <a:sym typeface="Montserrat"/>
            </a:endParaRPr>
          </a:p>
          <a:p>
            <a:pPr indent="0" lvl="0" marL="457200" rtl="0" algn="l">
              <a:spcBef>
                <a:spcPts val="0"/>
              </a:spcBef>
              <a:spcAft>
                <a:spcPts val="0"/>
              </a:spcAft>
              <a:buNone/>
            </a:pPr>
            <a:r>
              <a:rPr b="1" lang="en" sz="1100">
                <a:solidFill>
                  <a:srgbClr val="FFFFFF"/>
                </a:solidFill>
                <a:latin typeface="Montserrat"/>
                <a:ea typeface="Montserrat"/>
                <a:cs typeface="Montserrat"/>
                <a:sym typeface="Montserrat"/>
              </a:rPr>
              <a:t>Post-condition-</a:t>
            </a:r>
            <a:r>
              <a:rPr lang="en" sz="1100">
                <a:solidFill>
                  <a:srgbClr val="FFFFFF"/>
                </a:solidFill>
                <a:latin typeface="Montserrat"/>
                <a:ea typeface="Montserrat"/>
                <a:cs typeface="Montserrat"/>
                <a:sym typeface="Montserrat"/>
              </a:rPr>
              <a:t>: Admin/User can now access all features of the app. </a:t>
            </a:r>
            <a:endParaRPr sz="1100">
              <a:solidFill>
                <a:srgbClr val="FFFFFF"/>
              </a:solidFill>
              <a:latin typeface="Montserrat"/>
              <a:ea typeface="Montserrat"/>
              <a:cs typeface="Montserrat"/>
              <a:sym typeface="Montserrat"/>
            </a:endParaRPr>
          </a:p>
          <a:p>
            <a:pPr indent="0" lvl="0" marL="457200" rtl="0" algn="l">
              <a:spcBef>
                <a:spcPts val="0"/>
              </a:spcBef>
              <a:spcAft>
                <a:spcPts val="0"/>
              </a:spcAft>
              <a:buNone/>
            </a:pPr>
            <a:r>
              <a:t/>
            </a:r>
            <a:endParaRPr sz="1100">
              <a:solidFill>
                <a:srgbClr val="FFFFFF"/>
              </a:solidFill>
              <a:latin typeface="Montserrat"/>
              <a:ea typeface="Montserrat"/>
              <a:cs typeface="Montserrat"/>
              <a:sym typeface="Montserrat"/>
            </a:endParaRPr>
          </a:p>
          <a:p>
            <a:pPr indent="0" lvl="0" marL="0" rtl="0" algn="l">
              <a:spcBef>
                <a:spcPts val="0"/>
              </a:spcBef>
              <a:spcAft>
                <a:spcPts val="1600"/>
              </a:spcAft>
              <a:buNone/>
            </a:pPr>
            <a:r>
              <a:t/>
            </a:r>
            <a:endParaRPr sz="1100">
              <a:latin typeface="Montserrat"/>
              <a:ea typeface="Montserrat"/>
              <a:cs typeface="Montserrat"/>
              <a:sym typeface="Montserrat"/>
            </a:endParaRPr>
          </a:p>
        </p:txBody>
      </p:sp>
      <p:sp>
        <p:nvSpPr>
          <p:cNvPr id="277" name="Google Shape;277;p35"/>
          <p:cNvSpPr txBox="1"/>
          <p:nvPr>
            <p:ph idx="2" type="body"/>
          </p:nvPr>
        </p:nvSpPr>
        <p:spPr>
          <a:xfrm>
            <a:off x="4974550" y="878975"/>
            <a:ext cx="3403200" cy="41346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rgbClr val="FFFFFF"/>
              </a:buClr>
              <a:buSzPts val="1100"/>
              <a:buFont typeface="Montserrat"/>
              <a:buChar char="●"/>
            </a:pPr>
            <a:r>
              <a:rPr b="1" lang="en" sz="1100">
                <a:solidFill>
                  <a:srgbClr val="FFFFFF"/>
                </a:solidFill>
                <a:latin typeface="Montserrat"/>
                <a:ea typeface="Montserrat"/>
                <a:cs typeface="Montserrat"/>
                <a:sym typeface="Montserrat"/>
              </a:rPr>
              <a:t>Name:</a:t>
            </a:r>
            <a:r>
              <a:rPr lang="en" sz="1100">
                <a:solidFill>
                  <a:srgbClr val="FFFFFF"/>
                </a:solidFill>
                <a:latin typeface="Montserrat"/>
                <a:ea typeface="Montserrat"/>
                <a:cs typeface="Montserrat"/>
                <a:sym typeface="Montserrat"/>
              </a:rPr>
              <a:t> Insert Data </a:t>
            </a:r>
            <a:endParaRPr sz="1100">
              <a:solidFill>
                <a:srgbClr val="FFFFFF"/>
              </a:solidFill>
              <a:latin typeface="Montserrat"/>
              <a:ea typeface="Montserrat"/>
              <a:cs typeface="Montserrat"/>
              <a:sym typeface="Montserrat"/>
            </a:endParaRPr>
          </a:p>
          <a:p>
            <a:pPr indent="0" lvl="0" marL="457200" rtl="0" algn="l">
              <a:spcBef>
                <a:spcPts val="0"/>
              </a:spcBef>
              <a:spcAft>
                <a:spcPts val="0"/>
              </a:spcAft>
              <a:buNone/>
            </a:pPr>
            <a:r>
              <a:rPr b="1" lang="en" sz="1100">
                <a:solidFill>
                  <a:srgbClr val="FFFFFF"/>
                </a:solidFill>
                <a:latin typeface="Montserrat"/>
                <a:ea typeface="Montserrat"/>
                <a:cs typeface="Montserrat"/>
                <a:sym typeface="Montserrat"/>
              </a:rPr>
              <a:t>Summary:</a:t>
            </a:r>
            <a:r>
              <a:rPr lang="en" sz="1100">
                <a:solidFill>
                  <a:srgbClr val="FFFFFF"/>
                </a:solidFill>
                <a:latin typeface="Montserrat"/>
                <a:ea typeface="Montserrat"/>
                <a:cs typeface="Montserrat"/>
                <a:sym typeface="Montserrat"/>
              </a:rPr>
              <a:t> Allows users to insert data about the bugs of the project. </a:t>
            </a:r>
            <a:endParaRPr sz="1100">
              <a:solidFill>
                <a:srgbClr val="FFFFFF"/>
              </a:solidFill>
              <a:latin typeface="Montserrat"/>
              <a:ea typeface="Montserrat"/>
              <a:cs typeface="Montserrat"/>
              <a:sym typeface="Montserrat"/>
            </a:endParaRPr>
          </a:p>
          <a:p>
            <a:pPr indent="0" lvl="0" marL="457200" rtl="0" algn="l">
              <a:spcBef>
                <a:spcPts val="0"/>
              </a:spcBef>
              <a:spcAft>
                <a:spcPts val="0"/>
              </a:spcAft>
              <a:buNone/>
            </a:pPr>
            <a:r>
              <a:rPr b="1" lang="en" sz="1100">
                <a:solidFill>
                  <a:srgbClr val="FFFFFF"/>
                </a:solidFill>
                <a:latin typeface="Montserrat"/>
                <a:ea typeface="Montserrat"/>
                <a:cs typeface="Montserrat"/>
                <a:sym typeface="Montserrat"/>
              </a:rPr>
              <a:t>Actors:</a:t>
            </a:r>
            <a:r>
              <a:rPr lang="en" sz="1100">
                <a:solidFill>
                  <a:srgbClr val="FFFFFF"/>
                </a:solidFill>
                <a:latin typeface="Montserrat"/>
                <a:ea typeface="Montserrat"/>
                <a:cs typeface="Montserrat"/>
                <a:sym typeface="Montserrat"/>
              </a:rPr>
              <a:t> User </a:t>
            </a:r>
            <a:endParaRPr sz="1100">
              <a:solidFill>
                <a:srgbClr val="FFFFFF"/>
              </a:solidFill>
              <a:latin typeface="Montserrat"/>
              <a:ea typeface="Montserrat"/>
              <a:cs typeface="Montserrat"/>
              <a:sym typeface="Montserrat"/>
            </a:endParaRPr>
          </a:p>
          <a:p>
            <a:pPr indent="0" lvl="0" marL="457200" rtl="0" algn="l">
              <a:spcBef>
                <a:spcPts val="0"/>
              </a:spcBef>
              <a:spcAft>
                <a:spcPts val="0"/>
              </a:spcAft>
              <a:buNone/>
            </a:pPr>
            <a:r>
              <a:t/>
            </a:r>
            <a:endParaRPr sz="1100">
              <a:solidFill>
                <a:srgbClr val="FFFFFF"/>
              </a:solidFill>
              <a:latin typeface="Montserrat"/>
              <a:ea typeface="Montserrat"/>
              <a:cs typeface="Montserrat"/>
              <a:sym typeface="Montserrat"/>
            </a:endParaRPr>
          </a:p>
          <a:p>
            <a:pPr indent="0" lvl="0" marL="457200" rtl="0" algn="l">
              <a:spcBef>
                <a:spcPts val="0"/>
              </a:spcBef>
              <a:spcAft>
                <a:spcPts val="0"/>
              </a:spcAft>
              <a:buNone/>
            </a:pPr>
            <a:r>
              <a:rPr b="1" lang="en" sz="1100">
                <a:solidFill>
                  <a:srgbClr val="FFFFFF"/>
                </a:solidFill>
                <a:latin typeface="Montserrat"/>
                <a:ea typeface="Montserrat"/>
                <a:cs typeface="Montserrat"/>
                <a:sym typeface="Montserrat"/>
              </a:rPr>
              <a:t>Main success scenario:</a:t>
            </a:r>
            <a:r>
              <a:rPr lang="en" sz="1100">
                <a:solidFill>
                  <a:srgbClr val="FFFFFF"/>
                </a:solidFill>
                <a:latin typeface="Montserrat"/>
                <a:ea typeface="Montserrat"/>
                <a:cs typeface="Montserrat"/>
                <a:sym typeface="Montserrat"/>
              </a:rPr>
              <a:t> </a:t>
            </a:r>
            <a:endParaRPr sz="1100">
              <a:solidFill>
                <a:srgbClr val="FFFFFF"/>
              </a:solidFill>
              <a:latin typeface="Montserrat"/>
              <a:ea typeface="Montserrat"/>
              <a:cs typeface="Montserrat"/>
              <a:sym typeface="Montserrat"/>
            </a:endParaRPr>
          </a:p>
          <a:p>
            <a:pPr indent="0" lvl="0" marL="457200" rtl="0" algn="l">
              <a:spcBef>
                <a:spcPts val="0"/>
              </a:spcBef>
              <a:spcAft>
                <a:spcPts val="0"/>
              </a:spcAft>
              <a:buNone/>
            </a:pPr>
            <a:r>
              <a:rPr lang="en" sz="1100">
                <a:solidFill>
                  <a:srgbClr val="FFFFFF"/>
                </a:solidFill>
                <a:latin typeface="Montserrat"/>
                <a:ea typeface="Montserrat"/>
                <a:cs typeface="Montserrat"/>
                <a:sym typeface="Montserrat"/>
              </a:rPr>
              <a:t>• Admin provides a dataset in the form of a sqlite database. </a:t>
            </a:r>
            <a:endParaRPr sz="1100">
              <a:solidFill>
                <a:srgbClr val="FFFFFF"/>
              </a:solidFill>
              <a:latin typeface="Montserrat"/>
              <a:ea typeface="Montserrat"/>
              <a:cs typeface="Montserrat"/>
              <a:sym typeface="Montserrat"/>
            </a:endParaRPr>
          </a:p>
          <a:p>
            <a:pPr indent="0" lvl="0" marL="457200" rtl="0" algn="l">
              <a:spcBef>
                <a:spcPts val="0"/>
              </a:spcBef>
              <a:spcAft>
                <a:spcPts val="0"/>
              </a:spcAft>
              <a:buNone/>
            </a:pPr>
            <a:r>
              <a:rPr lang="en" sz="1100">
                <a:solidFill>
                  <a:srgbClr val="FFFFFF"/>
                </a:solidFill>
                <a:latin typeface="Montserrat"/>
                <a:ea typeface="Montserrat"/>
                <a:cs typeface="Montserrat"/>
                <a:sym typeface="Montserrat"/>
              </a:rPr>
              <a:t>• App connects the sqlite database with the project and includes it for predicting Bug Similarities.</a:t>
            </a:r>
            <a:endParaRPr sz="1100">
              <a:solidFill>
                <a:srgbClr val="FFFFFF"/>
              </a:solidFill>
              <a:latin typeface="Montserrat"/>
              <a:ea typeface="Montserrat"/>
              <a:cs typeface="Montserrat"/>
              <a:sym typeface="Montserrat"/>
            </a:endParaRPr>
          </a:p>
          <a:p>
            <a:pPr indent="0" lvl="0" marL="457200" rtl="0" algn="l">
              <a:spcBef>
                <a:spcPts val="0"/>
              </a:spcBef>
              <a:spcAft>
                <a:spcPts val="0"/>
              </a:spcAft>
              <a:buNone/>
            </a:pPr>
            <a:r>
              <a:t/>
            </a:r>
            <a:endParaRPr sz="1100">
              <a:solidFill>
                <a:srgbClr val="FFFFFF"/>
              </a:solidFill>
              <a:latin typeface="Montserrat"/>
              <a:ea typeface="Montserrat"/>
              <a:cs typeface="Montserrat"/>
              <a:sym typeface="Montserrat"/>
            </a:endParaRPr>
          </a:p>
          <a:p>
            <a:pPr indent="0" lvl="0" marL="457200" rtl="0" algn="l">
              <a:spcBef>
                <a:spcPts val="0"/>
              </a:spcBef>
              <a:spcAft>
                <a:spcPts val="0"/>
              </a:spcAft>
              <a:buNone/>
            </a:pPr>
            <a:r>
              <a:rPr b="1" lang="en" sz="1100">
                <a:solidFill>
                  <a:srgbClr val="FFFFFF"/>
                </a:solidFill>
                <a:latin typeface="Montserrat"/>
                <a:ea typeface="Montserrat"/>
                <a:cs typeface="Montserrat"/>
                <a:sym typeface="Montserrat"/>
              </a:rPr>
              <a:t> Extension:</a:t>
            </a:r>
            <a:r>
              <a:rPr lang="en" sz="1100">
                <a:solidFill>
                  <a:srgbClr val="FFFFFF"/>
                </a:solidFill>
                <a:latin typeface="Montserrat"/>
                <a:ea typeface="Montserrat"/>
                <a:cs typeface="Montserrat"/>
                <a:sym typeface="Montserrat"/>
              </a:rPr>
              <a:t> Here we are working with sqlite databases for this project, but we can also work with other databases after performing database migrations such as MySQL. </a:t>
            </a:r>
            <a:endParaRPr sz="1100">
              <a:solidFill>
                <a:srgbClr val="FFFFFF"/>
              </a:solidFill>
              <a:latin typeface="Montserrat"/>
              <a:ea typeface="Montserrat"/>
              <a:cs typeface="Montserrat"/>
              <a:sym typeface="Montserrat"/>
            </a:endParaRPr>
          </a:p>
          <a:p>
            <a:pPr indent="0" lvl="0" marL="457200" rtl="0" algn="l">
              <a:spcBef>
                <a:spcPts val="0"/>
              </a:spcBef>
              <a:spcAft>
                <a:spcPts val="0"/>
              </a:spcAft>
              <a:buNone/>
            </a:pPr>
            <a:r>
              <a:t/>
            </a:r>
            <a:endParaRPr sz="1100">
              <a:solidFill>
                <a:srgbClr val="FFFFFF"/>
              </a:solidFill>
              <a:latin typeface="Montserrat"/>
              <a:ea typeface="Montserrat"/>
              <a:cs typeface="Montserrat"/>
              <a:sym typeface="Montserrat"/>
            </a:endParaRPr>
          </a:p>
          <a:p>
            <a:pPr indent="0" lvl="0" marL="457200" rtl="0" algn="l">
              <a:spcBef>
                <a:spcPts val="0"/>
              </a:spcBef>
              <a:spcAft>
                <a:spcPts val="0"/>
              </a:spcAft>
              <a:buNone/>
            </a:pPr>
            <a:r>
              <a:rPr b="1" lang="en" sz="1100">
                <a:solidFill>
                  <a:srgbClr val="FFFFFF"/>
                </a:solidFill>
                <a:latin typeface="Montserrat"/>
                <a:ea typeface="Montserrat"/>
                <a:cs typeface="Montserrat"/>
                <a:sym typeface="Montserrat"/>
              </a:rPr>
              <a:t>Post-condition:</a:t>
            </a:r>
            <a:r>
              <a:rPr lang="en" sz="1100">
                <a:solidFill>
                  <a:srgbClr val="FFFFFF"/>
                </a:solidFill>
                <a:latin typeface="Montserrat"/>
                <a:ea typeface="Montserrat"/>
                <a:cs typeface="Montserrat"/>
                <a:sym typeface="Montserrat"/>
              </a:rPr>
              <a:t> Project will now use the given database for predicting Bug Similarities. </a:t>
            </a:r>
            <a:endParaRPr sz="1100">
              <a:solidFill>
                <a:srgbClr val="FFFFFF"/>
              </a:solidFill>
              <a:latin typeface="Montserrat"/>
              <a:ea typeface="Montserrat"/>
              <a:cs typeface="Montserrat"/>
              <a:sym typeface="Montserrat"/>
            </a:endParaRPr>
          </a:p>
          <a:p>
            <a:pPr indent="0" lvl="0" marL="0" rtl="0" algn="l">
              <a:spcBef>
                <a:spcPts val="0"/>
              </a:spcBef>
              <a:spcAft>
                <a:spcPts val="1600"/>
              </a:spcAft>
              <a:buNone/>
            </a:pPr>
            <a:r>
              <a:t/>
            </a:r>
            <a:endParaRPr sz="1100">
              <a:solidFill>
                <a:srgbClr val="FFFFFF"/>
              </a:solidFill>
              <a:latin typeface="Montserrat"/>
              <a:ea typeface="Montserrat"/>
              <a:cs typeface="Montserrat"/>
              <a:sym typeface="Montserrat"/>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 name="Shape 281"/>
        <p:cNvGrpSpPr/>
        <p:nvPr/>
      </p:nvGrpSpPr>
      <p:grpSpPr>
        <a:xfrm>
          <a:off x="0" y="0"/>
          <a:ext cx="0" cy="0"/>
          <a:chOff x="0" y="0"/>
          <a:chExt cx="0" cy="0"/>
        </a:xfrm>
      </p:grpSpPr>
      <p:sp>
        <p:nvSpPr>
          <p:cNvPr id="282" name="Google Shape;282;p36"/>
          <p:cNvSpPr txBox="1"/>
          <p:nvPr>
            <p:ph idx="1" type="body"/>
          </p:nvPr>
        </p:nvSpPr>
        <p:spPr>
          <a:xfrm>
            <a:off x="1282150" y="1360275"/>
            <a:ext cx="3403200" cy="29112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rgbClr val="FFFFFF"/>
              </a:buClr>
              <a:buSzPts val="1100"/>
              <a:buFont typeface="Montserrat"/>
              <a:buChar char="●"/>
            </a:pPr>
            <a:r>
              <a:rPr b="1" lang="en" sz="1100">
                <a:solidFill>
                  <a:srgbClr val="FFFFFF"/>
                </a:solidFill>
                <a:latin typeface="Montserrat"/>
                <a:ea typeface="Montserrat"/>
                <a:cs typeface="Montserrat"/>
                <a:sym typeface="Montserrat"/>
              </a:rPr>
              <a:t>Name:</a:t>
            </a:r>
            <a:r>
              <a:rPr lang="en" sz="1100">
                <a:solidFill>
                  <a:srgbClr val="FFFFFF"/>
                </a:solidFill>
                <a:latin typeface="Montserrat"/>
                <a:ea typeface="Montserrat"/>
                <a:cs typeface="Montserrat"/>
                <a:sym typeface="Montserrat"/>
              </a:rPr>
              <a:t> View Data </a:t>
            </a:r>
            <a:endParaRPr sz="1100">
              <a:solidFill>
                <a:srgbClr val="FFFFFF"/>
              </a:solidFill>
              <a:latin typeface="Montserrat"/>
              <a:ea typeface="Montserrat"/>
              <a:cs typeface="Montserrat"/>
              <a:sym typeface="Montserrat"/>
            </a:endParaRPr>
          </a:p>
          <a:p>
            <a:pPr indent="0" lvl="0" marL="457200" rtl="0" algn="l">
              <a:spcBef>
                <a:spcPts val="0"/>
              </a:spcBef>
              <a:spcAft>
                <a:spcPts val="0"/>
              </a:spcAft>
              <a:buNone/>
            </a:pPr>
            <a:r>
              <a:rPr b="1" lang="en" sz="1100">
                <a:solidFill>
                  <a:srgbClr val="FFFFFF"/>
                </a:solidFill>
                <a:latin typeface="Montserrat"/>
                <a:ea typeface="Montserrat"/>
                <a:cs typeface="Montserrat"/>
                <a:sym typeface="Montserrat"/>
              </a:rPr>
              <a:t>Summary :</a:t>
            </a:r>
            <a:r>
              <a:rPr lang="en" sz="1100">
                <a:solidFill>
                  <a:srgbClr val="FFFFFF"/>
                </a:solidFill>
                <a:latin typeface="Montserrat"/>
                <a:ea typeface="Montserrat"/>
                <a:cs typeface="Montserrat"/>
                <a:sym typeface="Montserrat"/>
              </a:rPr>
              <a:t> Allows admin/user to view the SQL database to our application </a:t>
            </a:r>
            <a:endParaRPr sz="1100">
              <a:solidFill>
                <a:srgbClr val="FFFFFF"/>
              </a:solidFill>
              <a:latin typeface="Montserrat"/>
              <a:ea typeface="Montserrat"/>
              <a:cs typeface="Montserrat"/>
              <a:sym typeface="Montserrat"/>
            </a:endParaRPr>
          </a:p>
          <a:p>
            <a:pPr indent="0" lvl="0" marL="457200" rtl="0" algn="l">
              <a:spcBef>
                <a:spcPts val="0"/>
              </a:spcBef>
              <a:spcAft>
                <a:spcPts val="0"/>
              </a:spcAft>
              <a:buNone/>
            </a:pPr>
            <a:r>
              <a:rPr b="1" lang="en" sz="1100">
                <a:solidFill>
                  <a:srgbClr val="FFFFFF"/>
                </a:solidFill>
                <a:latin typeface="Montserrat"/>
                <a:ea typeface="Montserrat"/>
                <a:cs typeface="Montserrat"/>
                <a:sym typeface="Montserrat"/>
              </a:rPr>
              <a:t>Actors :</a:t>
            </a:r>
            <a:r>
              <a:rPr lang="en" sz="1100">
                <a:solidFill>
                  <a:srgbClr val="FFFFFF"/>
                </a:solidFill>
                <a:latin typeface="Montserrat"/>
                <a:ea typeface="Montserrat"/>
                <a:cs typeface="Montserrat"/>
                <a:sym typeface="Montserrat"/>
              </a:rPr>
              <a:t>Admin/User </a:t>
            </a:r>
            <a:endParaRPr sz="1100">
              <a:solidFill>
                <a:srgbClr val="FFFFFF"/>
              </a:solidFill>
              <a:latin typeface="Montserrat"/>
              <a:ea typeface="Montserrat"/>
              <a:cs typeface="Montserrat"/>
              <a:sym typeface="Montserrat"/>
            </a:endParaRPr>
          </a:p>
          <a:p>
            <a:pPr indent="0" lvl="0" marL="457200" rtl="0" algn="l">
              <a:spcBef>
                <a:spcPts val="0"/>
              </a:spcBef>
              <a:spcAft>
                <a:spcPts val="0"/>
              </a:spcAft>
              <a:buNone/>
            </a:pPr>
            <a:r>
              <a:t/>
            </a:r>
            <a:endParaRPr sz="1100">
              <a:solidFill>
                <a:srgbClr val="FFFFFF"/>
              </a:solidFill>
              <a:latin typeface="Montserrat"/>
              <a:ea typeface="Montserrat"/>
              <a:cs typeface="Montserrat"/>
              <a:sym typeface="Montserrat"/>
            </a:endParaRPr>
          </a:p>
          <a:p>
            <a:pPr indent="0" lvl="0" marL="457200" rtl="0" algn="l">
              <a:spcBef>
                <a:spcPts val="0"/>
              </a:spcBef>
              <a:spcAft>
                <a:spcPts val="0"/>
              </a:spcAft>
              <a:buNone/>
            </a:pPr>
            <a:r>
              <a:rPr b="1" lang="en" sz="1100">
                <a:solidFill>
                  <a:srgbClr val="FFFFFF"/>
                </a:solidFill>
                <a:latin typeface="Montserrat"/>
                <a:ea typeface="Montserrat"/>
                <a:cs typeface="Montserrat"/>
                <a:sym typeface="Montserrat"/>
              </a:rPr>
              <a:t>Main success scenario:</a:t>
            </a:r>
            <a:r>
              <a:rPr lang="en" sz="1100">
                <a:solidFill>
                  <a:srgbClr val="FFFFFF"/>
                </a:solidFill>
                <a:latin typeface="Montserrat"/>
                <a:ea typeface="Montserrat"/>
                <a:cs typeface="Montserrat"/>
                <a:sym typeface="Montserrat"/>
              </a:rPr>
              <a:t> </a:t>
            </a:r>
            <a:endParaRPr sz="1100">
              <a:solidFill>
                <a:srgbClr val="FFFFFF"/>
              </a:solidFill>
              <a:latin typeface="Montserrat"/>
              <a:ea typeface="Montserrat"/>
              <a:cs typeface="Montserrat"/>
              <a:sym typeface="Montserrat"/>
            </a:endParaRPr>
          </a:p>
          <a:p>
            <a:pPr indent="0" lvl="0" marL="457200" rtl="0" algn="l">
              <a:spcBef>
                <a:spcPts val="0"/>
              </a:spcBef>
              <a:spcAft>
                <a:spcPts val="0"/>
              </a:spcAft>
              <a:buNone/>
            </a:pPr>
            <a:r>
              <a:rPr lang="en" sz="1100">
                <a:solidFill>
                  <a:srgbClr val="FFFFFF"/>
                </a:solidFill>
                <a:latin typeface="Montserrat"/>
                <a:ea typeface="Montserrat"/>
                <a:cs typeface="Montserrat"/>
                <a:sym typeface="Montserrat"/>
              </a:rPr>
              <a:t>• Actor connects to the database successfully and verifies the data. </a:t>
            </a:r>
            <a:endParaRPr sz="1100">
              <a:solidFill>
                <a:srgbClr val="FFFFFF"/>
              </a:solidFill>
              <a:latin typeface="Montserrat"/>
              <a:ea typeface="Montserrat"/>
              <a:cs typeface="Montserrat"/>
              <a:sym typeface="Montserrat"/>
            </a:endParaRPr>
          </a:p>
          <a:p>
            <a:pPr indent="0" lvl="0" marL="457200" rtl="0" algn="l">
              <a:spcBef>
                <a:spcPts val="0"/>
              </a:spcBef>
              <a:spcAft>
                <a:spcPts val="0"/>
              </a:spcAft>
              <a:buNone/>
            </a:pPr>
            <a:r>
              <a:t/>
            </a:r>
            <a:endParaRPr sz="1100">
              <a:solidFill>
                <a:srgbClr val="FFFFFF"/>
              </a:solidFill>
              <a:latin typeface="Montserrat"/>
              <a:ea typeface="Montserrat"/>
              <a:cs typeface="Montserrat"/>
              <a:sym typeface="Montserrat"/>
            </a:endParaRPr>
          </a:p>
          <a:p>
            <a:pPr indent="0" lvl="0" marL="457200" rtl="0" algn="l">
              <a:spcBef>
                <a:spcPts val="0"/>
              </a:spcBef>
              <a:spcAft>
                <a:spcPts val="0"/>
              </a:spcAft>
              <a:buNone/>
            </a:pPr>
            <a:r>
              <a:rPr b="1" lang="en" sz="1100">
                <a:solidFill>
                  <a:srgbClr val="FFFFFF"/>
                </a:solidFill>
                <a:latin typeface="Montserrat"/>
                <a:ea typeface="Montserrat"/>
                <a:cs typeface="Montserrat"/>
                <a:sym typeface="Montserrat"/>
              </a:rPr>
              <a:t>Post-condition:</a:t>
            </a:r>
            <a:r>
              <a:rPr lang="en" sz="1100">
                <a:solidFill>
                  <a:srgbClr val="FFFFFF"/>
                </a:solidFill>
                <a:latin typeface="Montserrat"/>
                <a:ea typeface="Montserrat"/>
                <a:cs typeface="Montserrat"/>
                <a:sym typeface="Montserrat"/>
              </a:rPr>
              <a:t> Admin can now access the data from different projects in our heterogeneous graph. </a:t>
            </a:r>
            <a:endParaRPr sz="1100">
              <a:solidFill>
                <a:srgbClr val="FFFFFF"/>
              </a:solidFill>
              <a:latin typeface="Montserrat"/>
              <a:ea typeface="Montserrat"/>
              <a:cs typeface="Montserrat"/>
              <a:sym typeface="Montserrat"/>
            </a:endParaRPr>
          </a:p>
          <a:p>
            <a:pPr indent="0" lvl="0" marL="457200" rtl="0" algn="l">
              <a:spcBef>
                <a:spcPts val="0"/>
              </a:spcBef>
              <a:spcAft>
                <a:spcPts val="0"/>
              </a:spcAft>
              <a:buNone/>
            </a:pPr>
            <a:r>
              <a:t/>
            </a:r>
            <a:endParaRPr sz="1100">
              <a:solidFill>
                <a:srgbClr val="FFFFFF"/>
              </a:solidFill>
              <a:latin typeface="Montserrat"/>
              <a:ea typeface="Montserrat"/>
              <a:cs typeface="Montserrat"/>
              <a:sym typeface="Montserrat"/>
            </a:endParaRPr>
          </a:p>
          <a:p>
            <a:pPr indent="0" lvl="0" marL="0" rtl="0" algn="l">
              <a:spcBef>
                <a:spcPts val="0"/>
              </a:spcBef>
              <a:spcAft>
                <a:spcPts val="1600"/>
              </a:spcAft>
              <a:buNone/>
            </a:pPr>
            <a:r>
              <a:t/>
            </a:r>
            <a:endParaRPr sz="1100">
              <a:solidFill>
                <a:srgbClr val="FFFFFF"/>
              </a:solidFill>
              <a:latin typeface="Montserrat"/>
              <a:ea typeface="Montserrat"/>
              <a:cs typeface="Montserrat"/>
              <a:sym typeface="Montserrat"/>
            </a:endParaRPr>
          </a:p>
        </p:txBody>
      </p:sp>
      <p:sp>
        <p:nvSpPr>
          <p:cNvPr id="283" name="Google Shape;283;p36"/>
          <p:cNvSpPr txBox="1"/>
          <p:nvPr>
            <p:ph idx="2" type="body"/>
          </p:nvPr>
        </p:nvSpPr>
        <p:spPr>
          <a:xfrm>
            <a:off x="4963946" y="1360275"/>
            <a:ext cx="3403200" cy="29112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rgbClr val="FFFFFF"/>
              </a:buClr>
              <a:buSzPts val="1100"/>
              <a:buFont typeface="Arial"/>
              <a:buChar char="●"/>
            </a:pPr>
            <a:r>
              <a:rPr b="1" lang="en" sz="1100">
                <a:solidFill>
                  <a:srgbClr val="FFFFFF"/>
                </a:solidFill>
                <a:latin typeface="Montserrat"/>
                <a:ea typeface="Montserrat"/>
                <a:cs typeface="Montserrat"/>
                <a:sym typeface="Montserrat"/>
              </a:rPr>
              <a:t>Name:</a:t>
            </a:r>
            <a:r>
              <a:rPr lang="en" sz="1100">
                <a:solidFill>
                  <a:srgbClr val="FFFFFF"/>
                </a:solidFill>
                <a:latin typeface="Montserrat"/>
                <a:ea typeface="Montserrat"/>
                <a:cs typeface="Montserrat"/>
                <a:sym typeface="Montserrat"/>
              </a:rPr>
              <a:t> Modify Data. </a:t>
            </a:r>
            <a:endParaRPr sz="1100">
              <a:solidFill>
                <a:srgbClr val="FFFFFF"/>
              </a:solidFill>
              <a:latin typeface="Montserrat"/>
              <a:ea typeface="Montserrat"/>
              <a:cs typeface="Montserrat"/>
              <a:sym typeface="Montserrat"/>
            </a:endParaRPr>
          </a:p>
          <a:p>
            <a:pPr indent="0" lvl="0" marL="457200" rtl="0" algn="l">
              <a:spcBef>
                <a:spcPts val="0"/>
              </a:spcBef>
              <a:spcAft>
                <a:spcPts val="0"/>
              </a:spcAft>
              <a:buNone/>
            </a:pPr>
            <a:r>
              <a:rPr b="1" lang="en" sz="1100">
                <a:solidFill>
                  <a:srgbClr val="FFFFFF"/>
                </a:solidFill>
                <a:latin typeface="Montserrat"/>
                <a:ea typeface="Montserrat"/>
                <a:cs typeface="Montserrat"/>
                <a:sym typeface="Montserrat"/>
              </a:rPr>
              <a:t>Summary:</a:t>
            </a:r>
            <a:r>
              <a:rPr lang="en" sz="1100">
                <a:solidFill>
                  <a:srgbClr val="FFFFFF"/>
                </a:solidFill>
                <a:latin typeface="Montserrat"/>
                <a:ea typeface="Montserrat"/>
                <a:cs typeface="Montserrat"/>
                <a:sym typeface="Montserrat"/>
              </a:rPr>
              <a:t> User can modify the existing database. </a:t>
            </a:r>
            <a:endParaRPr sz="1100">
              <a:solidFill>
                <a:srgbClr val="FFFFFF"/>
              </a:solidFill>
              <a:latin typeface="Montserrat"/>
              <a:ea typeface="Montserrat"/>
              <a:cs typeface="Montserrat"/>
              <a:sym typeface="Montserrat"/>
            </a:endParaRPr>
          </a:p>
          <a:p>
            <a:pPr indent="0" lvl="0" marL="457200" rtl="0" algn="l">
              <a:spcBef>
                <a:spcPts val="0"/>
              </a:spcBef>
              <a:spcAft>
                <a:spcPts val="0"/>
              </a:spcAft>
              <a:buNone/>
            </a:pPr>
            <a:r>
              <a:rPr b="1" lang="en" sz="1100">
                <a:solidFill>
                  <a:srgbClr val="FFFFFF"/>
                </a:solidFill>
                <a:latin typeface="Montserrat"/>
                <a:ea typeface="Montserrat"/>
                <a:cs typeface="Montserrat"/>
                <a:sym typeface="Montserrat"/>
              </a:rPr>
              <a:t>Actors:</a:t>
            </a:r>
            <a:r>
              <a:rPr lang="en" sz="1100">
                <a:solidFill>
                  <a:srgbClr val="FFFFFF"/>
                </a:solidFill>
                <a:latin typeface="Montserrat"/>
                <a:ea typeface="Montserrat"/>
                <a:cs typeface="Montserrat"/>
                <a:sym typeface="Montserrat"/>
              </a:rPr>
              <a:t> User </a:t>
            </a:r>
            <a:endParaRPr sz="1100">
              <a:solidFill>
                <a:srgbClr val="FFFFFF"/>
              </a:solidFill>
              <a:latin typeface="Montserrat"/>
              <a:ea typeface="Montserrat"/>
              <a:cs typeface="Montserrat"/>
              <a:sym typeface="Montserrat"/>
            </a:endParaRPr>
          </a:p>
          <a:p>
            <a:pPr indent="0" lvl="0" marL="457200" rtl="0" algn="l">
              <a:spcBef>
                <a:spcPts val="0"/>
              </a:spcBef>
              <a:spcAft>
                <a:spcPts val="0"/>
              </a:spcAft>
              <a:buNone/>
            </a:pPr>
            <a:r>
              <a:t/>
            </a:r>
            <a:endParaRPr b="1" sz="1100">
              <a:solidFill>
                <a:srgbClr val="FFFFFF"/>
              </a:solidFill>
              <a:latin typeface="Montserrat"/>
              <a:ea typeface="Montserrat"/>
              <a:cs typeface="Montserrat"/>
              <a:sym typeface="Montserrat"/>
            </a:endParaRPr>
          </a:p>
          <a:p>
            <a:pPr indent="0" lvl="0" marL="457200" rtl="0" algn="l">
              <a:spcBef>
                <a:spcPts val="0"/>
              </a:spcBef>
              <a:spcAft>
                <a:spcPts val="0"/>
              </a:spcAft>
              <a:buNone/>
            </a:pPr>
            <a:r>
              <a:rPr b="1" lang="en" sz="1100">
                <a:solidFill>
                  <a:srgbClr val="FFFFFF"/>
                </a:solidFill>
                <a:latin typeface="Montserrat"/>
                <a:ea typeface="Montserrat"/>
                <a:cs typeface="Montserrat"/>
                <a:sym typeface="Montserrat"/>
              </a:rPr>
              <a:t>Main Success Scenario:</a:t>
            </a:r>
            <a:endParaRPr b="1" sz="1100">
              <a:solidFill>
                <a:srgbClr val="FFFFFF"/>
              </a:solidFill>
              <a:latin typeface="Montserrat"/>
              <a:ea typeface="Montserrat"/>
              <a:cs typeface="Montserrat"/>
              <a:sym typeface="Montserrat"/>
            </a:endParaRPr>
          </a:p>
          <a:p>
            <a:pPr indent="0" lvl="0" marL="457200" rtl="0" algn="l">
              <a:spcBef>
                <a:spcPts val="0"/>
              </a:spcBef>
              <a:spcAft>
                <a:spcPts val="0"/>
              </a:spcAft>
              <a:buNone/>
            </a:pPr>
            <a:r>
              <a:rPr lang="en" sz="1100">
                <a:solidFill>
                  <a:srgbClr val="FFFFFF"/>
                </a:solidFill>
                <a:latin typeface="Montserrat"/>
                <a:ea typeface="Montserrat"/>
                <a:cs typeface="Montserrat"/>
                <a:sym typeface="Montserrat"/>
              </a:rPr>
              <a:t> • Users cross-verifies the database and make required changes.</a:t>
            </a:r>
            <a:endParaRPr sz="1100">
              <a:solidFill>
                <a:srgbClr val="FFFFFF"/>
              </a:solidFill>
              <a:latin typeface="Montserrat"/>
              <a:ea typeface="Montserrat"/>
              <a:cs typeface="Montserrat"/>
              <a:sym typeface="Montserrat"/>
            </a:endParaRPr>
          </a:p>
          <a:p>
            <a:pPr indent="0" lvl="0" marL="457200" rtl="0" algn="l">
              <a:spcBef>
                <a:spcPts val="0"/>
              </a:spcBef>
              <a:spcAft>
                <a:spcPts val="0"/>
              </a:spcAft>
              <a:buNone/>
            </a:pPr>
            <a:r>
              <a:t/>
            </a:r>
            <a:endParaRPr b="1" sz="1100">
              <a:solidFill>
                <a:srgbClr val="FFFFFF"/>
              </a:solidFill>
              <a:latin typeface="Montserrat"/>
              <a:ea typeface="Montserrat"/>
              <a:cs typeface="Montserrat"/>
              <a:sym typeface="Montserrat"/>
            </a:endParaRPr>
          </a:p>
          <a:p>
            <a:pPr indent="0" lvl="0" marL="457200" rtl="0" algn="l">
              <a:spcBef>
                <a:spcPts val="0"/>
              </a:spcBef>
              <a:spcAft>
                <a:spcPts val="0"/>
              </a:spcAft>
              <a:buNone/>
            </a:pPr>
            <a:r>
              <a:rPr b="1" lang="en" sz="1100">
                <a:solidFill>
                  <a:srgbClr val="FFFFFF"/>
                </a:solidFill>
                <a:latin typeface="Montserrat"/>
                <a:ea typeface="Montserrat"/>
                <a:cs typeface="Montserrat"/>
                <a:sym typeface="Montserrat"/>
              </a:rPr>
              <a:t> Post Condition:</a:t>
            </a:r>
            <a:r>
              <a:rPr lang="en" sz="1100">
                <a:solidFill>
                  <a:srgbClr val="FFFFFF"/>
                </a:solidFill>
                <a:latin typeface="Montserrat"/>
                <a:ea typeface="Montserrat"/>
                <a:cs typeface="Montserrat"/>
                <a:sym typeface="Montserrat"/>
              </a:rPr>
              <a:t> Now User can expect Correct Result.</a:t>
            </a:r>
            <a:endParaRPr sz="1100">
              <a:solidFill>
                <a:srgbClr val="FFFFFF"/>
              </a:solidFill>
              <a:latin typeface="Montserrat"/>
              <a:ea typeface="Montserrat"/>
              <a:cs typeface="Montserrat"/>
              <a:sym typeface="Montserrat"/>
            </a:endParaRPr>
          </a:p>
          <a:p>
            <a:pPr indent="0" lvl="0" marL="0" rtl="0" algn="l">
              <a:spcBef>
                <a:spcPts val="0"/>
              </a:spcBef>
              <a:spcAft>
                <a:spcPts val="1600"/>
              </a:spcAft>
              <a:buNone/>
            </a:pPr>
            <a:r>
              <a:t/>
            </a:r>
            <a:endParaRPr sz="1100">
              <a:solidFill>
                <a:srgbClr val="FFFFFF"/>
              </a:solidFill>
              <a:latin typeface="Montserrat"/>
              <a:ea typeface="Montserrat"/>
              <a:cs typeface="Montserrat"/>
              <a:sym typeface="Montserra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7" name="Shape 287"/>
        <p:cNvGrpSpPr/>
        <p:nvPr/>
      </p:nvGrpSpPr>
      <p:grpSpPr>
        <a:xfrm>
          <a:off x="0" y="0"/>
          <a:ext cx="0" cy="0"/>
          <a:chOff x="0" y="0"/>
          <a:chExt cx="0" cy="0"/>
        </a:xfrm>
      </p:grpSpPr>
      <p:sp>
        <p:nvSpPr>
          <p:cNvPr id="288" name="Google Shape;288;p37"/>
          <p:cNvSpPr txBox="1"/>
          <p:nvPr>
            <p:ph idx="1" type="body"/>
          </p:nvPr>
        </p:nvSpPr>
        <p:spPr>
          <a:xfrm>
            <a:off x="1305175" y="984100"/>
            <a:ext cx="3403200" cy="345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rgbClr val="FFFFFF"/>
              </a:buClr>
              <a:buSzPts val="1100"/>
              <a:buFont typeface="Montserrat"/>
              <a:buChar char="●"/>
            </a:pPr>
            <a:r>
              <a:rPr b="1" lang="en" sz="1100">
                <a:solidFill>
                  <a:srgbClr val="FFFFFF"/>
                </a:solidFill>
                <a:latin typeface="Montserrat"/>
                <a:ea typeface="Montserrat"/>
                <a:cs typeface="Montserrat"/>
                <a:sym typeface="Montserrat"/>
              </a:rPr>
              <a:t>Name:</a:t>
            </a:r>
            <a:r>
              <a:rPr lang="en" sz="1100">
                <a:solidFill>
                  <a:srgbClr val="FFFFFF"/>
                </a:solidFill>
                <a:latin typeface="Montserrat"/>
                <a:ea typeface="Montserrat"/>
                <a:cs typeface="Montserrat"/>
                <a:sym typeface="Montserrat"/>
              </a:rPr>
              <a:t> Make Heterogeneous Graph. </a:t>
            </a:r>
            <a:r>
              <a:rPr b="1" lang="en" sz="1100">
                <a:solidFill>
                  <a:srgbClr val="FFFFFF"/>
                </a:solidFill>
                <a:latin typeface="Montserrat"/>
                <a:ea typeface="Montserrat"/>
                <a:cs typeface="Montserrat"/>
                <a:sym typeface="Montserrat"/>
              </a:rPr>
              <a:t>Summary:</a:t>
            </a:r>
            <a:r>
              <a:rPr lang="en" sz="1100">
                <a:solidFill>
                  <a:srgbClr val="FFFFFF"/>
                </a:solidFill>
                <a:latin typeface="Montserrat"/>
                <a:ea typeface="Montserrat"/>
                <a:cs typeface="Montserrat"/>
                <a:sym typeface="Montserrat"/>
              </a:rPr>
              <a:t> From the given database Admin creates the required Heterogeneous Graph.</a:t>
            </a:r>
            <a:endParaRPr sz="1100">
              <a:solidFill>
                <a:srgbClr val="FFFFFF"/>
              </a:solidFill>
              <a:latin typeface="Montserrat"/>
              <a:ea typeface="Montserrat"/>
              <a:cs typeface="Montserrat"/>
              <a:sym typeface="Montserrat"/>
            </a:endParaRPr>
          </a:p>
          <a:p>
            <a:pPr indent="0" lvl="0" marL="457200" rtl="0" algn="l">
              <a:spcBef>
                <a:spcPts val="0"/>
              </a:spcBef>
              <a:spcAft>
                <a:spcPts val="0"/>
              </a:spcAft>
              <a:buNone/>
            </a:pPr>
            <a:r>
              <a:rPr b="1" lang="en" sz="1100">
                <a:solidFill>
                  <a:srgbClr val="FFFFFF"/>
                </a:solidFill>
                <a:latin typeface="Montserrat"/>
                <a:ea typeface="Montserrat"/>
                <a:cs typeface="Montserrat"/>
                <a:sym typeface="Montserrat"/>
              </a:rPr>
              <a:t>Actors:</a:t>
            </a:r>
            <a:r>
              <a:rPr lang="en" sz="1100">
                <a:solidFill>
                  <a:srgbClr val="FFFFFF"/>
                </a:solidFill>
                <a:latin typeface="Montserrat"/>
                <a:ea typeface="Montserrat"/>
                <a:cs typeface="Montserrat"/>
                <a:sym typeface="Montserrat"/>
              </a:rPr>
              <a:t> Admin </a:t>
            </a:r>
            <a:endParaRPr sz="1100">
              <a:solidFill>
                <a:srgbClr val="FFFFFF"/>
              </a:solidFill>
              <a:latin typeface="Montserrat"/>
              <a:ea typeface="Montserrat"/>
              <a:cs typeface="Montserrat"/>
              <a:sym typeface="Montserrat"/>
            </a:endParaRPr>
          </a:p>
          <a:p>
            <a:pPr indent="0" lvl="0" marL="457200" rtl="0" algn="l">
              <a:spcBef>
                <a:spcPts val="0"/>
              </a:spcBef>
              <a:spcAft>
                <a:spcPts val="0"/>
              </a:spcAft>
              <a:buNone/>
            </a:pPr>
            <a:r>
              <a:t/>
            </a:r>
            <a:endParaRPr sz="1100">
              <a:solidFill>
                <a:srgbClr val="FFFFFF"/>
              </a:solidFill>
              <a:latin typeface="Montserrat"/>
              <a:ea typeface="Montserrat"/>
              <a:cs typeface="Montserrat"/>
              <a:sym typeface="Montserrat"/>
            </a:endParaRPr>
          </a:p>
          <a:p>
            <a:pPr indent="0" lvl="0" marL="457200" rtl="0" algn="l">
              <a:spcBef>
                <a:spcPts val="0"/>
              </a:spcBef>
              <a:spcAft>
                <a:spcPts val="0"/>
              </a:spcAft>
              <a:buNone/>
            </a:pPr>
            <a:r>
              <a:rPr b="1" lang="en" sz="1100">
                <a:solidFill>
                  <a:srgbClr val="FFFFFF"/>
                </a:solidFill>
                <a:latin typeface="Montserrat"/>
                <a:ea typeface="Montserrat"/>
                <a:cs typeface="Montserrat"/>
                <a:sym typeface="Montserrat"/>
              </a:rPr>
              <a:t>Main Success Scenario: </a:t>
            </a:r>
            <a:endParaRPr b="1" sz="1100">
              <a:solidFill>
                <a:srgbClr val="FFFFFF"/>
              </a:solidFill>
              <a:latin typeface="Montserrat"/>
              <a:ea typeface="Montserrat"/>
              <a:cs typeface="Montserrat"/>
              <a:sym typeface="Montserrat"/>
            </a:endParaRPr>
          </a:p>
          <a:p>
            <a:pPr indent="0" lvl="0" marL="457200" rtl="0" algn="l">
              <a:spcBef>
                <a:spcPts val="0"/>
              </a:spcBef>
              <a:spcAft>
                <a:spcPts val="0"/>
              </a:spcAft>
              <a:buNone/>
            </a:pPr>
            <a:r>
              <a:rPr lang="en" sz="1100">
                <a:solidFill>
                  <a:srgbClr val="FFFFFF"/>
                </a:solidFill>
                <a:latin typeface="Montserrat"/>
                <a:ea typeface="Montserrat"/>
                <a:cs typeface="Montserrat"/>
                <a:sym typeface="Montserrat"/>
              </a:rPr>
              <a:t>• Successful formation and display of the required graph. </a:t>
            </a:r>
            <a:endParaRPr sz="1100">
              <a:solidFill>
                <a:srgbClr val="FFFFFF"/>
              </a:solidFill>
              <a:latin typeface="Montserrat"/>
              <a:ea typeface="Montserrat"/>
              <a:cs typeface="Montserrat"/>
              <a:sym typeface="Montserrat"/>
            </a:endParaRPr>
          </a:p>
          <a:p>
            <a:pPr indent="0" lvl="0" marL="457200" rtl="0" algn="l">
              <a:spcBef>
                <a:spcPts val="0"/>
              </a:spcBef>
              <a:spcAft>
                <a:spcPts val="0"/>
              </a:spcAft>
              <a:buNone/>
            </a:pPr>
            <a:r>
              <a:t/>
            </a:r>
            <a:endParaRPr b="1" sz="1100">
              <a:solidFill>
                <a:srgbClr val="FFFFFF"/>
              </a:solidFill>
              <a:latin typeface="Montserrat"/>
              <a:ea typeface="Montserrat"/>
              <a:cs typeface="Montserrat"/>
              <a:sym typeface="Montserrat"/>
            </a:endParaRPr>
          </a:p>
          <a:p>
            <a:pPr indent="0" lvl="0" marL="457200" rtl="0" algn="l">
              <a:spcBef>
                <a:spcPts val="0"/>
              </a:spcBef>
              <a:spcAft>
                <a:spcPts val="0"/>
              </a:spcAft>
              <a:buNone/>
            </a:pPr>
            <a:r>
              <a:rPr b="1" lang="en" sz="1100">
                <a:solidFill>
                  <a:srgbClr val="FFFFFF"/>
                </a:solidFill>
                <a:latin typeface="Montserrat"/>
                <a:ea typeface="Montserrat"/>
                <a:cs typeface="Montserrat"/>
                <a:sym typeface="Montserrat"/>
              </a:rPr>
              <a:t>Extension:</a:t>
            </a:r>
            <a:r>
              <a:rPr lang="en" sz="1100">
                <a:solidFill>
                  <a:srgbClr val="FFFFFF"/>
                </a:solidFill>
                <a:latin typeface="Montserrat"/>
                <a:ea typeface="Montserrat"/>
                <a:cs typeface="Montserrat"/>
                <a:sym typeface="Montserrat"/>
              </a:rPr>
              <a:t> Now the link between the nodes can be viewed in the network. </a:t>
            </a:r>
            <a:endParaRPr sz="1100">
              <a:solidFill>
                <a:srgbClr val="FFFFFF"/>
              </a:solidFill>
              <a:latin typeface="Montserrat"/>
              <a:ea typeface="Montserrat"/>
              <a:cs typeface="Montserrat"/>
              <a:sym typeface="Montserrat"/>
            </a:endParaRPr>
          </a:p>
          <a:p>
            <a:pPr indent="0" lvl="0" marL="457200" rtl="0" algn="l">
              <a:spcBef>
                <a:spcPts val="0"/>
              </a:spcBef>
              <a:spcAft>
                <a:spcPts val="0"/>
              </a:spcAft>
              <a:buNone/>
            </a:pPr>
            <a:r>
              <a:t/>
            </a:r>
            <a:endParaRPr sz="1100">
              <a:solidFill>
                <a:srgbClr val="FFFFFF"/>
              </a:solidFill>
              <a:latin typeface="Montserrat"/>
              <a:ea typeface="Montserrat"/>
              <a:cs typeface="Montserrat"/>
              <a:sym typeface="Montserrat"/>
            </a:endParaRPr>
          </a:p>
          <a:p>
            <a:pPr indent="0" lvl="0" marL="457200" rtl="0" algn="l">
              <a:spcBef>
                <a:spcPts val="0"/>
              </a:spcBef>
              <a:spcAft>
                <a:spcPts val="0"/>
              </a:spcAft>
              <a:buNone/>
            </a:pPr>
            <a:r>
              <a:rPr b="1" lang="en" sz="1100">
                <a:solidFill>
                  <a:srgbClr val="FFFFFF"/>
                </a:solidFill>
                <a:latin typeface="Montserrat"/>
                <a:ea typeface="Montserrat"/>
                <a:cs typeface="Montserrat"/>
                <a:sym typeface="Montserrat"/>
              </a:rPr>
              <a:t>Post Condition:</a:t>
            </a:r>
            <a:r>
              <a:rPr lang="en" sz="1100">
                <a:solidFill>
                  <a:srgbClr val="FFFFFF"/>
                </a:solidFill>
                <a:latin typeface="Montserrat"/>
                <a:ea typeface="Montserrat"/>
                <a:cs typeface="Montserrat"/>
                <a:sym typeface="Montserrat"/>
              </a:rPr>
              <a:t> Now we can Predict the similarity between bugs by using this graph. </a:t>
            </a:r>
            <a:endParaRPr sz="1100">
              <a:solidFill>
                <a:srgbClr val="FFFFFF"/>
              </a:solidFill>
              <a:latin typeface="Montserrat"/>
              <a:ea typeface="Montserrat"/>
              <a:cs typeface="Montserrat"/>
              <a:sym typeface="Montserrat"/>
            </a:endParaRPr>
          </a:p>
          <a:p>
            <a:pPr indent="0" lvl="0" marL="457200" rtl="0" algn="l">
              <a:spcBef>
                <a:spcPts val="0"/>
              </a:spcBef>
              <a:spcAft>
                <a:spcPts val="0"/>
              </a:spcAft>
              <a:buNone/>
            </a:pPr>
            <a:r>
              <a:t/>
            </a:r>
            <a:endParaRPr sz="1100">
              <a:solidFill>
                <a:srgbClr val="FFFFFF"/>
              </a:solidFill>
              <a:latin typeface="Montserrat"/>
              <a:ea typeface="Montserrat"/>
              <a:cs typeface="Montserrat"/>
              <a:sym typeface="Montserrat"/>
            </a:endParaRPr>
          </a:p>
          <a:p>
            <a:pPr indent="0" lvl="0" marL="0" rtl="0" algn="l">
              <a:spcBef>
                <a:spcPts val="0"/>
              </a:spcBef>
              <a:spcAft>
                <a:spcPts val="1600"/>
              </a:spcAft>
              <a:buNone/>
            </a:pPr>
            <a:r>
              <a:t/>
            </a:r>
            <a:endParaRPr sz="1100">
              <a:solidFill>
                <a:srgbClr val="FFFFFF"/>
              </a:solidFill>
              <a:latin typeface="Montserrat"/>
              <a:ea typeface="Montserrat"/>
              <a:cs typeface="Montserrat"/>
              <a:sym typeface="Montserrat"/>
            </a:endParaRPr>
          </a:p>
        </p:txBody>
      </p:sp>
      <p:sp>
        <p:nvSpPr>
          <p:cNvPr id="289" name="Google Shape;289;p37"/>
          <p:cNvSpPr txBox="1"/>
          <p:nvPr>
            <p:ph idx="2" type="body"/>
          </p:nvPr>
        </p:nvSpPr>
        <p:spPr>
          <a:xfrm>
            <a:off x="4933225" y="1023950"/>
            <a:ext cx="3403200" cy="345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rgbClr val="FFFFFF"/>
              </a:buClr>
              <a:buSzPts val="1100"/>
              <a:buFont typeface="Arial"/>
              <a:buChar char="●"/>
            </a:pPr>
            <a:r>
              <a:rPr b="1" lang="en" sz="1100">
                <a:solidFill>
                  <a:srgbClr val="FFFFFF"/>
                </a:solidFill>
                <a:latin typeface="Montserrat"/>
                <a:ea typeface="Montserrat"/>
                <a:cs typeface="Montserrat"/>
                <a:sym typeface="Montserrat"/>
              </a:rPr>
              <a:t>Name:</a:t>
            </a:r>
            <a:r>
              <a:rPr lang="en" sz="1100">
                <a:solidFill>
                  <a:srgbClr val="FFFFFF"/>
                </a:solidFill>
                <a:latin typeface="Montserrat"/>
                <a:ea typeface="Montserrat"/>
                <a:cs typeface="Montserrat"/>
                <a:sym typeface="Montserrat"/>
              </a:rPr>
              <a:t> Number of the paths for metapath. </a:t>
            </a:r>
            <a:endParaRPr sz="1100">
              <a:solidFill>
                <a:srgbClr val="FFFFFF"/>
              </a:solidFill>
              <a:latin typeface="Montserrat"/>
              <a:ea typeface="Montserrat"/>
              <a:cs typeface="Montserrat"/>
              <a:sym typeface="Montserrat"/>
            </a:endParaRPr>
          </a:p>
          <a:p>
            <a:pPr indent="0" lvl="0" marL="457200" rtl="0" algn="l">
              <a:spcBef>
                <a:spcPts val="0"/>
              </a:spcBef>
              <a:spcAft>
                <a:spcPts val="0"/>
              </a:spcAft>
              <a:buNone/>
            </a:pPr>
            <a:r>
              <a:rPr b="1" lang="en" sz="1100">
                <a:solidFill>
                  <a:srgbClr val="FFFFFF"/>
                </a:solidFill>
                <a:latin typeface="Montserrat"/>
                <a:ea typeface="Montserrat"/>
                <a:cs typeface="Montserrat"/>
                <a:sym typeface="Montserrat"/>
              </a:rPr>
              <a:t>Summary:</a:t>
            </a:r>
            <a:r>
              <a:rPr lang="en" sz="1100">
                <a:solidFill>
                  <a:srgbClr val="FFFFFF"/>
                </a:solidFill>
                <a:latin typeface="Montserrat"/>
                <a:ea typeface="Montserrat"/>
                <a:cs typeface="Montserrat"/>
                <a:sym typeface="Montserrat"/>
              </a:rPr>
              <a:t> Calculate total number of paths with the given type of metapaths </a:t>
            </a:r>
            <a:r>
              <a:rPr b="1" lang="en" sz="1100">
                <a:solidFill>
                  <a:srgbClr val="FFFFFF"/>
                </a:solidFill>
                <a:latin typeface="Montserrat"/>
                <a:ea typeface="Montserrat"/>
                <a:cs typeface="Montserrat"/>
                <a:sym typeface="Montserrat"/>
              </a:rPr>
              <a:t>Actors:</a:t>
            </a:r>
            <a:r>
              <a:rPr lang="en" sz="1100">
                <a:solidFill>
                  <a:srgbClr val="FFFFFF"/>
                </a:solidFill>
                <a:latin typeface="Montserrat"/>
                <a:ea typeface="Montserrat"/>
                <a:cs typeface="Montserrat"/>
                <a:sym typeface="Montserrat"/>
              </a:rPr>
              <a:t> Admin </a:t>
            </a:r>
            <a:endParaRPr sz="1100">
              <a:solidFill>
                <a:srgbClr val="FFFFFF"/>
              </a:solidFill>
              <a:latin typeface="Montserrat"/>
              <a:ea typeface="Montserrat"/>
              <a:cs typeface="Montserrat"/>
              <a:sym typeface="Montserrat"/>
            </a:endParaRPr>
          </a:p>
          <a:p>
            <a:pPr indent="0" lvl="0" marL="457200" rtl="0" algn="l">
              <a:spcBef>
                <a:spcPts val="0"/>
              </a:spcBef>
              <a:spcAft>
                <a:spcPts val="0"/>
              </a:spcAft>
              <a:buNone/>
            </a:pPr>
            <a:r>
              <a:t/>
            </a:r>
            <a:endParaRPr sz="1100">
              <a:solidFill>
                <a:srgbClr val="FFFFFF"/>
              </a:solidFill>
              <a:latin typeface="Montserrat"/>
              <a:ea typeface="Montserrat"/>
              <a:cs typeface="Montserrat"/>
              <a:sym typeface="Montserrat"/>
            </a:endParaRPr>
          </a:p>
          <a:p>
            <a:pPr indent="0" lvl="0" marL="457200" rtl="0" algn="l">
              <a:spcBef>
                <a:spcPts val="0"/>
              </a:spcBef>
              <a:spcAft>
                <a:spcPts val="0"/>
              </a:spcAft>
              <a:buNone/>
            </a:pPr>
            <a:r>
              <a:rPr b="1" lang="en" sz="1100">
                <a:solidFill>
                  <a:srgbClr val="FFFFFF"/>
                </a:solidFill>
                <a:latin typeface="Montserrat"/>
                <a:ea typeface="Montserrat"/>
                <a:cs typeface="Montserrat"/>
                <a:sym typeface="Montserrat"/>
              </a:rPr>
              <a:t>Main Success Scenario:</a:t>
            </a:r>
            <a:endParaRPr b="1" sz="1100">
              <a:solidFill>
                <a:srgbClr val="FFFFFF"/>
              </a:solidFill>
              <a:latin typeface="Montserrat"/>
              <a:ea typeface="Montserrat"/>
              <a:cs typeface="Montserrat"/>
              <a:sym typeface="Montserrat"/>
            </a:endParaRPr>
          </a:p>
          <a:p>
            <a:pPr indent="0" lvl="0" marL="457200" rtl="0" algn="l">
              <a:spcBef>
                <a:spcPts val="0"/>
              </a:spcBef>
              <a:spcAft>
                <a:spcPts val="0"/>
              </a:spcAft>
              <a:buNone/>
            </a:pPr>
            <a:r>
              <a:rPr lang="en" sz="1100">
                <a:solidFill>
                  <a:srgbClr val="FFFFFF"/>
                </a:solidFill>
                <a:latin typeface="Montserrat"/>
                <a:ea typeface="Montserrat"/>
                <a:cs typeface="Montserrat"/>
                <a:sym typeface="Montserrat"/>
              </a:rPr>
              <a:t> • There are various types of meta paths in the dataset and calculation of total number of paths of the specified metapath between bugs. </a:t>
            </a:r>
            <a:endParaRPr sz="1100">
              <a:solidFill>
                <a:srgbClr val="FFFFFF"/>
              </a:solidFill>
              <a:latin typeface="Montserrat"/>
              <a:ea typeface="Montserrat"/>
              <a:cs typeface="Montserrat"/>
              <a:sym typeface="Montserrat"/>
            </a:endParaRPr>
          </a:p>
          <a:p>
            <a:pPr indent="0" lvl="0" marL="457200" rtl="0" algn="l">
              <a:spcBef>
                <a:spcPts val="0"/>
              </a:spcBef>
              <a:spcAft>
                <a:spcPts val="0"/>
              </a:spcAft>
              <a:buNone/>
            </a:pPr>
            <a:r>
              <a:t/>
            </a:r>
            <a:endParaRPr sz="1100">
              <a:solidFill>
                <a:srgbClr val="FFFFFF"/>
              </a:solidFill>
              <a:latin typeface="Montserrat"/>
              <a:ea typeface="Montserrat"/>
              <a:cs typeface="Montserrat"/>
              <a:sym typeface="Montserrat"/>
            </a:endParaRPr>
          </a:p>
          <a:p>
            <a:pPr indent="0" lvl="0" marL="457200" rtl="0" algn="l">
              <a:spcBef>
                <a:spcPts val="0"/>
              </a:spcBef>
              <a:spcAft>
                <a:spcPts val="0"/>
              </a:spcAft>
              <a:buNone/>
            </a:pPr>
            <a:r>
              <a:rPr b="1" lang="en" sz="1100">
                <a:solidFill>
                  <a:srgbClr val="FFFFFF"/>
                </a:solidFill>
                <a:latin typeface="Montserrat"/>
                <a:ea typeface="Montserrat"/>
                <a:cs typeface="Montserrat"/>
                <a:sym typeface="Montserrat"/>
              </a:rPr>
              <a:t>Post Condition:</a:t>
            </a:r>
            <a:r>
              <a:rPr lang="en" sz="1100">
                <a:solidFill>
                  <a:srgbClr val="FFFFFF"/>
                </a:solidFill>
                <a:latin typeface="Montserrat"/>
                <a:ea typeface="Montserrat"/>
                <a:cs typeface="Montserrat"/>
                <a:sym typeface="Montserrat"/>
              </a:rPr>
              <a:t> Prediction of similarity between bugs by counting total number of paths of all the meta paths. </a:t>
            </a:r>
            <a:endParaRPr sz="1100">
              <a:solidFill>
                <a:srgbClr val="FFFFFF"/>
              </a:solidFill>
              <a:latin typeface="Montserrat"/>
              <a:ea typeface="Montserrat"/>
              <a:cs typeface="Montserrat"/>
              <a:sym typeface="Montserrat"/>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3" name="Shape 293"/>
        <p:cNvGrpSpPr/>
        <p:nvPr/>
      </p:nvGrpSpPr>
      <p:grpSpPr>
        <a:xfrm>
          <a:off x="0" y="0"/>
          <a:ext cx="0" cy="0"/>
          <a:chOff x="0" y="0"/>
          <a:chExt cx="0" cy="0"/>
        </a:xfrm>
      </p:grpSpPr>
      <p:sp>
        <p:nvSpPr>
          <p:cNvPr id="294" name="Google Shape;294;p38"/>
          <p:cNvSpPr txBox="1"/>
          <p:nvPr>
            <p:ph idx="1" type="body"/>
          </p:nvPr>
        </p:nvSpPr>
        <p:spPr>
          <a:xfrm>
            <a:off x="1297500" y="630175"/>
            <a:ext cx="3403200" cy="40689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rgbClr val="FFFFFF"/>
              </a:buClr>
              <a:buSzPts val="1100"/>
              <a:buFont typeface="Arial"/>
              <a:buChar char="●"/>
            </a:pPr>
            <a:r>
              <a:rPr b="1" lang="en" sz="1100">
                <a:solidFill>
                  <a:srgbClr val="FFFFFF"/>
                </a:solidFill>
                <a:latin typeface="Montserrat"/>
                <a:ea typeface="Montserrat"/>
                <a:cs typeface="Montserrat"/>
                <a:sym typeface="Montserrat"/>
              </a:rPr>
              <a:t>Name:</a:t>
            </a:r>
            <a:r>
              <a:rPr lang="en" sz="1100">
                <a:solidFill>
                  <a:srgbClr val="FFFFFF"/>
                </a:solidFill>
                <a:latin typeface="Montserrat"/>
                <a:ea typeface="Montserrat"/>
                <a:cs typeface="Montserrat"/>
                <a:sym typeface="Montserrat"/>
              </a:rPr>
              <a:t> Choose meta paths. </a:t>
            </a:r>
            <a:endParaRPr sz="1100">
              <a:solidFill>
                <a:srgbClr val="FFFFFF"/>
              </a:solidFill>
              <a:latin typeface="Montserrat"/>
              <a:ea typeface="Montserrat"/>
              <a:cs typeface="Montserrat"/>
              <a:sym typeface="Montserrat"/>
            </a:endParaRPr>
          </a:p>
          <a:p>
            <a:pPr indent="0" lvl="0" marL="457200" rtl="0" algn="l">
              <a:spcBef>
                <a:spcPts val="0"/>
              </a:spcBef>
              <a:spcAft>
                <a:spcPts val="0"/>
              </a:spcAft>
              <a:buNone/>
            </a:pPr>
            <a:r>
              <a:t/>
            </a:r>
            <a:endParaRPr sz="1100">
              <a:solidFill>
                <a:srgbClr val="FFFFFF"/>
              </a:solidFill>
              <a:latin typeface="Montserrat"/>
              <a:ea typeface="Montserrat"/>
              <a:cs typeface="Montserrat"/>
              <a:sym typeface="Montserrat"/>
            </a:endParaRPr>
          </a:p>
          <a:p>
            <a:pPr indent="0" lvl="0" marL="457200" rtl="0" algn="l">
              <a:spcBef>
                <a:spcPts val="0"/>
              </a:spcBef>
              <a:spcAft>
                <a:spcPts val="0"/>
              </a:spcAft>
              <a:buNone/>
            </a:pPr>
            <a:r>
              <a:rPr b="1" lang="en" sz="1100">
                <a:solidFill>
                  <a:srgbClr val="FFFFFF"/>
                </a:solidFill>
                <a:latin typeface="Montserrat"/>
                <a:ea typeface="Montserrat"/>
                <a:cs typeface="Montserrat"/>
                <a:sym typeface="Montserrat"/>
              </a:rPr>
              <a:t>Summary:</a:t>
            </a:r>
            <a:r>
              <a:rPr lang="en" sz="1100">
                <a:solidFill>
                  <a:srgbClr val="FFFFFF"/>
                </a:solidFill>
                <a:latin typeface="Montserrat"/>
                <a:ea typeface="Montserrat"/>
                <a:cs typeface="Montserrat"/>
                <a:sym typeface="Montserrat"/>
              </a:rPr>
              <a:t> Admin gives different types of meta paths to find the links between Bugs. </a:t>
            </a:r>
            <a:endParaRPr sz="1100">
              <a:solidFill>
                <a:srgbClr val="FFFFFF"/>
              </a:solidFill>
              <a:latin typeface="Montserrat"/>
              <a:ea typeface="Montserrat"/>
              <a:cs typeface="Montserrat"/>
              <a:sym typeface="Montserrat"/>
            </a:endParaRPr>
          </a:p>
          <a:p>
            <a:pPr indent="0" lvl="0" marL="457200" rtl="0" algn="l">
              <a:spcBef>
                <a:spcPts val="0"/>
              </a:spcBef>
              <a:spcAft>
                <a:spcPts val="0"/>
              </a:spcAft>
              <a:buNone/>
            </a:pPr>
            <a:r>
              <a:t/>
            </a:r>
            <a:endParaRPr sz="1100">
              <a:solidFill>
                <a:srgbClr val="FFFFFF"/>
              </a:solidFill>
              <a:latin typeface="Montserrat"/>
              <a:ea typeface="Montserrat"/>
              <a:cs typeface="Montserrat"/>
              <a:sym typeface="Montserrat"/>
            </a:endParaRPr>
          </a:p>
          <a:p>
            <a:pPr indent="0" lvl="0" marL="457200" rtl="0" algn="l">
              <a:spcBef>
                <a:spcPts val="0"/>
              </a:spcBef>
              <a:spcAft>
                <a:spcPts val="0"/>
              </a:spcAft>
              <a:buNone/>
            </a:pPr>
            <a:r>
              <a:rPr b="1" lang="en" sz="1100">
                <a:solidFill>
                  <a:srgbClr val="FFFFFF"/>
                </a:solidFill>
                <a:latin typeface="Montserrat"/>
                <a:ea typeface="Montserrat"/>
                <a:cs typeface="Montserrat"/>
                <a:sym typeface="Montserrat"/>
              </a:rPr>
              <a:t>Actors:</a:t>
            </a:r>
            <a:r>
              <a:rPr lang="en" sz="1100">
                <a:solidFill>
                  <a:srgbClr val="FFFFFF"/>
                </a:solidFill>
                <a:latin typeface="Montserrat"/>
                <a:ea typeface="Montserrat"/>
                <a:cs typeface="Montserrat"/>
                <a:sym typeface="Montserrat"/>
              </a:rPr>
              <a:t> User </a:t>
            </a:r>
            <a:endParaRPr sz="1100">
              <a:solidFill>
                <a:srgbClr val="FFFFFF"/>
              </a:solidFill>
              <a:latin typeface="Montserrat"/>
              <a:ea typeface="Montserrat"/>
              <a:cs typeface="Montserrat"/>
              <a:sym typeface="Montserrat"/>
            </a:endParaRPr>
          </a:p>
          <a:p>
            <a:pPr indent="0" lvl="0" marL="457200" rtl="0" algn="l">
              <a:spcBef>
                <a:spcPts val="0"/>
              </a:spcBef>
              <a:spcAft>
                <a:spcPts val="0"/>
              </a:spcAft>
              <a:buNone/>
            </a:pPr>
            <a:r>
              <a:t/>
            </a:r>
            <a:endParaRPr sz="1100">
              <a:solidFill>
                <a:srgbClr val="FFFFFF"/>
              </a:solidFill>
              <a:latin typeface="Montserrat"/>
              <a:ea typeface="Montserrat"/>
              <a:cs typeface="Montserrat"/>
              <a:sym typeface="Montserrat"/>
            </a:endParaRPr>
          </a:p>
          <a:p>
            <a:pPr indent="0" lvl="0" marL="457200" rtl="0" algn="l">
              <a:spcBef>
                <a:spcPts val="0"/>
              </a:spcBef>
              <a:spcAft>
                <a:spcPts val="0"/>
              </a:spcAft>
              <a:buNone/>
            </a:pPr>
            <a:r>
              <a:rPr b="1" lang="en" sz="1100">
                <a:solidFill>
                  <a:srgbClr val="FFFFFF"/>
                </a:solidFill>
                <a:latin typeface="Montserrat"/>
                <a:ea typeface="Montserrat"/>
                <a:cs typeface="Montserrat"/>
                <a:sym typeface="Montserrat"/>
              </a:rPr>
              <a:t>Main success scenario:</a:t>
            </a:r>
            <a:r>
              <a:rPr lang="en" sz="1100">
                <a:solidFill>
                  <a:srgbClr val="FFFFFF"/>
                </a:solidFill>
                <a:latin typeface="Montserrat"/>
                <a:ea typeface="Montserrat"/>
                <a:cs typeface="Montserrat"/>
                <a:sym typeface="Montserrat"/>
              </a:rPr>
              <a:t> </a:t>
            </a:r>
            <a:endParaRPr sz="1100">
              <a:solidFill>
                <a:srgbClr val="FFFFFF"/>
              </a:solidFill>
              <a:latin typeface="Montserrat"/>
              <a:ea typeface="Montserrat"/>
              <a:cs typeface="Montserrat"/>
              <a:sym typeface="Montserrat"/>
            </a:endParaRPr>
          </a:p>
          <a:p>
            <a:pPr indent="0" lvl="0" marL="457200" rtl="0" algn="l">
              <a:spcBef>
                <a:spcPts val="0"/>
              </a:spcBef>
              <a:spcAft>
                <a:spcPts val="0"/>
              </a:spcAft>
              <a:buNone/>
            </a:pPr>
            <a:r>
              <a:rPr lang="en" sz="1100">
                <a:solidFill>
                  <a:srgbClr val="FFFFFF"/>
                </a:solidFill>
                <a:latin typeface="Montserrat"/>
                <a:ea typeface="Montserrat"/>
                <a:cs typeface="Montserrat"/>
                <a:sym typeface="Montserrat"/>
              </a:rPr>
              <a:t>• Admin provides various metapaths which will be studied as a criteria for prediction of Bug similarity. </a:t>
            </a:r>
            <a:endParaRPr sz="1100">
              <a:solidFill>
                <a:srgbClr val="FFFFFF"/>
              </a:solidFill>
              <a:latin typeface="Montserrat"/>
              <a:ea typeface="Montserrat"/>
              <a:cs typeface="Montserrat"/>
              <a:sym typeface="Montserrat"/>
            </a:endParaRPr>
          </a:p>
          <a:p>
            <a:pPr indent="0" lvl="0" marL="457200" rtl="0" algn="l">
              <a:spcBef>
                <a:spcPts val="0"/>
              </a:spcBef>
              <a:spcAft>
                <a:spcPts val="0"/>
              </a:spcAft>
              <a:buNone/>
            </a:pPr>
            <a:r>
              <a:rPr lang="en" sz="1100">
                <a:solidFill>
                  <a:srgbClr val="FFFFFF"/>
                </a:solidFill>
                <a:latin typeface="Montserrat"/>
                <a:ea typeface="Montserrat"/>
                <a:cs typeface="Montserrat"/>
                <a:sym typeface="Montserrat"/>
              </a:rPr>
              <a:t>• App measures the number of various metapaths to use a path based relevance measure algorithm. </a:t>
            </a:r>
            <a:endParaRPr sz="1100">
              <a:solidFill>
                <a:srgbClr val="FFFFFF"/>
              </a:solidFill>
              <a:latin typeface="Montserrat"/>
              <a:ea typeface="Montserrat"/>
              <a:cs typeface="Montserrat"/>
              <a:sym typeface="Montserrat"/>
            </a:endParaRPr>
          </a:p>
          <a:p>
            <a:pPr indent="0" lvl="0" marL="457200" rtl="0" algn="l">
              <a:spcBef>
                <a:spcPts val="0"/>
              </a:spcBef>
              <a:spcAft>
                <a:spcPts val="0"/>
              </a:spcAft>
              <a:buNone/>
            </a:pPr>
            <a:r>
              <a:t/>
            </a:r>
            <a:endParaRPr sz="1100">
              <a:solidFill>
                <a:srgbClr val="FFFFFF"/>
              </a:solidFill>
              <a:latin typeface="Montserrat"/>
              <a:ea typeface="Montserrat"/>
              <a:cs typeface="Montserrat"/>
              <a:sym typeface="Montserrat"/>
            </a:endParaRPr>
          </a:p>
          <a:p>
            <a:pPr indent="0" lvl="0" marL="457200" rtl="0" algn="l">
              <a:spcBef>
                <a:spcPts val="0"/>
              </a:spcBef>
              <a:spcAft>
                <a:spcPts val="0"/>
              </a:spcAft>
              <a:buNone/>
            </a:pPr>
            <a:r>
              <a:rPr b="1" lang="en" sz="1100">
                <a:solidFill>
                  <a:srgbClr val="FFFFFF"/>
                </a:solidFill>
                <a:latin typeface="Montserrat"/>
                <a:ea typeface="Montserrat"/>
                <a:cs typeface="Montserrat"/>
                <a:sym typeface="Montserrat"/>
              </a:rPr>
              <a:t>Post-condition:</a:t>
            </a:r>
            <a:r>
              <a:rPr lang="en" sz="1100">
                <a:solidFill>
                  <a:srgbClr val="FFFFFF"/>
                </a:solidFill>
                <a:latin typeface="Montserrat"/>
                <a:ea typeface="Montserrat"/>
                <a:cs typeface="Montserrat"/>
                <a:sym typeface="Montserrat"/>
              </a:rPr>
              <a:t> Project will now measure all the various kinds of metapaths, so that path based relevance measure algorithms can be applied. </a:t>
            </a:r>
            <a:endParaRPr sz="1100">
              <a:solidFill>
                <a:srgbClr val="FFFFFF"/>
              </a:solidFill>
              <a:latin typeface="Montserrat"/>
              <a:ea typeface="Montserrat"/>
              <a:cs typeface="Montserrat"/>
              <a:sym typeface="Montserrat"/>
            </a:endParaRPr>
          </a:p>
          <a:p>
            <a:pPr indent="0" lvl="0" marL="0" rtl="0" algn="l">
              <a:spcBef>
                <a:spcPts val="0"/>
              </a:spcBef>
              <a:spcAft>
                <a:spcPts val="1600"/>
              </a:spcAft>
              <a:buNone/>
            </a:pPr>
            <a:r>
              <a:t/>
            </a:r>
            <a:endParaRPr sz="1100">
              <a:solidFill>
                <a:srgbClr val="FFFFFF"/>
              </a:solidFill>
              <a:latin typeface="Montserrat"/>
              <a:ea typeface="Montserrat"/>
              <a:cs typeface="Montserrat"/>
              <a:sym typeface="Montserrat"/>
            </a:endParaRPr>
          </a:p>
        </p:txBody>
      </p:sp>
      <p:sp>
        <p:nvSpPr>
          <p:cNvPr id="295" name="Google Shape;295;p38"/>
          <p:cNvSpPr txBox="1"/>
          <p:nvPr>
            <p:ph idx="2" type="body"/>
          </p:nvPr>
        </p:nvSpPr>
        <p:spPr>
          <a:xfrm>
            <a:off x="4933225" y="630175"/>
            <a:ext cx="3403200" cy="38487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rgbClr val="FFFFFF"/>
              </a:buClr>
              <a:buSzPts val="1100"/>
              <a:buFont typeface="Montserrat"/>
              <a:buChar char="●"/>
            </a:pPr>
            <a:r>
              <a:rPr b="1" lang="en" sz="1100">
                <a:solidFill>
                  <a:srgbClr val="FFFFFF"/>
                </a:solidFill>
                <a:latin typeface="Montserrat"/>
                <a:ea typeface="Montserrat"/>
                <a:cs typeface="Montserrat"/>
                <a:sym typeface="Montserrat"/>
              </a:rPr>
              <a:t>Name:</a:t>
            </a:r>
            <a:r>
              <a:rPr lang="en" sz="1100">
                <a:solidFill>
                  <a:srgbClr val="FFFFFF"/>
                </a:solidFill>
                <a:latin typeface="Montserrat"/>
                <a:ea typeface="Montserrat"/>
                <a:cs typeface="Montserrat"/>
                <a:sym typeface="Montserrat"/>
              </a:rPr>
              <a:t> Result. </a:t>
            </a:r>
            <a:endParaRPr sz="1100">
              <a:solidFill>
                <a:srgbClr val="FFFFFF"/>
              </a:solidFill>
              <a:latin typeface="Montserrat"/>
              <a:ea typeface="Montserrat"/>
              <a:cs typeface="Montserrat"/>
              <a:sym typeface="Montserrat"/>
            </a:endParaRPr>
          </a:p>
          <a:p>
            <a:pPr indent="0" lvl="0" marL="457200" rtl="0" algn="l">
              <a:spcBef>
                <a:spcPts val="0"/>
              </a:spcBef>
              <a:spcAft>
                <a:spcPts val="0"/>
              </a:spcAft>
              <a:buNone/>
            </a:pPr>
            <a:r>
              <a:t/>
            </a:r>
            <a:endParaRPr sz="1100">
              <a:solidFill>
                <a:srgbClr val="FFFFFF"/>
              </a:solidFill>
              <a:latin typeface="Montserrat"/>
              <a:ea typeface="Montserrat"/>
              <a:cs typeface="Montserrat"/>
              <a:sym typeface="Montserrat"/>
            </a:endParaRPr>
          </a:p>
          <a:p>
            <a:pPr indent="0" lvl="0" marL="457200" rtl="0" algn="l">
              <a:spcBef>
                <a:spcPts val="0"/>
              </a:spcBef>
              <a:spcAft>
                <a:spcPts val="0"/>
              </a:spcAft>
              <a:buNone/>
            </a:pPr>
            <a:r>
              <a:rPr b="1" lang="en" sz="1100">
                <a:solidFill>
                  <a:srgbClr val="FFFFFF"/>
                </a:solidFill>
                <a:latin typeface="Montserrat"/>
                <a:ea typeface="Montserrat"/>
                <a:cs typeface="Montserrat"/>
                <a:sym typeface="Montserrat"/>
              </a:rPr>
              <a:t>Summary</a:t>
            </a:r>
            <a:r>
              <a:rPr lang="en" sz="1100">
                <a:solidFill>
                  <a:srgbClr val="FFFFFF"/>
                </a:solidFill>
                <a:latin typeface="Montserrat"/>
                <a:ea typeface="Montserrat"/>
                <a:cs typeface="Montserrat"/>
                <a:sym typeface="Montserrat"/>
              </a:rPr>
              <a:t>: From the given database Admin concludes the outcome from Heterogeneous Graph </a:t>
            </a:r>
            <a:endParaRPr sz="1100">
              <a:solidFill>
                <a:srgbClr val="FFFFFF"/>
              </a:solidFill>
              <a:latin typeface="Montserrat"/>
              <a:ea typeface="Montserrat"/>
              <a:cs typeface="Montserrat"/>
              <a:sym typeface="Montserrat"/>
            </a:endParaRPr>
          </a:p>
          <a:p>
            <a:pPr indent="0" lvl="0" marL="457200" rtl="0" algn="l">
              <a:spcBef>
                <a:spcPts val="0"/>
              </a:spcBef>
              <a:spcAft>
                <a:spcPts val="0"/>
              </a:spcAft>
              <a:buNone/>
            </a:pPr>
            <a:r>
              <a:t/>
            </a:r>
            <a:endParaRPr sz="1100">
              <a:solidFill>
                <a:srgbClr val="FFFFFF"/>
              </a:solidFill>
              <a:latin typeface="Montserrat"/>
              <a:ea typeface="Montserrat"/>
              <a:cs typeface="Montserrat"/>
              <a:sym typeface="Montserrat"/>
            </a:endParaRPr>
          </a:p>
          <a:p>
            <a:pPr indent="0" lvl="0" marL="457200" rtl="0" algn="l">
              <a:spcBef>
                <a:spcPts val="0"/>
              </a:spcBef>
              <a:spcAft>
                <a:spcPts val="0"/>
              </a:spcAft>
              <a:buNone/>
            </a:pPr>
            <a:r>
              <a:rPr b="1" lang="en" sz="1100">
                <a:solidFill>
                  <a:srgbClr val="FFFFFF"/>
                </a:solidFill>
                <a:latin typeface="Montserrat"/>
                <a:ea typeface="Montserrat"/>
                <a:cs typeface="Montserrat"/>
                <a:sym typeface="Montserrat"/>
              </a:rPr>
              <a:t>Actors:</a:t>
            </a:r>
            <a:r>
              <a:rPr lang="en" sz="1100">
                <a:solidFill>
                  <a:srgbClr val="FFFFFF"/>
                </a:solidFill>
                <a:latin typeface="Montserrat"/>
                <a:ea typeface="Montserrat"/>
                <a:cs typeface="Montserrat"/>
                <a:sym typeface="Montserrat"/>
              </a:rPr>
              <a:t> User </a:t>
            </a:r>
            <a:endParaRPr sz="1100">
              <a:solidFill>
                <a:srgbClr val="FFFFFF"/>
              </a:solidFill>
              <a:latin typeface="Montserrat"/>
              <a:ea typeface="Montserrat"/>
              <a:cs typeface="Montserrat"/>
              <a:sym typeface="Montserrat"/>
            </a:endParaRPr>
          </a:p>
          <a:p>
            <a:pPr indent="0" lvl="0" marL="457200" rtl="0" algn="l">
              <a:spcBef>
                <a:spcPts val="0"/>
              </a:spcBef>
              <a:spcAft>
                <a:spcPts val="0"/>
              </a:spcAft>
              <a:buNone/>
            </a:pPr>
            <a:r>
              <a:t/>
            </a:r>
            <a:endParaRPr sz="1100">
              <a:solidFill>
                <a:srgbClr val="FFFFFF"/>
              </a:solidFill>
              <a:latin typeface="Montserrat"/>
              <a:ea typeface="Montserrat"/>
              <a:cs typeface="Montserrat"/>
              <a:sym typeface="Montserrat"/>
            </a:endParaRPr>
          </a:p>
          <a:p>
            <a:pPr indent="0" lvl="0" marL="457200" rtl="0" algn="l">
              <a:spcBef>
                <a:spcPts val="0"/>
              </a:spcBef>
              <a:spcAft>
                <a:spcPts val="0"/>
              </a:spcAft>
              <a:buNone/>
            </a:pPr>
            <a:r>
              <a:rPr b="1" lang="en" sz="1100">
                <a:solidFill>
                  <a:srgbClr val="FFFFFF"/>
                </a:solidFill>
                <a:latin typeface="Montserrat"/>
                <a:ea typeface="Montserrat"/>
                <a:cs typeface="Montserrat"/>
                <a:sym typeface="Montserrat"/>
              </a:rPr>
              <a:t>Post Condition:</a:t>
            </a:r>
            <a:r>
              <a:rPr lang="en" sz="1100">
                <a:solidFill>
                  <a:srgbClr val="FFFFFF"/>
                </a:solidFill>
                <a:latin typeface="Montserrat"/>
                <a:ea typeface="Montserrat"/>
                <a:cs typeface="Montserrat"/>
                <a:sym typeface="Montserrat"/>
              </a:rPr>
              <a:t> Now the User can see the details of the result. </a:t>
            </a:r>
            <a:endParaRPr sz="1100">
              <a:solidFill>
                <a:srgbClr val="FFFFFF"/>
              </a:solidFill>
              <a:latin typeface="Montserrat"/>
              <a:ea typeface="Montserrat"/>
              <a:cs typeface="Montserrat"/>
              <a:sym typeface="Montserrat"/>
            </a:endParaRPr>
          </a:p>
          <a:p>
            <a:pPr indent="0" lvl="0" marL="0" rtl="0" algn="l">
              <a:spcBef>
                <a:spcPts val="0"/>
              </a:spcBef>
              <a:spcAft>
                <a:spcPts val="1600"/>
              </a:spcAft>
              <a:buNone/>
            </a:pPr>
            <a:r>
              <a:t/>
            </a:r>
            <a:endParaRPr sz="1100">
              <a:solidFill>
                <a:srgbClr val="FFFFFF"/>
              </a:solidFill>
              <a:latin typeface="Montserrat"/>
              <a:ea typeface="Montserrat"/>
              <a:cs typeface="Montserrat"/>
              <a:sym typeface="Montserrat"/>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9" name="Shape 299"/>
        <p:cNvGrpSpPr/>
        <p:nvPr/>
      </p:nvGrpSpPr>
      <p:grpSpPr>
        <a:xfrm>
          <a:off x="0" y="0"/>
          <a:ext cx="0" cy="0"/>
          <a:chOff x="0" y="0"/>
          <a:chExt cx="0" cy="0"/>
        </a:xfrm>
      </p:grpSpPr>
      <p:sp>
        <p:nvSpPr>
          <p:cNvPr id="300" name="Google Shape;300;p39"/>
          <p:cNvSpPr txBox="1"/>
          <p:nvPr>
            <p:ph idx="1" type="body"/>
          </p:nvPr>
        </p:nvSpPr>
        <p:spPr>
          <a:xfrm>
            <a:off x="1297500" y="1075425"/>
            <a:ext cx="3403200" cy="34035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rgbClr val="FFFFFF"/>
              </a:buClr>
              <a:buSzPts val="1100"/>
              <a:buFont typeface="Arial"/>
              <a:buChar char="●"/>
            </a:pPr>
            <a:r>
              <a:rPr b="1" lang="en" sz="1100">
                <a:solidFill>
                  <a:srgbClr val="FFFFFF"/>
                </a:solidFill>
                <a:latin typeface="Montserrat"/>
                <a:ea typeface="Montserrat"/>
                <a:cs typeface="Montserrat"/>
                <a:sym typeface="Montserrat"/>
              </a:rPr>
              <a:t>Name:</a:t>
            </a:r>
            <a:r>
              <a:rPr lang="en" sz="1100">
                <a:solidFill>
                  <a:srgbClr val="FFFFFF"/>
                </a:solidFill>
                <a:latin typeface="Montserrat"/>
                <a:ea typeface="Montserrat"/>
                <a:cs typeface="Montserrat"/>
                <a:sym typeface="Montserrat"/>
              </a:rPr>
              <a:t> Duplicate Bugs. </a:t>
            </a:r>
            <a:endParaRPr sz="1100">
              <a:solidFill>
                <a:srgbClr val="FFFFFF"/>
              </a:solidFill>
              <a:latin typeface="Montserrat"/>
              <a:ea typeface="Montserrat"/>
              <a:cs typeface="Montserrat"/>
              <a:sym typeface="Montserrat"/>
            </a:endParaRPr>
          </a:p>
          <a:p>
            <a:pPr indent="0" lvl="0" marL="457200" rtl="0" algn="l">
              <a:spcBef>
                <a:spcPts val="0"/>
              </a:spcBef>
              <a:spcAft>
                <a:spcPts val="0"/>
              </a:spcAft>
              <a:buNone/>
            </a:pPr>
            <a:r>
              <a:rPr b="1" lang="en" sz="1100">
                <a:solidFill>
                  <a:srgbClr val="FFFFFF"/>
                </a:solidFill>
                <a:latin typeface="Montserrat"/>
                <a:ea typeface="Montserrat"/>
                <a:cs typeface="Montserrat"/>
                <a:sym typeface="Montserrat"/>
              </a:rPr>
              <a:t>Summary:</a:t>
            </a:r>
            <a:r>
              <a:rPr lang="en" sz="1100">
                <a:solidFill>
                  <a:srgbClr val="FFFFFF"/>
                </a:solidFill>
                <a:latin typeface="Montserrat"/>
                <a:ea typeface="Montserrat"/>
                <a:cs typeface="Montserrat"/>
                <a:sym typeface="Montserrat"/>
              </a:rPr>
              <a:t> From the result user can view all the duplicate bugs of the data. </a:t>
            </a:r>
            <a:endParaRPr sz="1100">
              <a:solidFill>
                <a:srgbClr val="FFFFFF"/>
              </a:solidFill>
              <a:latin typeface="Montserrat"/>
              <a:ea typeface="Montserrat"/>
              <a:cs typeface="Montserrat"/>
              <a:sym typeface="Montserrat"/>
            </a:endParaRPr>
          </a:p>
          <a:p>
            <a:pPr indent="0" lvl="0" marL="457200" rtl="0" algn="l">
              <a:spcBef>
                <a:spcPts val="0"/>
              </a:spcBef>
              <a:spcAft>
                <a:spcPts val="0"/>
              </a:spcAft>
              <a:buNone/>
            </a:pPr>
            <a:r>
              <a:rPr b="1" lang="en" sz="1100">
                <a:solidFill>
                  <a:srgbClr val="FFFFFF"/>
                </a:solidFill>
                <a:latin typeface="Montserrat"/>
                <a:ea typeface="Montserrat"/>
                <a:cs typeface="Montserrat"/>
                <a:sym typeface="Montserrat"/>
              </a:rPr>
              <a:t>Actors:</a:t>
            </a:r>
            <a:r>
              <a:rPr lang="en" sz="1100">
                <a:solidFill>
                  <a:srgbClr val="FFFFFF"/>
                </a:solidFill>
                <a:latin typeface="Montserrat"/>
                <a:ea typeface="Montserrat"/>
                <a:cs typeface="Montserrat"/>
                <a:sym typeface="Montserrat"/>
              </a:rPr>
              <a:t> User </a:t>
            </a:r>
            <a:endParaRPr sz="1100">
              <a:solidFill>
                <a:srgbClr val="FFFFFF"/>
              </a:solidFill>
              <a:latin typeface="Montserrat"/>
              <a:ea typeface="Montserrat"/>
              <a:cs typeface="Montserrat"/>
              <a:sym typeface="Montserrat"/>
            </a:endParaRPr>
          </a:p>
          <a:p>
            <a:pPr indent="0" lvl="0" marL="457200" rtl="0" algn="l">
              <a:spcBef>
                <a:spcPts val="0"/>
              </a:spcBef>
              <a:spcAft>
                <a:spcPts val="0"/>
              </a:spcAft>
              <a:buNone/>
            </a:pPr>
            <a:r>
              <a:t/>
            </a:r>
            <a:endParaRPr sz="1100">
              <a:solidFill>
                <a:srgbClr val="FFFFFF"/>
              </a:solidFill>
              <a:latin typeface="Montserrat"/>
              <a:ea typeface="Montserrat"/>
              <a:cs typeface="Montserrat"/>
              <a:sym typeface="Montserrat"/>
            </a:endParaRPr>
          </a:p>
          <a:p>
            <a:pPr indent="0" lvl="0" marL="457200" rtl="0" algn="l">
              <a:spcBef>
                <a:spcPts val="0"/>
              </a:spcBef>
              <a:spcAft>
                <a:spcPts val="0"/>
              </a:spcAft>
              <a:buNone/>
            </a:pPr>
            <a:r>
              <a:rPr b="1" lang="en" sz="1100">
                <a:solidFill>
                  <a:srgbClr val="FFFFFF"/>
                </a:solidFill>
                <a:latin typeface="Montserrat"/>
                <a:ea typeface="Montserrat"/>
                <a:cs typeface="Montserrat"/>
                <a:sym typeface="Montserrat"/>
              </a:rPr>
              <a:t>Main success scenario:</a:t>
            </a:r>
            <a:r>
              <a:rPr lang="en" sz="1100">
                <a:solidFill>
                  <a:srgbClr val="FFFFFF"/>
                </a:solidFill>
                <a:latin typeface="Montserrat"/>
                <a:ea typeface="Montserrat"/>
                <a:cs typeface="Montserrat"/>
                <a:sym typeface="Montserrat"/>
              </a:rPr>
              <a:t> </a:t>
            </a:r>
            <a:endParaRPr sz="1100">
              <a:solidFill>
                <a:srgbClr val="FFFFFF"/>
              </a:solidFill>
              <a:latin typeface="Montserrat"/>
              <a:ea typeface="Montserrat"/>
              <a:cs typeface="Montserrat"/>
              <a:sym typeface="Montserrat"/>
            </a:endParaRPr>
          </a:p>
          <a:p>
            <a:pPr indent="0" lvl="0" marL="457200" rtl="0" algn="l">
              <a:spcBef>
                <a:spcPts val="0"/>
              </a:spcBef>
              <a:spcAft>
                <a:spcPts val="0"/>
              </a:spcAft>
              <a:buNone/>
            </a:pPr>
            <a:r>
              <a:rPr lang="en" sz="1100">
                <a:solidFill>
                  <a:srgbClr val="FFFFFF"/>
                </a:solidFill>
                <a:latin typeface="Montserrat"/>
                <a:ea typeface="Montserrat"/>
                <a:cs typeface="Montserrat"/>
                <a:sym typeface="Montserrat"/>
              </a:rPr>
              <a:t>• App measures all the Duplicate Bugs and shows it to the user. </a:t>
            </a:r>
            <a:endParaRPr sz="1100">
              <a:solidFill>
                <a:srgbClr val="FFFFFF"/>
              </a:solidFill>
              <a:latin typeface="Montserrat"/>
              <a:ea typeface="Montserrat"/>
              <a:cs typeface="Montserrat"/>
              <a:sym typeface="Montserrat"/>
            </a:endParaRPr>
          </a:p>
          <a:p>
            <a:pPr indent="0" lvl="0" marL="457200" rtl="0" algn="l">
              <a:spcBef>
                <a:spcPts val="0"/>
              </a:spcBef>
              <a:spcAft>
                <a:spcPts val="0"/>
              </a:spcAft>
              <a:buNone/>
            </a:pPr>
            <a:r>
              <a:t/>
            </a:r>
            <a:endParaRPr b="1" sz="1100">
              <a:solidFill>
                <a:srgbClr val="FFFFFF"/>
              </a:solidFill>
              <a:latin typeface="Montserrat"/>
              <a:ea typeface="Montserrat"/>
              <a:cs typeface="Montserrat"/>
              <a:sym typeface="Montserrat"/>
            </a:endParaRPr>
          </a:p>
          <a:p>
            <a:pPr indent="0" lvl="0" marL="457200" rtl="0" algn="l">
              <a:spcBef>
                <a:spcPts val="0"/>
              </a:spcBef>
              <a:spcAft>
                <a:spcPts val="0"/>
              </a:spcAft>
              <a:buNone/>
            </a:pPr>
            <a:r>
              <a:rPr b="1" lang="en" sz="1100">
                <a:solidFill>
                  <a:srgbClr val="FFFFFF"/>
                </a:solidFill>
                <a:latin typeface="Montserrat"/>
                <a:ea typeface="Montserrat"/>
                <a:cs typeface="Montserrat"/>
                <a:sym typeface="Montserrat"/>
              </a:rPr>
              <a:t>Post-condition:</a:t>
            </a:r>
            <a:r>
              <a:rPr lang="en" sz="1100">
                <a:solidFill>
                  <a:srgbClr val="FFFFFF"/>
                </a:solidFill>
                <a:latin typeface="Montserrat"/>
                <a:ea typeface="Montserrat"/>
                <a:cs typeface="Montserrat"/>
                <a:sym typeface="Montserrat"/>
              </a:rPr>
              <a:t> All the Duplicate Bugs can be discarded. </a:t>
            </a:r>
            <a:endParaRPr sz="1100">
              <a:solidFill>
                <a:srgbClr val="FFFFFF"/>
              </a:solidFill>
              <a:latin typeface="Montserrat"/>
              <a:ea typeface="Montserrat"/>
              <a:cs typeface="Montserrat"/>
              <a:sym typeface="Montserrat"/>
            </a:endParaRPr>
          </a:p>
          <a:p>
            <a:pPr indent="0" lvl="0" marL="0" rtl="0" algn="l">
              <a:spcBef>
                <a:spcPts val="0"/>
              </a:spcBef>
              <a:spcAft>
                <a:spcPts val="1600"/>
              </a:spcAft>
              <a:buNone/>
            </a:pPr>
            <a:r>
              <a:t/>
            </a:r>
            <a:endParaRPr sz="1100">
              <a:solidFill>
                <a:srgbClr val="FFFFFF"/>
              </a:solidFill>
              <a:latin typeface="Montserrat"/>
              <a:ea typeface="Montserrat"/>
              <a:cs typeface="Montserrat"/>
              <a:sym typeface="Montserrat"/>
            </a:endParaRPr>
          </a:p>
        </p:txBody>
      </p:sp>
      <p:sp>
        <p:nvSpPr>
          <p:cNvPr id="301" name="Google Shape;301;p39"/>
          <p:cNvSpPr txBox="1"/>
          <p:nvPr>
            <p:ph idx="2" type="body"/>
          </p:nvPr>
        </p:nvSpPr>
        <p:spPr>
          <a:xfrm>
            <a:off x="4933225" y="1075125"/>
            <a:ext cx="3403200" cy="34035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rgbClr val="FFFFFF"/>
              </a:buClr>
              <a:buSzPts val="1100"/>
              <a:buFont typeface="Montserrat"/>
              <a:buChar char="●"/>
            </a:pPr>
            <a:r>
              <a:rPr b="1" lang="en" sz="1100">
                <a:solidFill>
                  <a:srgbClr val="FFFFFF"/>
                </a:solidFill>
                <a:latin typeface="Montserrat"/>
                <a:ea typeface="Montserrat"/>
                <a:cs typeface="Montserrat"/>
                <a:sym typeface="Montserrat"/>
              </a:rPr>
              <a:t>Name:</a:t>
            </a:r>
            <a:r>
              <a:rPr lang="en" sz="1100">
                <a:solidFill>
                  <a:srgbClr val="FFFFFF"/>
                </a:solidFill>
                <a:latin typeface="Montserrat"/>
                <a:ea typeface="Montserrat"/>
                <a:cs typeface="Montserrat"/>
                <a:sym typeface="Montserrat"/>
              </a:rPr>
              <a:t> Similar Bugs. </a:t>
            </a:r>
            <a:endParaRPr sz="1100">
              <a:solidFill>
                <a:srgbClr val="FFFFFF"/>
              </a:solidFill>
              <a:latin typeface="Montserrat"/>
              <a:ea typeface="Montserrat"/>
              <a:cs typeface="Montserrat"/>
              <a:sym typeface="Montserrat"/>
            </a:endParaRPr>
          </a:p>
          <a:p>
            <a:pPr indent="0" lvl="0" marL="457200" rtl="0" algn="l">
              <a:spcBef>
                <a:spcPts val="0"/>
              </a:spcBef>
              <a:spcAft>
                <a:spcPts val="0"/>
              </a:spcAft>
              <a:buNone/>
            </a:pPr>
            <a:r>
              <a:rPr b="1" lang="en" sz="1100">
                <a:solidFill>
                  <a:srgbClr val="FFFFFF"/>
                </a:solidFill>
                <a:latin typeface="Montserrat"/>
                <a:ea typeface="Montserrat"/>
                <a:cs typeface="Montserrat"/>
                <a:sym typeface="Montserrat"/>
              </a:rPr>
              <a:t>Summary:</a:t>
            </a:r>
            <a:r>
              <a:rPr lang="en" sz="1100">
                <a:solidFill>
                  <a:srgbClr val="FFFFFF"/>
                </a:solidFill>
                <a:latin typeface="Montserrat"/>
                <a:ea typeface="Montserrat"/>
                <a:cs typeface="Montserrat"/>
                <a:sym typeface="Montserrat"/>
              </a:rPr>
              <a:t> From the result the user can view all the Similar bugs of the data. </a:t>
            </a:r>
            <a:endParaRPr sz="1100">
              <a:solidFill>
                <a:srgbClr val="FFFFFF"/>
              </a:solidFill>
              <a:latin typeface="Montserrat"/>
              <a:ea typeface="Montserrat"/>
              <a:cs typeface="Montserrat"/>
              <a:sym typeface="Montserrat"/>
            </a:endParaRPr>
          </a:p>
          <a:p>
            <a:pPr indent="0" lvl="0" marL="457200" rtl="0" algn="l">
              <a:spcBef>
                <a:spcPts val="0"/>
              </a:spcBef>
              <a:spcAft>
                <a:spcPts val="0"/>
              </a:spcAft>
              <a:buNone/>
            </a:pPr>
            <a:r>
              <a:rPr b="1" lang="en" sz="1100">
                <a:solidFill>
                  <a:srgbClr val="FFFFFF"/>
                </a:solidFill>
                <a:latin typeface="Montserrat"/>
                <a:ea typeface="Montserrat"/>
                <a:cs typeface="Montserrat"/>
                <a:sym typeface="Montserrat"/>
              </a:rPr>
              <a:t>Actors:</a:t>
            </a:r>
            <a:r>
              <a:rPr lang="en" sz="1100">
                <a:solidFill>
                  <a:srgbClr val="FFFFFF"/>
                </a:solidFill>
                <a:latin typeface="Montserrat"/>
                <a:ea typeface="Montserrat"/>
                <a:cs typeface="Montserrat"/>
                <a:sym typeface="Montserrat"/>
              </a:rPr>
              <a:t> User </a:t>
            </a:r>
            <a:endParaRPr sz="1100">
              <a:solidFill>
                <a:srgbClr val="FFFFFF"/>
              </a:solidFill>
              <a:latin typeface="Montserrat"/>
              <a:ea typeface="Montserrat"/>
              <a:cs typeface="Montserrat"/>
              <a:sym typeface="Montserrat"/>
            </a:endParaRPr>
          </a:p>
          <a:p>
            <a:pPr indent="0" lvl="0" marL="457200" rtl="0" algn="l">
              <a:spcBef>
                <a:spcPts val="0"/>
              </a:spcBef>
              <a:spcAft>
                <a:spcPts val="0"/>
              </a:spcAft>
              <a:buNone/>
            </a:pPr>
            <a:r>
              <a:t/>
            </a:r>
            <a:endParaRPr sz="1100">
              <a:solidFill>
                <a:srgbClr val="FFFFFF"/>
              </a:solidFill>
              <a:latin typeface="Montserrat"/>
              <a:ea typeface="Montserrat"/>
              <a:cs typeface="Montserrat"/>
              <a:sym typeface="Montserrat"/>
            </a:endParaRPr>
          </a:p>
          <a:p>
            <a:pPr indent="0" lvl="0" marL="457200" rtl="0" algn="l">
              <a:spcBef>
                <a:spcPts val="0"/>
              </a:spcBef>
              <a:spcAft>
                <a:spcPts val="0"/>
              </a:spcAft>
              <a:buNone/>
            </a:pPr>
            <a:r>
              <a:rPr b="1" lang="en" sz="1100">
                <a:solidFill>
                  <a:srgbClr val="FFFFFF"/>
                </a:solidFill>
                <a:latin typeface="Montserrat"/>
                <a:ea typeface="Montserrat"/>
                <a:cs typeface="Montserrat"/>
                <a:sym typeface="Montserrat"/>
              </a:rPr>
              <a:t>Main success scenario:</a:t>
            </a:r>
            <a:r>
              <a:rPr lang="en" sz="1100">
                <a:solidFill>
                  <a:srgbClr val="FFFFFF"/>
                </a:solidFill>
                <a:latin typeface="Montserrat"/>
                <a:ea typeface="Montserrat"/>
                <a:cs typeface="Montserrat"/>
                <a:sym typeface="Montserrat"/>
              </a:rPr>
              <a:t> </a:t>
            </a:r>
            <a:endParaRPr sz="1100">
              <a:solidFill>
                <a:srgbClr val="FFFFFF"/>
              </a:solidFill>
              <a:latin typeface="Montserrat"/>
              <a:ea typeface="Montserrat"/>
              <a:cs typeface="Montserrat"/>
              <a:sym typeface="Montserrat"/>
            </a:endParaRPr>
          </a:p>
          <a:p>
            <a:pPr indent="0" lvl="0" marL="457200" rtl="0" algn="l">
              <a:spcBef>
                <a:spcPts val="0"/>
              </a:spcBef>
              <a:spcAft>
                <a:spcPts val="0"/>
              </a:spcAft>
              <a:buNone/>
            </a:pPr>
            <a:r>
              <a:rPr lang="en" sz="1100">
                <a:solidFill>
                  <a:srgbClr val="FFFFFF"/>
                </a:solidFill>
                <a:latin typeface="Montserrat"/>
                <a:ea typeface="Montserrat"/>
                <a:cs typeface="Montserrat"/>
                <a:sym typeface="Montserrat"/>
              </a:rPr>
              <a:t>• App measures all the Similar Bugs and shows it to the user. </a:t>
            </a:r>
            <a:endParaRPr sz="1100">
              <a:solidFill>
                <a:srgbClr val="FFFFFF"/>
              </a:solidFill>
              <a:latin typeface="Montserrat"/>
              <a:ea typeface="Montserrat"/>
              <a:cs typeface="Montserrat"/>
              <a:sym typeface="Montserrat"/>
            </a:endParaRPr>
          </a:p>
          <a:p>
            <a:pPr indent="0" lvl="0" marL="457200" rtl="0" algn="l">
              <a:spcBef>
                <a:spcPts val="0"/>
              </a:spcBef>
              <a:spcAft>
                <a:spcPts val="0"/>
              </a:spcAft>
              <a:buNone/>
            </a:pPr>
            <a:r>
              <a:t/>
            </a:r>
            <a:endParaRPr sz="1100">
              <a:solidFill>
                <a:srgbClr val="FFFFFF"/>
              </a:solidFill>
              <a:latin typeface="Montserrat"/>
              <a:ea typeface="Montserrat"/>
              <a:cs typeface="Montserrat"/>
              <a:sym typeface="Montserrat"/>
            </a:endParaRPr>
          </a:p>
          <a:p>
            <a:pPr indent="0" lvl="0" marL="457200" rtl="0" algn="l">
              <a:spcBef>
                <a:spcPts val="0"/>
              </a:spcBef>
              <a:spcAft>
                <a:spcPts val="0"/>
              </a:spcAft>
              <a:buNone/>
            </a:pPr>
            <a:r>
              <a:rPr b="1" lang="en" sz="1100">
                <a:solidFill>
                  <a:srgbClr val="FFFFFF"/>
                </a:solidFill>
                <a:latin typeface="Montserrat"/>
                <a:ea typeface="Montserrat"/>
                <a:cs typeface="Montserrat"/>
                <a:sym typeface="Montserrat"/>
              </a:rPr>
              <a:t>Post-condition:</a:t>
            </a:r>
            <a:r>
              <a:rPr lang="en" sz="1100">
                <a:solidFill>
                  <a:srgbClr val="FFFFFF"/>
                </a:solidFill>
                <a:latin typeface="Montserrat"/>
                <a:ea typeface="Montserrat"/>
                <a:cs typeface="Montserrat"/>
                <a:sym typeface="Montserrat"/>
              </a:rPr>
              <a:t> All the Similar Bugs can be categorised into one category. </a:t>
            </a:r>
            <a:endParaRPr sz="1100">
              <a:solidFill>
                <a:srgbClr val="FFFFFF"/>
              </a:solidFill>
              <a:latin typeface="Montserrat"/>
              <a:ea typeface="Montserrat"/>
              <a:cs typeface="Montserrat"/>
              <a:sym typeface="Montserrat"/>
            </a:endParaRPr>
          </a:p>
          <a:p>
            <a:pPr indent="0" lvl="0" marL="0" rtl="0" algn="l">
              <a:spcBef>
                <a:spcPts val="0"/>
              </a:spcBef>
              <a:spcAft>
                <a:spcPts val="160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5" name="Shape 305"/>
        <p:cNvGrpSpPr/>
        <p:nvPr/>
      </p:nvGrpSpPr>
      <p:grpSpPr>
        <a:xfrm>
          <a:off x="0" y="0"/>
          <a:ext cx="0" cy="0"/>
          <a:chOff x="0" y="0"/>
          <a:chExt cx="0" cy="0"/>
        </a:xfrm>
      </p:grpSpPr>
      <p:sp>
        <p:nvSpPr>
          <p:cNvPr id="306" name="Google Shape;306;p40"/>
          <p:cNvSpPr txBox="1"/>
          <p:nvPr>
            <p:ph idx="1" type="body"/>
          </p:nvPr>
        </p:nvSpPr>
        <p:spPr>
          <a:xfrm>
            <a:off x="1297500" y="1067750"/>
            <a:ext cx="3403200" cy="34110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rgbClr val="FFFFFF"/>
              </a:buClr>
              <a:buSzPts val="1100"/>
              <a:buFont typeface="Montserrat"/>
              <a:buChar char="●"/>
            </a:pPr>
            <a:r>
              <a:rPr b="1" lang="en" sz="1100">
                <a:solidFill>
                  <a:srgbClr val="FFFFFF"/>
                </a:solidFill>
                <a:latin typeface="Montserrat"/>
                <a:ea typeface="Montserrat"/>
                <a:cs typeface="Montserrat"/>
                <a:sym typeface="Montserrat"/>
              </a:rPr>
              <a:t>Name:</a:t>
            </a:r>
            <a:r>
              <a:rPr lang="en" sz="1100">
                <a:solidFill>
                  <a:srgbClr val="FFFFFF"/>
                </a:solidFill>
                <a:latin typeface="Montserrat"/>
                <a:ea typeface="Montserrat"/>
                <a:cs typeface="Montserrat"/>
                <a:sym typeface="Montserrat"/>
              </a:rPr>
              <a:t> Invalid Bugs. </a:t>
            </a:r>
            <a:endParaRPr sz="1100">
              <a:solidFill>
                <a:srgbClr val="FFFFFF"/>
              </a:solidFill>
              <a:latin typeface="Montserrat"/>
              <a:ea typeface="Montserrat"/>
              <a:cs typeface="Montserrat"/>
              <a:sym typeface="Montserrat"/>
            </a:endParaRPr>
          </a:p>
          <a:p>
            <a:pPr indent="0" lvl="0" marL="457200" rtl="0" algn="l">
              <a:spcBef>
                <a:spcPts val="0"/>
              </a:spcBef>
              <a:spcAft>
                <a:spcPts val="0"/>
              </a:spcAft>
              <a:buNone/>
            </a:pPr>
            <a:r>
              <a:rPr b="1" lang="en" sz="1100">
                <a:solidFill>
                  <a:srgbClr val="FFFFFF"/>
                </a:solidFill>
                <a:latin typeface="Montserrat"/>
                <a:ea typeface="Montserrat"/>
                <a:cs typeface="Montserrat"/>
                <a:sym typeface="Montserrat"/>
              </a:rPr>
              <a:t>Summary</a:t>
            </a:r>
            <a:r>
              <a:rPr lang="en" sz="1100">
                <a:solidFill>
                  <a:srgbClr val="FFFFFF"/>
                </a:solidFill>
                <a:latin typeface="Montserrat"/>
                <a:ea typeface="Montserrat"/>
                <a:cs typeface="Montserrat"/>
                <a:sym typeface="Montserrat"/>
              </a:rPr>
              <a:t>: From the result the user can view all the Invalid bugs of the data. </a:t>
            </a:r>
            <a:r>
              <a:rPr b="1" lang="en" sz="1100">
                <a:solidFill>
                  <a:srgbClr val="FFFFFF"/>
                </a:solidFill>
                <a:latin typeface="Montserrat"/>
                <a:ea typeface="Montserrat"/>
                <a:cs typeface="Montserrat"/>
                <a:sym typeface="Montserrat"/>
              </a:rPr>
              <a:t>Actors:</a:t>
            </a:r>
            <a:r>
              <a:rPr lang="en" sz="1100">
                <a:solidFill>
                  <a:srgbClr val="FFFFFF"/>
                </a:solidFill>
                <a:latin typeface="Montserrat"/>
                <a:ea typeface="Montserrat"/>
                <a:cs typeface="Montserrat"/>
                <a:sym typeface="Montserrat"/>
              </a:rPr>
              <a:t> User </a:t>
            </a:r>
            <a:endParaRPr sz="1100">
              <a:solidFill>
                <a:srgbClr val="FFFFFF"/>
              </a:solidFill>
              <a:latin typeface="Montserrat"/>
              <a:ea typeface="Montserrat"/>
              <a:cs typeface="Montserrat"/>
              <a:sym typeface="Montserrat"/>
            </a:endParaRPr>
          </a:p>
          <a:p>
            <a:pPr indent="0" lvl="0" marL="457200" rtl="0" algn="l">
              <a:spcBef>
                <a:spcPts val="0"/>
              </a:spcBef>
              <a:spcAft>
                <a:spcPts val="0"/>
              </a:spcAft>
              <a:buNone/>
            </a:pPr>
            <a:r>
              <a:t/>
            </a:r>
            <a:endParaRPr sz="1100">
              <a:solidFill>
                <a:srgbClr val="FFFFFF"/>
              </a:solidFill>
              <a:latin typeface="Montserrat"/>
              <a:ea typeface="Montserrat"/>
              <a:cs typeface="Montserrat"/>
              <a:sym typeface="Montserrat"/>
            </a:endParaRPr>
          </a:p>
          <a:p>
            <a:pPr indent="0" lvl="0" marL="457200" rtl="0" algn="l">
              <a:spcBef>
                <a:spcPts val="0"/>
              </a:spcBef>
              <a:spcAft>
                <a:spcPts val="0"/>
              </a:spcAft>
              <a:buNone/>
            </a:pPr>
            <a:r>
              <a:rPr b="1" lang="en" sz="1100">
                <a:solidFill>
                  <a:srgbClr val="FFFFFF"/>
                </a:solidFill>
                <a:latin typeface="Montserrat"/>
                <a:ea typeface="Montserrat"/>
                <a:cs typeface="Montserrat"/>
                <a:sym typeface="Montserrat"/>
              </a:rPr>
              <a:t>Main success scenario:</a:t>
            </a:r>
            <a:r>
              <a:rPr lang="en" sz="1100">
                <a:solidFill>
                  <a:srgbClr val="FFFFFF"/>
                </a:solidFill>
                <a:latin typeface="Montserrat"/>
                <a:ea typeface="Montserrat"/>
                <a:cs typeface="Montserrat"/>
                <a:sym typeface="Montserrat"/>
              </a:rPr>
              <a:t> </a:t>
            </a:r>
            <a:endParaRPr sz="1100">
              <a:solidFill>
                <a:srgbClr val="FFFFFF"/>
              </a:solidFill>
              <a:latin typeface="Montserrat"/>
              <a:ea typeface="Montserrat"/>
              <a:cs typeface="Montserrat"/>
              <a:sym typeface="Montserrat"/>
            </a:endParaRPr>
          </a:p>
          <a:p>
            <a:pPr indent="0" lvl="0" marL="457200" rtl="0" algn="l">
              <a:spcBef>
                <a:spcPts val="0"/>
              </a:spcBef>
              <a:spcAft>
                <a:spcPts val="0"/>
              </a:spcAft>
              <a:buNone/>
            </a:pPr>
            <a:r>
              <a:rPr lang="en" sz="1100">
                <a:solidFill>
                  <a:srgbClr val="FFFFFF"/>
                </a:solidFill>
                <a:latin typeface="Montserrat"/>
                <a:ea typeface="Montserrat"/>
                <a:cs typeface="Montserrat"/>
                <a:sym typeface="Montserrat"/>
              </a:rPr>
              <a:t>• App measures all the Invalid Bugs and shows it to the user. </a:t>
            </a:r>
            <a:endParaRPr sz="1100">
              <a:solidFill>
                <a:srgbClr val="FFFFFF"/>
              </a:solidFill>
              <a:latin typeface="Montserrat"/>
              <a:ea typeface="Montserrat"/>
              <a:cs typeface="Montserrat"/>
              <a:sym typeface="Montserrat"/>
            </a:endParaRPr>
          </a:p>
          <a:p>
            <a:pPr indent="0" lvl="0" marL="457200" rtl="0" algn="l">
              <a:spcBef>
                <a:spcPts val="0"/>
              </a:spcBef>
              <a:spcAft>
                <a:spcPts val="0"/>
              </a:spcAft>
              <a:buNone/>
            </a:pPr>
            <a:r>
              <a:t/>
            </a:r>
            <a:endParaRPr sz="1100">
              <a:solidFill>
                <a:srgbClr val="FFFFFF"/>
              </a:solidFill>
              <a:latin typeface="Montserrat"/>
              <a:ea typeface="Montserrat"/>
              <a:cs typeface="Montserrat"/>
              <a:sym typeface="Montserrat"/>
            </a:endParaRPr>
          </a:p>
          <a:p>
            <a:pPr indent="0" lvl="0" marL="457200" rtl="0" algn="l">
              <a:spcBef>
                <a:spcPts val="0"/>
              </a:spcBef>
              <a:spcAft>
                <a:spcPts val="0"/>
              </a:spcAft>
              <a:buNone/>
            </a:pPr>
            <a:r>
              <a:rPr b="1" lang="en" sz="1100">
                <a:solidFill>
                  <a:srgbClr val="FFFFFF"/>
                </a:solidFill>
                <a:latin typeface="Montserrat"/>
                <a:ea typeface="Montserrat"/>
                <a:cs typeface="Montserrat"/>
                <a:sym typeface="Montserrat"/>
              </a:rPr>
              <a:t>Post-condition:</a:t>
            </a:r>
            <a:r>
              <a:rPr lang="en" sz="1100">
                <a:solidFill>
                  <a:srgbClr val="FFFFFF"/>
                </a:solidFill>
                <a:latin typeface="Montserrat"/>
                <a:ea typeface="Montserrat"/>
                <a:cs typeface="Montserrat"/>
                <a:sym typeface="Montserrat"/>
              </a:rPr>
              <a:t> All the Invalid Bugs will be discarded and not considered into the data. </a:t>
            </a:r>
            <a:endParaRPr sz="1100">
              <a:solidFill>
                <a:srgbClr val="FFFFFF"/>
              </a:solidFill>
              <a:latin typeface="Montserrat"/>
              <a:ea typeface="Montserrat"/>
              <a:cs typeface="Montserrat"/>
              <a:sym typeface="Montserrat"/>
            </a:endParaRPr>
          </a:p>
          <a:p>
            <a:pPr indent="0" lvl="0" marL="457200" rtl="0" algn="l">
              <a:spcBef>
                <a:spcPts val="0"/>
              </a:spcBef>
              <a:spcAft>
                <a:spcPts val="0"/>
              </a:spcAft>
              <a:buNone/>
            </a:pPr>
            <a:r>
              <a:t/>
            </a:r>
            <a:endParaRPr sz="1100">
              <a:solidFill>
                <a:srgbClr val="FFFFFF"/>
              </a:solidFill>
              <a:latin typeface="Montserrat"/>
              <a:ea typeface="Montserrat"/>
              <a:cs typeface="Montserrat"/>
              <a:sym typeface="Montserrat"/>
            </a:endParaRPr>
          </a:p>
          <a:p>
            <a:pPr indent="0" lvl="0" marL="457200" rtl="0" algn="l">
              <a:spcBef>
                <a:spcPts val="0"/>
              </a:spcBef>
              <a:spcAft>
                <a:spcPts val="0"/>
              </a:spcAft>
              <a:buNone/>
            </a:pPr>
            <a:r>
              <a:t/>
            </a:r>
            <a:endParaRPr sz="1100">
              <a:solidFill>
                <a:srgbClr val="FFFFFF"/>
              </a:solidFill>
              <a:latin typeface="Montserrat"/>
              <a:ea typeface="Montserrat"/>
              <a:cs typeface="Montserrat"/>
              <a:sym typeface="Montserrat"/>
            </a:endParaRPr>
          </a:p>
          <a:p>
            <a:pPr indent="0" lvl="0" marL="0" rtl="0" algn="l">
              <a:spcBef>
                <a:spcPts val="0"/>
              </a:spcBef>
              <a:spcAft>
                <a:spcPts val="1600"/>
              </a:spcAft>
              <a:buNone/>
            </a:pPr>
            <a:r>
              <a:t/>
            </a:r>
            <a:endParaRPr sz="1100">
              <a:solidFill>
                <a:srgbClr val="FFFFFF"/>
              </a:solidFill>
              <a:latin typeface="Montserrat"/>
              <a:ea typeface="Montserrat"/>
              <a:cs typeface="Montserrat"/>
              <a:sym typeface="Montserrat"/>
            </a:endParaRPr>
          </a:p>
        </p:txBody>
      </p:sp>
      <p:sp>
        <p:nvSpPr>
          <p:cNvPr id="307" name="Google Shape;307;p40"/>
          <p:cNvSpPr txBox="1"/>
          <p:nvPr>
            <p:ph idx="2" type="body"/>
          </p:nvPr>
        </p:nvSpPr>
        <p:spPr>
          <a:xfrm>
            <a:off x="4933225" y="1067750"/>
            <a:ext cx="3403200" cy="34110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rgbClr val="FFFFFF"/>
              </a:buClr>
              <a:buSzPts val="1100"/>
              <a:buFont typeface="Arial"/>
              <a:buChar char="●"/>
            </a:pPr>
            <a:r>
              <a:rPr lang="en" sz="1100">
                <a:solidFill>
                  <a:srgbClr val="FFFFFF"/>
                </a:solidFill>
                <a:latin typeface="Montserrat"/>
                <a:ea typeface="Montserrat"/>
                <a:cs typeface="Montserrat"/>
                <a:sym typeface="Montserrat"/>
              </a:rPr>
              <a:t> </a:t>
            </a:r>
            <a:r>
              <a:rPr b="1" lang="en" sz="1100">
                <a:solidFill>
                  <a:srgbClr val="FFFFFF"/>
                </a:solidFill>
                <a:latin typeface="Montserrat"/>
                <a:ea typeface="Montserrat"/>
                <a:cs typeface="Montserrat"/>
                <a:sym typeface="Montserrat"/>
              </a:rPr>
              <a:t>Name:</a:t>
            </a:r>
            <a:r>
              <a:rPr lang="en" sz="1100">
                <a:solidFill>
                  <a:srgbClr val="FFFFFF"/>
                </a:solidFill>
                <a:latin typeface="Montserrat"/>
                <a:ea typeface="Montserrat"/>
                <a:cs typeface="Montserrat"/>
                <a:sym typeface="Montserrat"/>
              </a:rPr>
              <a:t> Single Bug Status </a:t>
            </a:r>
            <a:endParaRPr sz="1100">
              <a:solidFill>
                <a:srgbClr val="FFFFFF"/>
              </a:solidFill>
              <a:latin typeface="Montserrat"/>
              <a:ea typeface="Montserrat"/>
              <a:cs typeface="Montserrat"/>
              <a:sym typeface="Montserrat"/>
            </a:endParaRPr>
          </a:p>
          <a:p>
            <a:pPr indent="0" lvl="0" marL="457200" rtl="0" algn="l">
              <a:spcBef>
                <a:spcPts val="0"/>
              </a:spcBef>
              <a:spcAft>
                <a:spcPts val="0"/>
              </a:spcAft>
              <a:buNone/>
            </a:pPr>
            <a:r>
              <a:rPr b="1" lang="en" sz="1100">
                <a:solidFill>
                  <a:srgbClr val="FFFFFF"/>
                </a:solidFill>
                <a:latin typeface="Montserrat"/>
                <a:ea typeface="Montserrat"/>
                <a:cs typeface="Montserrat"/>
                <a:sym typeface="Montserrat"/>
              </a:rPr>
              <a:t>Summary:</a:t>
            </a:r>
            <a:r>
              <a:rPr lang="en" sz="1100">
                <a:solidFill>
                  <a:srgbClr val="FFFFFF"/>
                </a:solidFill>
                <a:latin typeface="Montserrat"/>
                <a:ea typeface="Montserrat"/>
                <a:cs typeface="Montserrat"/>
                <a:sym typeface="Montserrat"/>
              </a:rPr>
              <a:t> From the result the user can view the status of any particular bug. </a:t>
            </a:r>
            <a:r>
              <a:rPr b="1" lang="en" sz="1100">
                <a:solidFill>
                  <a:srgbClr val="FFFFFF"/>
                </a:solidFill>
                <a:latin typeface="Montserrat"/>
                <a:ea typeface="Montserrat"/>
                <a:cs typeface="Montserrat"/>
                <a:sym typeface="Montserrat"/>
              </a:rPr>
              <a:t>Actors:</a:t>
            </a:r>
            <a:r>
              <a:rPr lang="en" sz="1100">
                <a:solidFill>
                  <a:srgbClr val="FFFFFF"/>
                </a:solidFill>
                <a:latin typeface="Montserrat"/>
                <a:ea typeface="Montserrat"/>
                <a:cs typeface="Montserrat"/>
                <a:sym typeface="Montserrat"/>
              </a:rPr>
              <a:t> User </a:t>
            </a:r>
            <a:endParaRPr sz="1100">
              <a:solidFill>
                <a:srgbClr val="FFFFFF"/>
              </a:solidFill>
              <a:latin typeface="Montserrat"/>
              <a:ea typeface="Montserrat"/>
              <a:cs typeface="Montserrat"/>
              <a:sym typeface="Montserrat"/>
            </a:endParaRPr>
          </a:p>
          <a:p>
            <a:pPr indent="0" lvl="0" marL="457200" rtl="0" algn="l">
              <a:spcBef>
                <a:spcPts val="0"/>
              </a:spcBef>
              <a:spcAft>
                <a:spcPts val="0"/>
              </a:spcAft>
              <a:buNone/>
            </a:pPr>
            <a:r>
              <a:t/>
            </a:r>
            <a:endParaRPr sz="1100">
              <a:solidFill>
                <a:srgbClr val="FFFFFF"/>
              </a:solidFill>
              <a:latin typeface="Montserrat"/>
              <a:ea typeface="Montserrat"/>
              <a:cs typeface="Montserrat"/>
              <a:sym typeface="Montserrat"/>
            </a:endParaRPr>
          </a:p>
          <a:p>
            <a:pPr indent="0" lvl="0" marL="457200" rtl="0" algn="l">
              <a:spcBef>
                <a:spcPts val="0"/>
              </a:spcBef>
              <a:spcAft>
                <a:spcPts val="0"/>
              </a:spcAft>
              <a:buNone/>
            </a:pPr>
            <a:r>
              <a:rPr b="1" lang="en" sz="1100">
                <a:solidFill>
                  <a:srgbClr val="FFFFFF"/>
                </a:solidFill>
                <a:latin typeface="Montserrat"/>
                <a:ea typeface="Montserrat"/>
                <a:cs typeface="Montserrat"/>
                <a:sym typeface="Montserrat"/>
              </a:rPr>
              <a:t>Main success scenario:</a:t>
            </a:r>
            <a:r>
              <a:rPr lang="en" sz="1100">
                <a:solidFill>
                  <a:srgbClr val="FFFFFF"/>
                </a:solidFill>
                <a:latin typeface="Montserrat"/>
                <a:ea typeface="Montserrat"/>
                <a:cs typeface="Montserrat"/>
                <a:sym typeface="Montserrat"/>
              </a:rPr>
              <a:t> </a:t>
            </a:r>
            <a:endParaRPr sz="1100">
              <a:solidFill>
                <a:srgbClr val="FFFFFF"/>
              </a:solidFill>
              <a:latin typeface="Montserrat"/>
              <a:ea typeface="Montserrat"/>
              <a:cs typeface="Montserrat"/>
              <a:sym typeface="Montserrat"/>
            </a:endParaRPr>
          </a:p>
          <a:p>
            <a:pPr indent="0" lvl="0" marL="457200" rtl="0" algn="l">
              <a:spcBef>
                <a:spcPts val="0"/>
              </a:spcBef>
              <a:spcAft>
                <a:spcPts val="0"/>
              </a:spcAft>
              <a:buNone/>
            </a:pPr>
            <a:r>
              <a:rPr lang="en" sz="1100">
                <a:solidFill>
                  <a:srgbClr val="FFFFFF"/>
                </a:solidFill>
                <a:latin typeface="Montserrat"/>
                <a:ea typeface="Montserrat"/>
                <a:cs typeface="Montserrat"/>
                <a:sym typeface="Montserrat"/>
              </a:rPr>
              <a:t>• App measures all the Status of the particular chosen bug and shows it to the user. </a:t>
            </a:r>
            <a:endParaRPr sz="1100">
              <a:solidFill>
                <a:srgbClr val="FFFFFF"/>
              </a:solidFill>
              <a:latin typeface="Montserrat"/>
              <a:ea typeface="Montserrat"/>
              <a:cs typeface="Montserrat"/>
              <a:sym typeface="Montserrat"/>
            </a:endParaRPr>
          </a:p>
          <a:p>
            <a:pPr indent="0" lvl="0" marL="457200" rtl="0" algn="l">
              <a:spcBef>
                <a:spcPts val="0"/>
              </a:spcBef>
              <a:spcAft>
                <a:spcPts val="0"/>
              </a:spcAft>
              <a:buNone/>
            </a:pPr>
            <a:r>
              <a:t/>
            </a:r>
            <a:endParaRPr sz="1100">
              <a:solidFill>
                <a:srgbClr val="FFFFFF"/>
              </a:solidFill>
              <a:latin typeface="Montserrat"/>
              <a:ea typeface="Montserrat"/>
              <a:cs typeface="Montserrat"/>
              <a:sym typeface="Montserrat"/>
            </a:endParaRPr>
          </a:p>
          <a:p>
            <a:pPr indent="0" lvl="0" marL="457200" rtl="0" algn="l">
              <a:spcBef>
                <a:spcPts val="0"/>
              </a:spcBef>
              <a:spcAft>
                <a:spcPts val="0"/>
              </a:spcAft>
              <a:buNone/>
            </a:pPr>
            <a:r>
              <a:rPr b="1" lang="en" sz="1100">
                <a:solidFill>
                  <a:srgbClr val="FFFFFF"/>
                </a:solidFill>
                <a:latin typeface="Montserrat"/>
                <a:ea typeface="Montserrat"/>
                <a:cs typeface="Montserrat"/>
                <a:sym typeface="Montserrat"/>
              </a:rPr>
              <a:t>Extension:</a:t>
            </a:r>
            <a:r>
              <a:rPr lang="en" sz="1100">
                <a:solidFill>
                  <a:srgbClr val="FFFFFF"/>
                </a:solidFill>
                <a:latin typeface="Montserrat"/>
                <a:ea typeface="Montserrat"/>
                <a:cs typeface="Montserrat"/>
                <a:sym typeface="Montserrat"/>
              </a:rPr>
              <a:t> A particular bug can be fixed , or in progress , is invalid or can be among the duplicate ones or even can be an enhancement. </a:t>
            </a:r>
            <a:endParaRPr sz="1100">
              <a:solidFill>
                <a:srgbClr val="FFFFFF"/>
              </a:solidFill>
              <a:latin typeface="Montserrat"/>
              <a:ea typeface="Montserrat"/>
              <a:cs typeface="Montserrat"/>
              <a:sym typeface="Montserrat"/>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1" name="Shape 311"/>
        <p:cNvGrpSpPr/>
        <p:nvPr/>
      </p:nvGrpSpPr>
      <p:grpSpPr>
        <a:xfrm>
          <a:off x="0" y="0"/>
          <a:ext cx="0" cy="0"/>
          <a:chOff x="0" y="0"/>
          <a:chExt cx="0" cy="0"/>
        </a:xfrm>
      </p:grpSpPr>
      <p:sp>
        <p:nvSpPr>
          <p:cNvPr id="312" name="Google Shape;312;p41"/>
          <p:cNvSpPr txBox="1"/>
          <p:nvPr>
            <p:ph idx="1" type="body"/>
          </p:nvPr>
        </p:nvSpPr>
        <p:spPr>
          <a:xfrm>
            <a:off x="1297500" y="868150"/>
            <a:ext cx="3403200" cy="37464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rgbClr val="FFFFFF"/>
              </a:buClr>
              <a:buSzPts val="1100"/>
              <a:buFont typeface="Arial"/>
              <a:buChar char="●"/>
            </a:pPr>
            <a:r>
              <a:rPr b="1" lang="en" sz="1100">
                <a:solidFill>
                  <a:srgbClr val="FFFFFF"/>
                </a:solidFill>
                <a:latin typeface="Montserrat"/>
                <a:ea typeface="Montserrat"/>
                <a:cs typeface="Montserrat"/>
                <a:sym typeface="Montserrat"/>
              </a:rPr>
              <a:t>Name: </a:t>
            </a:r>
            <a:r>
              <a:rPr lang="en" sz="1100">
                <a:solidFill>
                  <a:srgbClr val="FFFFFF"/>
                </a:solidFill>
                <a:latin typeface="Montserrat"/>
                <a:ea typeface="Montserrat"/>
                <a:cs typeface="Montserrat"/>
                <a:sym typeface="Montserrat"/>
              </a:rPr>
              <a:t>Bug Categorisation. </a:t>
            </a:r>
            <a:endParaRPr sz="1100">
              <a:solidFill>
                <a:srgbClr val="FFFFFF"/>
              </a:solidFill>
              <a:latin typeface="Montserrat"/>
              <a:ea typeface="Montserrat"/>
              <a:cs typeface="Montserrat"/>
              <a:sym typeface="Montserrat"/>
            </a:endParaRPr>
          </a:p>
          <a:p>
            <a:pPr indent="0" lvl="0" marL="457200" rtl="0" algn="l">
              <a:spcBef>
                <a:spcPts val="0"/>
              </a:spcBef>
              <a:spcAft>
                <a:spcPts val="0"/>
              </a:spcAft>
              <a:buNone/>
            </a:pPr>
            <a:r>
              <a:rPr b="1" lang="en" sz="1100">
                <a:solidFill>
                  <a:srgbClr val="FFFFFF"/>
                </a:solidFill>
                <a:latin typeface="Montserrat"/>
                <a:ea typeface="Montserrat"/>
                <a:cs typeface="Montserrat"/>
                <a:sym typeface="Montserrat"/>
              </a:rPr>
              <a:t>Summary:</a:t>
            </a:r>
            <a:r>
              <a:rPr lang="en" sz="1100">
                <a:solidFill>
                  <a:srgbClr val="FFFFFF"/>
                </a:solidFill>
                <a:latin typeface="Montserrat"/>
                <a:ea typeface="Montserrat"/>
                <a:cs typeface="Montserrat"/>
                <a:sym typeface="Montserrat"/>
              </a:rPr>
              <a:t> From the result the user can view all the classification of the bugs of the data.</a:t>
            </a:r>
            <a:endParaRPr sz="1100">
              <a:solidFill>
                <a:srgbClr val="FFFFFF"/>
              </a:solidFill>
              <a:latin typeface="Montserrat"/>
              <a:ea typeface="Montserrat"/>
              <a:cs typeface="Montserrat"/>
              <a:sym typeface="Montserrat"/>
            </a:endParaRPr>
          </a:p>
          <a:p>
            <a:pPr indent="0" lvl="0" marL="457200" rtl="0" algn="l">
              <a:spcBef>
                <a:spcPts val="0"/>
              </a:spcBef>
              <a:spcAft>
                <a:spcPts val="0"/>
              </a:spcAft>
              <a:buNone/>
            </a:pPr>
            <a:r>
              <a:rPr b="1" lang="en" sz="1100">
                <a:solidFill>
                  <a:srgbClr val="FFFFFF"/>
                </a:solidFill>
                <a:latin typeface="Montserrat"/>
                <a:ea typeface="Montserrat"/>
                <a:cs typeface="Montserrat"/>
                <a:sym typeface="Montserrat"/>
              </a:rPr>
              <a:t>Actors:</a:t>
            </a:r>
            <a:r>
              <a:rPr lang="en" sz="1100">
                <a:solidFill>
                  <a:srgbClr val="FFFFFF"/>
                </a:solidFill>
                <a:latin typeface="Montserrat"/>
                <a:ea typeface="Montserrat"/>
                <a:cs typeface="Montserrat"/>
                <a:sym typeface="Montserrat"/>
              </a:rPr>
              <a:t> User </a:t>
            </a:r>
            <a:endParaRPr sz="1100">
              <a:solidFill>
                <a:srgbClr val="FFFFFF"/>
              </a:solidFill>
              <a:latin typeface="Montserrat"/>
              <a:ea typeface="Montserrat"/>
              <a:cs typeface="Montserrat"/>
              <a:sym typeface="Montserrat"/>
            </a:endParaRPr>
          </a:p>
          <a:p>
            <a:pPr indent="0" lvl="0" marL="457200" rtl="0" algn="l">
              <a:spcBef>
                <a:spcPts val="0"/>
              </a:spcBef>
              <a:spcAft>
                <a:spcPts val="0"/>
              </a:spcAft>
              <a:buNone/>
            </a:pPr>
            <a:r>
              <a:t/>
            </a:r>
            <a:endParaRPr sz="1100">
              <a:solidFill>
                <a:srgbClr val="FFFFFF"/>
              </a:solidFill>
              <a:latin typeface="Montserrat"/>
              <a:ea typeface="Montserrat"/>
              <a:cs typeface="Montserrat"/>
              <a:sym typeface="Montserrat"/>
            </a:endParaRPr>
          </a:p>
          <a:p>
            <a:pPr indent="0" lvl="0" marL="457200" rtl="0" algn="l">
              <a:spcBef>
                <a:spcPts val="0"/>
              </a:spcBef>
              <a:spcAft>
                <a:spcPts val="0"/>
              </a:spcAft>
              <a:buNone/>
            </a:pPr>
            <a:r>
              <a:rPr b="1" lang="en" sz="1100">
                <a:solidFill>
                  <a:srgbClr val="FFFFFF"/>
                </a:solidFill>
                <a:latin typeface="Montserrat"/>
                <a:ea typeface="Montserrat"/>
                <a:cs typeface="Montserrat"/>
                <a:sym typeface="Montserrat"/>
              </a:rPr>
              <a:t>Main success scenario:</a:t>
            </a:r>
            <a:r>
              <a:rPr lang="en" sz="1100">
                <a:solidFill>
                  <a:srgbClr val="FFFFFF"/>
                </a:solidFill>
                <a:latin typeface="Montserrat"/>
                <a:ea typeface="Montserrat"/>
                <a:cs typeface="Montserrat"/>
                <a:sym typeface="Montserrat"/>
              </a:rPr>
              <a:t> </a:t>
            </a:r>
            <a:endParaRPr sz="1100">
              <a:solidFill>
                <a:srgbClr val="FFFFFF"/>
              </a:solidFill>
              <a:latin typeface="Montserrat"/>
              <a:ea typeface="Montserrat"/>
              <a:cs typeface="Montserrat"/>
              <a:sym typeface="Montserrat"/>
            </a:endParaRPr>
          </a:p>
          <a:p>
            <a:pPr indent="0" lvl="0" marL="457200" rtl="0" algn="l">
              <a:spcBef>
                <a:spcPts val="0"/>
              </a:spcBef>
              <a:spcAft>
                <a:spcPts val="0"/>
              </a:spcAft>
              <a:buNone/>
            </a:pPr>
            <a:r>
              <a:rPr lang="en" sz="1100">
                <a:solidFill>
                  <a:srgbClr val="FFFFFF"/>
                </a:solidFill>
                <a:latin typeface="Montserrat"/>
                <a:ea typeface="Montserrat"/>
                <a:cs typeface="Montserrat"/>
                <a:sym typeface="Montserrat"/>
              </a:rPr>
              <a:t>• App measures all the classification of the Bugs and shows it to the user.</a:t>
            </a:r>
            <a:endParaRPr sz="1100">
              <a:solidFill>
                <a:srgbClr val="FFFFFF"/>
              </a:solidFill>
              <a:latin typeface="Montserrat"/>
              <a:ea typeface="Montserrat"/>
              <a:cs typeface="Montserrat"/>
              <a:sym typeface="Montserrat"/>
            </a:endParaRPr>
          </a:p>
          <a:p>
            <a:pPr indent="0" lvl="0" marL="457200" rtl="0" algn="l">
              <a:spcBef>
                <a:spcPts val="0"/>
              </a:spcBef>
              <a:spcAft>
                <a:spcPts val="0"/>
              </a:spcAft>
              <a:buNone/>
            </a:pPr>
            <a:r>
              <a:t/>
            </a:r>
            <a:endParaRPr sz="1100">
              <a:solidFill>
                <a:srgbClr val="FFFFFF"/>
              </a:solidFill>
              <a:latin typeface="Montserrat"/>
              <a:ea typeface="Montserrat"/>
              <a:cs typeface="Montserrat"/>
              <a:sym typeface="Montserrat"/>
            </a:endParaRPr>
          </a:p>
          <a:p>
            <a:pPr indent="0" lvl="0" marL="457200" rtl="0" algn="l">
              <a:spcBef>
                <a:spcPts val="0"/>
              </a:spcBef>
              <a:spcAft>
                <a:spcPts val="0"/>
              </a:spcAft>
              <a:buNone/>
            </a:pPr>
            <a:r>
              <a:rPr b="1" lang="en" sz="1100">
                <a:solidFill>
                  <a:srgbClr val="FFFFFF"/>
                </a:solidFill>
                <a:latin typeface="Montserrat"/>
                <a:ea typeface="Montserrat"/>
                <a:cs typeface="Montserrat"/>
                <a:sym typeface="Montserrat"/>
              </a:rPr>
              <a:t>Extension</a:t>
            </a:r>
            <a:r>
              <a:rPr lang="en" sz="1100">
                <a:solidFill>
                  <a:srgbClr val="FFFFFF"/>
                </a:solidFill>
                <a:latin typeface="Montserrat"/>
                <a:ea typeface="Montserrat"/>
                <a:cs typeface="Montserrat"/>
                <a:sym typeface="Montserrat"/>
              </a:rPr>
              <a:t>: Different algorithms such as LCC membership , SVM classifier , LDA-Ki , Thresholding on eigenvectors are employed to categorise the bug </a:t>
            </a:r>
            <a:endParaRPr sz="1100">
              <a:solidFill>
                <a:srgbClr val="FFFFFF"/>
              </a:solidFill>
              <a:latin typeface="Montserrat"/>
              <a:ea typeface="Montserrat"/>
              <a:cs typeface="Montserrat"/>
              <a:sym typeface="Montserrat"/>
            </a:endParaRPr>
          </a:p>
          <a:p>
            <a:pPr indent="0" lvl="0" marL="457200" rtl="0" algn="l">
              <a:spcBef>
                <a:spcPts val="0"/>
              </a:spcBef>
              <a:spcAft>
                <a:spcPts val="0"/>
              </a:spcAft>
              <a:buNone/>
            </a:pPr>
            <a:r>
              <a:t/>
            </a:r>
            <a:endParaRPr sz="1100">
              <a:solidFill>
                <a:srgbClr val="FFFFFF"/>
              </a:solidFill>
              <a:latin typeface="Montserrat"/>
              <a:ea typeface="Montserrat"/>
              <a:cs typeface="Montserrat"/>
              <a:sym typeface="Montserrat"/>
            </a:endParaRPr>
          </a:p>
          <a:p>
            <a:pPr indent="0" lvl="0" marL="457200" rtl="0" algn="l">
              <a:spcBef>
                <a:spcPts val="0"/>
              </a:spcBef>
              <a:spcAft>
                <a:spcPts val="0"/>
              </a:spcAft>
              <a:buNone/>
            </a:pPr>
            <a:r>
              <a:t/>
            </a:r>
            <a:endParaRPr sz="1100">
              <a:solidFill>
                <a:srgbClr val="FFFFFF"/>
              </a:solidFill>
              <a:latin typeface="Montserrat"/>
              <a:ea typeface="Montserrat"/>
              <a:cs typeface="Montserrat"/>
              <a:sym typeface="Montserrat"/>
            </a:endParaRPr>
          </a:p>
          <a:p>
            <a:pPr indent="0" lvl="0" marL="457200" rtl="0" algn="l">
              <a:spcBef>
                <a:spcPts val="0"/>
              </a:spcBef>
              <a:spcAft>
                <a:spcPts val="0"/>
              </a:spcAft>
              <a:buNone/>
            </a:pPr>
            <a:r>
              <a:rPr b="1" lang="en" sz="1100">
                <a:solidFill>
                  <a:srgbClr val="FFFFFF"/>
                </a:solidFill>
                <a:latin typeface="Montserrat"/>
                <a:ea typeface="Montserrat"/>
                <a:cs typeface="Montserrat"/>
                <a:sym typeface="Montserrat"/>
              </a:rPr>
              <a:t>Post-condition:</a:t>
            </a:r>
            <a:r>
              <a:rPr lang="en" sz="1100">
                <a:solidFill>
                  <a:srgbClr val="FFFFFF"/>
                </a:solidFill>
                <a:latin typeface="Montserrat"/>
                <a:ea typeface="Montserrat"/>
                <a:cs typeface="Montserrat"/>
                <a:sym typeface="Montserrat"/>
              </a:rPr>
              <a:t> All the similar Bugs will be categorised in the same category.</a:t>
            </a:r>
            <a:endParaRPr sz="1100">
              <a:solidFill>
                <a:srgbClr val="FFFFFF"/>
              </a:solidFill>
              <a:latin typeface="Montserrat"/>
              <a:ea typeface="Montserrat"/>
              <a:cs typeface="Montserrat"/>
              <a:sym typeface="Montserrat"/>
            </a:endParaRPr>
          </a:p>
          <a:p>
            <a:pPr indent="0" lvl="0" marL="0" rtl="0" algn="l">
              <a:spcBef>
                <a:spcPts val="0"/>
              </a:spcBef>
              <a:spcAft>
                <a:spcPts val="1600"/>
              </a:spcAft>
              <a:buNone/>
            </a:pPr>
            <a:r>
              <a:t/>
            </a:r>
            <a:endParaRPr sz="1100">
              <a:solidFill>
                <a:srgbClr val="FFFFFF"/>
              </a:solidFill>
              <a:latin typeface="Montserrat"/>
              <a:ea typeface="Montserrat"/>
              <a:cs typeface="Montserrat"/>
              <a:sym typeface="Montserrat"/>
            </a:endParaRPr>
          </a:p>
        </p:txBody>
      </p:sp>
      <p:sp>
        <p:nvSpPr>
          <p:cNvPr id="313" name="Google Shape;313;p41"/>
          <p:cNvSpPr txBox="1"/>
          <p:nvPr>
            <p:ph idx="2" type="body"/>
          </p:nvPr>
        </p:nvSpPr>
        <p:spPr>
          <a:xfrm>
            <a:off x="4933225" y="868250"/>
            <a:ext cx="3403200" cy="37464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rgbClr val="FFFFFF"/>
              </a:buClr>
              <a:buSzPts val="1100"/>
              <a:buFont typeface="Arial"/>
              <a:buChar char="●"/>
            </a:pPr>
            <a:r>
              <a:rPr b="1" lang="en" sz="1100">
                <a:solidFill>
                  <a:srgbClr val="FFFFFF"/>
                </a:solidFill>
                <a:latin typeface="Montserrat"/>
                <a:ea typeface="Montserrat"/>
                <a:cs typeface="Montserrat"/>
                <a:sym typeface="Montserrat"/>
              </a:rPr>
              <a:t>Name:</a:t>
            </a:r>
            <a:r>
              <a:rPr lang="en" sz="1100">
                <a:solidFill>
                  <a:srgbClr val="FFFFFF"/>
                </a:solidFill>
                <a:latin typeface="Montserrat"/>
                <a:ea typeface="Montserrat"/>
                <a:cs typeface="Montserrat"/>
                <a:sym typeface="Montserrat"/>
              </a:rPr>
              <a:t> Path based Relevance Measure</a:t>
            </a:r>
            <a:endParaRPr sz="1100">
              <a:solidFill>
                <a:srgbClr val="FFFFFF"/>
              </a:solidFill>
              <a:latin typeface="Montserrat"/>
              <a:ea typeface="Montserrat"/>
              <a:cs typeface="Montserrat"/>
              <a:sym typeface="Montserrat"/>
            </a:endParaRPr>
          </a:p>
          <a:p>
            <a:pPr indent="0" lvl="0" marL="457200" rtl="0" algn="l">
              <a:spcBef>
                <a:spcPts val="0"/>
              </a:spcBef>
              <a:spcAft>
                <a:spcPts val="0"/>
              </a:spcAft>
              <a:buNone/>
            </a:pPr>
            <a:r>
              <a:rPr b="1" lang="en" sz="1100">
                <a:solidFill>
                  <a:srgbClr val="FFFFFF"/>
                </a:solidFill>
                <a:latin typeface="Montserrat"/>
                <a:ea typeface="Montserrat"/>
                <a:cs typeface="Montserrat"/>
                <a:sym typeface="Montserrat"/>
              </a:rPr>
              <a:t>Summary:</a:t>
            </a:r>
            <a:r>
              <a:rPr lang="en" sz="1100">
                <a:solidFill>
                  <a:srgbClr val="FFFFFF"/>
                </a:solidFill>
                <a:latin typeface="Montserrat"/>
                <a:ea typeface="Montserrat"/>
                <a:cs typeface="Montserrat"/>
                <a:sym typeface="Montserrat"/>
              </a:rPr>
              <a:t> Finding the relatedness of an object pair depending on the given relevance path. </a:t>
            </a:r>
            <a:endParaRPr sz="1100">
              <a:solidFill>
                <a:srgbClr val="FFFFFF"/>
              </a:solidFill>
              <a:latin typeface="Montserrat"/>
              <a:ea typeface="Montserrat"/>
              <a:cs typeface="Montserrat"/>
              <a:sym typeface="Montserrat"/>
            </a:endParaRPr>
          </a:p>
          <a:p>
            <a:pPr indent="457200" lvl="0" marL="0" rtl="0" algn="l">
              <a:spcBef>
                <a:spcPts val="0"/>
              </a:spcBef>
              <a:spcAft>
                <a:spcPts val="0"/>
              </a:spcAft>
              <a:buNone/>
            </a:pPr>
            <a:r>
              <a:rPr b="1" lang="en" sz="1100">
                <a:solidFill>
                  <a:srgbClr val="FFFFFF"/>
                </a:solidFill>
                <a:latin typeface="Montserrat"/>
                <a:ea typeface="Montserrat"/>
                <a:cs typeface="Montserrat"/>
                <a:sym typeface="Montserrat"/>
              </a:rPr>
              <a:t>Actors:</a:t>
            </a:r>
            <a:r>
              <a:rPr lang="en" sz="1100">
                <a:solidFill>
                  <a:srgbClr val="FFFFFF"/>
                </a:solidFill>
                <a:latin typeface="Montserrat"/>
                <a:ea typeface="Montserrat"/>
                <a:cs typeface="Montserrat"/>
                <a:sym typeface="Montserrat"/>
              </a:rPr>
              <a:t> Admin Software Requirements </a:t>
            </a:r>
            <a:endParaRPr sz="1100">
              <a:solidFill>
                <a:srgbClr val="FFFFFF"/>
              </a:solidFill>
              <a:latin typeface="Montserrat"/>
              <a:ea typeface="Montserrat"/>
              <a:cs typeface="Montserrat"/>
              <a:sym typeface="Montserrat"/>
            </a:endParaRPr>
          </a:p>
          <a:p>
            <a:pPr indent="0" lvl="0" marL="0" rtl="0" algn="l">
              <a:spcBef>
                <a:spcPts val="0"/>
              </a:spcBef>
              <a:spcAft>
                <a:spcPts val="0"/>
              </a:spcAft>
              <a:buNone/>
            </a:pPr>
            <a:r>
              <a:t/>
            </a:r>
            <a:endParaRPr sz="1100">
              <a:solidFill>
                <a:srgbClr val="FFFFFF"/>
              </a:solidFill>
              <a:latin typeface="Montserrat"/>
              <a:ea typeface="Montserrat"/>
              <a:cs typeface="Montserrat"/>
              <a:sym typeface="Montserrat"/>
            </a:endParaRPr>
          </a:p>
          <a:p>
            <a:pPr indent="457200" lvl="0" marL="0" rtl="0" algn="l">
              <a:spcBef>
                <a:spcPts val="0"/>
              </a:spcBef>
              <a:spcAft>
                <a:spcPts val="0"/>
              </a:spcAft>
              <a:buNone/>
            </a:pPr>
            <a:r>
              <a:rPr b="1" lang="en" sz="1100">
                <a:solidFill>
                  <a:srgbClr val="FFFFFF"/>
                </a:solidFill>
                <a:latin typeface="Montserrat"/>
                <a:ea typeface="Montserrat"/>
                <a:cs typeface="Montserrat"/>
                <a:sym typeface="Montserrat"/>
              </a:rPr>
              <a:t>Main</a:t>
            </a:r>
            <a:r>
              <a:rPr lang="en" sz="1100">
                <a:solidFill>
                  <a:srgbClr val="FFFFFF"/>
                </a:solidFill>
                <a:latin typeface="Montserrat"/>
                <a:ea typeface="Montserrat"/>
                <a:cs typeface="Montserrat"/>
                <a:sym typeface="Montserrat"/>
              </a:rPr>
              <a:t> </a:t>
            </a:r>
            <a:r>
              <a:rPr b="1" lang="en" sz="1100">
                <a:solidFill>
                  <a:srgbClr val="FFFFFF"/>
                </a:solidFill>
                <a:latin typeface="Montserrat"/>
                <a:ea typeface="Montserrat"/>
                <a:cs typeface="Montserrat"/>
                <a:sym typeface="Montserrat"/>
              </a:rPr>
              <a:t>success scenario:</a:t>
            </a:r>
            <a:r>
              <a:rPr lang="en" sz="1100">
                <a:solidFill>
                  <a:srgbClr val="FFFFFF"/>
                </a:solidFill>
                <a:latin typeface="Montserrat"/>
                <a:ea typeface="Montserrat"/>
                <a:cs typeface="Montserrat"/>
                <a:sym typeface="Montserrat"/>
              </a:rPr>
              <a:t> </a:t>
            </a:r>
            <a:endParaRPr sz="1100">
              <a:solidFill>
                <a:srgbClr val="FFFFFF"/>
              </a:solidFill>
              <a:latin typeface="Montserrat"/>
              <a:ea typeface="Montserrat"/>
              <a:cs typeface="Montserrat"/>
              <a:sym typeface="Montserrat"/>
            </a:endParaRPr>
          </a:p>
          <a:p>
            <a:pPr indent="0" lvl="0" marL="457200" rtl="0" algn="l">
              <a:spcBef>
                <a:spcPts val="0"/>
              </a:spcBef>
              <a:spcAft>
                <a:spcPts val="0"/>
              </a:spcAft>
              <a:buNone/>
            </a:pPr>
            <a:r>
              <a:rPr lang="en" sz="1100">
                <a:solidFill>
                  <a:srgbClr val="FFFFFF"/>
                </a:solidFill>
                <a:latin typeface="Montserrat"/>
                <a:ea typeface="Montserrat"/>
                <a:cs typeface="Montserrat"/>
                <a:sym typeface="Montserrat"/>
              </a:rPr>
              <a:t>• Admin calculates the relatedness of bugs connected in the heterogeneous graph using the Path based Relevance measure algorithm given in HeteSim: A General Framework for Relevance Measure in Heterogeneous Networks. </a:t>
            </a:r>
            <a:endParaRPr sz="1100">
              <a:solidFill>
                <a:srgbClr val="FFFFFF"/>
              </a:solidFill>
              <a:latin typeface="Montserrat"/>
              <a:ea typeface="Montserrat"/>
              <a:cs typeface="Montserrat"/>
              <a:sym typeface="Montserrat"/>
            </a:endParaRPr>
          </a:p>
          <a:p>
            <a:pPr indent="0" lvl="0" marL="0" rtl="0" algn="l">
              <a:spcBef>
                <a:spcPts val="0"/>
              </a:spcBef>
              <a:spcAft>
                <a:spcPts val="0"/>
              </a:spcAft>
              <a:buNone/>
            </a:pPr>
            <a:r>
              <a:t/>
            </a:r>
            <a:endParaRPr sz="1100">
              <a:solidFill>
                <a:srgbClr val="FFFFFF"/>
              </a:solidFill>
              <a:latin typeface="Montserrat"/>
              <a:ea typeface="Montserrat"/>
              <a:cs typeface="Montserrat"/>
              <a:sym typeface="Montserrat"/>
            </a:endParaRPr>
          </a:p>
          <a:p>
            <a:pPr indent="0" lvl="0" marL="457200" rtl="0" algn="l">
              <a:spcBef>
                <a:spcPts val="0"/>
              </a:spcBef>
              <a:spcAft>
                <a:spcPts val="0"/>
              </a:spcAft>
              <a:buNone/>
            </a:pPr>
            <a:r>
              <a:rPr b="1" lang="en" sz="1100">
                <a:solidFill>
                  <a:srgbClr val="FFFFFF"/>
                </a:solidFill>
                <a:latin typeface="Montserrat"/>
                <a:ea typeface="Montserrat"/>
                <a:cs typeface="Montserrat"/>
                <a:sym typeface="Montserrat"/>
              </a:rPr>
              <a:t>Post-condition:</a:t>
            </a:r>
            <a:r>
              <a:rPr lang="en" sz="1100">
                <a:solidFill>
                  <a:srgbClr val="FFFFFF"/>
                </a:solidFill>
                <a:latin typeface="Montserrat"/>
                <a:ea typeface="Montserrat"/>
                <a:cs typeface="Montserrat"/>
                <a:sym typeface="Montserrat"/>
              </a:rPr>
              <a:t> Project will provide correlation between users(Developers) in a range from 0 to 1, using a path based relevance measure algorithm. </a:t>
            </a:r>
            <a:endParaRPr sz="1100">
              <a:solidFill>
                <a:srgbClr val="FFFFFF"/>
              </a:solidFill>
              <a:latin typeface="Montserrat"/>
              <a:ea typeface="Montserrat"/>
              <a:cs typeface="Montserrat"/>
              <a:sym typeface="Montserrat"/>
            </a:endParaRPr>
          </a:p>
          <a:p>
            <a:pPr indent="0" lvl="0" marL="0" rtl="0" algn="l">
              <a:spcBef>
                <a:spcPts val="0"/>
              </a:spcBef>
              <a:spcAft>
                <a:spcPts val="1600"/>
              </a:spcAft>
              <a:buNone/>
            </a:pPr>
            <a:r>
              <a:t/>
            </a:r>
            <a:endParaRPr sz="1100">
              <a:solidFill>
                <a:srgbClr val="FFFFFF"/>
              </a:solidFill>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15"/>
          <p:cNvSpPr txBox="1"/>
          <p:nvPr>
            <p:ph type="title"/>
          </p:nvPr>
        </p:nvSpPr>
        <p:spPr>
          <a:xfrm>
            <a:off x="1297500" y="162225"/>
            <a:ext cx="7038900" cy="914100"/>
          </a:xfrm>
          <a:prstGeom prst="rect">
            <a:avLst/>
          </a:prstGeom>
        </p:spPr>
        <p:txBody>
          <a:bodyPr anchorCtr="0" anchor="t" bIns="91425" lIns="91425" spcFirstLastPara="1" rIns="91425" wrap="square" tIns="91425">
            <a:noAutofit/>
          </a:bodyPr>
          <a:lstStyle/>
          <a:p>
            <a:pPr indent="0" lvl="0" marL="0" rtl="0" algn="ctr">
              <a:lnSpc>
                <a:spcPct val="115000"/>
              </a:lnSpc>
              <a:spcBef>
                <a:spcPts val="2000"/>
              </a:spcBef>
              <a:spcAft>
                <a:spcPts val="0"/>
              </a:spcAft>
              <a:buNone/>
            </a:pPr>
            <a:r>
              <a:rPr b="1" lang="en" sz="2200">
                <a:solidFill>
                  <a:schemeClr val="accent4"/>
                </a:solidFill>
                <a:latin typeface="Arial"/>
                <a:ea typeface="Arial"/>
                <a:cs typeface="Arial"/>
                <a:sym typeface="Arial"/>
              </a:rPr>
              <a:t>INTRODUCTION</a:t>
            </a:r>
            <a:endParaRPr b="1" sz="2200">
              <a:solidFill>
                <a:schemeClr val="accent4"/>
              </a:solidFill>
              <a:latin typeface="Arial"/>
              <a:ea typeface="Arial"/>
              <a:cs typeface="Arial"/>
              <a:sym typeface="Arial"/>
            </a:endParaRPr>
          </a:p>
          <a:p>
            <a:pPr indent="0" lvl="0" marL="0" rtl="0" algn="ctr">
              <a:spcBef>
                <a:spcPts val="600"/>
              </a:spcBef>
              <a:spcAft>
                <a:spcPts val="0"/>
              </a:spcAft>
              <a:buNone/>
            </a:pPr>
            <a:r>
              <a:t/>
            </a:r>
            <a:endParaRPr>
              <a:solidFill>
                <a:schemeClr val="accent4"/>
              </a:solidFill>
            </a:endParaRPr>
          </a:p>
        </p:txBody>
      </p:sp>
      <p:sp>
        <p:nvSpPr>
          <p:cNvPr id="149" name="Google Shape;149;p15"/>
          <p:cNvSpPr txBox="1"/>
          <p:nvPr>
            <p:ph idx="1" type="body"/>
          </p:nvPr>
        </p:nvSpPr>
        <p:spPr>
          <a:xfrm>
            <a:off x="1297500" y="1249200"/>
            <a:ext cx="7038900" cy="322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00">
                <a:solidFill>
                  <a:srgbClr val="0000FF"/>
                </a:solidFill>
                <a:latin typeface="Times New Roman"/>
                <a:ea typeface="Times New Roman"/>
                <a:cs typeface="Times New Roman"/>
                <a:sym typeface="Times New Roman"/>
              </a:rPr>
              <a:t>MAIN AIM :</a:t>
            </a:r>
            <a:r>
              <a:rPr lang="en" sz="1900">
                <a:solidFill>
                  <a:schemeClr val="lt2"/>
                </a:solidFill>
                <a:latin typeface="Times New Roman"/>
                <a:ea typeface="Times New Roman"/>
                <a:cs typeface="Times New Roman"/>
                <a:sym typeface="Times New Roman"/>
              </a:rPr>
              <a:t> In this project , We have consider two bugs which work on the same file then these two bugs are considered to be similar and there might be chances that they two have relation in future. </a:t>
            </a:r>
            <a:endParaRPr sz="1900">
              <a:solidFill>
                <a:schemeClr val="lt2"/>
              </a:solidFill>
              <a:latin typeface="Times New Roman"/>
              <a:ea typeface="Times New Roman"/>
              <a:cs typeface="Times New Roman"/>
              <a:sym typeface="Times New Roman"/>
            </a:endParaRPr>
          </a:p>
          <a:p>
            <a:pPr indent="0" lvl="0" marL="0" rtl="0" algn="l">
              <a:spcBef>
                <a:spcPts val="0"/>
              </a:spcBef>
              <a:spcAft>
                <a:spcPts val="0"/>
              </a:spcAft>
              <a:buNone/>
            </a:pPr>
            <a:r>
              <a:rPr lang="en" sz="1900">
                <a:latin typeface="Times New Roman"/>
                <a:ea typeface="Times New Roman"/>
                <a:cs typeface="Times New Roman"/>
                <a:sym typeface="Times New Roman"/>
              </a:rPr>
              <a:t>This is just one kind of relationship</a:t>
            </a:r>
            <a:r>
              <a:rPr lang="en" sz="1900">
                <a:solidFill>
                  <a:schemeClr val="lt2"/>
                </a:solidFill>
                <a:latin typeface="Times New Roman"/>
                <a:ea typeface="Times New Roman"/>
                <a:cs typeface="Times New Roman"/>
                <a:sym typeface="Times New Roman"/>
              </a:rPr>
              <a:t>. </a:t>
            </a:r>
            <a:r>
              <a:rPr lang="en" sz="1900">
                <a:latin typeface="Times New Roman"/>
                <a:ea typeface="Times New Roman"/>
                <a:cs typeface="Times New Roman"/>
                <a:sym typeface="Times New Roman"/>
              </a:rPr>
              <a:t> This relationship is generally denoted in the form of metapath that means that if two bugs are similar they have a path that connects these two bugs via any type of relationship. There are a total of 22 different metapath  between any two given bugs which are given in next slide.</a:t>
            </a:r>
            <a:endParaRPr sz="1900">
              <a:solidFill>
                <a:schemeClr val="lt2"/>
              </a:solidFill>
              <a:latin typeface="Times New Roman"/>
              <a:ea typeface="Times New Roman"/>
              <a:cs typeface="Times New Roman"/>
              <a:sym typeface="Times New Roman"/>
            </a:endParaRPr>
          </a:p>
          <a:p>
            <a:pPr indent="0" lvl="0" marL="0" rtl="0" algn="l">
              <a:spcBef>
                <a:spcPts val="0"/>
              </a:spcBef>
              <a:spcAft>
                <a:spcPts val="1600"/>
              </a:spcAft>
              <a:buNone/>
            </a:pPr>
            <a:r>
              <a:t/>
            </a:r>
            <a:endParaRPr>
              <a:solidFill>
                <a:schemeClr val="lt2"/>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7" name="Shape 317"/>
        <p:cNvGrpSpPr/>
        <p:nvPr/>
      </p:nvGrpSpPr>
      <p:grpSpPr>
        <a:xfrm>
          <a:off x="0" y="0"/>
          <a:ext cx="0" cy="0"/>
          <a:chOff x="0" y="0"/>
          <a:chExt cx="0" cy="0"/>
        </a:xfrm>
      </p:grpSpPr>
      <p:sp>
        <p:nvSpPr>
          <p:cNvPr id="318" name="Google Shape;318;p42"/>
          <p:cNvSpPr txBox="1"/>
          <p:nvPr>
            <p:ph idx="1" type="body"/>
          </p:nvPr>
        </p:nvSpPr>
        <p:spPr>
          <a:xfrm>
            <a:off x="1282150" y="605325"/>
            <a:ext cx="3403200" cy="38223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rgbClr val="FFFFFF"/>
              </a:buClr>
              <a:buSzPts val="1100"/>
              <a:buFont typeface="Arial"/>
              <a:buChar char="●"/>
            </a:pPr>
            <a:r>
              <a:rPr b="1" lang="en" sz="1100">
                <a:solidFill>
                  <a:srgbClr val="FFFFFF"/>
                </a:solidFill>
                <a:latin typeface="Montserrat"/>
                <a:ea typeface="Montserrat"/>
                <a:cs typeface="Montserrat"/>
                <a:sym typeface="Montserrat"/>
              </a:rPr>
              <a:t>Name:</a:t>
            </a:r>
            <a:r>
              <a:rPr lang="en" sz="1100">
                <a:solidFill>
                  <a:srgbClr val="FFFFFF"/>
                </a:solidFill>
                <a:latin typeface="Montserrat"/>
                <a:ea typeface="Montserrat"/>
                <a:cs typeface="Montserrat"/>
                <a:sym typeface="Montserrat"/>
              </a:rPr>
              <a:t> Testing data. </a:t>
            </a:r>
            <a:endParaRPr sz="1100">
              <a:solidFill>
                <a:srgbClr val="FFFFFF"/>
              </a:solidFill>
              <a:latin typeface="Montserrat"/>
              <a:ea typeface="Montserrat"/>
              <a:cs typeface="Montserrat"/>
              <a:sym typeface="Montserrat"/>
            </a:endParaRPr>
          </a:p>
          <a:p>
            <a:pPr indent="0" lvl="0" marL="457200" rtl="0" algn="l">
              <a:spcBef>
                <a:spcPts val="0"/>
              </a:spcBef>
              <a:spcAft>
                <a:spcPts val="0"/>
              </a:spcAft>
              <a:buNone/>
            </a:pPr>
            <a:r>
              <a:rPr b="1" lang="en" sz="1100">
                <a:solidFill>
                  <a:srgbClr val="FFFFFF"/>
                </a:solidFill>
                <a:latin typeface="Montserrat"/>
                <a:ea typeface="Montserrat"/>
                <a:cs typeface="Montserrat"/>
                <a:sym typeface="Montserrat"/>
              </a:rPr>
              <a:t>Summary:</a:t>
            </a:r>
            <a:r>
              <a:rPr lang="en" sz="1100">
                <a:solidFill>
                  <a:srgbClr val="FFFFFF"/>
                </a:solidFill>
                <a:latin typeface="Montserrat"/>
                <a:ea typeface="Montserrat"/>
                <a:cs typeface="Montserrat"/>
                <a:sym typeface="Montserrat"/>
              </a:rPr>
              <a:t> A dataset is added to our application for testing of our algorithm and checking its correctness.</a:t>
            </a:r>
            <a:endParaRPr sz="1100">
              <a:solidFill>
                <a:srgbClr val="FFFFFF"/>
              </a:solidFill>
              <a:latin typeface="Montserrat"/>
              <a:ea typeface="Montserrat"/>
              <a:cs typeface="Montserrat"/>
              <a:sym typeface="Montserrat"/>
            </a:endParaRPr>
          </a:p>
          <a:p>
            <a:pPr indent="0" lvl="0" marL="0" rtl="0" algn="l">
              <a:spcBef>
                <a:spcPts val="0"/>
              </a:spcBef>
              <a:spcAft>
                <a:spcPts val="0"/>
              </a:spcAft>
              <a:buNone/>
            </a:pPr>
            <a:r>
              <a:rPr lang="en" sz="1100">
                <a:solidFill>
                  <a:srgbClr val="FFFFFF"/>
                </a:solidFill>
                <a:latin typeface="Montserrat"/>
                <a:ea typeface="Montserrat"/>
                <a:cs typeface="Montserrat"/>
                <a:sym typeface="Montserrat"/>
              </a:rPr>
              <a:t> 	</a:t>
            </a:r>
            <a:r>
              <a:rPr b="1" lang="en" sz="1100">
                <a:solidFill>
                  <a:srgbClr val="FFFFFF"/>
                </a:solidFill>
                <a:latin typeface="Montserrat"/>
                <a:ea typeface="Montserrat"/>
                <a:cs typeface="Montserrat"/>
                <a:sym typeface="Montserrat"/>
              </a:rPr>
              <a:t>Actors:</a:t>
            </a:r>
            <a:r>
              <a:rPr lang="en" sz="1100">
                <a:solidFill>
                  <a:srgbClr val="FFFFFF"/>
                </a:solidFill>
                <a:latin typeface="Montserrat"/>
                <a:ea typeface="Montserrat"/>
                <a:cs typeface="Montserrat"/>
                <a:sym typeface="Montserrat"/>
              </a:rPr>
              <a:t> Admin</a:t>
            </a:r>
            <a:endParaRPr sz="1100">
              <a:solidFill>
                <a:srgbClr val="FFFFFF"/>
              </a:solidFill>
              <a:latin typeface="Montserrat"/>
              <a:ea typeface="Montserrat"/>
              <a:cs typeface="Montserrat"/>
              <a:sym typeface="Montserrat"/>
            </a:endParaRPr>
          </a:p>
          <a:p>
            <a:pPr indent="0" lvl="0" marL="0" rtl="0" algn="l">
              <a:spcBef>
                <a:spcPts val="0"/>
              </a:spcBef>
              <a:spcAft>
                <a:spcPts val="0"/>
              </a:spcAft>
              <a:buNone/>
            </a:pPr>
            <a:r>
              <a:t/>
            </a:r>
            <a:endParaRPr sz="1100">
              <a:solidFill>
                <a:srgbClr val="FFFFFF"/>
              </a:solidFill>
              <a:latin typeface="Montserrat"/>
              <a:ea typeface="Montserrat"/>
              <a:cs typeface="Montserrat"/>
              <a:sym typeface="Montserrat"/>
            </a:endParaRPr>
          </a:p>
          <a:p>
            <a:pPr indent="-298450" lvl="0" marL="457200" rtl="0" algn="l">
              <a:spcBef>
                <a:spcPts val="0"/>
              </a:spcBef>
              <a:spcAft>
                <a:spcPts val="0"/>
              </a:spcAft>
              <a:buClr>
                <a:srgbClr val="FFFFFF"/>
              </a:buClr>
              <a:buSzPts val="1100"/>
              <a:buFont typeface="Arial"/>
              <a:buChar char="●"/>
            </a:pPr>
            <a:r>
              <a:rPr b="1" lang="en" sz="1100">
                <a:solidFill>
                  <a:srgbClr val="FFFFFF"/>
                </a:solidFill>
                <a:latin typeface="Montserrat"/>
                <a:ea typeface="Montserrat"/>
                <a:cs typeface="Montserrat"/>
                <a:sym typeface="Montserrat"/>
              </a:rPr>
              <a:t>Name:</a:t>
            </a:r>
            <a:r>
              <a:rPr lang="en" sz="1100">
                <a:solidFill>
                  <a:srgbClr val="FFFFFF"/>
                </a:solidFill>
                <a:latin typeface="Montserrat"/>
                <a:ea typeface="Montserrat"/>
                <a:cs typeface="Montserrat"/>
                <a:sym typeface="Montserrat"/>
              </a:rPr>
              <a:t> Evaluation </a:t>
            </a:r>
            <a:endParaRPr sz="1100">
              <a:solidFill>
                <a:srgbClr val="FFFFFF"/>
              </a:solidFill>
              <a:latin typeface="Montserrat"/>
              <a:ea typeface="Montserrat"/>
              <a:cs typeface="Montserrat"/>
              <a:sym typeface="Montserrat"/>
            </a:endParaRPr>
          </a:p>
          <a:p>
            <a:pPr indent="0" lvl="0" marL="457200" rtl="0" algn="l">
              <a:spcBef>
                <a:spcPts val="0"/>
              </a:spcBef>
              <a:spcAft>
                <a:spcPts val="0"/>
              </a:spcAft>
              <a:buNone/>
            </a:pPr>
            <a:r>
              <a:rPr b="1" lang="en" sz="1100">
                <a:solidFill>
                  <a:srgbClr val="FFFFFF"/>
                </a:solidFill>
                <a:latin typeface="Montserrat"/>
                <a:ea typeface="Montserrat"/>
                <a:cs typeface="Montserrat"/>
                <a:sym typeface="Montserrat"/>
              </a:rPr>
              <a:t>Summary:</a:t>
            </a:r>
            <a:r>
              <a:rPr lang="en" sz="1100">
                <a:solidFill>
                  <a:srgbClr val="FFFFFF"/>
                </a:solidFill>
                <a:latin typeface="Montserrat"/>
                <a:ea typeface="Montserrat"/>
                <a:cs typeface="Montserrat"/>
                <a:sym typeface="Montserrat"/>
              </a:rPr>
              <a:t> Calculates accuracy between predicted links using different projects </a:t>
            </a:r>
            <a:endParaRPr sz="1100">
              <a:solidFill>
                <a:srgbClr val="FFFFFF"/>
              </a:solidFill>
              <a:latin typeface="Montserrat"/>
              <a:ea typeface="Montserrat"/>
              <a:cs typeface="Montserrat"/>
              <a:sym typeface="Montserrat"/>
            </a:endParaRPr>
          </a:p>
          <a:p>
            <a:pPr indent="457200" lvl="0" marL="0" rtl="0" algn="l">
              <a:spcBef>
                <a:spcPts val="0"/>
              </a:spcBef>
              <a:spcAft>
                <a:spcPts val="0"/>
              </a:spcAft>
              <a:buNone/>
            </a:pPr>
            <a:r>
              <a:rPr lang="en" sz="1100">
                <a:solidFill>
                  <a:srgbClr val="FFFFFF"/>
                </a:solidFill>
                <a:latin typeface="Montserrat"/>
                <a:ea typeface="Montserrat"/>
                <a:cs typeface="Montserrat"/>
                <a:sym typeface="Montserrat"/>
              </a:rPr>
              <a:t> </a:t>
            </a:r>
            <a:r>
              <a:rPr b="1" lang="en" sz="1100">
                <a:solidFill>
                  <a:srgbClr val="FFFFFF"/>
                </a:solidFill>
                <a:latin typeface="Montserrat"/>
                <a:ea typeface="Montserrat"/>
                <a:cs typeface="Montserrat"/>
                <a:sym typeface="Montserrat"/>
              </a:rPr>
              <a:t>Actors: </a:t>
            </a:r>
            <a:r>
              <a:rPr lang="en" sz="1100">
                <a:solidFill>
                  <a:srgbClr val="FFFFFF"/>
                </a:solidFill>
                <a:latin typeface="Montserrat"/>
                <a:ea typeface="Montserrat"/>
                <a:cs typeface="Montserrat"/>
                <a:sym typeface="Montserrat"/>
              </a:rPr>
              <a:t>Admin </a:t>
            </a:r>
            <a:endParaRPr sz="1100">
              <a:solidFill>
                <a:srgbClr val="FFFFFF"/>
              </a:solidFill>
              <a:latin typeface="Montserrat"/>
              <a:ea typeface="Montserrat"/>
              <a:cs typeface="Montserrat"/>
              <a:sym typeface="Montserrat"/>
            </a:endParaRPr>
          </a:p>
          <a:p>
            <a:pPr indent="457200" lvl="0" marL="0" rtl="0" algn="l">
              <a:spcBef>
                <a:spcPts val="0"/>
              </a:spcBef>
              <a:spcAft>
                <a:spcPts val="0"/>
              </a:spcAft>
              <a:buNone/>
            </a:pPr>
            <a:r>
              <a:t/>
            </a:r>
            <a:endParaRPr sz="1100">
              <a:solidFill>
                <a:srgbClr val="FFFFFF"/>
              </a:solidFill>
              <a:latin typeface="Montserrat"/>
              <a:ea typeface="Montserrat"/>
              <a:cs typeface="Montserrat"/>
              <a:sym typeface="Montserrat"/>
            </a:endParaRPr>
          </a:p>
          <a:p>
            <a:pPr indent="457200" lvl="0" marL="0" rtl="0" algn="l">
              <a:spcBef>
                <a:spcPts val="0"/>
              </a:spcBef>
              <a:spcAft>
                <a:spcPts val="0"/>
              </a:spcAft>
              <a:buNone/>
            </a:pPr>
            <a:r>
              <a:rPr b="1" lang="en" sz="1100">
                <a:solidFill>
                  <a:srgbClr val="FFFFFF"/>
                </a:solidFill>
                <a:latin typeface="Montserrat"/>
                <a:ea typeface="Montserrat"/>
                <a:cs typeface="Montserrat"/>
                <a:sym typeface="Montserrat"/>
              </a:rPr>
              <a:t>Main success scenario:</a:t>
            </a:r>
            <a:r>
              <a:rPr lang="en" sz="1100">
                <a:solidFill>
                  <a:srgbClr val="FFFFFF"/>
                </a:solidFill>
                <a:latin typeface="Montserrat"/>
                <a:ea typeface="Montserrat"/>
                <a:cs typeface="Montserrat"/>
                <a:sym typeface="Montserrat"/>
              </a:rPr>
              <a:t> </a:t>
            </a:r>
            <a:endParaRPr sz="1100">
              <a:solidFill>
                <a:srgbClr val="FFFFFF"/>
              </a:solidFill>
              <a:latin typeface="Montserrat"/>
              <a:ea typeface="Montserrat"/>
              <a:cs typeface="Montserrat"/>
              <a:sym typeface="Montserrat"/>
            </a:endParaRPr>
          </a:p>
          <a:p>
            <a:pPr indent="0" lvl="0" marL="457200" rtl="0" algn="l">
              <a:spcBef>
                <a:spcPts val="0"/>
              </a:spcBef>
              <a:spcAft>
                <a:spcPts val="0"/>
              </a:spcAft>
              <a:buNone/>
            </a:pPr>
            <a:r>
              <a:rPr lang="en" sz="1100">
                <a:solidFill>
                  <a:srgbClr val="FFFFFF"/>
                </a:solidFill>
                <a:latin typeface="Montserrat"/>
                <a:ea typeface="Montserrat"/>
                <a:cs typeface="Montserrat"/>
                <a:sym typeface="Montserrat"/>
              </a:rPr>
              <a:t>•Based on previous predictions we can calculate our accuracy percent by calculating the pearson coefficient. </a:t>
            </a:r>
            <a:endParaRPr sz="1100">
              <a:solidFill>
                <a:srgbClr val="FFFFFF"/>
              </a:solidFill>
              <a:latin typeface="Montserrat"/>
              <a:ea typeface="Montserrat"/>
              <a:cs typeface="Montserrat"/>
              <a:sym typeface="Montserrat"/>
            </a:endParaRPr>
          </a:p>
          <a:p>
            <a:pPr indent="0" lvl="0" marL="457200" rtl="0" algn="l">
              <a:spcBef>
                <a:spcPts val="0"/>
              </a:spcBef>
              <a:spcAft>
                <a:spcPts val="0"/>
              </a:spcAft>
              <a:buNone/>
            </a:pPr>
            <a:r>
              <a:t/>
            </a:r>
            <a:endParaRPr b="1" sz="1100">
              <a:solidFill>
                <a:srgbClr val="FFFFFF"/>
              </a:solidFill>
              <a:latin typeface="Montserrat"/>
              <a:ea typeface="Montserrat"/>
              <a:cs typeface="Montserrat"/>
              <a:sym typeface="Montserrat"/>
            </a:endParaRPr>
          </a:p>
          <a:p>
            <a:pPr indent="0" lvl="0" marL="457200" rtl="0" algn="l">
              <a:spcBef>
                <a:spcPts val="0"/>
              </a:spcBef>
              <a:spcAft>
                <a:spcPts val="0"/>
              </a:spcAft>
              <a:buNone/>
            </a:pPr>
            <a:r>
              <a:rPr b="1" lang="en" sz="1100">
                <a:solidFill>
                  <a:srgbClr val="FFFFFF"/>
                </a:solidFill>
                <a:latin typeface="Montserrat"/>
                <a:ea typeface="Montserrat"/>
                <a:cs typeface="Montserrat"/>
                <a:sym typeface="Montserrat"/>
              </a:rPr>
              <a:t>Post-condition: </a:t>
            </a:r>
            <a:r>
              <a:rPr lang="en" sz="1100">
                <a:solidFill>
                  <a:srgbClr val="FFFFFF"/>
                </a:solidFill>
                <a:latin typeface="Montserrat"/>
                <a:ea typeface="Montserrat"/>
                <a:cs typeface="Montserrat"/>
                <a:sym typeface="Montserrat"/>
              </a:rPr>
              <a:t>We can know the accuracy of predicting a new link. </a:t>
            </a:r>
            <a:endParaRPr sz="1100">
              <a:solidFill>
                <a:srgbClr val="FFFFFF"/>
              </a:solidFill>
              <a:latin typeface="Montserrat"/>
              <a:ea typeface="Montserrat"/>
              <a:cs typeface="Montserrat"/>
              <a:sym typeface="Montserrat"/>
            </a:endParaRPr>
          </a:p>
          <a:p>
            <a:pPr indent="0" lvl="0" marL="457200" rtl="0" algn="l">
              <a:spcBef>
                <a:spcPts val="0"/>
              </a:spcBef>
              <a:spcAft>
                <a:spcPts val="0"/>
              </a:spcAft>
              <a:buNone/>
            </a:pPr>
            <a:r>
              <a:t/>
            </a:r>
            <a:endParaRPr sz="1100">
              <a:solidFill>
                <a:srgbClr val="FFFFFF"/>
              </a:solidFill>
              <a:latin typeface="Montserrat"/>
              <a:ea typeface="Montserrat"/>
              <a:cs typeface="Montserrat"/>
              <a:sym typeface="Montserrat"/>
            </a:endParaRPr>
          </a:p>
          <a:p>
            <a:pPr indent="0" lvl="0" marL="457200" rtl="0" algn="l">
              <a:spcBef>
                <a:spcPts val="0"/>
              </a:spcBef>
              <a:spcAft>
                <a:spcPts val="0"/>
              </a:spcAft>
              <a:buNone/>
            </a:pPr>
            <a:r>
              <a:t/>
            </a:r>
            <a:endParaRPr sz="1100">
              <a:solidFill>
                <a:srgbClr val="FFFFFF"/>
              </a:solidFill>
              <a:latin typeface="Montserrat"/>
              <a:ea typeface="Montserrat"/>
              <a:cs typeface="Montserrat"/>
              <a:sym typeface="Montserrat"/>
            </a:endParaRPr>
          </a:p>
          <a:p>
            <a:pPr indent="0" lvl="0" marL="0" rtl="0" algn="l">
              <a:spcBef>
                <a:spcPts val="0"/>
              </a:spcBef>
              <a:spcAft>
                <a:spcPts val="1600"/>
              </a:spcAft>
              <a:buNone/>
            </a:pPr>
            <a:r>
              <a:t/>
            </a:r>
            <a:endParaRPr sz="1100">
              <a:solidFill>
                <a:srgbClr val="FFFFFF"/>
              </a:solidFill>
              <a:latin typeface="Montserrat"/>
              <a:ea typeface="Montserrat"/>
              <a:cs typeface="Montserrat"/>
              <a:sym typeface="Montserrat"/>
            </a:endParaRPr>
          </a:p>
        </p:txBody>
      </p:sp>
      <p:sp>
        <p:nvSpPr>
          <p:cNvPr id="319" name="Google Shape;319;p42"/>
          <p:cNvSpPr txBox="1"/>
          <p:nvPr>
            <p:ph idx="2" type="body"/>
          </p:nvPr>
        </p:nvSpPr>
        <p:spPr>
          <a:xfrm>
            <a:off x="4879475" y="605325"/>
            <a:ext cx="3403200" cy="37020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rgbClr val="FFFFFF"/>
              </a:buClr>
              <a:buSzPts val="1100"/>
              <a:buFont typeface="Arial"/>
              <a:buChar char="●"/>
            </a:pPr>
            <a:r>
              <a:rPr b="1" lang="en" sz="1100">
                <a:solidFill>
                  <a:srgbClr val="FFFFFF"/>
                </a:solidFill>
                <a:latin typeface="Montserrat"/>
                <a:ea typeface="Montserrat"/>
                <a:cs typeface="Montserrat"/>
                <a:sym typeface="Montserrat"/>
              </a:rPr>
              <a:t>Name:</a:t>
            </a:r>
            <a:r>
              <a:rPr lang="en" sz="1100">
                <a:solidFill>
                  <a:srgbClr val="FFFFFF"/>
                </a:solidFill>
                <a:latin typeface="Montserrat"/>
                <a:ea typeface="Montserrat"/>
                <a:cs typeface="Montserrat"/>
                <a:sym typeface="Montserrat"/>
              </a:rPr>
              <a:t> Design similarity matrix </a:t>
            </a:r>
            <a:endParaRPr sz="1100">
              <a:solidFill>
                <a:srgbClr val="FFFFFF"/>
              </a:solidFill>
              <a:latin typeface="Montserrat"/>
              <a:ea typeface="Montserrat"/>
              <a:cs typeface="Montserrat"/>
              <a:sym typeface="Montserrat"/>
            </a:endParaRPr>
          </a:p>
          <a:p>
            <a:pPr indent="0" lvl="0" marL="457200" rtl="0" algn="l">
              <a:spcBef>
                <a:spcPts val="0"/>
              </a:spcBef>
              <a:spcAft>
                <a:spcPts val="0"/>
              </a:spcAft>
              <a:buNone/>
            </a:pPr>
            <a:r>
              <a:rPr b="1" lang="en" sz="1100">
                <a:solidFill>
                  <a:srgbClr val="FFFFFF"/>
                </a:solidFill>
                <a:latin typeface="Montserrat"/>
                <a:ea typeface="Montserrat"/>
                <a:cs typeface="Montserrat"/>
                <a:sym typeface="Montserrat"/>
              </a:rPr>
              <a:t>Summary:</a:t>
            </a:r>
            <a:r>
              <a:rPr lang="en" sz="1100">
                <a:solidFill>
                  <a:srgbClr val="FFFFFF"/>
                </a:solidFill>
                <a:latin typeface="Montserrat"/>
                <a:ea typeface="Montserrat"/>
                <a:cs typeface="Montserrat"/>
                <a:sym typeface="Montserrat"/>
              </a:rPr>
              <a:t>Similarity Matrix is created by the training data which will further help in generating links.</a:t>
            </a:r>
            <a:endParaRPr sz="1100">
              <a:solidFill>
                <a:srgbClr val="FFFFFF"/>
              </a:solidFill>
              <a:latin typeface="Montserrat"/>
              <a:ea typeface="Montserrat"/>
              <a:cs typeface="Montserrat"/>
              <a:sym typeface="Montserrat"/>
            </a:endParaRPr>
          </a:p>
          <a:p>
            <a:pPr indent="0" lvl="0" marL="0" rtl="0" algn="l">
              <a:spcBef>
                <a:spcPts val="0"/>
              </a:spcBef>
              <a:spcAft>
                <a:spcPts val="0"/>
              </a:spcAft>
              <a:buNone/>
            </a:pPr>
            <a:r>
              <a:rPr lang="en" sz="1100">
                <a:solidFill>
                  <a:srgbClr val="FFFFFF"/>
                </a:solidFill>
                <a:latin typeface="Montserrat"/>
                <a:ea typeface="Montserrat"/>
                <a:cs typeface="Montserrat"/>
                <a:sym typeface="Montserrat"/>
              </a:rPr>
              <a:t> 	</a:t>
            </a:r>
            <a:r>
              <a:rPr b="1" lang="en" sz="1100">
                <a:solidFill>
                  <a:srgbClr val="FFFFFF"/>
                </a:solidFill>
                <a:latin typeface="Montserrat"/>
                <a:ea typeface="Montserrat"/>
                <a:cs typeface="Montserrat"/>
                <a:sym typeface="Montserrat"/>
              </a:rPr>
              <a:t>Actors:</a:t>
            </a:r>
            <a:r>
              <a:rPr lang="en" sz="1100">
                <a:solidFill>
                  <a:srgbClr val="FFFFFF"/>
                </a:solidFill>
                <a:latin typeface="Montserrat"/>
                <a:ea typeface="Montserrat"/>
                <a:cs typeface="Montserrat"/>
                <a:sym typeface="Montserrat"/>
              </a:rPr>
              <a:t> Admin </a:t>
            </a:r>
            <a:endParaRPr sz="1100">
              <a:solidFill>
                <a:srgbClr val="FFFFFF"/>
              </a:solidFill>
              <a:latin typeface="Montserrat"/>
              <a:ea typeface="Montserrat"/>
              <a:cs typeface="Montserrat"/>
              <a:sym typeface="Montserrat"/>
            </a:endParaRPr>
          </a:p>
          <a:p>
            <a:pPr indent="0" lvl="0" marL="0" rtl="0" algn="l">
              <a:spcBef>
                <a:spcPts val="0"/>
              </a:spcBef>
              <a:spcAft>
                <a:spcPts val="0"/>
              </a:spcAft>
              <a:buNone/>
            </a:pPr>
            <a:r>
              <a:t/>
            </a:r>
            <a:endParaRPr sz="1100">
              <a:solidFill>
                <a:srgbClr val="FFFFFF"/>
              </a:solidFill>
              <a:latin typeface="Montserrat"/>
              <a:ea typeface="Montserrat"/>
              <a:cs typeface="Montserrat"/>
              <a:sym typeface="Montserrat"/>
            </a:endParaRPr>
          </a:p>
          <a:p>
            <a:pPr indent="457200" lvl="0" marL="0" rtl="0" algn="l">
              <a:spcBef>
                <a:spcPts val="0"/>
              </a:spcBef>
              <a:spcAft>
                <a:spcPts val="0"/>
              </a:spcAft>
              <a:buNone/>
            </a:pPr>
            <a:r>
              <a:rPr b="1" lang="en" sz="1100">
                <a:solidFill>
                  <a:srgbClr val="FFFFFF"/>
                </a:solidFill>
                <a:latin typeface="Montserrat"/>
                <a:ea typeface="Montserrat"/>
                <a:cs typeface="Montserrat"/>
                <a:sym typeface="Montserrat"/>
              </a:rPr>
              <a:t>Main success scenario:</a:t>
            </a:r>
            <a:endParaRPr b="1" sz="1100">
              <a:solidFill>
                <a:srgbClr val="FFFFFF"/>
              </a:solidFill>
              <a:latin typeface="Montserrat"/>
              <a:ea typeface="Montserrat"/>
              <a:cs typeface="Montserrat"/>
              <a:sym typeface="Montserrat"/>
            </a:endParaRPr>
          </a:p>
          <a:p>
            <a:pPr indent="0" lvl="0" marL="457200" rtl="0" algn="l">
              <a:spcBef>
                <a:spcPts val="0"/>
              </a:spcBef>
              <a:spcAft>
                <a:spcPts val="0"/>
              </a:spcAft>
              <a:buNone/>
            </a:pPr>
            <a:r>
              <a:rPr lang="en" sz="1100">
                <a:solidFill>
                  <a:srgbClr val="FFFFFF"/>
                </a:solidFill>
                <a:latin typeface="Montserrat"/>
                <a:ea typeface="Montserrat"/>
                <a:cs typeface="Montserrat"/>
                <a:sym typeface="Montserrat"/>
              </a:rPr>
              <a:t> • The similarity matrix between different types of nodes is created and it helps in link prediction techniques using this matrix.</a:t>
            </a:r>
            <a:endParaRPr sz="1100">
              <a:solidFill>
                <a:srgbClr val="FFFFFF"/>
              </a:solidFill>
              <a:latin typeface="Montserrat"/>
              <a:ea typeface="Montserrat"/>
              <a:cs typeface="Montserrat"/>
              <a:sym typeface="Montserrat"/>
            </a:endParaRPr>
          </a:p>
          <a:p>
            <a:pPr indent="0" lvl="0" marL="457200" rtl="0" algn="l">
              <a:spcBef>
                <a:spcPts val="0"/>
              </a:spcBef>
              <a:spcAft>
                <a:spcPts val="0"/>
              </a:spcAft>
              <a:buNone/>
            </a:pPr>
            <a:r>
              <a:t/>
            </a:r>
            <a:endParaRPr sz="1100">
              <a:solidFill>
                <a:srgbClr val="FFFFFF"/>
              </a:solidFill>
              <a:latin typeface="Montserrat"/>
              <a:ea typeface="Montserrat"/>
              <a:cs typeface="Montserrat"/>
              <a:sym typeface="Montserrat"/>
            </a:endParaRPr>
          </a:p>
          <a:p>
            <a:pPr indent="0" lvl="0" marL="457200" rtl="0" algn="l">
              <a:spcBef>
                <a:spcPts val="0"/>
              </a:spcBef>
              <a:spcAft>
                <a:spcPts val="0"/>
              </a:spcAft>
              <a:buNone/>
            </a:pPr>
            <a:r>
              <a:rPr lang="en" sz="1100">
                <a:solidFill>
                  <a:srgbClr val="FFFFFF"/>
                </a:solidFill>
                <a:latin typeface="Montserrat"/>
                <a:ea typeface="Montserrat"/>
                <a:cs typeface="Montserrat"/>
                <a:sym typeface="Montserrat"/>
              </a:rPr>
              <a:t> </a:t>
            </a:r>
            <a:r>
              <a:rPr b="1" lang="en" sz="1100">
                <a:solidFill>
                  <a:srgbClr val="FFFFFF"/>
                </a:solidFill>
                <a:latin typeface="Montserrat"/>
                <a:ea typeface="Montserrat"/>
                <a:cs typeface="Montserrat"/>
                <a:sym typeface="Montserrat"/>
              </a:rPr>
              <a:t>Post-condition:</a:t>
            </a:r>
            <a:r>
              <a:rPr lang="en" sz="1100">
                <a:solidFill>
                  <a:srgbClr val="FFFFFF"/>
                </a:solidFill>
                <a:latin typeface="Montserrat"/>
                <a:ea typeface="Montserrat"/>
                <a:cs typeface="Montserrat"/>
                <a:sym typeface="Montserrat"/>
              </a:rPr>
              <a:t> Now the application contains a similarity matrix which can be further used for link prediction in our heterogeneous graph . </a:t>
            </a:r>
            <a:endParaRPr sz="1100">
              <a:solidFill>
                <a:srgbClr val="FFFFFF"/>
              </a:solidFill>
              <a:latin typeface="Montserrat"/>
              <a:ea typeface="Montserrat"/>
              <a:cs typeface="Montserrat"/>
              <a:sym typeface="Montserrat"/>
            </a:endParaRPr>
          </a:p>
          <a:p>
            <a:pPr indent="0" lvl="0" marL="0" rtl="0" algn="l">
              <a:spcBef>
                <a:spcPts val="0"/>
              </a:spcBef>
              <a:spcAft>
                <a:spcPts val="1600"/>
              </a:spcAft>
              <a:buNone/>
            </a:pPr>
            <a:r>
              <a:t/>
            </a:r>
            <a:endParaRPr sz="1100">
              <a:solidFill>
                <a:srgbClr val="FFFFFF"/>
              </a:solidFill>
              <a:latin typeface="Montserrat"/>
              <a:ea typeface="Montserrat"/>
              <a:cs typeface="Montserrat"/>
              <a:sym typeface="Montserrat"/>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3" name="Shape 323"/>
        <p:cNvGrpSpPr/>
        <p:nvPr/>
      </p:nvGrpSpPr>
      <p:grpSpPr>
        <a:xfrm>
          <a:off x="0" y="0"/>
          <a:ext cx="0" cy="0"/>
          <a:chOff x="0" y="0"/>
          <a:chExt cx="0" cy="0"/>
        </a:xfrm>
      </p:grpSpPr>
      <p:sp>
        <p:nvSpPr>
          <p:cNvPr id="324" name="Google Shape;324;p43"/>
          <p:cNvSpPr txBox="1"/>
          <p:nvPr>
            <p:ph idx="1" type="body"/>
          </p:nvPr>
        </p:nvSpPr>
        <p:spPr>
          <a:xfrm>
            <a:off x="1297500" y="407575"/>
            <a:ext cx="3403200" cy="38025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rgbClr val="FFFFFF"/>
              </a:buClr>
              <a:buSzPts val="1100"/>
              <a:buFont typeface="Arial"/>
              <a:buChar char="●"/>
            </a:pPr>
            <a:r>
              <a:rPr b="1" lang="en" sz="1100">
                <a:solidFill>
                  <a:srgbClr val="FFFFFF"/>
                </a:solidFill>
                <a:latin typeface="Montserrat"/>
                <a:ea typeface="Montserrat"/>
                <a:cs typeface="Montserrat"/>
                <a:sym typeface="Montserrat"/>
              </a:rPr>
              <a:t>Name:</a:t>
            </a:r>
            <a:r>
              <a:rPr lang="en" sz="1100">
                <a:solidFill>
                  <a:srgbClr val="FFFFFF"/>
                </a:solidFill>
                <a:latin typeface="Montserrat"/>
                <a:ea typeface="Montserrat"/>
                <a:cs typeface="Montserrat"/>
                <a:sym typeface="Montserrat"/>
              </a:rPr>
              <a:t> Correlation between different versions of a project. </a:t>
            </a:r>
            <a:endParaRPr sz="1100">
              <a:solidFill>
                <a:srgbClr val="FFFFFF"/>
              </a:solidFill>
              <a:latin typeface="Montserrat"/>
              <a:ea typeface="Montserrat"/>
              <a:cs typeface="Montserrat"/>
              <a:sym typeface="Montserrat"/>
            </a:endParaRPr>
          </a:p>
          <a:p>
            <a:pPr indent="0" lvl="0" marL="457200" rtl="0" algn="l">
              <a:spcBef>
                <a:spcPts val="0"/>
              </a:spcBef>
              <a:spcAft>
                <a:spcPts val="0"/>
              </a:spcAft>
              <a:buNone/>
            </a:pPr>
            <a:r>
              <a:rPr b="1" lang="en" sz="1100">
                <a:solidFill>
                  <a:srgbClr val="FFFFFF"/>
                </a:solidFill>
                <a:latin typeface="Montserrat"/>
                <a:ea typeface="Montserrat"/>
                <a:cs typeface="Montserrat"/>
                <a:sym typeface="Montserrat"/>
              </a:rPr>
              <a:t>Summary:</a:t>
            </a:r>
            <a:r>
              <a:rPr lang="en" sz="1100">
                <a:solidFill>
                  <a:srgbClr val="FFFFFF"/>
                </a:solidFill>
                <a:latin typeface="Montserrat"/>
                <a:ea typeface="Montserrat"/>
                <a:cs typeface="Montserrat"/>
                <a:sym typeface="Montserrat"/>
              </a:rPr>
              <a:t> Prediction of similarity between bugs in different versions of the project. </a:t>
            </a:r>
            <a:endParaRPr sz="1100">
              <a:solidFill>
                <a:srgbClr val="FFFFFF"/>
              </a:solidFill>
              <a:latin typeface="Montserrat"/>
              <a:ea typeface="Montserrat"/>
              <a:cs typeface="Montserrat"/>
              <a:sym typeface="Montserrat"/>
            </a:endParaRPr>
          </a:p>
          <a:p>
            <a:pPr indent="457200" lvl="0" marL="0" rtl="0" algn="l">
              <a:spcBef>
                <a:spcPts val="0"/>
              </a:spcBef>
              <a:spcAft>
                <a:spcPts val="0"/>
              </a:spcAft>
              <a:buNone/>
            </a:pPr>
            <a:r>
              <a:rPr b="1" lang="en" sz="1100">
                <a:solidFill>
                  <a:srgbClr val="FFFFFF"/>
                </a:solidFill>
                <a:latin typeface="Montserrat"/>
                <a:ea typeface="Montserrat"/>
                <a:cs typeface="Montserrat"/>
                <a:sym typeface="Montserrat"/>
              </a:rPr>
              <a:t>Actors:</a:t>
            </a:r>
            <a:r>
              <a:rPr lang="en" sz="1100">
                <a:solidFill>
                  <a:srgbClr val="FFFFFF"/>
                </a:solidFill>
                <a:latin typeface="Montserrat"/>
                <a:ea typeface="Montserrat"/>
                <a:cs typeface="Montserrat"/>
                <a:sym typeface="Montserrat"/>
              </a:rPr>
              <a:t> Admin</a:t>
            </a:r>
            <a:endParaRPr sz="1100">
              <a:solidFill>
                <a:srgbClr val="FFFFFF"/>
              </a:solidFill>
              <a:latin typeface="Montserrat"/>
              <a:ea typeface="Montserrat"/>
              <a:cs typeface="Montserrat"/>
              <a:sym typeface="Montserrat"/>
            </a:endParaRPr>
          </a:p>
          <a:p>
            <a:pPr indent="457200" lvl="0" marL="0" rtl="0" algn="l">
              <a:spcBef>
                <a:spcPts val="0"/>
              </a:spcBef>
              <a:spcAft>
                <a:spcPts val="0"/>
              </a:spcAft>
              <a:buNone/>
            </a:pPr>
            <a:r>
              <a:t/>
            </a:r>
            <a:endParaRPr sz="1100">
              <a:solidFill>
                <a:srgbClr val="FFFFFF"/>
              </a:solidFill>
              <a:latin typeface="Montserrat"/>
              <a:ea typeface="Montserrat"/>
              <a:cs typeface="Montserrat"/>
              <a:sym typeface="Montserrat"/>
            </a:endParaRPr>
          </a:p>
          <a:p>
            <a:pPr indent="0" lvl="0" marL="0" rtl="0" algn="l">
              <a:spcBef>
                <a:spcPts val="0"/>
              </a:spcBef>
              <a:spcAft>
                <a:spcPts val="0"/>
              </a:spcAft>
              <a:buNone/>
            </a:pPr>
            <a:r>
              <a:rPr lang="en" sz="1100">
                <a:solidFill>
                  <a:srgbClr val="FFFFFF"/>
                </a:solidFill>
                <a:latin typeface="Montserrat"/>
                <a:ea typeface="Montserrat"/>
                <a:cs typeface="Montserrat"/>
                <a:sym typeface="Montserrat"/>
              </a:rPr>
              <a:t> 	</a:t>
            </a:r>
            <a:r>
              <a:rPr b="1" lang="en" sz="1100">
                <a:solidFill>
                  <a:srgbClr val="FFFFFF"/>
                </a:solidFill>
                <a:latin typeface="Montserrat"/>
                <a:ea typeface="Montserrat"/>
                <a:cs typeface="Montserrat"/>
                <a:sym typeface="Montserrat"/>
              </a:rPr>
              <a:t>Main success scenario: </a:t>
            </a:r>
            <a:endParaRPr b="1" sz="1100">
              <a:solidFill>
                <a:srgbClr val="FFFFFF"/>
              </a:solidFill>
              <a:latin typeface="Montserrat"/>
              <a:ea typeface="Montserrat"/>
              <a:cs typeface="Montserrat"/>
              <a:sym typeface="Montserrat"/>
            </a:endParaRPr>
          </a:p>
          <a:p>
            <a:pPr indent="0" lvl="0" marL="457200" rtl="0" algn="l">
              <a:spcBef>
                <a:spcPts val="0"/>
              </a:spcBef>
              <a:spcAft>
                <a:spcPts val="0"/>
              </a:spcAft>
              <a:buNone/>
            </a:pPr>
            <a:r>
              <a:rPr lang="en" sz="1100">
                <a:solidFill>
                  <a:srgbClr val="FFFFFF"/>
                </a:solidFill>
                <a:latin typeface="Montserrat"/>
                <a:ea typeface="Montserrat"/>
                <a:cs typeface="Montserrat"/>
                <a:sym typeface="Montserrat"/>
              </a:rPr>
              <a:t>• The project checks newer versions of any given project to check if the link predicted by the app does actually exist in the future. </a:t>
            </a:r>
            <a:endParaRPr sz="1100">
              <a:solidFill>
                <a:srgbClr val="FFFFFF"/>
              </a:solidFill>
              <a:latin typeface="Montserrat"/>
              <a:ea typeface="Montserrat"/>
              <a:cs typeface="Montserrat"/>
              <a:sym typeface="Montserrat"/>
            </a:endParaRPr>
          </a:p>
          <a:p>
            <a:pPr indent="0" lvl="0" marL="457200" rtl="0" algn="l">
              <a:spcBef>
                <a:spcPts val="0"/>
              </a:spcBef>
              <a:spcAft>
                <a:spcPts val="0"/>
              </a:spcAft>
              <a:buNone/>
            </a:pPr>
            <a:r>
              <a:t/>
            </a:r>
            <a:endParaRPr sz="1100">
              <a:solidFill>
                <a:srgbClr val="FFFFFF"/>
              </a:solidFill>
              <a:latin typeface="Montserrat"/>
              <a:ea typeface="Montserrat"/>
              <a:cs typeface="Montserrat"/>
              <a:sym typeface="Montserrat"/>
            </a:endParaRPr>
          </a:p>
          <a:p>
            <a:pPr indent="0" lvl="0" marL="457200" rtl="0" algn="l">
              <a:spcBef>
                <a:spcPts val="0"/>
              </a:spcBef>
              <a:spcAft>
                <a:spcPts val="0"/>
              </a:spcAft>
              <a:buNone/>
            </a:pPr>
            <a:r>
              <a:rPr b="1" lang="en" sz="1100">
                <a:solidFill>
                  <a:srgbClr val="FFFFFF"/>
                </a:solidFill>
                <a:latin typeface="Montserrat"/>
                <a:ea typeface="Montserrat"/>
                <a:cs typeface="Montserrat"/>
                <a:sym typeface="Montserrat"/>
              </a:rPr>
              <a:t>Post-condition:</a:t>
            </a:r>
            <a:r>
              <a:rPr lang="en" sz="1100">
                <a:solidFill>
                  <a:srgbClr val="FFFFFF"/>
                </a:solidFill>
                <a:latin typeface="Montserrat"/>
                <a:ea typeface="Montserrat"/>
                <a:cs typeface="Montserrat"/>
                <a:sym typeface="Montserrat"/>
              </a:rPr>
              <a:t> This will help to research to what extent does heterogeneous graph predicting links works. </a:t>
            </a:r>
            <a:endParaRPr sz="1100">
              <a:solidFill>
                <a:srgbClr val="FFFFFF"/>
              </a:solidFill>
              <a:latin typeface="Montserrat"/>
              <a:ea typeface="Montserrat"/>
              <a:cs typeface="Montserrat"/>
              <a:sym typeface="Montserrat"/>
            </a:endParaRPr>
          </a:p>
          <a:p>
            <a:pPr indent="0" lvl="0" marL="0" rtl="0" algn="l">
              <a:spcBef>
                <a:spcPts val="0"/>
              </a:spcBef>
              <a:spcAft>
                <a:spcPts val="1600"/>
              </a:spcAft>
              <a:buNone/>
            </a:pPr>
            <a:r>
              <a:t/>
            </a:r>
            <a:endParaRPr sz="1100">
              <a:solidFill>
                <a:srgbClr val="FFFFFF"/>
              </a:solidFill>
              <a:latin typeface="Montserrat"/>
              <a:ea typeface="Montserrat"/>
              <a:cs typeface="Montserrat"/>
              <a:sym typeface="Montserrat"/>
            </a:endParaRPr>
          </a:p>
        </p:txBody>
      </p:sp>
      <p:sp>
        <p:nvSpPr>
          <p:cNvPr id="325" name="Google Shape;325;p43"/>
          <p:cNvSpPr txBox="1"/>
          <p:nvPr>
            <p:ph idx="2" type="body"/>
          </p:nvPr>
        </p:nvSpPr>
        <p:spPr>
          <a:xfrm>
            <a:off x="4948575" y="407575"/>
            <a:ext cx="3403200" cy="44832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rgbClr val="FFFFFF"/>
              </a:buClr>
              <a:buSzPts val="1100"/>
              <a:buFont typeface="Arial"/>
              <a:buChar char="●"/>
            </a:pPr>
            <a:r>
              <a:rPr b="1" lang="en" sz="1100">
                <a:solidFill>
                  <a:srgbClr val="FFFFFF"/>
                </a:solidFill>
                <a:latin typeface="Montserrat"/>
                <a:ea typeface="Montserrat"/>
                <a:cs typeface="Montserrat"/>
                <a:sym typeface="Montserrat"/>
              </a:rPr>
              <a:t>Name: </a:t>
            </a:r>
            <a:r>
              <a:rPr lang="en" sz="1100">
                <a:solidFill>
                  <a:srgbClr val="FFFFFF"/>
                </a:solidFill>
                <a:latin typeface="Montserrat"/>
                <a:ea typeface="Montserrat"/>
                <a:cs typeface="Montserrat"/>
                <a:sym typeface="Montserrat"/>
              </a:rPr>
              <a:t>Training data</a:t>
            </a:r>
            <a:endParaRPr sz="1100">
              <a:solidFill>
                <a:srgbClr val="FFFFFF"/>
              </a:solidFill>
              <a:latin typeface="Montserrat"/>
              <a:ea typeface="Montserrat"/>
              <a:cs typeface="Montserrat"/>
              <a:sym typeface="Montserrat"/>
            </a:endParaRPr>
          </a:p>
          <a:p>
            <a:pPr indent="0" lvl="0" marL="457200" rtl="0" algn="l">
              <a:spcBef>
                <a:spcPts val="0"/>
              </a:spcBef>
              <a:spcAft>
                <a:spcPts val="0"/>
              </a:spcAft>
              <a:buNone/>
            </a:pPr>
            <a:r>
              <a:rPr b="1" lang="en" sz="1100">
                <a:solidFill>
                  <a:srgbClr val="FFFFFF"/>
                </a:solidFill>
                <a:latin typeface="Montserrat"/>
                <a:ea typeface="Montserrat"/>
                <a:cs typeface="Montserrat"/>
                <a:sym typeface="Montserrat"/>
              </a:rPr>
              <a:t>Actor :</a:t>
            </a:r>
            <a:r>
              <a:rPr lang="en" sz="1100">
                <a:solidFill>
                  <a:srgbClr val="FFFFFF"/>
                </a:solidFill>
                <a:latin typeface="Montserrat"/>
                <a:ea typeface="Montserrat"/>
                <a:cs typeface="Montserrat"/>
                <a:sym typeface="Montserrat"/>
              </a:rPr>
              <a:t> Admin   </a:t>
            </a:r>
            <a:endParaRPr sz="1100">
              <a:solidFill>
                <a:srgbClr val="FFFFFF"/>
              </a:solidFill>
              <a:latin typeface="Montserrat"/>
              <a:ea typeface="Montserrat"/>
              <a:cs typeface="Montserrat"/>
              <a:sym typeface="Montserrat"/>
            </a:endParaRPr>
          </a:p>
          <a:p>
            <a:pPr indent="0" lvl="0" marL="457200" rtl="0" algn="l">
              <a:spcBef>
                <a:spcPts val="0"/>
              </a:spcBef>
              <a:spcAft>
                <a:spcPts val="0"/>
              </a:spcAft>
              <a:buNone/>
            </a:pPr>
            <a:r>
              <a:t/>
            </a:r>
            <a:endParaRPr sz="1100">
              <a:solidFill>
                <a:srgbClr val="FFFFFF"/>
              </a:solidFill>
              <a:latin typeface="Montserrat"/>
              <a:ea typeface="Montserrat"/>
              <a:cs typeface="Montserrat"/>
              <a:sym typeface="Montserrat"/>
            </a:endParaRPr>
          </a:p>
          <a:p>
            <a:pPr indent="0" lvl="0" marL="457200" rtl="0" algn="l">
              <a:spcBef>
                <a:spcPts val="0"/>
              </a:spcBef>
              <a:spcAft>
                <a:spcPts val="0"/>
              </a:spcAft>
              <a:buNone/>
            </a:pPr>
            <a:r>
              <a:rPr b="1" lang="en" sz="1100">
                <a:solidFill>
                  <a:srgbClr val="FFFFFF"/>
                </a:solidFill>
                <a:latin typeface="Montserrat"/>
                <a:ea typeface="Montserrat"/>
                <a:cs typeface="Montserrat"/>
                <a:sym typeface="Montserrat"/>
              </a:rPr>
              <a:t>Main success scenario</a:t>
            </a:r>
            <a:r>
              <a:rPr lang="en" sz="1100">
                <a:solidFill>
                  <a:srgbClr val="FFFFFF"/>
                </a:solidFill>
                <a:latin typeface="Montserrat"/>
                <a:ea typeface="Montserrat"/>
                <a:cs typeface="Montserrat"/>
                <a:sym typeface="Montserrat"/>
              </a:rPr>
              <a:t>: </a:t>
            </a:r>
            <a:endParaRPr sz="1100">
              <a:solidFill>
                <a:srgbClr val="FFFFFF"/>
              </a:solidFill>
              <a:latin typeface="Montserrat"/>
              <a:ea typeface="Montserrat"/>
              <a:cs typeface="Montserrat"/>
              <a:sym typeface="Montserrat"/>
            </a:endParaRPr>
          </a:p>
          <a:p>
            <a:pPr indent="0" lvl="0" marL="457200" rtl="0" algn="l">
              <a:spcBef>
                <a:spcPts val="0"/>
              </a:spcBef>
              <a:spcAft>
                <a:spcPts val="0"/>
              </a:spcAft>
              <a:buNone/>
            </a:pPr>
            <a:r>
              <a:rPr lang="en" sz="1100">
                <a:solidFill>
                  <a:srgbClr val="FFFFFF"/>
                </a:solidFill>
                <a:latin typeface="Montserrat"/>
                <a:ea typeface="Montserrat"/>
                <a:cs typeface="Montserrat"/>
                <a:sym typeface="Montserrat"/>
              </a:rPr>
              <a:t>•.Training data is quite essential for generating appropriate results from the algorithm.</a:t>
            </a:r>
            <a:endParaRPr sz="1100">
              <a:solidFill>
                <a:srgbClr val="FFFFFF"/>
              </a:solidFill>
              <a:latin typeface="Montserrat"/>
              <a:ea typeface="Montserrat"/>
              <a:cs typeface="Montserrat"/>
              <a:sym typeface="Montserrat"/>
            </a:endParaRPr>
          </a:p>
          <a:p>
            <a:pPr indent="0" lvl="0" marL="457200" rtl="0" algn="l">
              <a:spcBef>
                <a:spcPts val="0"/>
              </a:spcBef>
              <a:spcAft>
                <a:spcPts val="0"/>
              </a:spcAft>
              <a:buNone/>
            </a:pPr>
            <a:r>
              <a:rPr lang="en" sz="1100">
                <a:solidFill>
                  <a:srgbClr val="FFFFFF"/>
                </a:solidFill>
                <a:latin typeface="Montserrat"/>
                <a:ea typeface="Montserrat"/>
                <a:cs typeface="Montserrat"/>
                <a:sym typeface="Montserrat"/>
              </a:rPr>
              <a:t> • A separate graph is created based on the training dataset in which we can test our algorithm to increase the accuracy of our algorithm.</a:t>
            </a:r>
            <a:endParaRPr sz="1100">
              <a:solidFill>
                <a:srgbClr val="FFFFFF"/>
              </a:solidFill>
              <a:latin typeface="Montserrat"/>
              <a:ea typeface="Montserrat"/>
              <a:cs typeface="Montserrat"/>
              <a:sym typeface="Montserrat"/>
            </a:endParaRPr>
          </a:p>
          <a:p>
            <a:pPr indent="0" lvl="0" marL="457200" rtl="0" algn="l">
              <a:spcBef>
                <a:spcPts val="0"/>
              </a:spcBef>
              <a:spcAft>
                <a:spcPts val="0"/>
              </a:spcAft>
              <a:buNone/>
            </a:pPr>
            <a:r>
              <a:t/>
            </a:r>
            <a:endParaRPr sz="1100">
              <a:solidFill>
                <a:srgbClr val="FFFFFF"/>
              </a:solidFill>
              <a:latin typeface="Montserrat"/>
              <a:ea typeface="Montserrat"/>
              <a:cs typeface="Montserrat"/>
              <a:sym typeface="Montserrat"/>
            </a:endParaRPr>
          </a:p>
          <a:p>
            <a:pPr indent="0" lvl="0" marL="457200" rtl="0" algn="l">
              <a:spcBef>
                <a:spcPts val="0"/>
              </a:spcBef>
              <a:spcAft>
                <a:spcPts val="0"/>
              </a:spcAft>
              <a:buNone/>
            </a:pPr>
            <a:r>
              <a:rPr b="1" lang="en" sz="1100">
                <a:solidFill>
                  <a:srgbClr val="FFFFFF"/>
                </a:solidFill>
                <a:latin typeface="Montserrat"/>
                <a:ea typeface="Montserrat"/>
                <a:cs typeface="Montserrat"/>
                <a:sym typeface="Montserrat"/>
              </a:rPr>
              <a:t>Extension: </a:t>
            </a:r>
            <a:r>
              <a:rPr lang="en" sz="1100">
                <a:solidFill>
                  <a:srgbClr val="FFFFFF"/>
                </a:solidFill>
                <a:latin typeface="Montserrat"/>
                <a:ea typeface="Montserrat"/>
                <a:cs typeface="Montserrat"/>
                <a:sym typeface="Montserrat"/>
              </a:rPr>
              <a:t>The given dataset should be valid i.e it should contain all the required fields for our algorithm to work else an error message will be shown. </a:t>
            </a:r>
            <a:endParaRPr sz="1100">
              <a:solidFill>
                <a:srgbClr val="FFFFFF"/>
              </a:solidFill>
              <a:latin typeface="Montserrat"/>
              <a:ea typeface="Montserrat"/>
              <a:cs typeface="Montserrat"/>
              <a:sym typeface="Montserrat"/>
            </a:endParaRPr>
          </a:p>
          <a:p>
            <a:pPr indent="0" lvl="0" marL="0" rtl="0" algn="l">
              <a:spcBef>
                <a:spcPts val="0"/>
              </a:spcBef>
              <a:spcAft>
                <a:spcPts val="0"/>
              </a:spcAft>
              <a:buNone/>
            </a:pPr>
            <a:r>
              <a:t/>
            </a:r>
            <a:endParaRPr sz="1100">
              <a:solidFill>
                <a:srgbClr val="FFFFFF"/>
              </a:solidFill>
              <a:latin typeface="Montserrat"/>
              <a:ea typeface="Montserrat"/>
              <a:cs typeface="Montserrat"/>
              <a:sym typeface="Montserrat"/>
            </a:endParaRPr>
          </a:p>
          <a:p>
            <a:pPr indent="0" lvl="0" marL="457200" rtl="0" algn="l">
              <a:spcBef>
                <a:spcPts val="0"/>
              </a:spcBef>
              <a:spcAft>
                <a:spcPts val="0"/>
              </a:spcAft>
              <a:buNone/>
            </a:pPr>
            <a:r>
              <a:rPr b="1" lang="en" sz="1100">
                <a:solidFill>
                  <a:srgbClr val="FFFFFF"/>
                </a:solidFill>
                <a:latin typeface="Montserrat"/>
                <a:ea typeface="Montserrat"/>
                <a:cs typeface="Montserrat"/>
                <a:sym typeface="Montserrat"/>
              </a:rPr>
              <a:t>Post-condition: </a:t>
            </a:r>
            <a:r>
              <a:rPr lang="en" sz="1100">
                <a:solidFill>
                  <a:srgbClr val="FFFFFF"/>
                </a:solidFill>
                <a:latin typeface="Montserrat"/>
                <a:ea typeface="Montserrat"/>
                <a:cs typeface="Montserrat"/>
                <a:sym typeface="Montserrat"/>
              </a:rPr>
              <a:t>The algorithm is now trained and can be seen working correctly if not the necessary changes can be made so that it works fine on big datasets.</a:t>
            </a:r>
            <a:endParaRPr sz="1100">
              <a:solidFill>
                <a:srgbClr val="FFFFFF"/>
              </a:solidFill>
              <a:latin typeface="Montserrat"/>
              <a:ea typeface="Montserrat"/>
              <a:cs typeface="Montserrat"/>
              <a:sym typeface="Montserrat"/>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9" name="Shape 329"/>
        <p:cNvGrpSpPr/>
        <p:nvPr/>
      </p:nvGrpSpPr>
      <p:grpSpPr>
        <a:xfrm>
          <a:off x="0" y="0"/>
          <a:ext cx="0" cy="0"/>
          <a:chOff x="0" y="0"/>
          <a:chExt cx="0" cy="0"/>
        </a:xfrm>
      </p:grpSpPr>
      <p:sp>
        <p:nvSpPr>
          <p:cNvPr id="330" name="Google Shape;330;p4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lnSpc>
                <a:spcPct val="115000"/>
              </a:lnSpc>
              <a:spcBef>
                <a:spcPts val="2000"/>
              </a:spcBef>
              <a:spcAft>
                <a:spcPts val="600"/>
              </a:spcAft>
              <a:buNone/>
            </a:pPr>
            <a:r>
              <a:rPr b="1" lang="en" sz="2000">
                <a:solidFill>
                  <a:schemeClr val="accent4"/>
                </a:solidFill>
                <a:latin typeface="Arial"/>
                <a:ea typeface="Arial"/>
                <a:cs typeface="Arial"/>
                <a:sym typeface="Arial"/>
              </a:rPr>
              <a:t>THE TRAVERSAL AND COUNTING OF THE PATHS</a:t>
            </a:r>
            <a:endParaRPr>
              <a:solidFill>
                <a:schemeClr val="accent4"/>
              </a:solidFill>
              <a:latin typeface="Arial"/>
              <a:ea typeface="Arial"/>
              <a:cs typeface="Arial"/>
              <a:sym typeface="Arial"/>
            </a:endParaRPr>
          </a:p>
        </p:txBody>
      </p:sp>
      <p:sp>
        <p:nvSpPr>
          <p:cNvPr id="331" name="Google Shape;331;p44"/>
          <p:cNvSpPr txBox="1"/>
          <p:nvPr>
            <p:ph idx="1" type="body"/>
          </p:nvPr>
        </p:nvSpPr>
        <p:spPr>
          <a:xfrm>
            <a:off x="1297500" y="1383300"/>
            <a:ext cx="7038900" cy="34077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rgbClr val="FFFFFF"/>
              </a:buClr>
              <a:buSzPts val="1200"/>
              <a:buFont typeface="Arial"/>
              <a:buChar char="●"/>
            </a:pPr>
            <a:r>
              <a:rPr lang="en" sz="1200">
                <a:solidFill>
                  <a:srgbClr val="FFFFFF"/>
                </a:solidFill>
                <a:latin typeface="Arial"/>
                <a:ea typeface="Arial"/>
                <a:cs typeface="Arial"/>
                <a:sym typeface="Arial"/>
              </a:rPr>
              <a:t>The graph constitutes , of each possible element of the project (viz Bug,term , component , file , Developer) as a vertex in the graph , and any two of the vertices , being related , by a relation (say a bug , changing contents of a particular file) ,are related , and this constitutes as an edge in our graph.</a:t>
            </a:r>
            <a:endParaRPr sz="1200">
              <a:solidFill>
                <a:srgbClr val="FFFFFF"/>
              </a:solidFill>
              <a:latin typeface="Arial"/>
              <a:ea typeface="Arial"/>
              <a:cs typeface="Arial"/>
              <a:sym typeface="Arial"/>
            </a:endParaRPr>
          </a:p>
          <a:p>
            <a:pPr indent="0" lvl="0" marL="0" rtl="0" algn="l">
              <a:spcBef>
                <a:spcPts val="0"/>
              </a:spcBef>
              <a:spcAft>
                <a:spcPts val="0"/>
              </a:spcAft>
              <a:buNone/>
            </a:pPr>
            <a:r>
              <a:t/>
            </a:r>
            <a:endParaRPr sz="1200">
              <a:solidFill>
                <a:srgbClr val="FFFFFF"/>
              </a:solidFill>
              <a:latin typeface="Arial"/>
              <a:ea typeface="Arial"/>
              <a:cs typeface="Arial"/>
              <a:sym typeface="Arial"/>
            </a:endParaRPr>
          </a:p>
          <a:p>
            <a:pPr indent="-304800" lvl="0" marL="457200" rtl="0" algn="l">
              <a:spcBef>
                <a:spcPts val="0"/>
              </a:spcBef>
              <a:spcAft>
                <a:spcPts val="0"/>
              </a:spcAft>
              <a:buClr>
                <a:schemeClr val="lt2"/>
              </a:buClr>
              <a:buSzPts val="1200"/>
              <a:buFont typeface="Arial"/>
              <a:buChar char="●"/>
            </a:pPr>
            <a:r>
              <a:rPr lang="en" sz="1200">
                <a:solidFill>
                  <a:schemeClr val="lt2"/>
                </a:solidFill>
                <a:latin typeface="Arial"/>
                <a:ea typeface="Arial"/>
                <a:cs typeface="Arial"/>
                <a:sym typeface="Arial"/>
              </a:rPr>
              <a:t>There are different types of vertices , in the graph , any thus , many different types of edge, i.e.  relating any two types of vertex.Now this makes the graph heterogeneous in nature. </a:t>
            </a:r>
            <a:endParaRPr sz="1200">
              <a:solidFill>
                <a:schemeClr val="lt2"/>
              </a:solidFill>
              <a:latin typeface="Arial"/>
              <a:ea typeface="Arial"/>
              <a:cs typeface="Arial"/>
              <a:sym typeface="Arial"/>
            </a:endParaRPr>
          </a:p>
          <a:p>
            <a:pPr indent="0" lvl="0" marL="0" rtl="0" algn="l">
              <a:spcBef>
                <a:spcPts val="0"/>
              </a:spcBef>
              <a:spcAft>
                <a:spcPts val="0"/>
              </a:spcAft>
              <a:buNone/>
            </a:pPr>
            <a:r>
              <a:t/>
            </a:r>
            <a:endParaRPr sz="1200">
              <a:solidFill>
                <a:srgbClr val="FFFFFF"/>
              </a:solidFill>
              <a:latin typeface="Arial"/>
              <a:ea typeface="Arial"/>
              <a:cs typeface="Arial"/>
              <a:sym typeface="Arial"/>
            </a:endParaRPr>
          </a:p>
          <a:p>
            <a:pPr indent="-304800" lvl="0" marL="457200" rtl="0" algn="l">
              <a:spcBef>
                <a:spcPts val="0"/>
              </a:spcBef>
              <a:spcAft>
                <a:spcPts val="0"/>
              </a:spcAft>
              <a:buClr>
                <a:srgbClr val="FFFFFF"/>
              </a:buClr>
              <a:buSzPts val="1200"/>
              <a:buFont typeface="Arial"/>
              <a:buChar char="●"/>
            </a:pPr>
            <a:r>
              <a:rPr lang="en" sz="1200">
                <a:solidFill>
                  <a:srgbClr val="FFFFFF"/>
                </a:solidFill>
                <a:latin typeface="Arial"/>
                <a:ea typeface="Arial"/>
                <a:cs typeface="Arial"/>
                <a:sym typeface="Arial"/>
              </a:rPr>
              <a:t>As the graph is not homogenous , the concepts now should be somewhat modified , in order to apply to the heterogenous one, comprising considering different types of vertices and edges differently among themselves, which is sufficient in order to do operations for the heterogeneous one.</a:t>
            </a:r>
            <a:endParaRPr sz="1200">
              <a:solidFill>
                <a:srgbClr val="FFFFFF"/>
              </a:solidFill>
              <a:latin typeface="Arial"/>
              <a:ea typeface="Arial"/>
              <a:cs typeface="Arial"/>
              <a:sym typeface="Arial"/>
            </a:endParaRPr>
          </a:p>
          <a:p>
            <a:pPr indent="0" lvl="0" marL="0" rtl="0" algn="l">
              <a:spcBef>
                <a:spcPts val="0"/>
              </a:spcBef>
              <a:spcAft>
                <a:spcPts val="0"/>
              </a:spcAft>
              <a:buNone/>
            </a:pPr>
            <a:r>
              <a:t/>
            </a:r>
            <a:endParaRPr sz="1200">
              <a:solidFill>
                <a:srgbClr val="FFFFFF"/>
              </a:solidFill>
              <a:latin typeface="Arial"/>
              <a:ea typeface="Arial"/>
              <a:cs typeface="Arial"/>
              <a:sym typeface="Arial"/>
            </a:endParaRPr>
          </a:p>
          <a:p>
            <a:pPr indent="-304800" lvl="0" marL="457200" rtl="0" algn="l">
              <a:spcBef>
                <a:spcPts val="0"/>
              </a:spcBef>
              <a:spcAft>
                <a:spcPts val="0"/>
              </a:spcAft>
              <a:buClr>
                <a:schemeClr val="lt2"/>
              </a:buClr>
              <a:buSzPts val="1200"/>
              <a:buFont typeface="Arial"/>
              <a:buChar char="●"/>
            </a:pPr>
            <a:r>
              <a:rPr lang="en" sz="1200">
                <a:solidFill>
                  <a:schemeClr val="lt2"/>
                </a:solidFill>
                <a:latin typeface="Arial"/>
                <a:ea typeface="Arial"/>
                <a:cs typeface="Arial"/>
                <a:sym typeface="Arial"/>
              </a:rPr>
              <a:t>Now from each vertex  as the starting one, each type of already mentioned path’s frequency is needed to be calculated .The algorithm used to do so is dfs, i.e. the depth first traversal.</a:t>
            </a:r>
            <a:endParaRPr sz="1200">
              <a:solidFill>
                <a:schemeClr val="lt2"/>
              </a:solidFill>
              <a:latin typeface="Arial"/>
              <a:ea typeface="Arial"/>
              <a:cs typeface="Arial"/>
              <a:sym typeface="Arial"/>
            </a:endParaRPr>
          </a:p>
          <a:p>
            <a:pPr indent="0" lvl="0" marL="0" rtl="0" algn="l">
              <a:spcBef>
                <a:spcPts val="0"/>
              </a:spcBef>
              <a:spcAft>
                <a:spcPts val="1600"/>
              </a:spcAft>
              <a:buNone/>
            </a:pPr>
            <a:r>
              <a:t/>
            </a:r>
            <a:endParaRPr sz="1200">
              <a:solidFill>
                <a:schemeClr val="lt2"/>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5" name="Shape 335"/>
        <p:cNvGrpSpPr/>
        <p:nvPr/>
      </p:nvGrpSpPr>
      <p:grpSpPr>
        <a:xfrm>
          <a:off x="0" y="0"/>
          <a:ext cx="0" cy="0"/>
          <a:chOff x="0" y="0"/>
          <a:chExt cx="0" cy="0"/>
        </a:xfrm>
      </p:grpSpPr>
      <p:sp>
        <p:nvSpPr>
          <p:cNvPr id="336" name="Google Shape;336;p4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accent4"/>
                </a:solidFill>
                <a:latin typeface="Arial"/>
                <a:ea typeface="Arial"/>
                <a:cs typeface="Arial"/>
                <a:sym typeface="Arial"/>
              </a:rPr>
              <a:t>Why DFS?</a:t>
            </a:r>
            <a:endParaRPr>
              <a:solidFill>
                <a:schemeClr val="accent4"/>
              </a:solidFill>
              <a:latin typeface="Arial"/>
              <a:ea typeface="Arial"/>
              <a:cs typeface="Arial"/>
              <a:sym typeface="Arial"/>
            </a:endParaRPr>
          </a:p>
        </p:txBody>
      </p:sp>
      <p:sp>
        <p:nvSpPr>
          <p:cNvPr id="337" name="Google Shape;337;p45"/>
          <p:cNvSpPr txBox="1"/>
          <p:nvPr>
            <p:ph idx="1" type="body"/>
          </p:nvPr>
        </p:nvSpPr>
        <p:spPr>
          <a:xfrm>
            <a:off x="76875" y="1575225"/>
            <a:ext cx="5535300" cy="34383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chemeClr val="lt2"/>
              </a:buClr>
              <a:buSzPts val="1200"/>
              <a:buFont typeface="Arial"/>
              <a:buChar char="●"/>
            </a:pPr>
            <a:r>
              <a:rPr lang="en" sz="1200">
                <a:solidFill>
                  <a:schemeClr val="lt2"/>
                </a:solidFill>
                <a:latin typeface="Arial"/>
                <a:ea typeface="Arial"/>
                <a:cs typeface="Arial"/>
                <a:sym typeface="Arial"/>
              </a:rPr>
              <a:t>Just like an iteration in an array ,to traverse the array , there are two possibilities to do in case of graphs, dfs and bfs.</a:t>
            </a:r>
            <a:endParaRPr sz="1200">
              <a:solidFill>
                <a:schemeClr val="lt2"/>
              </a:solidFill>
              <a:latin typeface="Arial"/>
              <a:ea typeface="Arial"/>
              <a:cs typeface="Arial"/>
              <a:sym typeface="Arial"/>
            </a:endParaRPr>
          </a:p>
          <a:p>
            <a:pPr indent="0" lvl="0" marL="0" rtl="0" algn="l">
              <a:spcBef>
                <a:spcPts val="0"/>
              </a:spcBef>
              <a:spcAft>
                <a:spcPts val="0"/>
              </a:spcAft>
              <a:buNone/>
            </a:pPr>
            <a:r>
              <a:t/>
            </a:r>
            <a:endParaRPr sz="1200">
              <a:solidFill>
                <a:srgbClr val="FFFFFF"/>
              </a:solidFill>
              <a:latin typeface="Arial"/>
              <a:ea typeface="Arial"/>
              <a:cs typeface="Arial"/>
              <a:sym typeface="Arial"/>
            </a:endParaRPr>
          </a:p>
          <a:p>
            <a:pPr indent="-304800" lvl="0" marL="457200" rtl="0" algn="l">
              <a:spcBef>
                <a:spcPts val="0"/>
              </a:spcBef>
              <a:spcAft>
                <a:spcPts val="0"/>
              </a:spcAft>
              <a:buClr>
                <a:srgbClr val="FFFFFF"/>
              </a:buClr>
              <a:buSzPts val="1200"/>
              <a:buFont typeface="Arial"/>
              <a:buChar char="●"/>
            </a:pPr>
            <a:r>
              <a:rPr lang="en" sz="1200">
                <a:solidFill>
                  <a:srgbClr val="FFFFFF"/>
                </a:solidFill>
                <a:latin typeface="Arial"/>
                <a:ea typeface="Arial"/>
                <a:cs typeface="Arial"/>
                <a:sym typeface="Arial"/>
              </a:rPr>
              <a:t>The dfs algorithm begins at a starting node, and proceeds to all other nodes that are reachable from the starting node using the edges of the graph.Depth-first search always follows a single path in the graph as long as it finds new nodes. After this, it returns to previous nodes and begins to explore other parts of the graph. The algorithm keeps track of visited nodes, so that it processes each node only once. Whereas Bfs visits the nodes in increasing order of their distance from the starting node.</a:t>
            </a:r>
            <a:endParaRPr sz="1200">
              <a:solidFill>
                <a:srgbClr val="FFFFFF"/>
              </a:solidFill>
              <a:latin typeface="Arial"/>
              <a:ea typeface="Arial"/>
              <a:cs typeface="Arial"/>
              <a:sym typeface="Arial"/>
            </a:endParaRPr>
          </a:p>
          <a:p>
            <a:pPr indent="0" lvl="0" marL="0" rtl="0" algn="l">
              <a:spcBef>
                <a:spcPts val="0"/>
              </a:spcBef>
              <a:spcAft>
                <a:spcPts val="1600"/>
              </a:spcAft>
              <a:buNone/>
            </a:pPr>
            <a:r>
              <a:t/>
            </a:r>
            <a:endParaRPr sz="1200">
              <a:solidFill>
                <a:srgbClr val="FFFFFF"/>
              </a:solidFill>
              <a:latin typeface="Arial"/>
              <a:ea typeface="Arial"/>
              <a:cs typeface="Arial"/>
              <a:sym typeface="Arial"/>
            </a:endParaRPr>
          </a:p>
        </p:txBody>
      </p:sp>
      <p:pic>
        <p:nvPicPr>
          <p:cNvPr id="338" name="Google Shape;338;p45"/>
          <p:cNvPicPr preferRelativeResize="0"/>
          <p:nvPr/>
        </p:nvPicPr>
        <p:blipFill>
          <a:blip r:embed="rId3">
            <a:alphaModFix/>
          </a:blip>
          <a:stretch>
            <a:fillRect/>
          </a:stretch>
        </p:blipFill>
        <p:spPr>
          <a:xfrm>
            <a:off x="5512925" y="1085625"/>
            <a:ext cx="3478076" cy="36071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2" name="Shape 342"/>
        <p:cNvGrpSpPr/>
        <p:nvPr/>
      </p:nvGrpSpPr>
      <p:grpSpPr>
        <a:xfrm>
          <a:off x="0" y="0"/>
          <a:ext cx="0" cy="0"/>
          <a:chOff x="0" y="0"/>
          <a:chExt cx="0" cy="0"/>
        </a:xfrm>
      </p:grpSpPr>
      <p:sp>
        <p:nvSpPr>
          <p:cNvPr id="343" name="Google Shape;343;p46"/>
          <p:cNvSpPr txBox="1"/>
          <p:nvPr>
            <p:ph idx="1" type="body"/>
          </p:nvPr>
        </p:nvSpPr>
        <p:spPr>
          <a:xfrm>
            <a:off x="1297500" y="1129175"/>
            <a:ext cx="6640500" cy="28866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rgbClr val="FFFFFF"/>
              </a:buClr>
              <a:buSzPts val="1200"/>
              <a:buFont typeface="Arial"/>
              <a:buChar char="●"/>
            </a:pPr>
            <a:r>
              <a:rPr lang="en" sz="1200">
                <a:solidFill>
                  <a:srgbClr val="FFFFFF"/>
                </a:solidFill>
                <a:latin typeface="Arial"/>
                <a:ea typeface="Arial"/>
                <a:cs typeface="Arial"/>
                <a:sym typeface="Arial"/>
              </a:rPr>
              <a:t>Breadth-first search goes through the nodes one level after another. First the search explores the nodes whose distance from the starting node is 1, then the nodes whose distance is 2, and so on. This process continues until all nodes have been visited.</a:t>
            </a:r>
            <a:endParaRPr sz="1200">
              <a:solidFill>
                <a:srgbClr val="FFFFFF"/>
              </a:solidFill>
              <a:latin typeface="Arial"/>
              <a:ea typeface="Arial"/>
              <a:cs typeface="Arial"/>
              <a:sym typeface="Arial"/>
            </a:endParaRPr>
          </a:p>
          <a:p>
            <a:pPr indent="-304800" lvl="0" marL="457200" rtl="0" algn="l">
              <a:spcBef>
                <a:spcPts val="0"/>
              </a:spcBef>
              <a:spcAft>
                <a:spcPts val="0"/>
              </a:spcAft>
              <a:buClr>
                <a:schemeClr val="lt2"/>
              </a:buClr>
              <a:buSzPts val="1200"/>
              <a:buFont typeface="Arial"/>
              <a:buChar char="●"/>
            </a:pPr>
            <a:r>
              <a:rPr lang="en" sz="1200">
                <a:solidFill>
                  <a:schemeClr val="lt2"/>
                </a:solidFill>
                <a:latin typeface="Arial"/>
                <a:ea typeface="Arial"/>
                <a:cs typeface="Arial"/>
                <a:sym typeface="Arial"/>
              </a:rPr>
              <a:t>The time complexity for both the algorithms is the same , each being O(n+m) , n being no. of nodes and m , being the no. of edges . because each edge will only be traversed, twice , one time from each of the two connecting vertices, for each algorithm(bfs or dfs whichever you are proceeding) .So the time factor is nullified from sides.</a:t>
            </a:r>
            <a:endParaRPr sz="1200">
              <a:solidFill>
                <a:schemeClr val="lt2"/>
              </a:solidFill>
              <a:latin typeface="Arial"/>
              <a:ea typeface="Arial"/>
              <a:cs typeface="Arial"/>
              <a:sym typeface="Arial"/>
            </a:endParaRPr>
          </a:p>
          <a:p>
            <a:pPr indent="-304800" lvl="0" marL="457200" rtl="0" algn="l">
              <a:spcBef>
                <a:spcPts val="0"/>
              </a:spcBef>
              <a:spcAft>
                <a:spcPts val="0"/>
              </a:spcAft>
              <a:buClr>
                <a:srgbClr val="FFFFFF"/>
              </a:buClr>
              <a:buSzPts val="1200"/>
              <a:buFont typeface="Arial"/>
              <a:buChar char="●"/>
            </a:pPr>
            <a:r>
              <a:rPr lang="en" sz="1200">
                <a:solidFill>
                  <a:srgbClr val="FFFFFF"/>
                </a:solidFill>
                <a:latin typeface="Arial"/>
                <a:ea typeface="Arial"/>
                <a:cs typeface="Arial"/>
                <a:sym typeface="Arial"/>
              </a:rPr>
              <a:t>Coming to the reason that we are opting for dfs , is that we want to store the path from the initial source , to each vertex ,so as to check which type of path is this from the source , and in each iteration in the dfs algorithm , the path is changed by at most 1 value.</a:t>
            </a:r>
            <a:endParaRPr sz="1200">
              <a:solidFill>
                <a:srgbClr val="FFFFFF"/>
              </a:solidFill>
              <a:latin typeface="Arial"/>
              <a:ea typeface="Arial"/>
              <a:cs typeface="Arial"/>
              <a:sym typeface="Arial"/>
            </a:endParaRPr>
          </a:p>
          <a:p>
            <a:pPr indent="0" lvl="0" marL="0" rtl="0" algn="l">
              <a:spcBef>
                <a:spcPts val="0"/>
              </a:spcBef>
              <a:spcAft>
                <a:spcPts val="1600"/>
              </a:spcAft>
              <a:buNone/>
            </a:pPr>
            <a:r>
              <a:t/>
            </a:r>
            <a:endParaRPr sz="1200">
              <a:solidFill>
                <a:srgbClr val="FFFFFF"/>
              </a:solidFill>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7" name="Shape 347"/>
        <p:cNvGrpSpPr/>
        <p:nvPr/>
      </p:nvGrpSpPr>
      <p:grpSpPr>
        <a:xfrm>
          <a:off x="0" y="0"/>
          <a:ext cx="0" cy="0"/>
          <a:chOff x="0" y="0"/>
          <a:chExt cx="0" cy="0"/>
        </a:xfrm>
      </p:grpSpPr>
      <p:sp>
        <p:nvSpPr>
          <p:cNvPr id="348" name="Google Shape;348;p47"/>
          <p:cNvSpPr txBox="1"/>
          <p:nvPr>
            <p:ph idx="1" type="body"/>
          </p:nvPr>
        </p:nvSpPr>
        <p:spPr>
          <a:xfrm>
            <a:off x="1297500" y="1037050"/>
            <a:ext cx="7038900" cy="319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Arial"/>
                <a:ea typeface="Arial"/>
                <a:cs typeface="Arial"/>
                <a:sym typeface="Arial"/>
              </a:rPr>
              <a:t>The steps in dfs are:</a:t>
            </a:r>
            <a:endParaRPr sz="1200">
              <a:solidFill>
                <a:srgbClr val="FFFFFF"/>
              </a:solidFill>
              <a:latin typeface="Arial"/>
              <a:ea typeface="Arial"/>
              <a:cs typeface="Arial"/>
              <a:sym typeface="Arial"/>
            </a:endParaRPr>
          </a:p>
          <a:p>
            <a:pPr indent="0" lvl="0" marL="0" rtl="0" algn="l">
              <a:spcBef>
                <a:spcPts val="0"/>
              </a:spcBef>
              <a:spcAft>
                <a:spcPts val="0"/>
              </a:spcAft>
              <a:buNone/>
            </a:pPr>
            <a:r>
              <a:t/>
            </a:r>
            <a:endParaRPr sz="1200">
              <a:solidFill>
                <a:srgbClr val="FFFFFF"/>
              </a:solidFill>
              <a:latin typeface="Arial"/>
              <a:ea typeface="Arial"/>
              <a:cs typeface="Arial"/>
              <a:sym typeface="Arial"/>
            </a:endParaRPr>
          </a:p>
          <a:p>
            <a:pPr indent="0" lvl="0" marL="0" rtl="0" algn="l">
              <a:spcBef>
                <a:spcPts val="0"/>
              </a:spcBef>
              <a:spcAft>
                <a:spcPts val="0"/>
              </a:spcAft>
              <a:buNone/>
            </a:pPr>
            <a:r>
              <a:rPr lang="en" sz="1200">
                <a:solidFill>
                  <a:srgbClr val="FFFFFF"/>
                </a:solidFill>
                <a:latin typeface="Arial"/>
                <a:ea typeface="Arial"/>
                <a:cs typeface="Arial"/>
                <a:sym typeface="Arial"/>
              </a:rPr>
              <a:t>a.) Picking a starting node and pushing all its adjacent nodes using edges from it ,  into a stack.</a:t>
            </a:r>
            <a:endParaRPr sz="1200">
              <a:solidFill>
                <a:srgbClr val="FFFFFF"/>
              </a:solidFill>
              <a:latin typeface="Arial"/>
              <a:ea typeface="Arial"/>
              <a:cs typeface="Arial"/>
              <a:sym typeface="Arial"/>
            </a:endParaRPr>
          </a:p>
          <a:p>
            <a:pPr indent="0" lvl="0" marL="0" rtl="0" algn="l">
              <a:spcBef>
                <a:spcPts val="0"/>
              </a:spcBef>
              <a:spcAft>
                <a:spcPts val="0"/>
              </a:spcAft>
              <a:buNone/>
            </a:pPr>
            <a:r>
              <a:rPr lang="en" sz="1200">
                <a:solidFill>
                  <a:srgbClr val="FFFFFF"/>
                </a:solidFill>
                <a:latin typeface="Arial"/>
                <a:ea typeface="Arial"/>
                <a:cs typeface="Arial"/>
                <a:sym typeface="Arial"/>
              </a:rPr>
              <a:t>(This will add the starting node in the path 1 iteration and the path from the starting to this vertes , is the current content in the path).</a:t>
            </a:r>
            <a:endParaRPr sz="1200">
              <a:solidFill>
                <a:srgbClr val="FFFFFF"/>
              </a:solidFill>
              <a:latin typeface="Arial"/>
              <a:ea typeface="Arial"/>
              <a:cs typeface="Arial"/>
              <a:sym typeface="Arial"/>
            </a:endParaRPr>
          </a:p>
          <a:p>
            <a:pPr indent="0" lvl="0" marL="0" rtl="0" algn="l">
              <a:spcBef>
                <a:spcPts val="0"/>
              </a:spcBef>
              <a:spcAft>
                <a:spcPts val="0"/>
              </a:spcAft>
              <a:buNone/>
            </a:pPr>
            <a:r>
              <a:t/>
            </a:r>
            <a:endParaRPr sz="1200">
              <a:solidFill>
                <a:srgbClr val="FFFFFF"/>
              </a:solidFill>
              <a:latin typeface="Arial"/>
              <a:ea typeface="Arial"/>
              <a:cs typeface="Arial"/>
              <a:sym typeface="Arial"/>
            </a:endParaRPr>
          </a:p>
          <a:p>
            <a:pPr indent="0" lvl="0" marL="0" rtl="0" algn="l">
              <a:spcBef>
                <a:spcPts val="0"/>
              </a:spcBef>
              <a:spcAft>
                <a:spcPts val="0"/>
              </a:spcAft>
              <a:buNone/>
            </a:pPr>
            <a:r>
              <a:rPr lang="en" sz="1200">
                <a:solidFill>
                  <a:schemeClr val="lt2"/>
                </a:solidFill>
                <a:latin typeface="Arial"/>
                <a:ea typeface="Arial"/>
                <a:cs typeface="Arial"/>
                <a:sym typeface="Arial"/>
              </a:rPr>
              <a:t>b.) Pop a node from stack to select the next node to visit ( popping from top a node , from the stack is a one iteration process ) and push all its adjacent nodes into a stack (this step will not change the path).</a:t>
            </a:r>
            <a:endParaRPr sz="1200">
              <a:solidFill>
                <a:schemeClr val="lt2"/>
              </a:solidFill>
              <a:latin typeface="Arial"/>
              <a:ea typeface="Arial"/>
              <a:cs typeface="Arial"/>
              <a:sym typeface="Arial"/>
            </a:endParaRPr>
          </a:p>
          <a:p>
            <a:pPr indent="0" lvl="0" marL="0" rtl="0" algn="l">
              <a:spcBef>
                <a:spcPts val="0"/>
              </a:spcBef>
              <a:spcAft>
                <a:spcPts val="0"/>
              </a:spcAft>
              <a:buNone/>
            </a:pPr>
            <a:r>
              <a:t/>
            </a:r>
            <a:endParaRPr sz="1200">
              <a:solidFill>
                <a:srgbClr val="FFFFFF"/>
              </a:solidFill>
              <a:latin typeface="Arial"/>
              <a:ea typeface="Arial"/>
              <a:cs typeface="Arial"/>
              <a:sym typeface="Arial"/>
            </a:endParaRPr>
          </a:p>
          <a:p>
            <a:pPr indent="0" lvl="0" marL="0" rtl="0" algn="l">
              <a:spcBef>
                <a:spcPts val="0"/>
              </a:spcBef>
              <a:spcAft>
                <a:spcPts val="0"/>
              </a:spcAft>
              <a:buNone/>
            </a:pPr>
            <a:r>
              <a:rPr lang="en" sz="1200">
                <a:solidFill>
                  <a:srgbClr val="FFFFFF"/>
                </a:solidFill>
                <a:latin typeface="Arial"/>
                <a:ea typeface="Arial"/>
                <a:cs typeface="Arial"/>
                <a:sym typeface="Arial"/>
              </a:rPr>
              <a:t>While in case of obtaining the path (i.e. the order of vertices visited from the source vertex ,, to reach any vertex ) , we will need additional O(n) , time , which will make it worse than dfs.</a:t>
            </a:r>
            <a:endParaRPr sz="1200">
              <a:solidFill>
                <a:srgbClr val="FFFFFF"/>
              </a:solidFill>
              <a:latin typeface="Arial"/>
              <a:ea typeface="Arial"/>
              <a:cs typeface="Arial"/>
              <a:sym typeface="Arial"/>
            </a:endParaRPr>
          </a:p>
          <a:p>
            <a:pPr indent="0" lvl="0" marL="0" rtl="0" algn="l">
              <a:spcBef>
                <a:spcPts val="0"/>
              </a:spcBef>
              <a:spcAft>
                <a:spcPts val="0"/>
              </a:spcAft>
              <a:buNone/>
            </a:pPr>
            <a:r>
              <a:t/>
            </a:r>
            <a:endParaRPr sz="1200">
              <a:solidFill>
                <a:srgbClr val="FFFFFF"/>
              </a:solidFill>
              <a:latin typeface="Arial"/>
              <a:ea typeface="Arial"/>
              <a:cs typeface="Arial"/>
              <a:sym typeface="Arial"/>
            </a:endParaRPr>
          </a:p>
          <a:p>
            <a:pPr indent="0" lvl="0" marL="0" rtl="0" algn="l">
              <a:spcBef>
                <a:spcPts val="0"/>
              </a:spcBef>
              <a:spcAft>
                <a:spcPts val="0"/>
              </a:spcAft>
              <a:buNone/>
            </a:pPr>
            <a:r>
              <a:t/>
            </a:r>
            <a:endParaRPr sz="1200">
              <a:solidFill>
                <a:srgbClr val="FFFFFF"/>
              </a:solidFill>
              <a:latin typeface="Arial"/>
              <a:ea typeface="Arial"/>
              <a:cs typeface="Arial"/>
              <a:sym typeface="Arial"/>
            </a:endParaRPr>
          </a:p>
          <a:p>
            <a:pPr indent="0" lvl="0" marL="0" rtl="0" algn="l">
              <a:spcBef>
                <a:spcPts val="0"/>
              </a:spcBef>
              <a:spcAft>
                <a:spcPts val="0"/>
              </a:spcAft>
              <a:buNone/>
            </a:pPr>
            <a:r>
              <a:t/>
            </a:r>
            <a:endParaRPr sz="1200">
              <a:solidFill>
                <a:srgbClr val="FFFFFF"/>
              </a:solidFill>
              <a:latin typeface="Arial"/>
              <a:ea typeface="Arial"/>
              <a:cs typeface="Arial"/>
              <a:sym typeface="Arial"/>
            </a:endParaRPr>
          </a:p>
          <a:p>
            <a:pPr indent="0" lvl="0" marL="0" rtl="0" algn="l">
              <a:spcBef>
                <a:spcPts val="0"/>
              </a:spcBef>
              <a:spcAft>
                <a:spcPts val="0"/>
              </a:spcAft>
              <a:buNone/>
            </a:pPr>
            <a:r>
              <a:rPr lang="en" sz="1200">
                <a:solidFill>
                  <a:srgbClr val="FFFFFF"/>
                </a:solidFill>
                <a:latin typeface="Arial"/>
                <a:ea typeface="Arial"/>
                <a:cs typeface="Arial"/>
                <a:sym typeface="Arial"/>
              </a:rPr>
              <a:t>  </a:t>
            </a:r>
            <a:endParaRPr sz="1200">
              <a:solidFill>
                <a:srgbClr val="FFFFFF"/>
              </a:solidFill>
              <a:latin typeface="Arial"/>
              <a:ea typeface="Arial"/>
              <a:cs typeface="Arial"/>
              <a:sym typeface="Arial"/>
            </a:endParaRPr>
          </a:p>
          <a:p>
            <a:pPr indent="0" lvl="0" marL="0" rtl="0" algn="l">
              <a:spcBef>
                <a:spcPts val="0"/>
              </a:spcBef>
              <a:spcAft>
                <a:spcPts val="1600"/>
              </a:spcAft>
              <a:buNone/>
            </a:pPr>
            <a:r>
              <a:t/>
            </a:r>
            <a:endParaRPr sz="1200">
              <a:solidFill>
                <a:srgbClr val="FFFFFF"/>
              </a:solidFill>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2" name="Shape 352"/>
        <p:cNvGrpSpPr/>
        <p:nvPr/>
      </p:nvGrpSpPr>
      <p:grpSpPr>
        <a:xfrm>
          <a:off x="0" y="0"/>
          <a:ext cx="0" cy="0"/>
          <a:chOff x="0" y="0"/>
          <a:chExt cx="0" cy="0"/>
        </a:xfrm>
      </p:grpSpPr>
      <p:sp>
        <p:nvSpPr>
          <p:cNvPr id="353" name="Google Shape;353;p48"/>
          <p:cNvSpPr txBox="1"/>
          <p:nvPr>
            <p:ph type="title"/>
          </p:nvPr>
        </p:nvSpPr>
        <p:spPr>
          <a:xfrm>
            <a:off x="1297500" y="393750"/>
            <a:ext cx="7038900" cy="6741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2000">
                <a:solidFill>
                  <a:schemeClr val="accent4"/>
                </a:solidFill>
                <a:latin typeface="Arial"/>
                <a:ea typeface="Arial"/>
                <a:cs typeface="Arial"/>
                <a:sym typeface="Arial"/>
              </a:rPr>
              <a:t>FUNCTIONS ON META PATH</a:t>
            </a:r>
            <a:endParaRPr sz="2000">
              <a:solidFill>
                <a:schemeClr val="accent4"/>
              </a:solidFill>
              <a:latin typeface="Arial"/>
              <a:ea typeface="Arial"/>
              <a:cs typeface="Arial"/>
              <a:sym typeface="Arial"/>
            </a:endParaRPr>
          </a:p>
        </p:txBody>
      </p:sp>
      <p:sp>
        <p:nvSpPr>
          <p:cNvPr id="354" name="Google Shape;354;p48"/>
          <p:cNvSpPr txBox="1"/>
          <p:nvPr>
            <p:ph idx="1" type="body"/>
          </p:nvPr>
        </p:nvSpPr>
        <p:spPr>
          <a:xfrm>
            <a:off x="867725" y="1198250"/>
            <a:ext cx="7753500" cy="37266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chemeClr val="lt2"/>
              </a:buClr>
              <a:buSzPts val="1200"/>
              <a:buFont typeface="Arial"/>
              <a:buAutoNum type="arabicPeriod"/>
            </a:pPr>
            <a:r>
              <a:rPr b="1" lang="en" sz="1200">
                <a:solidFill>
                  <a:schemeClr val="lt2"/>
                </a:solidFill>
                <a:latin typeface="Arial"/>
                <a:ea typeface="Arial"/>
                <a:cs typeface="Arial"/>
                <a:sym typeface="Arial"/>
              </a:rPr>
              <a:t>Path count.</a:t>
            </a:r>
            <a:endParaRPr b="1" sz="1200">
              <a:solidFill>
                <a:schemeClr val="lt2"/>
              </a:solidFill>
              <a:latin typeface="Arial"/>
              <a:ea typeface="Arial"/>
              <a:cs typeface="Arial"/>
              <a:sym typeface="Arial"/>
            </a:endParaRPr>
          </a:p>
          <a:p>
            <a:pPr indent="0" lvl="0" marL="0" rtl="0" algn="l">
              <a:spcBef>
                <a:spcPts val="0"/>
              </a:spcBef>
              <a:spcAft>
                <a:spcPts val="0"/>
              </a:spcAft>
              <a:buNone/>
            </a:pPr>
            <a:r>
              <a:t/>
            </a:r>
            <a:endParaRPr b="1" sz="1200">
              <a:solidFill>
                <a:schemeClr val="lt2"/>
              </a:solidFill>
              <a:latin typeface="Arial"/>
              <a:ea typeface="Arial"/>
              <a:cs typeface="Arial"/>
              <a:sym typeface="Arial"/>
            </a:endParaRPr>
          </a:p>
          <a:p>
            <a:pPr indent="0" lvl="0" marL="457200" rtl="0" algn="l">
              <a:spcBef>
                <a:spcPts val="0"/>
              </a:spcBef>
              <a:spcAft>
                <a:spcPts val="0"/>
              </a:spcAft>
              <a:buNone/>
            </a:pPr>
            <a:r>
              <a:rPr lang="en" sz="1200">
                <a:solidFill>
                  <a:schemeClr val="lt2"/>
                </a:solidFill>
                <a:latin typeface="Arial"/>
                <a:ea typeface="Arial"/>
                <a:cs typeface="Arial"/>
                <a:sym typeface="Arial"/>
              </a:rPr>
              <a:t>Path count means the same as the word suggests.When following a particular meta path, the no. of instances found between any two vertices of the graph, is stored as path count, denoted as PCR(ai,aj), </a:t>
            </a:r>
            <a:endParaRPr sz="1200">
              <a:solidFill>
                <a:schemeClr val="lt2"/>
              </a:solidFill>
              <a:latin typeface="Arial"/>
              <a:ea typeface="Arial"/>
              <a:cs typeface="Arial"/>
              <a:sym typeface="Arial"/>
            </a:endParaRPr>
          </a:p>
          <a:p>
            <a:pPr indent="0" lvl="0" marL="457200" rtl="0" algn="l">
              <a:spcBef>
                <a:spcPts val="0"/>
              </a:spcBef>
              <a:spcAft>
                <a:spcPts val="0"/>
              </a:spcAft>
              <a:buNone/>
            </a:pPr>
            <a:r>
              <a:rPr lang="en" sz="1200">
                <a:solidFill>
                  <a:schemeClr val="lt2"/>
                </a:solidFill>
                <a:latin typeface="Arial"/>
                <a:ea typeface="Arial"/>
                <a:cs typeface="Arial"/>
                <a:sym typeface="Arial"/>
              </a:rPr>
              <a:t>where R is the relation between the two vertices of the meta path which relates the two vertices. Path count is the product of adjacency matrices associated with each relation in the meta path.</a:t>
            </a:r>
            <a:endParaRPr sz="1200">
              <a:solidFill>
                <a:schemeClr val="lt2"/>
              </a:solidFill>
              <a:latin typeface="Arial"/>
              <a:ea typeface="Arial"/>
              <a:cs typeface="Arial"/>
              <a:sym typeface="Arial"/>
            </a:endParaRPr>
          </a:p>
          <a:p>
            <a:pPr indent="0" lvl="0" marL="0" rtl="0" algn="l">
              <a:spcBef>
                <a:spcPts val="0"/>
              </a:spcBef>
              <a:spcAft>
                <a:spcPts val="0"/>
              </a:spcAft>
              <a:buNone/>
            </a:pPr>
            <a:r>
              <a:t/>
            </a:r>
            <a:endParaRPr sz="1200">
              <a:solidFill>
                <a:srgbClr val="FFFFFF"/>
              </a:solidFill>
              <a:latin typeface="Arial"/>
              <a:ea typeface="Arial"/>
              <a:cs typeface="Arial"/>
              <a:sym typeface="Arial"/>
            </a:endParaRPr>
          </a:p>
          <a:p>
            <a:pPr indent="-304800" lvl="0" marL="457200" rtl="0" algn="l">
              <a:spcBef>
                <a:spcPts val="0"/>
              </a:spcBef>
              <a:spcAft>
                <a:spcPts val="0"/>
              </a:spcAft>
              <a:buClr>
                <a:srgbClr val="FFFFFF"/>
              </a:buClr>
              <a:buSzPts val="1200"/>
              <a:buFont typeface="Arial"/>
              <a:buAutoNum type="arabicPeriod"/>
            </a:pPr>
            <a:r>
              <a:rPr b="1" lang="en" sz="1200">
                <a:solidFill>
                  <a:srgbClr val="FFFFFF"/>
                </a:solidFill>
                <a:latin typeface="Arial"/>
                <a:ea typeface="Arial"/>
                <a:cs typeface="Arial"/>
                <a:sym typeface="Arial"/>
              </a:rPr>
              <a:t>Normalized path count</a:t>
            </a:r>
            <a:r>
              <a:rPr lang="en" sz="1200">
                <a:solidFill>
                  <a:srgbClr val="FFFFFF"/>
                </a:solidFill>
                <a:latin typeface="Arial"/>
                <a:ea typeface="Arial"/>
                <a:cs typeface="Arial"/>
                <a:sym typeface="Arial"/>
              </a:rPr>
              <a:t>.</a:t>
            </a:r>
            <a:endParaRPr sz="1200">
              <a:solidFill>
                <a:srgbClr val="FFFFFF"/>
              </a:solidFill>
              <a:latin typeface="Arial"/>
              <a:ea typeface="Arial"/>
              <a:cs typeface="Arial"/>
              <a:sym typeface="Arial"/>
            </a:endParaRPr>
          </a:p>
          <a:p>
            <a:pPr indent="0" lvl="0" marL="0" rtl="0" algn="l">
              <a:spcBef>
                <a:spcPts val="0"/>
              </a:spcBef>
              <a:spcAft>
                <a:spcPts val="0"/>
              </a:spcAft>
              <a:buNone/>
            </a:pPr>
            <a:r>
              <a:t/>
            </a:r>
            <a:endParaRPr sz="1200">
              <a:solidFill>
                <a:srgbClr val="FFFFFF"/>
              </a:solidFill>
              <a:latin typeface="Arial"/>
              <a:ea typeface="Arial"/>
              <a:cs typeface="Arial"/>
              <a:sym typeface="Arial"/>
            </a:endParaRPr>
          </a:p>
          <a:p>
            <a:pPr indent="0" lvl="0" marL="457200" rtl="0" algn="l">
              <a:spcBef>
                <a:spcPts val="0"/>
              </a:spcBef>
              <a:spcAft>
                <a:spcPts val="0"/>
              </a:spcAft>
              <a:buNone/>
            </a:pPr>
            <a:r>
              <a:rPr lang="en" sz="1200">
                <a:solidFill>
                  <a:srgbClr val="FFFFFF"/>
                </a:solidFill>
                <a:latin typeface="Arial"/>
                <a:ea typeface="Arial"/>
                <a:cs typeface="Arial"/>
                <a:sym typeface="Arial"/>
              </a:rPr>
              <a:t>No. of paths in the overall connectivity for the two vertices in the graph, is the </a:t>
            </a:r>
            <a:endParaRPr sz="1200">
              <a:solidFill>
                <a:srgbClr val="FFFFFF"/>
              </a:solidFill>
              <a:latin typeface="Arial"/>
              <a:ea typeface="Arial"/>
              <a:cs typeface="Arial"/>
              <a:sym typeface="Arial"/>
            </a:endParaRPr>
          </a:p>
          <a:p>
            <a:pPr indent="0" lvl="0" marL="457200" rtl="0" algn="l">
              <a:spcBef>
                <a:spcPts val="0"/>
              </a:spcBef>
              <a:spcAft>
                <a:spcPts val="0"/>
              </a:spcAft>
              <a:buNone/>
            </a:pPr>
            <a:r>
              <a:rPr lang="en" sz="1200">
                <a:solidFill>
                  <a:srgbClr val="FFFFFF"/>
                </a:solidFill>
                <a:latin typeface="Arial"/>
                <a:ea typeface="Arial"/>
                <a:cs typeface="Arial"/>
                <a:sym typeface="Arial"/>
              </a:rPr>
              <a:t>normalised path count, and is defined as:</a:t>
            </a:r>
            <a:endParaRPr sz="1200">
              <a:solidFill>
                <a:srgbClr val="FFFFFF"/>
              </a:solidFill>
              <a:latin typeface="Arial"/>
              <a:ea typeface="Arial"/>
              <a:cs typeface="Arial"/>
              <a:sym typeface="Arial"/>
            </a:endParaRPr>
          </a:p>
          <a:p>
            <a:pPr indent="0" lvl="0" marL="457200" rtl="0" algn="l">
              <a:spcBef>
                <a:spcPts val="0"/>
              </a:spcBef>
              <a:spcAft>
                <a:spcPts val="0"/>
              </a:spcAft>
              <a:buNone/>
            </a:pPr>
            <a:r>
              <a:rPr lang="en" sz="1200">
                <a:solidFill>
                  <a:srgbClr val="FFFFFF"/>
                </a:solidFill>
                <a:latin typeface="Arial"/>
                <a:ea typeface="Arial"/>
                <a:cs typeface="Arial"/>
                <a:sym typeface="Arial"/>
              </a:rPr>
              <a:t> NPCR(ai , aj ) = PCR(ai,aj )+PCR~ (aj ,ai) PCR(ai,·)+PCR(·,aj ) , where</a:t>
            </a:r>
            <a:endParaRPr sz="1200">
              <a:solidFill>
                <a:srgbClr val="FFFFFF"/>
              </a:solidFill>
              <a:latin typeface="Arial"/>
              <a:ea typeface="Arial"/>
              <a:cs typeface="Arial"/>
              <a:sym typeface="Arial"/>
            </a:endParaRPr>
          </a:p>
          <a:p>
            <a:pPr indent="0" lvl="0" marL="457200" rtl="0" algn="l">
              <a:spcBef>
                <a:spcPts val="0"/>
              </a:spcBef>
              <a:spcAft>
                <a:spcPts val="0"/>
              </a:spcAft>
              <a:buNone/>
            </a:pPr>
            <a:r>
              <a:rPr lang="en" sz="1200">
                <a:solidFill>
                  <a:srgbClr val="FFFFFF"/>
                </a:solidFill>
                <a:latin typeface="Arial"/>
                <a:ea typeface="Arial"/>
                <a:cs typeface="Arial"/>
                <a:sym typeface="Arial"/>
              </a:rPr>
              <a:t>R~ denotes the inverse relation of R, </a:t>
            </a:r>
            <a:endParaRPr sz="1200">
              <a:solidFill>
                <a:srgbClr val="FFFFFF"/>
              </a:solidFill>
              <a:latin typeface="Arial"/>
              <a:ea typeface="Arial"/>
              <a:cs typeface="Arial"/>
              <a:sym typeface="Arial"/>
            </a:endParaRPr>
          </a:p>
          <a:p>
            <a:pPr indent="0" lvl="0" marL="457200" rtl="0" algn="l">
              <a:spcBef>
                <a:spcPts val="0"/>
              </a:spcBef>
              <a:spcAft>
                <a:spcPts val="0"/>
              </a:spcAft>
              <a:buNone/>
            </a:pPr>
            <a:r>
              <a:rPr lang="en" sz="1200">
                <a:solidFill>
                  <a:srgbClr val="FFFFFF"/>
                </a:solidFill>
                <a:latin typeface="Arial"/>
                <a:ea typeface="Arial"/>
                <a:cs typeface="Arial"/>
                <a:sym typeface="Arial"/>
              </a:rPr>
              <a:t>PCR(ai , ·) is the total number of paths following relation R starting with ai .i.e. Covering all the possibilities for the end vertex. , and</a:t>
            </a:r>
            <a:endParaRPr sz="1200">
              <a:solidFill>
                <a:srgbClr val="FFFFFF"/>
              </a:solidFill>
              <a:latin typeface="Arial"/>
              <a:ea typeface="Arial"/>
              <a:cs typeface="Arial"/>
              <a:sym typeface="Arial"/>
            </a:endParaRPr>
          </a:p>
          <a:p>
            <a:pPr indent="0" lvl="0" marL="457200" rtl="0" algn="l">
              <a:spcBef>
                <a:spcPts val="0"/>
              </a:spcBef>
              <a:spcAft>
                <a:spcPts val="0"/>
              </a:spcAft>
              <a:buNone/>
            </a:pPr>
            <a:r>
              <a:rPr lang="en" sz="1200">
                <a:solidFill>
                  <a:srgbClr val="FFFFFF"/>
                </a:solidFill>
                <a:latin typeface="Arial"/>
                <a:ea typeface="Arial"/>
                <a:cs typeface="Arial"/>
                <a:sym typeface="Arial"/>
              </a:rPr>
              <a:t>PCR(·, aj ) is the total number of paths following relation R ending with aj i.e. covering all the possibilities for the starting vertex..</a:t>
            </a:r>
            <a:endParaRPr sz="1200">
              <a:solidFill>
                <a:srgbClr val="FFFFFF"/>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8" name="Shape 358"/>
        <p:cNvGrpSpPr/>
        <p:nvPr/>
      </p:nvGrpSpPr>
      <p:grpSpPr>
        <a:xfrm>
          <a:off x="0" y="0"/>
          <a:ext cx="0" cy="0"/>
          <a:chOff x="0" y="0"/>
          <a:chExt cx="0" cy="0"/>
        </a:xfrm>
      </p:grpSpPr>
      <p:sp>
        <p:nvSpPr>
          <p:cNvPr id="359" name="Google Shape;359;p49"/>
          <p:cNvSpPr txBox="1"/>
          <p:nvPr>
            <p:ph idx="1" type="body"/>
          </p:nvPr>
        </p:nvSpPr>
        <p:spPr>
          <a:xfrm>
            <a:off x="1297500" y="1252000"/>
            <a:ext cx="7038900" cy="32268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chemeClr val="lt2"/>
              </a:buClr>
              <a:buSzPts val="1200"/>
              <a:buFont typeface="Arial"/>
              <a:buAutoNum type="arabicPeriod" startAt="3"/>
            </a:pPr>
            <a:r>
              <a:rPr b="1" lang="en" sz="1200">
                <a:solidFill>
                  <a:schemeClr val="lt2"/>
                </a:solidFill>
                <a:latin typeface="Arial"/>
                <a:ea typeface="Arial"/>
                <a:cs typeface="Arial"/>
                <a:sym typeface="Arial"/>
              </a:rPr>
              <a:t> </a:t>
            </a:r>
            <a:r>
              <a:rPr b="1" lang="en" sz="1200">
                <a:solidFill>
                  <a:schemeClr val="lt2"/>
                </a:solidFill>
                <a:latin typeface="Arial"/>
                <a:ea typeface="Arial"/>
                <a:cs typeface="Arial"/>
                <a:sym typeface="Arial"/>
              </a:rPr>
              <a:t>Random walk</a:t>
            </a:r>
            <a:r>
              <a:rPr lang="en" sz="1200">
                <a:solidFill>
                  <a:schemeClr val="lt2"/>
                </a:solidFill>
                <a:latin typeface="Arial"/>
                <a:ea typeface="Arial"/>
                <a:cs typeface="Arial"/>
                <a:sym typeface="Arial"/>
              </a:rPr>
              <a:t>.</a:t>
            </a:r>
            <a:endParaRPr sz="1200">
              <a:solidFill>
                <a:schemeClr val="lt2"/>
              </a:solidFill>
              <a:latin typeface="Arial"/>
              <a:ea typeface="Arial"/>
              <a:cs typeface="Arial"/>
              <a:sym typeface="Arial"/>
            </a:endParaRPr>
          </a:p>
          <a:p>
            <a:pPr indent="457200" lvl="0" marL="0" rtl="0" algn="l">
              <a:spcBef>
                <a:spcPts val="0"/>
              </a:spcBef>
              <a:spcAft>
                <a:spcPts val="0"/>
              </a:spcAft>
              <a:buNone/>
            </a:pPr>
            <a:r>
              <a:t/>
            </a:r>
            <a:endParaRPr sz="1200">
              <a:solidFill>
                <a:schemeClr val="lt2"/>
              </a:solidFill>
              <a:latin typeface="Arial"/>
              <a:ea typeface="Arial"/>
              <a:cs typeface="Arial"/>
              <a:sym typeface="Arial"/>
            </a:endParaRPr>
          </a:p>
          <a:p>
            <a:pPr indent="457200" lvl="0" marL="0" rtl="0" algn="l">
              <a:spcBef>
                <a:spcPts val="0"/>
              </a:spcBef>
              <a:spcAft>
                <a:spcPts val="0"/>
              </a:spcAft>
              <a:buNone/>
            </a:pPr>
            <a:r>
              <a:rPr lang="en" sz="1200">
                <a:solidFill>
                  <a:schemeClr val="lt2"/>
                </a:solidFill>
                <a:latin typeface="Arial"/>
                <a:ea typeface="Arial"/>
                <a:cs typeface="Arial"/>
                <a:sym typeface="Arial"/>
              </a:rPr>
              <a:t>Random walk for a particular path is -&gt;</a:t>
            </a:r>
            <a:endParaRPr sz="1200">
              <a:solidFill>
                <a:schemeClr val="lt2"/>
              </a:solidFill>
              <a:latin typeface="Arial"/>
              <a:ea typeface="Arial"/>
              <a:cs typeface="Arial"/>
              <a:sym typeface="Arial"/>
            </a:endParaRPr>
          </a:p>
          <a:p>
            <a:pPr indent="0" lvl="0" marL="457200" rtl="0" algn="l">
              <a:spcBef>
                <a:spcPts val="0"/>
              </a:spcBef>
              <a:spcAft>
                <a:spcPts val="0"/>
              </a:spcAft>
              <a:buNone/>
            </a:pPr>
            <a:r>
              <a:rPr lang="en" sz="1200">
                <a:solidFill>
                  <a:schemeClr val="lt2"/>
                </a:solidFill>
                <a:latin typeface="Arial"/>
                <a:ea typeface="Arial"/>
                <a:cs typeface="Arial"/>
                <a:sym typeface="Arial"/>
              </a:rPr>
              <a:t>RWR(ai , aj ) = PCR(ai,aj ) PCR(ai,·) ,where PCR is the same as Path count , following the relation R.</a:t>
            </a:r>
            <a:endParaRPr sz="1200">
              <a:solidFill>
                <a:schemeClr val="lt2"/>
              </a:solidFill>
              <a:latin typeface="Arial"/>
              <a:ea typeface="Arial"/>
              <a:cs typeface="Arial"/>
              <a:sym typeface="Arial"/>
            </a:endParaRPr>
          </a:p>
          <a:p>
            <a:pPr indent="0" lvl="0" marL="0" rtl="0" algn="l">
              <a:spcBef>
                <a:spcPts val="0"/>
              </a:spcBef>
              <a:spcAft>
                <a:spcPts val="0"/>
              </a:spcAft>
              <a:buNone/>
            </a:pPr>
            <a:r>
              <a:t/>
            </a:r>
            <a:endParaRPr sz="1200">
              <a:solidFill>
                <a:srgbClr val="FFFFFF"/>
              </a:solidFill>
              <a:latin typeface="Arial"/>
              <a:ea typeface="Arial"/>
              <a:cs typeface="Arial"/>
              <a:sym typeface="Arial"/>
            </a:endParaRPr>
          </a:p>
          <a:p>
            <a:pPr indent="-304800" lvl="0" marL="457200" rtl="0" algn="l">
              <a:spcBef>
                <a:spcPts val="0"/>
              </a:spcBef>
              <a:spcAft>
                <a:spcPts val="0"/>
              </a:spcAft>
              <a:buClr>
                <a:srgbClr val="FFFFFF"/>
              </a:buClr>
              <a:buSzPts val="1200"/>
              <a:buFont typeface="Arial"/>
              <a:buAutoNum type="arabicPeriod" startAt="3"/>
            </a:pPr>
            <a:r>
              <a:rPr b="1" lang="en" sz="1200">
                <a:solidFill>
                  <a:srgbClr val="FFFFFF"/>
                </a:solidFill>
                <a:latin typeface="Arial"/>
                <a:ea typeface="Arial"/>
                <a:cs typeface="Arial"/>
                <a:sym typeface="Arial"/>
              </a:rPr>
              <a:t>Symmetric random walk.</a:t>
            </a:r>
            <a:endParaRPr b="1" sz="1200">
              <a:solidFill>
                <a:srgbClr val="FFFFFF"/>
              </a:solidFill>
              <a:latin typeface="Arial"/>
              <a:ea typeface="Arial"/>
              <a:cs typeface="Arial"/>
              <a:sym typeface="Arial"/>
            </a:endParaRPr>
          </a:p>
          <a:p>
            <a:pPr indent="0" lvl="0" marL="0" rtl="0" algn="l">
              <a:spcBef>
                <a:spcPts val="0"/>
              </a:spcBef>
              <a:spcAft>
                <a:spcPts val="0"/>
              </a:spcAft>
              <a:buNone/>
            </a:pPr>
            <a:r>
              <a:t/>
            </a:r>
            <a:endParaRPr b="1" sz="1200">
              <a:solidFill>
                <a:srgbClr val="FFFFFF"/>
              </a:solidFill>
              <a:latin typeface="Arial"/>
              <a:ea typeface="Arial"/>
              <a:cs typeface="Arial"/>
              <a:sym typeface="Arial"/>
            </a:endParaRPr>
          </a:p>
          <a:p>
            <a:pPr indent="0" lvl="0" marL="0" rtl="0" algn="l">
              <a:spcBef>
                <a:spcPts val="0"/>
              </a:spcBef>
              <a:spcAft>
                <a:spcPts val="0"/>
              </a:spcAft>
              <a:buNone/>
            </a:pPr>
            <a:r>
              <a:t/>
            </a:r>
            <a:endParaRPr sz="1200">
              <a:solidFill>
                <a:srgbClr val="FFFFFF"/>
              </a:solidFill>
              <a:latin typeface="Arial"/>
              <a:ea typeface="Arial"/>
              <a:cs typeface="Arial"/>
              <a:sym typeface="Arial"/>
            </a:endParaRPr>
          </a:p>
          <a:p>
            <a:pPr indent="0" lvl="0" marL="457200" rtl="0" algn="l">
              <a:spcBef>
                <a:spcPts val="0"/>
              </a:spcBef>
              <a:spcAft>
                <a:spcPts val="0"/>
              </a:spcAft>
              <a:buNone/>
            </a:pPr>
            <a:r>
              <a:rPr lang="en" sz="1200">
                <a:solidFill>
                  <a:srgbClr val="FFFFFF"/>
                </a:solidFill>
                <a:latin typeface="Arial"/>
                <a:ea typeface="Arial"/>
                <a:cs typeface="Arial"/>
                <a:sym typeface="Arial"/>
              </a:rPr>
              <a:t>Symmetric random walk considers both way random walk along the meta path-&gt;</a:t>
            </a:r>
            <a:endParaRPr sz="1200">
              <a:solidFill>
                <a:srgbClr val="FFFFFF"/>
              </a:solidFill>
              <a:latin typeface="Arial"/>
              <a:ea typeface="Arial"/>
              <a:cs typeface="Arial"/>
              <a:sym typeface="Arial"/>
            </a:endParaRPr>
          </a:p>
          <a:p>
            <a:pPr indent="0" lvl="0" marL="457200" rtl="0" algn="l">
              <a:spcBef>
                <a:spcPts val="0"/>
              </a:spcBef>
              <a:spcAft>
                <a:spcPts val="0"/>
              </a:spcAft>
              <a:buNone/>
            </a:pPr>
            <a:r>
              <a:rPr lang="en" sz="1200">
                <a:solidFill>
                  <a:srgbClr val="FFFFFF"/>
                </a:solidFill>
                <a:latin typeface="Arial"/>
                <a:ea typeface="Arial"/>
                <a:cs typeface="Arial"/>
                <a:sym typeface="Arial"/>
              </a:rPr>
              <a:t>SRWR(ai , aj ) = RWR(ai , aj ) + RWR~ (aj , ai).</a:t>
            </a:r>
            <a:endParaRPr sz="1200">
              <a:solidFill>
                <a:srgbClr val="FFFFFF"/>
              </a:solidFill>
              <a:latin typeface="Arial"/>
              <a:ea typeface="Arial"/>
              <a:cs typeface="Arial"/>
              <a:sym typeface="Arial"/>
            </a:endParaRPr>
          </a:p>
          <a:p>
            <a:pPr indent="0" lvl="0" marL="0" rtl="0" algn="l">
              <a:spcBef>
                <a:spcPts val="0"/>
              </a:spcBef>
              <a:spcAft>
                <a:spcPts val="1600"/>
              </a:spcAft>
              <a:buNone/>
            </a:pPr>
            <a:r>
              <a:t/>
            </a:r>
            <a:endParaRPr sz="1200">
              <a:solidFill>
                <a:srgbClr val="FFFFFF"/>
              </a:solidFill>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3" name="Shape 363"/>
        <p:cNvGrpSpPr/>
        <p:nvPr/>
      </p:nvGrpSpPr>
      <p:grpSpPr>
        <a:xfrm>
          <a:off x="0" y="0"/>
          <a:ext cx="0" cy="0"/>
          <a:chOff x="0" y="0"/>
          <a:chExt cx="0" cy="0"/>
        </a:xfrm>
      </p:grpSpPr>
      <p:sp>
        <p:nvSpPr>
          <p:cNvPr id="364" name="Google Shape;364;p5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2000">
                <a:solidFill>
                  <a:schemeClr val="accent4"/>
                </a:solidFill>
                <a:latin typeface="Arial"/>
                <a:ea typeface="Arial"/>
                <a:cs typeface="Arial"/>
                <a:sym typeface="Arial"/>
              </a:rPr>
              <a:t> </a:t>
            </a:r>
            <a:r>
              <a:rPr b="1" lang="en" sz="2000">
                <a:solidFill>
                  <a:schemeClr val="accent4"/>
                </a:solidFill>
                <a:latin typeface="Arial"/>
                <a:ea typeface="Arial"/>
                <a:cs typeface="Arial"/>
                <a:sym typeface="Arial"/>
              </a:rPr>
              <a:t>Using Topic Modelling ToolKit in Python (Gensim) </a:t>
            </a:r>
            <a:endParaRPr sz="2000">
              <a:solidFill>
                <a:schemeClr val="accent4"/>
              </a:solidFill>
              <a:latin typeface="Arial"/>
              <a:ea typeface="Arial"/>
              <a:cs typeface="Arial"/>
              <a:sym typeface="Arial"/>
            </a:endParaRPr>
          </a:p>
        </p:txBody>
      </p:sp>
      <p:sp>
        <p:nvSpPr>
          <p:cNvPr id="365" name="Google Shape;365;p50"/>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7500" lvl="0" marL="914400" rtl="0" algn="l">
              <a:spcBef>
                <a:spcPts val="0"/>
              </a:spcBef>
              <a:spcAft>
                <a:spcPts val="0"/>
              </a:spcAft>
              <a:buClr>
                <a:srgbClr val="FFFFFF"/>
              </a:buClr>
              <a:buSzPts val="1400"/>
              <a:buFont typeface="Arial"/>
              <a:buAutoNum type="arabicPeriod"/>
            </a:pPr>
            <a:r>
              <a:rPr lang="en" sz="1400">
                <a:solidFill>
                  <a:srgbClr val="FFFFFF"/>
                </a:solidFill>
                <a:latin typeface="Arial"/>
                <a:ea typeface="Arial"/>
                <a:cs typeface="Arial"/>
                <a:sym typeface="Arial"/>
              </a:rPr>
              <a:t>Install the requirements using </a:t>
            </a:r>
            <a:r>
              <a:rPr b="1" lang="en" sz="1400">
                <a:solidFill>
                  <a:srgbClr val="FFFFFF"/>
                </a:solidFill>
                <a:latin typeface="Arial"/>
                <a:ea typeface="Arial"/>
                <a:cs typeface="Arial"/>
                <a:sym typeface="Arial"/>
              </a:rPr>
              <a:t>pip3 install -r requirements.txt.</a:t>
            </a:r>
            <a:endParaRPr b="1" sz="1400">
              <a:solidFill>
                <a:srgbClr val="FFFFFF"/>
              </a:solidFill>
              <a:latin typeface="Arial"/>
              <a:ea typeface="Arial"/>
              <a:cs typeface="Arial"/>
              <a:sym typeface="Arial"/>
            </a:endParaRPr>
          </a:p>
          <a:p>
            <a:pPr indent="-317500" lvl="0" marL="914400" rtl="0" algn="l">
              <a:spcBef>
                <a:spcPts val="0"/>
              </a:spcBef>
              <a:spcAft>
                <a:spcPts val="0"/>
              </a:spcAft>
              <a:buClr>
                <a:schemeClr val="lt2"/>
              </a:buClr>
              <a:buSzPts val="1400"/>
              <a:buFont typeface="Arial"/>
              <a:buAutoNum type="arabicPeriod"/>
            </a:pPr>
            <a:r>
              <a:rPr lang="en" sz="1400">
                <a:solidFill>
                  <a:schemeClr val="lt2"/>
                </a:solidFill>
                <a:latin typeface="Arial"/>
                <a:ea typeface="Arial"/>
                <a:cs typeface="Arial"/>
                <a:sym typeface="Arial"/>
              </a:rPr>
              <a:t>First we will do lemmatization and stemming of training and test data using </a:t>
            </a:r>
            <a:r>
              <a:rPr b="1" lang="en" sz="1400">
                <a:solidFill>
                  <a:schemeClr val="lt2"/>
                </a:solidFill>
                <a:latin typeface="Arial"/>
                <a:ea typeface="Arial"/>
                <a:cs typeface="Arial"/>
                <a:sym typeface="Arial"/>
              </a:rPr>
              <a:t>Spacy.</a:t>
            </a:r>
            <a:endParaRPr b="1" sz="1400">
              <a:solidFill>
                <a:schemeClr val="lt2"/>
              </a:solidFill>
              <a:latin typeface="Arial"/>
              <a:ea typeface="Arial"/>
              <a:cs typeface="Arial"/>
              <a:sym typeface="Arial"/>
            </a:endParaRPr>
          </a:p>
          <a:p>
            <a:pPr indent="-317500" lvl="0" marL="914400" rtl="0" algn="l">
              <a:spcBef>
                <a:spcPts val="0"/>
              </a:spcBef>
              <a:spcAft>
                <a:spcPts val="0"/>
              </a:spcAft>
              <a:buClr>
                <a:srgbClr val="FFFFFF"/>
              </a:buClr>
              <a:buSzPts val="1400"/>
              <a:buFont typeface="Arial"/>
              <a:buAutoNum type="arabicPeriod"/>
            </a:pPr>
            <a:r>
              <a:rPr lang="en" sz="1400">
                <a:solidFill>
                  <a:srgbClr val="FFFFFF"/>
                </a:solidFill>
                <a:latin typeface="Arial"/>
                <a:ea typeface="Arial"/>
                <a:cs typeface="Arial"/>
                <a:sym typeface="Arial"/>
              </a:rPr>
              <a:t>Select the train data ( summary + description of Bug) and give it as input (insert into the corpse ) to the Program.</a:t>
            </a:r>
            <a:endParaRPr sz="1400">
              <a:solidFill>
                <a:srgbClr val="FFFFFF"/>
              </a:solidFill>
              <a:latin typeface="Arial"/>
              <a:ea typeface="Arial"/>
              <a:cs typeface="Arial"/>
              <a:sym typeface="Arial"/>
            </a:endParaRPr>
          </a:p>
          <a:p>
            <a:pPr indent="-317500" lvl="0" marL="914400" rtl="0" algn="l">
              <a:spcBef>
                <a:spcPts val="0"/>
              </a:spcBef>
              <a:spcAft>
                <a:spcPts val="0"/>
              </a:spcAft>
              <a:buClr>
                <a:schemeClr val="lt2"/>
              </a:buClr>
              <a:buSzPts val="1400"/>
              <a:buFont typeface="Arial"/>
              <a:buAutoNum type="arabicPeriod"/>
            </a:pPr>
            <a:r>
              <a:rPr lang="en" sz="1400">
                <a:solidFill>
                  <a:schemeClr val="lt2"/>
                </a:solidFill>
                <a:latin typeface="Arial"/>
                <a:ea typeface="Arial"/>
                <a:cs typeface="Arial"/>
                <a:sym typeface="Arial"/>
              </a:rPr>
              <a:t>Now Select the test data and number of topics </a:t>
            </a:r>
            <a:endParaRPr sz="1400">
              <a:solidFill>
                <a:schemeClr val="lt2"/>
              </a:solidFill>
              <a:latin typeface="Arial"/>
              <a:ea typeface="Arial"/>
              <a:cs typeface="Arial"/>
              <a:sym typeface="Arial"/>
            </a:endParaRPr>
          </a:p>
          <a:p>
            <a:pPr indent="-317500" lvl="0" marL="914400" rtl="0" algn="l">
              <a:spcBef>
                <a:spcPts val="0"/>
              </a:spcBef>
              <a:spcAft>
                <a:spcPts val="0"/>
              </a:spcAft>
              <a:buClr>
                <a:srgbClr val="FFFFFF"/>
              </a:buClr>
              <a:buSzPts val="1400"/>
              <a:buFont typeface="Arial"/>
              <a:buAutoNum type="arabicPeriod"/>
            </a:pPr>
            <a:r>
              <a:rPr lang="en" sz="1400">
                <a:solidFill>
                  <a:srgbClr val="FFFFFF"/>
                </a:solidFill>
                <a:latin typeface="Arial"/>
                <a:ea typeface="Arial"/>
                <a:cs typeface="Arial"/>
                <a:sym typeface="Arial"/>
              </a:rPr>
              <a:t>Run the Program  you will get the first </a:t>
            </a:r>
            <a:r>
              <a:rPr b="1" lang="en" sz="1400">
                <a:solidFill>
                  <a:srgbClr val="FFFFFF"/>
                </a:solidFill>
                <a:latin typeface="Arial"/>
                <a:ea typeface="Arial"/>
                <a:cs typeface="Arial"/>
                <a:sym typeface="Arial"/>
              </a:rPr>
              <a:t>k </a:t>
            </a:r>
            <a:r>
              <a:rPr lang="en" sz="1400">
                <a:solidFill>
                  <a:srgbClr val="FFFFFF"/>
                </a:solidFill>
                <a:latin typeface="Arial"/>
                <a:ea typeface="Arial"/>
                <a:cs typeface="Arial"/>
                <a:sym typeface="Arial"/>
              </a:rPr>
              <a:t> mentioned topics from trained data (corpse).</a:t>
            </a:r>
            <a:endParaRPr b="1" sz="1400">
              <a:solidFill>
                <a:srgbClr val="FFFFFF"/>
              </a:solidFill>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9" name="Shape 369"/>
        <p:cNvGrpSpPr/>
        <p:nvPr/>
      </p:nvGrpSpPr>
      <p:grpSpPr>
        <a:xfrm>
          <a:off x="0" y="0"/>
          <a:ext cx="0" cy="0"/>
          <a:chOff x="0" y="0"/>
          <a:chExt cx="0" cy="0"/>
        </a:xfrm>
      </p:grpSpPr>
      <p:sp>
        <p:nvSpPr>
          <p:cNvPr id="370" name="Google Shape;370;p51"/>
          <p:cNvSpPr txBox="1"/>
          <p:nvPr>
            <p:ph type="title"/>
          </p:nvPr>
        </p:nvSpPr>
        <p:spPr>
          <a:xfrm>
            <a:off x="1266800" y="199820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700">
                <a:solidFill>
                  <a:schemeClr val="accent4"/>
                </a:solidFill>
              </a:rPr>
              <a:t>Sample Data and Result</a:t>
            </a:r>
            <a:endParaRPr sz="3700">
              <a:solidFill>
                <a:schemeClr val="accent4"/>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16"/>
          <p:cNvSpPr txBox="1"/>
          <p:nvPr>
            <p:ph idx="1" type="body"/>
          </p:nvPr>
        </p:nvSpPr>
        <p:spPr>
          <a:xfrm>
            <a:off x="1297500" y="265150"/>
            <a:ext cx="7038900" cy="45729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Font typeface="Arial"/>
              <a:buChar char="●"/>
            </a:pPr>
            <a:r>
              <a:rPr b="1" lang="en" sz="1600">
                <a:solidFill>
                  <a:schemeClr val="lt2"/>
                </a:solidFill>
                <a:latin typeface="Arial"/>
                <a:ea typeface="Arial"/>
                <a:cs typeface="Arial"/>
                <a:sym typeface="Arial"/>
              </a:rPr>
              <a:t>B-T-B</a:t>
            </a:r>
            <a:r>
              <a:rPr lang="en" sz="1600">
                <a:solidFill>
                  <a:schemeClr val="lt2"/>
                </a:solidFill>
                <a:latin typeface="Arial"/>
                <a:ea typeface="Arial"/>
                <a:cs typeface="Arial"/>
                <a:sym typeface="Arial"/>
              </a:rPr>
              <a:t> :</a:t>
            </a:r>
            <a:r>
              <a:rPr lang="en" sz="1600">
                <a:latin typeface="Arial"/>
                <a:ea typeface="Arial"/>
                <a:cs typeface="Arial"/>
                <a:sym typeface="Arial"/>
              </a:rPr>
              <a:t> Bug reports having the same term.</a:t>
            </a:r>
            <a:endParaRPr sz="1600">
              <a:latin typeface="Arial"/>
              <a:ea typeface="Arial"/>
              <a:cs typeface="Arial"/>
              <a:sym typeface="Arial"/>
            </a:endParaRPr>
          </a:p>
          <a:p>
            <a:pPr indent="0" lvl="0" marL="457200" rtl="0" algn="l">
              <a:spcBef>
                <a:spcPts val="0"/>
              </a:spcBef>
              <a:spcAft>
                <a:spcPts val="0"/>
              </a:spcAft>
              <a:buNone/>
            </a:pPr>
            <a:r>
              <a:t/>
            </a:r>
            <a:endParaRPr sz="1600">
              <a:solidFill>
                <a:schemeClr val="lt2"/>
              </a:solidFill>
              <a:latin typeface="Arial"/>
              <a:ea typeface="Arial"/>
              <a:cs typeface="Arial"/>
              <a:sym typeface="Arial"/>
            </a:endParaRPr>
          </a:p>
          <a:p>
            <a:pPr indent="-330200" lvl="0" marL="457200" rtl="0" algn="l">
              <a:spcBef>
                <a:spcPts val="0"/>
              </a:spcBef>
              <a:spcAft>
                <a:spcPts val="0"/>
              </a:spcAft>
              <a:buSzPts val="1600"/>
              <a:buFont typeface="Arial"/>
              <a:buChar char="●"/>
            </a:pPr>
            <a:r>
              <a:rPr b="1" lang="en" sz="1600">
                <a:solidFill>
                  <a:schemeClr val="lt2"/>
                </a:solidFill>
                <a:latin typeface="Arial"/>
                <a:ea typeface="Arial"/>
                <a:cs typeface="Arial"/>
                <a:sym typeface="Arial"/>
              </a:rPr>
              <a:t>B-R-B </a:t>
            </a:r>
            <a:r>
              <a:rPr lang="en" sz="1600">
                <a:solidFill>
                  <a:schemeClr val="lt2"/>
                </a:solidFill>
                <a:latin typeface="Arial"/>
                <a:ea typeface="Arial"/>
                <a:cs typeface="Arial"/>
                <a:sym typeface="Arial"/>
              </a:rPr>
              <a:t>: </a:t>
            </a:r>
            <a:r>
              <a:rPr lang="en" sz="1600">
                <a:latin typeface="Arial"/>
                <a:ea typeface="Arial"/>
                <a:cs typeface="Arial"/>
                <a:sym typeface="Arial"/>
              </a:rPr>
              <a:t>Bug reports reported by same reporter.</a:t>
            </a:r>
            <a:endParaRPr sz="1600">
              <a:latin typeface="Arial"/>
              <a:ea typeface="Arial"/>
              <a:cs typeface="Arial"/>
              <a:sym typeface="Arial"/>
            </a:endParaRPr>
          </a:p>
          <a:p>
            <a:pPr indent="0" lvl="0" marL="457200" rtl="0" algn="l">
              <a:spcBef>
                <a:spcPts val="0"/>
              </a:spcBef>
              <a:spcAft>
                <a:spcPts val="0"/>
              </a:spcAft>
              <a:buNone/>
            </a:pPr>
            <a:r>
              <a:t/>
            </a:r>
            <a:endParaRPr sz="1600">
              <a:latin typeface="Arial"/>
              <a:ea typeface="Arial"/>
              <a:cs typeface="Arial"/>
              <a:sym typeface="Arial"/>
            </a:endParaRPr>
          </a:p>
          <a:p>
            <a:pPr indent="-330200" lvl="0" marL="457200" rtl="0" algn="l">
              <a:spcBef>
                <a:spcPts val="0"/>
              </a:spcBef>
              <a:spcAft>
                <a:spcPts val="0"/>
              </a:spcAft>
              <a:buSzPts val="1600"/>
              <a:buFont typeface="Arial"/>
              <a:buChar char="●"/>
            </a:pPr>
            <a:r>
              <a:rPr b="1" lang="en" sz="1600">
                <a:solidFill>
                  <a:schemeClr val="lt2"/>
                </a:solidFill>
                <a:latin typeface="Arial"/>
                <a:ea typeface="Arial"/>
                <a:cs typeface="Arial"/>
                <a:sym typeface="Arial"/>
              </a:rPr>
              <a:t>B-C-B</a:t>
            </a:r>
            <a:r>
              <a:rPr lang="en" sz="1600">
                <a:solidFill>
                  <a:schemeClr val="lt2"/>
                </a:solidFill>
                <a:latin typeface="Arial"/>
                <a:ea typeface="Arial"/>
                <a:cs typeface="Arial"/>
                <a:sym typeface="Arial"/>
              </a:rPr>
              <a:t> :</a:t>
            </a:r>
            <a:r>
              <a:rPr lang="en" sz="1600">
                <a:latin typeface="Arial"/>
                <a:ea typeface="Arial"/>
                <a:cs typeface="Arial"/>
                <a:sym typeface="Arial"/>
              </a:rPr>
              <a:t> Bug reports found in the same components.</a:t>
            </a:r>
            <a:endParaRPr sz="1600">
              <a:latin typeface="Arial"/>
              <a:ea typeface="Arial"/>
              <a:cs typeface="Arial"/>
              <a:sym typeface="Arial"/>
            </a:endParaRPr>
          </a:p>
          <a:p>
            <a:pPr indent="0" lvl="0" marL="457200" rtl="0" algn="l">
              <a:spcBef>
                <a:spcPts val="0"/>
              </a:spcBef>
              <a:spcAft>
                <a:spcPts val="0"/>
              </a:spcAft>
              <a:buNone/>
            </a:pPr>
            <a:r>
              <a:t/>
            </a:r>
            <a:endParaRPr sz="1600">
              <a:latin typeface="Arial"/>
              <a:ea typeface="Arial"/>
              <a:cs typeface="Arial"/>
              <a:sym typeface="Arial"/>
            </a:endParaRPr>
          </a:p>
          <a:p>
            <a:pPr indent="-330200" lvl="0" marL="457200" rtl="0" algn="l">
              <a:spcBef>
                <a:spcPts val="0"/>
              </a:spcBef>
              <a:spcAft>
                <a:spcPts val="0"/>
              </a:spcAft>
              <a:buSzPts val="1600"/>
              <a:buFont typeface="Arial"/>
              <a:buChar char="●"/>
            </a:pPr>
            <a:r>
              <a:rPr b="1" lang="en" sz="1600">
                <a:solidFill>
                  <a:schemeClr val="lt2"/>
                </a:solidFill>
                <a:latin typeface="Arial"/>
                <a:ea typeface="Arial"/>
                <a:cs typeface="Arial"/>
                <a:sym typeface="Arial"/>
              </a:rPr>
              <a:t>B-A-B </a:t>
            </a:r>
            <a:r>
              <a:rPr lang="en" sz="1600">
                <a:latin typeface="Arial"/>
                <a:ea typeface="Arial"/>
                <a:cs typeface="Arial"/>
                <a:sym typeface="Arial"/>
              </a:rPr>
              <a:t>: Bug reports assigned to the same assignee.</a:t>
            </a:r>
            <a:endParaRPr sz="1600">
              <a:latin typeface="Arial"/>
              <a:ea typeface="Arial"/>
              <a:cs typeface="Arial"/>
              <a:sym typeface="Arial"/>
            </a:endParaRPr>
          </a:p>
          <a:p>
            <a:pPr indent="0" lvl="0" marL="457200" rtl="0" algn="l">
              <a:spcBef>
                <a:spcPts val="0"/>
              </a:spcBef>
              <a:spcAft>
                <a:spcPts val="0"/>
              </a:spcAft>
              <a:buNone/>
            </a:pPr>
            <a:r>
              <a:t/>
            </a:r>
            <a:endParaRPr sz="1600">
              <a:latin typeface="Arial"/>
              <a:ea typeface="Arial"/>
              <a:cs typeface="Arial"/>
              <a:sym typeface="Arial"/>
            </a:endParaRPr>
          </a:p>
          <a:p>
            <a:pPr indent="-330200" lvl="0" marL="457200" rtl="0" algn="l">
              <a:spcBef>
                <a:spcPts val="0"/>
              </a:spcBef>
              <a:spcAft>
                <a:spcPts val="0"/>
              </a:spcAft>
              <a:buSzPts val="1600"/>
              <a:buFont typeface="Arial"/>
              <a:buChar char="●"/>
            </a:pPr>
            <a:r>
              <a:rPr b="1" lang="en" sz="1600">
                <a:solidFill>
                  <a:schemeClr val="lt2"/>
                </a:solidFill>
                <a:latin typeface="Arial"/>
                <a:ea typeface="Arial"/>
                <a:cs typeface="Arial"/>
                <a:sym typeface="Arial"/>
              </a:rPr>
              <a:t>B-D-B</a:t>
            </a:r>
            <a:r>
              <a:rPr lang="en" sz="1600">
                <a:solidFill>
                  <a:schemeClr val="lt2"/>
                </a:solidFill>
                <a:latin typeface="Arial"/>
                <a:ea typeface="Arial"/>
                <a:cs typeface="Arial"/>
                <a:sym typeface="Arial"/>
              </a:rPr>
              <a:t> :</a:t>
            </a:r>
            <a:r>
              <a:rPr lang="en" sz="1600">
                <a:latin typeface="Arial"/>
                <a:ea typeface="Arial"/>
                <a:cs typeface="Arial"/>
                <a:sym typeface="Arial"/>
              </a:rPr>
              <a:t> Bug reports assigned to the same developer.</a:t>
            </a:r>
            <a:endParaRPr sz="1600">
              <a:latin typeface="Arial"/>
              <a:ea typeface="Arial"/>
              <a:cs typeface="Arial"/>
              <a:sym typeface="Arial"/>
            </a:endParaRPr>
          </a:p>
          <a:p>
            <a:pPr indent="0" lvl="0" marL="457200" rtl="0" algn="l">
              <a:spcBef>
                <a:spcPts val="0"/>
              </a:spcBef>
              <a:spcAft>
                <a:spcPts val="0"/>
              </a:spcAft>
              <a:buNone/>
            </a:pPr>
            <a:r>
              <a:t/>
            </a:r>
            <a:endParaRPr sz="1600">
              <a:latin typeface="Arial"/>
              <a:ea typeface="Arial"/>
              <a:cs typeface="Arial"/>
              <a:sym typeface="Arial"/>
            </a:endParaRPr>
          </a:p>
          <a:p>
            <a:pPr indent="-330200" lvl="0" marL="457200" rtl="0" algn="l">
              <a:spcBef>
                <a:spcPts val="0"/>
              </a:spcBef>
              <a:spcAft>
                <a:spcPts val="0"/>
              </a:spcAft>
              <a:buSzPts val="1600"/>
              <a:buFont typeface="Arial"/>
              <a:buChar char="●"/>
            </a:pPr>
            <a:r>
              <a:rPr b="1" lang="en" sz="1600">
                <a:solidFill>
                  <a:schemeClr val="lt2"/>
                </a:solidFill>
                <a:latin typeface="Arial"/>
                <a:ea typeface="Arial"/>
                <a:cs typeface="Arial"/>
                <a:sym typeface="Arial"/>
              </a:rPr>
              <a:t>B-F-B</a:t>
            </a:r>
            <a:r>
              <a:rPr lang="en" sz="1600">
                <a:solidFill>
                  <a:schemeClr val="lt2"/>
                </a:solidFill>
                <a:latin typeface="Arial"/>
                <a:ea typeface="Arial"/>
                <a:cs typeface="Arial"/>
                <a:sym typeface="Arial"/>
              </a:rPr>
              <a:t> :</a:t>
            </a:r>
            <a:r>
              <a:rPr lang="en" sz="1600">
                <a:latin typeface="Arial"/>
                <a:ea typeface="Arial"/>
                <a:cs typeface="Arial"/>
                <a:sym typeface="Arial"/>
              </a:rPr>
              <a:t> Two bugs changing the same file.</a:t>
            </a:r>
            <a:endParaRPr sz="1600">
              <a:latin typeface="Arial"/>
              <a:ea typeface="Arial"/>
              <a:cs typeface="Arial"/>
              <a:sym typeface="Arial"/>
            </a:endParaRPr>
          </a:p>
          <a:p>
            <a:pPr indent="0" lvl="0" marL="457200" rtl="0" algn="l">
              <a:spcBef>
                <a:spcPts val="0"/>
              </a:spcBef>
              <a:spcAft>
                <a:spcPts val="0"/>
              </a:spcAft>
              <a:buNone/>
            </a:pPr>
            <a:r>
              <a:t/>
            </a:r>
            <a:endParaRPr sz="1600">
              <a:latin typeface="Arial"/>
              <a:ea typeface="Arial"/>
              <a:cs typeface="Arial"/>
              <a:sym typeface="Arial"/>
            </a:endParaRPr>
          </a:p>
          <a:p>
            <a:pPr indent="-330200" lvl="0" marL="457200" rtl="0" algn="l">
              <a:spcBef>
                <a:spcPts val="0"/>
              </a:spcBef>
              <a:spcAft>
                <a:spcPts val="0"/>
              </a:spcAft>
              <a:buSzPts val="1600"/>
              <a:buFont typeface="Arial"/>
              <a:buChar char="●"/>
            </a:pPr>
            <a:r>
              <a:rPr b="1" lang="en" sz="1600">
                <a:solidFill>
                  <a:schemeClr val="lt2"/>
                </a:solidFill>
                <a:latin typeface="Arial"/>
                <a:ea typeface="Arial"/>
                <a:cs typeface="Arial"/>
                <a:sym typeface="Arial"/>
              </a:rPr>
              <a:t>B-T-B-D-B</a:t>
            </a:r>
            <a:r>
              <a:rPr lang="en" sz="1600">
                <a:solidFill>
                  <a:schemeClr val="lt2"/>
                </a:solidFill>
                <a:latin typeface="Arial"/>
                <a:ea typeface="Arial"/>
                <a:cs typeface="Arial"/>
                <a:sym typeface="Arial"/>
              </a:rPr>
              <a:t> </a:t>
            </a:r>
            <a:r>
              <a:rPr lang="en" sz="1600">
                <a:latin typeface="Arial"/>
                <a:ea typeface="Arial"/>
                <a:cs typeface="Arial"/>
                <a:sym typeface="Arial"/>
              </a:rPr>
              <a:t>: If B1 and B2 are related by the same term and B2 and B3 are related by the same Developer then B1 and B3 are related by this type of relationship.</a:t>
            </a:r>
            <a:endParaRPr sz="1600">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4" name="Shape 374"/>
        <p:cNvGrpSpPr/>
        <p:nvPr/>
      </p:nvGrpSpPr>
      <p:grpSpPr>
        <a:xfrm>
          <a:off x="0" y="0"/>
          <a:ext cx="0" cy="0"/>
          <a:chOff x="0" y="0"/>
          <a:chExt cx="0" cy="0"/>
        </a:xfrm>
      </p:grpSpPr>
      <p:pic>
        <p:nvPicPr>
          <p:cNvPr id="375" name="Google Shape;375;p52"/>
          <p:cNvPicPr preferRelativeResize="0"/>
          <p:nvPr/>
        </p:nvPicPr>
        <p:blipFill>
          <a:blip r:embed="rId3">
            <a:alphaModFix/>
          </a:blip>
          <a:stretch>
            <a:fillRect/>
          </a:stretch>
        </p:blipFill>
        <p:spPr>
          <a:xfrm>
            <a:off x="0" y="33175"/>
            <a:ext cx="9258550" cy="5110326"/>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9" name="Shape 379"/>
        <p:cNvGrpSpPr/>
        <p:nvPr/>
      </p:nvGrpSpPr>
      <p:grpSpPr>
        <a:xfrm>
          <a:off x="0" y="0"/>
          <a:ext cx="0" cy="0"/>
          <a:chOff x="0" y="0"/>
          <a:chExt cx="0" cy="0"/>
        </a:xfrm>
      </p:grpSpPr>
      <p:pic>
        <p:nvPicPr>
          <p:cNvPr id="380" name="Google Shape;380;p53"/>
          <p:cNvPicPr preferRelativeResize="0"/>
          <p:nvPr/>
        </p:nvPicPr>
        <p:blipFill>
          <a:blip r:embed="rId3">
            <a:alphaModFix/>
          </a:blip>
          <a:stretch>
            <a:fillRect/>
          </a:stretch>
        </p:blipFill>
        <p:spPr>
          <a:xfrm>
            <a:off x="0" y="43875"/>
            <a:ext cx="9066625" cy="509962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4" name="Shape 384"/>
        <p:cNvGrpSpPr/>
        <p:nvPr/>
      </p:nvGrpSpPr>
      <p:grpSpPr>
        <a:xfrm>
          <a:off x="0" y="0"/>
          <a:ext cx="0" cy="0"/>
          <a:chOff x="0" y="0"/>
          <a:chExt cx="0" cy="0"/>
        </a:xfrm>
      </p:grpSpPr>
      <p:pic>
        <p:nvPicPr>
          <p:cNvPr id="385" name="Google Shape;385;p54"/>
          <p:cNvPicPr preferRelativeResize="0"/>
          <p:nvPr/>
        </p:nvPicPr>
        <p:blipFill>
          <a:blip r:embed="rId3">
            <a:alphaModFix/>
          </a:blip>
          <a:stretch>
            <a:fillRect/>
          </a:stretch>
        </p:blipFill>
        <p:spPr>
          <a:xfrm>
            <a:off x="0" y="38525"/>
            <a:ext cx="9144001" cy="5104976"/>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9" name="Shape 389"/>
        <p:cNvGrpSpPr/>
        <p:nvPr/>
      </p:nvGrpSpPr>
      <p:grpSpPr>
        <a:xfrm>
          <a:off x="0" y="0"/>
          <a:ext cx="0" cy="0"/>
          <a:chOff x="0" y="0"/>
          <a:chExt cx="0" cy="0"/>
        </a:xfrm>
      </p:grpSpPr>
      <p:pic>
        <p:nvPicPr>
          <p:cNvPr id="390" name="Google Shape;390;p55"/>
          <p:cNvPicPr preferRelativeResize="0"/>
          <p:nvPr/>
        </p:nvPicPr>
        <p:blipFill>
          <a:blip r:embed="rId3">
            <a:alphaModFix/>
          </a:blip>
          <a:stretch>
            <a:fillRect/>
          </a:stretch>
        </p:blipFill>
        <p:spPr>
          <a:xfrm>
            <a:off x="0" y="0"/>
            <a:ext cx="9105001" cy="51435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17"/>
          <p:cNvSpPr txBox="1"/>
          <p:nvPr>
            <p:ph idx="1" type="body"/>
          </p:nvPr>
        </p:nvSpPr>
        <p:spPr>
          <a:xfrm>
            <a:off x="959375" y="0"/>
            <a:ext cx="7764900" cy="4812900"/>
          </a:xfrm>
          <a:prstGeom prst="rect">
            <a:avLst/>
          </a:prstGeom>
        </p:spPr>
        <p:txBody>
          <a:bodyPr anchorCtr="0" anchor="t" bIns="91425" lIns="91425" spcFirstLastPara="1" rIns="91425" wrap="square" tIns="91425">
            <a:noAutofit/>
          </a:bodyPr>
          <a:lstStyle/>
          <a:p>
            <a:pPr indent="0" lvl="0" marL="914400" rtl="0" algn="l">
              <a:spcBef>
                <a:spcPts val="0"/>
              </a:spcBef>
              <a:spcAft>
                <a:spcPts val="0"/>
              </a:spcAft>
              <a:buNone/>
            </a:pPr>
            <a:r>
              <a:t/>
            </a:r>
            <a:endParaRPr sz="1400">
              <a:latin typeface="Arial"/>
              <a:ea typeface="Arial"/>
              <a:cs typeface="Arial"/>
              <a:sym typeface="Arial"/>
            </a:endParaRPr>
          </a:p>
          <a:p>
            <a:pPr indent="-317500" lvl="0" marL="457200" rtl="0" algn="l">
              <a:spcBef>
                <a:spcPts val="0"/>
              </a:spcBef>
              <a:spcAft>
                <a:spcPts val="0"/>
              </a:spcAft>
              <a:buSzPts val="1400"/>
              <a:buFont typeface="Arial"/>
              <a:buChar char="●"/>
            </a:pPr>
            <a:r>
              <a:rPr b="1" lang="en" sz="1400">
                <a:solidFill>
                  <a:schemeClr val="lt2"/>
                </a:solidFill>
                <a:latin typeface="Arial"/>
                <a:ea typeface="Arial"/>
                <a:cs typeface="Arial"/>
                <a:sym typeface="Arial"/>
              </a:rPr>
              <a:t>B-R-B-D-B</a:t>
            </a:r>
            <a:r>
              <a:rPr lang="en" sz="1400">
                <a:solidFill>
                  <a:schemeClr val="lt2"/>
                </a:solidFill>
                <a:latin typeface="Arial"/>
                <a:ea typeface="Arial"/>
                <a:cs typeface="Arial"/>
                <a:sym typeface="Arial"/>
              </a:rPr>
              <a:t> : </a:t>
            </a:r>
            <a:r>
              <a:rPr lang="en" sz="1400">
                <a:latin typeface="Arial"/>
                <a:ea typeface="Arial"/>
                <a:cs typeface="Arial"/>
                <a:sym typeface="Arial"/>
              </a:rPr>
              <a:t>If B1 and B2 are related by the same reporter and B2 and B3 are related by the same Developer then B1 and B3 are related by this type of relationship.</a:t>
            </a:r>
            <a:endParaRPr sz="1400">
              <a:latin typeface="Arial"/>
              <a:ea typeface="Arial"/>
              <a:cs typeface="Arial"/>
              <a:sym typeface="Arial"/>
            </a:endParaRPr>
          </a:p>
          <a:p>
            <a:pPr indent="0" lvl="0" marL="914400" rtl="0" algn="l">
              <a:spcBef>
                <a:spcPts val="0"/>
              </a:spcBef>
              <a:spcAft>
                <a:spcPts val="0"/>
              </a:spcAft>
              <a:buNone/>
            </a:pPr>
            <a:r>
              <a:t/>
            </a:r>
            <a:endParaRPr sz="1400">
              <a:latin typeface="Arial"/>
              <a:ea typeface="Arial"/>
              <a:cs typeface="Arial"/>
              <a:sym typeface="Arial"/>
            </a:endParaRPr>
          </a:p>
          <a:p>
            <a:pPr indent="-317500" lvl="0" marL="457200" rtl="0" algn="l">
              <a:spcBef>
                <a:spcPts val="0"/>
              </a:spcBef>
              <a:spcAft>
                <a:spcPts val="0"/>
              </a:spcAft>
              <a:buSzPts val="1400"/>
              <a:buFont typeface="Arial"/>
              <a:buChar char="●"/>
            </a:pPr>
            <a:r>
              <a:rPr b="1" lang="en" sz="1400">
                <a:solidFill>
                  <a:schemeClr val="lt2"/>
                </a:solidFill>
                <a:latin typeface="Arial"/>
                <a:ea typeface="Arial"/>
                <a:cs typeface="Arial"/>
                <a:sym typeface="Arial"/>
              </a:rPr>
              <a:t>B-C-B-D-B</a:t>
            </a:r>
            <a:r>
              <a:rPr lang="en" sz="1400">
                <a:solidFill>
                  <a:schemeClr val="lt2"/>
                </a:solidFill>
                <a:latin typeface="Arial"/>
                <a:ea typeface="Arial"/>
                <a:cs typeface="Arial"/>
                <a:sym typeface="Arial"/>
              </a:rPr>
              <a:t> : </a:t>
            </a:r>
            <a:r>
              <a:rPr lang="en" sz="1400">
                <a:latin typeface="Arial"/>
                <a:ea typeface="Arial"/>
                <a:cs typeface="Arial"/>
                <a:sym typeface="Arial"/>
              </a:rPr>
              <a:t>If B1 and B2 are related by the same component and B2 and B3 are related by the same Developer then B1 and B3 are related by this type of relationship.</a:t>
            </a:r>
            <a:endParaRPr sz="1400">
              <a:latin typeface="Arial"/>
              <a:ea typeface="Arial"/>
              <a:cs typeface="Arial"/>
              <a:sym typeface="Arial"/>
            </a:endParaRPr>
          </a:p>
          <a:p>
            <a:pPr indent="0" lvl="0" marL="914400" rtl="0" algn="l">
              <a:spcBef>
                <a:spcPts val="0"/>
              </a:spcBef>
              <a:spcAft>
                <a:spcPts val="0"/>
              </a:spcAft>
              <a:buNone/>
            </a:pPr>
            <a:r>
              <a:t/>
            </a:r>
            <a:endParaRPr sz="1400">
              <a:latin typeface="Arial"/>
              <a:ea typeface="Arial"/>
              <a:cs typeface="Arial"/>
              <a:sym typeface="Arial"/>
            </a:endParaRPr>
          </a:p>
          <a:p>
            <a:pPr indent="-317500" lvl="0" marL="457200" rtl="0" algn="l">
              <a:spcBef>
                <a:spcPts val="0"/>
              </a:spcBef>
              <a:spcAft>
                <a:spcPts val="0"/>
              </a:spcAft>
              <a:buSzPts val="1400"/>
              <a:buFont typeface="Arial"/>
              <a:buChar char="●"/>
            </a:pPr>
            <a:r>
              <a:rPr b="1" lang="en" sz="1400">
                <a:solidFill>
                  <a:schemeClr val="lt2"/>
                </a:solidFill>
                <a:latin typeface="Arial"/>
                <a:ea typeface="Arial"/>
                <a:cs typeface="Arial"/>
                <a:sym typeface="Arial"/>
              </a:rPr>
              <a:t>B-A-B-D-B</a:t>
            </a:r>
            <a:r>
              <a:rPr lang="en" sz="1400">
                <a:solidFill>
                  <a:schemeClr val="lt2"/>
                </a:solidFill>
                <a:latin typeface="Arial"/>
                <a:ea typeface="Arial"/>
                <a:cs typeface="Arial"/>
                <a:sym typeface="Arial"/>
              </a:rPr>
              <a:t> :</a:t>
            </a:r>
            <a:r>
              <a:rPr lang="en" sz="1400">
                <a:latin typeface="Arial"/>
                <a:ea typeface="Arial"/>
                <a:cs typeface="Arial"/>
                <a:sym typeface="Arial"/>
              </a:rPr>
              <a:t> If B1 and B2 are related by the same assignee and B2 and B3 are related by the same Developer then B1 and B3 are related by this type of relationship.</a:t>
            </a:r>
            <a:endParaRPr sz="1400">
              <a:latin typeface="Arial"/>
              <a:ea typeface="Arial"/>
              <a:cs typeface="Arial"/>
              <a:sym typeface="Arial"/>
            </a:endParaRPr>
          </a:p>
          <a:p>
            <a:pPr indent="0" lvl="0" marL="914400" rtl="0" algn="l">
              <a:spcBef>
                <a:spcPts val="0"/>
              </a:spcBef>
              <a:spcAft>
                <a:spcPts val="0"/>
              </a:spcAft>
              <a:buNone/>
            </a:pPr>
            <a:r>
              <a:t/>
            </a:r>
            <a:endParaRPr sz="1400">
              <a:latin typeface="Arial"/>
              <a:ea typeface="Arial"/>
              <a:cs typeface="Arial"/>
              <a:sym typeface="Arial"/>
            </a:endParaRPr>
          </a:p>
          <a:p>
            <a:pPr indent="-317500" lvl="0" marL="457200" rtl="0" algn="l">
              <a:spcBef>
                <a:spcPts val="0"/>
              </a:spcBef>
              <a:spcAft>
                <a:spcPts val="0"/>
              </a:spcAft>
              <a:buSzPts val="1400"/>
              <a:buFont typeface="Arial"/>
              <a:buChar char="●"/>
            </a:pPr>
            <a:r>
              <a:rPr b="1" lang="en" sz="1400">
                <a:solidFill>
                  <a:schemeClr val="lt2"/>
                </a:solidFill>
                <a:latin typeface="Arial"/>
                <a:ea typeface="Arial"/>
                <a:cs typeface="Arial"/>
                <a:sym typeface="Arial"/>
              </a:rPr>
              <a:t>B-F-D-F-B </a:t>
            </a:r>
            <a:r>
              <a:rPr lang="en" sz="1400">
                <a:solidFill>
                  <a:schemeClr val="lt2"/>
                </a:solidFill>
                <a:latin typeface="Arial"/>
                <a:ea typeface="Arial"/>
                <a:cs typeface="Arial"/>
                <a:sym typeface="Arial"/>
              </a:rPr>
              <a:t>: </a:t>
            </a:r>
            <a:r>
              <a:rPr lang="en" sz="1400">
                <a:latin typeface="Arial"/>
                <a:ea typeface="Arial"/>
                <a:cs typeface="Arial"/>
                <a:sym typeface="Arial"/>
              </a:rPr>
              <a:t>Two bug reports which are committed by the same developer i.e if B1 changes file F1 and is committed by developer D and if another bug B2 changes file F2 and is committed by same developer D then B1 and B2 are connected by this path.</a:t>
            </a:r>
            <a:endParaRPr sz="1400">
              <a:latin typeface="Arial"/>
              <a:ea typeface="Arial"/>
              <a:cs typeface="Arial"/>
              <a:sym typeface="Arial"/>
            </a:endParaRPr>
          </a:p>
          <a:p>
            <a:pPr indent="0" lvl="0" marL="914400" rtl="0" algn="l">
              <a:spcBef>
                <a:spcPts val="0"/>
              </a:spcBef>
              <a:spcAft>
                <a:spcPts val="0"/>
              </a:spcAft>
              <a:buNone/>
            </a:pPr>
            <a:r>
              <a:t/>
            </a:r>
            <a:endParaRPr sz="1400">
              <a:latin typeface="Arial"/>
              <a:ea typeface="Arial"/>
              <a:cs typeface="Arial"/>
              <a:sym typeface="Arial"/>
            </a:endParaRPr>
          </a:p>
          <a:p>
            <a:pPr indent="-317500" lvl="0" marL="457200" rtl="0" algn="l">
              <a:spcBef>
                <a:spcPts val="0"/>
              </a:spcBef>
              <a:spcAft>
                <a:spcPts val="0"/>
              </a:spcAft>
              <a:buSzPts val="1400"/>
              <a:buFont typeface="Arial"/>
              <a:buChar char="●"/>
            </a:pPr>
            <a:r>
              <a:rPr b="1" lang="en" sz="1400">
                <a:solidFill>
                  <a:schemeClr val="lt2"/>
                </a:solidFill>
                <a:latin typeface="Arial"/>
                <a:ea typeface="Arial"/>
                <a:cs typeface="Arial"/>
                <a:sym typeface="Arial"/>
              </a:rPr>
              <a:t>B-T-F-B</a:t>
            </a:r>
            <a:r>
              <a:rPr lang="en" sz="1400">
                <a:solidFill>
                  <a:schemeClr val="lt2"/>
                </a:solidFill>
                <a:latin typeface="Arial"/>
                <a:ea typeface="Arial"/>
                <a:cs typeface="Arial"/>
                <a:sym typeface="Arial"/>
              </a:rPr>
              <a:t> : </a:t>
            </a:r>
            <a:r>
              <a:rPr lang="en" sz="1400">
                <a:latin typeface="Arial"/>
                <a:ea typeface="Arial"/>
                <a:cs typeface="Arial"/>
                <a:sym typeface="Arial"/>
              </a:rPr>
              <a:t>If bug report B1 has term T which is also found in some path of file F and F has been changed by B2 then B1 and B2 are related by this path.</a:t>
            </a:r>
            <a:endParaRPr sz="1400">
              <a:latin typeface="Arial"/>
              <a:ea typeface="Arial"/>
              <a:cs typeface="Arial"/>
              <a:sym typeface="Arial"/>
            </a:endParaRPr>
          </a:p>
          <a:p>
            <a:pPr indent="0" lvl="0" marL="914400" rtl="0" algn="l">
              <a:spcBef>
                <a:spcPts val="0"/>
              </a:spcBef>
              <a:spcAft>
                <a:spcPts val="0"/>
              </a:spcAft>
              <a:buNone/>
            </a:pPr>
            <a:r>
              <a:t/>
            </a:r>
            <a:endParaRPr sz="1400">
              <a:latin typeface="Arial"/>
              <a:ea typeface="Arial"/>
              <a:cs typeface="Arial"/>
              <a:sym typeface="Arial"/>
            </a:endParaRPr>
          </a:p>
          <a:p>
            <a:pPr indent="-317500" lvl="0" marL="457200" rtl="0" algn="l">
              <a:spcBef>
                <a:spcPts val="0"/>
              </a:spcBef>
              <a:spcAft>
                <a:spcPts val="0"/>
              </a:spcAft>
              <a:buSzPts val="1400"/>
              <a:buFont typeface="Arial"/>
              <a:buChar char="●"/>
            </a:pPr>
            <a:r>
              <a:rPr b="1" lang="en" sz="1400">
                <a:solidFill>
                  <a:schemeClr val="lt2"/>
                </a:solidFill>
                <a:latin typeface="Arial"/>
                <a:ea typeface="Arial"/>
                <a:cs typeface="Arial"/>
                <a:sym typeface="Arial"/>
              </a:rPr>
              <a:t> B-C-F-B</a:t>
            </a:r>
            <a:r>
              <a:rPr lang="en" sz="1400">
                <a:solidFill>
                  <a:schemeClr val="lt2"/>
                </a:solidFill>
                <a:latin typeface="Arial"/>
                <a:ea typeface="Arial"/>
                <a:cs typeface="Arial"/>
                <a:sym typeface="Arial"/>
              </a:rPr>
              <a:t> </a:t>
            </a:r>
            <a:r>
              <a:rPr lang="en" sz="1400">
                <a:latin typeface="Arial"/>
                <a:ea typeface="Arial"/>
                <a:cs typeface="Arial"/>
                <a:sym typeface="Arial"/>
              </a:rPr>
              <a:t>: If bug report B1 has component C which is also found in some path of file F and F has been changed by B2 then B1 and B2 are related by this path.</a:t>
            </a:r>
            <a:endParaRPr sz="1400">
              <a:latin typeface="Arial"/>
              <a:ea typeface="Arial"/>
              <a:cs typeface="Arial"/>
              <a:sym typeface="Arial"/>
            </a:endParaRPr>
          </a:p>
          <a:p>
            <a:pPr indent="0" lvl="0" marL="457200" rtl="0" algn="l">
              <a:spcBef>
                <a:spcPts val="0"/>
              </a:spcBef>
              <a:spcAft>
                <a:spcPts val="1600"/>
              </a:spcAft>
              <a:buNone/>
            </a:pPr>
            <a:r>
              <a:t/>
            </a:r>
            <a:endParaRPr sz="15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18"/>
          <p:cNvSpPr txBox="1"/>
          <p:nvPr>
            <p:ph idx="1" type="body"/>
          </p:nvPr>
        </p:nvSpPr>
        <p:spPr>
          <a:xfrm>
            <a:off x="1297500" y="405725"/>
            <a:ext cx="7038900" cy="43914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Font typeface="Arial"/>
              <a:buChar char="●"/>
            </a:pPr>
            <a:r>
              <a:rPr b="1" lang="en">
                <a:solidFill>
                  <a:schemeClr val="lt2"/>
                </a:solidFill>
                <a:latin typeface="Arial"/>
                <a:ea typeface="Arial"/>
                <a:cs typeface="Arial"/>
                <a:sym typeface="Arial"/>
              </a:rPr>
              <a:t> B-T-B-F-B</a:t>
            </a:r>
            <a:r>
              <a:rPr lang="en">
                <a:solidFill>
                  <a:schemeClr val="lt2"/>
                </a:solidFill>
                <a:latin typeface="Arial"/>
                <a:ea typeface="Arial"/>
                <a:cs typeface="Arial"/>
                <a:sym typeface="Arial"/>
              </a:rPr>
              <a:t> : </a:t>
            </a:r>
            <a:r>
              <a:rPr lang="en">
                <a:latin typeface="Arial"/>
                <a:ea typeface="Arial"/>
                <a:cs typeface="Arial"/>
                <a:sym typeface="Arial"/>
              </a:rPr>
              <a:t>If B1 and B2 are related by the same term and B2 and B3 change the same file then B1 and B3 are related by this type of relationship.</a:t>
            </a:r>
            <a:endParaRPr>
              <a:latin typeface="Arial"/>
              <a:ea typeface="Arial"/>
              <a:cs typeface="Arial"/>
              <a:sym typeface="Arial"/>
            </a:endParaRPr>
          </a:p>
          <a:p>
            <a:pPr indent="0" lvl="0" marL="914400" rtl="0" algn="l">
              <a:spcBef>
                <a:spcPts val="0"/>
              </a:spcBef>
              <a:spcAft>
                <a:spcPts val="0"/>
              </a:spcAft>
              <a:buNone/>
            </a:pPr>
            <a:r>
              <a:t/>
            </a:r>
            <a:endParaRPr>
              <a:latin typeface="Arial"/>
              <a:ea typeface="Arial"/>
              <a:cs typeface="Arial"/>
              <a:sym typeface="Arial"/>
            </a:endParaRPr>
          </a:p>
          <a:p>
            <a:pPr indent="-311150" lvl="0" marL="457200" rtl="0" algn="l">
              <a:spcBef>
                <a:spcPts val="0"/>
              </a:spcBef>
              <a:spcAft>
                <a:spcPts val="0"/>
              </a:spcAft>
              <a:buSzPts val="1300"/>
              <a:buFont typeface="Arial"/>
              <a:buChar char="●"/>
            </a:pPr>
            <a:r>
              <a:rPr b="1" lang="en">
                <a:latin typeface="Arial"/>
                <a:ea typeface="Arial"/>
                <a:cs typeface="Arial"/>
                <a:sym typeface="Arial"/>
              </a:rPr>
              <a:t> </a:t>
            </a:r>
            <a:r>
              <a:rPr b="1" lang="en">
                <a:solidFill>
                  <a:schemeClr val="lt2"/>
                </a:solidFill>
                <a:latin typeface="Arial"/>
                <a:ea typeface="Arial"/>
                <a:cs typeface="Arial"/>
                <a:sym typeface="Arial"/>
              </a:rPr>
              <a:t>B-R-B-F-B</a:t>
            </a:r>
            <a:r>
              <a:rPr lang="en">
                <a:solidFill>
                  <a:schemeClr val="lt2"/>
                </a:solidFill>
                <a:latin typeface="Arial"/>
                <a:ea typeface="Arial"/>
                <a:cs typeface="Arial"/>
                <a:sym typeface="Arial"/>
              </a:rPr>
              <a:t> : I</a:t>
            </a:r>
            <a:r>
              <a:rPr lang="en">
                <a:latin typeface="Arial"/>
                <a:ea typeface="Arial"/>
                <a:cs typeface="Arial"/>
                <a:sym typeface="Arial"/>
              </a:rPr>
              <a:t>f B1 and B2 are related by the same reporter and B2 and B3 change the same file then B1 and B3 are related by this type of relationship.</a:t>
            </a:r>
            <a:endParaRPr>
              <a:latin typeface="Arial"/>
              <a:ea typeface="Arial"/>
              <a:cs typeface="Arial"/>
              <a:sym typeface="Arial"/>
            </a:endParaRPr>
          </a:p>
          <a:p>
            <a:pPr indent="0" lvl="0" marL="914400" rtl="0" algn="l">
              <a:spcBef>
                <a:spcPts val="0"/>
              </a:spcBef>
              <a:spcAft>
                <a:spcPts val="0"/>
              </a:spcAft>
              <a:buNone/>
            </a:pPr>
            <a:r>
              <a:t/>
            </a:r>
            <a:endParaRPr>
              <a:latin typeface="Arial"/>
              <a:ea typeface="Arial"/>
              <a:cs typeface="Arial"/>
              <a:sym typeface="Arial"/>
            </a:endParaRPr>
          </a:p>
          <a:p>
            <a:pPr indent="-311150" lvl="0" marL="457200" rtl="0" algn="l">
              <a:spcBef>
                <a:spcPts val="0"/>
              </a:spcBef>
              <a:spcAft>
                <a:spcPts val="0"/>
              </a:spcAft>
              <a:buSzPts val="1300"/>
              <a:buFont typeface="Arial"/>
              <a:buChar char="●"/>
            </a:pPr>
            <a:r>
              <a:rPr b="1" lang="en">
                <a:solidFill>
                  <a:schemeClr val="lt2"/>
                </a:solidFill>
                <a:latin typeface="Arial"/>
                <a:ea typeface="Arial"/>
                <a:cs typeface="Arial"/>
                <a:sym typeface="Arial"/>
              </a:rPr>
              <a:t> B-C-B-F-B</a:t>
            </a:r>
            <a:r>
              <a:rPr lang="en">
                <a:solidFill>
                  <a:schemeClr val="lt2"/>
                </a:solidFill>
                <a:latin typeface="Arial"/>
                <a:ea typeface="Arial"/>
                <a:cs typeface="Arial"/>
                <a:sym typeface="Arial"/>
              </a:rPr>
              <a:t> :</a:t>
            </a:r>
            <a:r>
              <a:rPr lang="en">
                <a:latin typeface="Arial"/>
                <a:ea typeface="Arial"/>
                <a:cs typeface="Arial"/>
                <a:sym typeface="Arial"/>
              </a:rPr>
              <a:t> If B1 and B2 are related by the same component and B2 and B3 change the same file then B1 and B3 are related by this type of relationship.</a:t>
            </a:r>
            <a:endParaRPr>
              <a:latin typeface="Arial"/>
              <a:ea typeface="Arial"/>
              <a:cs typeface="Arial"/>
              <a:sym typeface="Arial"/>
            </a:endParaRPr>
          </a:p>
          <a:p>
            <a:pPr indent="0" lvl="0" marL="914400" rtl="0" algn="l">
              <a:spcBef>
                <a:spcPts val="0"/>
              </a:spcBef>
              <a:spcAft>
                <a:spcPts val="0"/>
              </a:spcAft>
              <a:buNone/>
            </a:pPr>
            <a:r>
              <a:t/>
            </a:r>
            <a:endParaRPr>
              <a:latin typeface="Arial"/>
              <a:ea typeface="Arial"/>
              <a:cs typeface="Arial"/>
              <a:sym typeface="Arial"/>
            </a:endParaRPr>
          </a:p>
          <a:p>
            <a:pPr indent="-311150" lvl="0" marL="457200" rtl="0" algn="l">
              <a:spcBef>
                <a:spcPts val="0"/>
              </a:spcBef>
              <a:spcAft>
                <a:spcPts val="0"/>
              </a:spcAft>
              <a:buSzPts val="1300"/>
              <a:buFont typeface="Arial"/>
              <a:buChar char="●"/>
            </a:pPr>
            <a:r>
              <a:rPr b="1" lang="en">
                <a:solidFill>
                  <a:schemeClr val="lt2"/>
                </a:solidFill>
                <a:latin typeface="Arial"/>
                <a:ea typeface="Arial"/>
                <a:cs typeface="Arial"/>
                <a:sym typeface="Arial"/>
              </a:rPr>
              <a:t> B-A-B-F-B</a:t>
            </a:r>
            <a:r>
              <a:rPr lang="en">
                <a:solidFill>
                  <a:schemeClr val="lt2"/>
                </a:solidFill>
                <a:latin typeface="Arial"/>
                <a:ea typeface="Arial"/>
                <a:cs typeface="Arial"/>
                <a:sym typeface="Arial"/>
              </a:rPr>
              <a:t> :</a:t>
            </a:r>
            <a:r>
              <a:rPr lang="en">
                <a:latin typeface="Arial"/>
                <a:ea typeface="Arial"/>
                <a:cs typeface="Arial"/>
                <a:sym typeface="Arial"/>
              </a:rPr>
              <a:t> If B1 and B2 are related by the same assignee and B2 and B3 change the same file then B1 and B3 are related by this type of relationship.</a:t>
            </a:r>
            <a:endParaRPr>
              <a:latin typeface="Arial"/>
              <a:ea typeface="Arial"/>
              <a:cs typeface="Arial"/>
              <a:sym typeface="Arial"/>
            </a:endParaRPr>
          </a:p>
          <a:p>
            <a:pPr indent="0" lvl="0" marL="914400" rtl="0" algn="l">
              <a:spcBef>
                <a:spcPts val="0"/>
              </a:spcBef>
              <a:spcAft>
                <a:spcPts val="0"/>
              </a:spcAft>
              <a:buNone/>
            </a:pPr>
            <a:r>
              <a:t/>
            </a:r>
            <a:endParaRPr>
              <a:latin typeface="Arial"/>
              <a:ea typeface="Arial"/>
              <a:cs typeface="Arial"/>
              <a:sym typeface="Arial"/>
            </a:endParaRPr>
          </a:p>
          <a:p>
            <a:pPr indent="-311150" lvl="0" marL="457200" rtl="0" algn="l">
              <a:spcBef>
                <a:spcPts val="0"/>
              </a:spcBef>
              <a:spcAft>
                <a:spcPts val="0"/>
              </a:spcAft>
              <a:buSzPts val="1300"/>
              <a:buFont typeface="Arial"/>
              <a:buChar char="●"/>
            </a:pPr>
            <a:r>
              <a:rPr b="1" lang="en">
                <a:latin typeface="Arial"/>
                <a:ea typeface="Arial"/>
                <a:cs typeface="Arial"/>
                <a:sym typeface="Arial"/>
              </a:rPr>
              <a:t> </a:t>
            </a:r>
            <a:r>
              <a:rPr b="1" lang="en">
                <a:solidFill>
                  <a:schemeClr val="lt2"/>
                </a:solidFill>
                <a:latin typeface="Arial"/>
                <a:ea typeface="Arial"/>
                <a:cs typeface="Arial"/>
                <a:sym typeface="Arial"/>
              </a:rPr>
              <a:t>B-T-B-F-D-F-B</a:t>
            </a:r>
            <a:r>
              <a:rPr lang="en">
                <a:solidFill>
                  <a:schemeClr val="lt2"/>
                </a:solidFill>
                <a:latin typeface="Arial"/>
                <a:ea typeface="Arial"/>
                <a:cs typeface="Arial"/>
                <a:sym typeface="Arial"/>
              </a:rPr>
              <a:t> :</a:t>
            </a:r>
            <a:r>
              <a:rPr lang="en">
                <a:latin typeface="Arial"/>
                <a:ea typeface="Arial"/>
                <a:cs typeface="Arial"/>
                <a:sym typeface="Arial"/>
              </a:rPr>
              <a:t> If B1 and B2 are related by the same term and B2 and B3 are changing the same file which are committed by the same developer then B1 and B3 are related by this path.</a:t>
            </a:r>
            <a:endParaRPr>
              <a:latin typeface="Arial"/>
              <a:ea typeface="Arial"/>
              <a:cs typeface="Arial"/>
              <a:sym typeface="Arial"/>
            </a:endParaRPr>
          </a:p>
          <a:p>
            <a:pPr indent="0" lvl="0" marL="914400" rtl="0" algn="l">
              <a:spcBef>
                <a:spcPts val="0"/>
              </a:spcBef>
              <a:spcAft>
                <a:spcPts val="0"/>
              </a:spcAft>
              <a:buNone/>
            </a:pPr>
            <a:r>
              <a:t/>
            </a:r>
            <a:endParaRPr>
              <a:latin typeface="Arial"/>
              <a:ea typeface="Arial"/>
              <a:cs typeface="Arial"/>
              <a:sym typeface="Arial"/>
            </a:endParaRPr>
          </a:p>
          <a:p>
            <a:pPr indent="-311150" lvl="0" marL="457200" rtl="0" algn="l">
              <a:spcBef>
                <a:spcPts val="0"/>
              </a:spcBef>
              <a:spcAft>
                <a:spcPts val="0"/>
              </a:spcAft>
              <a:buSzPts val="1300"/>
              <a:buFont typeface="Arial"/>
              <a:buChar char="●"/>
            </a:pPr>
            <a:r>
              <a:rPr b="1" lang="en">
                <a:latin typeface="Arial"/>
                <a:ea typeface="Arial"/>
                <a:cs typeface="Arial"/>
                <a:sym typeface="Arial"/>
              </a:rPr>
              <a:t> </a:t>
            </a:r>
            <a:r>
              <a:rPr b="1" lang="en">
                <a:solidFill>
                  <a:schemeClr val="lt2"/>
                </a:solidFill>
                <a:latin typeface="Arial"/>
                <a:ea typeface="Arial"/>
                <a:cs typeface="Arial"/>
                <a:sym typeface="Arial"/>
              </a:rPr>
              <a:t>B-R-B-F-D-F-B</a:t>
            </a:r>
            <a:r>
              <a:rPr lang="en">
                <a:solidFill>
                  <a:schemeClr val="lt2"/>
                </a:solidFill>
                <a:latin typeface="Arial"/>
                <a:ea typeface="Arial"/>
                <a:cs typeface="Arial"/>
                <a:sym typeface="Arial"/>
              </a:rPr>
              <a:t> : </a:t>
            </a:r>
            <a:r>
              <a:rPr lang="en">
                <a:latin typeface="Arial"/>
                <a:ea typeface="Arial"/>
                <a:cs typeface="Arial"/>
                <a:sym typeface="Arial"/>
              </a:rPr>
              <a:t>If B1 and B2 are related by the same reporter and B2 and B3 are changing the same file which are committed by the same developer then B1 and B3 are related by this path.</a:t>
            </a: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19"/>
          <p:cNvSpPr txBox="1"/>
          <p:nvPr>
            <p:ph idx="1" type="body"/>
          </p:nvPr>
        </p:nvSpPr>
        <p:spPr>
          <a:xfrm>
            <a:off x="1363650" y="1034200"/>
            <a:ext cx="7038900" cy="29274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Font typeface="Arial"/>
              <a:buChar char="●"/>
            </a:pPr>
            <a:r>
              <a:rPr b="1" lang="en" sz="1500">
                <a:solidFill>
                  <a:schemeClr val="lt2"/>
                </a:solidFill>
                <a:latin typeface="Arial"/>
                <a:ea typeface="Arial"/>
                <a:cs typeface="Arial"/>
                <a:sym typeface="Arial"/>
              </a:rPr>
              <a:t> B-C-B-F-D-F-B</a:t>
            </a:r>
            <a:r>
              <a:rPr lang="en" sz="1500">
                <a:solidFill>
                  <a:schemeClr val="lt2"/>
                </a:solidFill>
                <a:latin typeface="Arial"/>
                <a:ea typeface="Arial"/>
                <a:cs typeface="Arial"/>
                <a:sym typeface="Arial"/>
              </a:rPr>
              <a:t> : </a:t>
            </a:r>
            <a:r>
              <a:rPr lang="en" sz="1500">
                <a:latin typeface="Arial"/>
                <a:ea typeface="Arial"/>
                <a:cs typeface="Arial"/>
                <a:sym typeface="Arial"/>
              </a:rPr>
              <a:t>If B1 and B2 are related by the same component and B2 and B3 are changing the same file which are committed by the same developer then B1 and B3 are related by this path.</a:t>
            </a:r>
            <a:endParaRPr sz="1500">
              <a:latin typeface="Arial"/>
              <a:ea typeface="Arial"/>
              <a:cs typeface="Arial"/>
              <a:sym typeface="Arial"/>
            </a:endParaRPr>
          </a:p>
          <a:p>
            <a:pPr indent="0" lvl="0" marL="457200" rtl="0" algn="l">
              <a:spcBef>
                <a:spcPts val="0"/>
              </a:spcBef>
              <a:spcAft>
                <a:spcPts val="0"/>
              </a:spcAft>
              <a:buNone/>
            </a:pPr>
            <a:r>
              <a:t/>
            </a:r>
            <a:endParaRPr sz="1500">
              <a:latin typeface="Arial"/>
              <a:ea typeface="Arial"/>
              <a:cs typeface="Arial"/>
              <a:sym typeface="Arial"/>
            </a:endParaRPr>
          </a:p>
          <a:p>
            <a:pPr indent="-323850" lvl="0" marL="457200" rtl="0" algn="l">
              <a:spcBef>
                <a:spcPts val="0"/>
              </a:spcBef>
              <a:spcAft>
                <a:spcPts val="0"/>
              </a:spcAft>
              <a:buSzPts val="1500"/>
              <a:buFont typeface="Arial"/>
              <a:buChar char="●"/>
            </a:pPr>
            <a:r>
              <a:rPr b="1" lang="en" sz="1500">
                <a:solidFill>
                  <a:schemeClr val="lt2"/>
                </a:solidFill>
                <a:latin typeface="Arial"/>
                <a:ea typeface="Arial"/>
                <a:cs typeface="Arial"/>
                <a:sym typeface="Arial"/>
              </a:rPr>
              <a:t>B-A-B-F-D-F-B</a:t>
            </a:r>
            <a:r>
              <a:rPr lang="en" sz="1500">
                <a:solidFill>
                  <a:schemeClr val="lt2"/>
                </a:solidFill>
                <a:latin typeface="Arial"/>
                <a:ea typeface="Arial"/>
                <a:cs typeface="Arial"/>
                <a:sym typeface="Arial"/>
              </a:rPr>
              <a:t> :</a:t>
            </a:r>
            <a:r>
              <a:rPr lang="en" sz="1500">
                <a:latin typeface="Arial"/>
                <a:ea typeface="Arial"/>
                <a:cs typeface="Arial"/>
                <a:sym typeface="Arial"/>
              </a:rPr>
              <a:t> If B1 and B2 are related by the same assignee and B2 and B3 are changing the same file which are committed by the same developer then B1 and B3 are related by this path.</a:t>
            </a:r>
            <a:endParaRPr sz="1500">
              <a:latin typeface="Arial"/>
              <a:ea typeface="Arial"/>
              <a:cs typeface="Arial"/>
              <a:sym typeface="Arial"/>
            </a:endParaRPr>
          </a:p>
          <a:p>
            <a:pPr indent="0" lvl="0" marL="457200" rtl="0" algn="l">
              <a:spcBef>
                <a:spcPts val="0"/>
              </a:spcBef>
              <a:spcAft>
                <a:spcPts val="0"/>
              </a:spcAft>
              <a:buNone/>
            </a:pPr>
            <a:r>
              <a:t/>
            </a:r>
            <a:endParaRPr sz="1500">
              <a:solidFill>
                <a:schemeClr val="lt2"/>
              </a:solidFill>
              <a:latin typeface="Arial"/>
              <a:ea typeface="Arial"/>
              <a:cs typeface="Arial"/>
              <a:sym typeface="Arial"/>
            </a:endParaRPr>
          </a:p>
          <a:p>
            <a:pPr indent="-323850" lvl="0" marL="457200" rtl="0" algn="l">
              <a:spcBef>
                <a:spcPts val="0"/>
              </a:spcBef>
              <a:spcAft>
                <a:spcPts val="0"/>
              </a:spcAft>
              <a:buSzPts val="1500"/>
              <a:buFont typeface="Arial"/>
              <a:buChar char="●"/>
            </a:pPr>
            <a:r>
              <a:rPr b="1" lang="en" sz="1500">
                <a:solidFill>
                  <a:schemeClr val="lt2"/>
                </a:solidFill>
                <a:latin typeface="Arial"/>
                <a:ea typeface="Arial"/>
                <a:cs typeface="Arial"/>
                <a:sym typeface="Arial"/>
              </a:rPr>
              <a:t> B-F-P-F-B</a:t>
            </a:r>
            <a:r>
              <a:rPr lang="en" sz="1500">
                <a:solidFill>
                  <a:schemeClr val="lt2"/>
                </a:solidFill>
                <a:latin typeface="Arial"/>
                <a:ea typeface="Arial"/>
                <a:cs typeface="Arial"/>
                <a:sym typeface="Arial"/>
              </a:rPr>
              <a:t> : </a:t>
            </a:r>
            <a:r>
              <a:rPr lang="en" sz="1500">
                <a:latin typeface="Arial"/>
                <a:ea typeface="Arial"/>
                <a:cs typeface="Arial"/>
                <a:sym typeface="Arial"/>
              </a:rPr>
              <a:t>If B1 and B2 are changing the same file which are located in the same package then they are related by this path.</a:t>
            </a:r>
            <a:endParaRPr sz="1500">
              <a:latin typeface="Arial"/>
              <a:ea typeface="Arial"/>
              <a:cs typeface="Arial"/>
              <a:sym typeface="Arial"/>
            </a:endParaRPr>
          </a:p>
          <a:p>
            <a:pPr indent="0" lvl="0" marL="457200" rtl="0" algn="l">
              <a:spcBef>
                <a:spcPts val="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20"/>
          <p:cNvSpPr txBox="1"/>
          <p:nvPr>
            <p:ph type="title"/>
          </p:nvPr>
        </p:nvSpPr>
        <p:spPr>
          <a:xfrm>
            <a:off x="1231325" y="211825"/>
            <a:ext cx="7038900" cy="914100"/>
          </a:xfrm>
          <a:prstGeom prst="rect">
            <a:avLst/>
          </a:prstGeom>
        </p:spPr>
        <p:txBody>
          <a:bodyPr anchorCtr="0" anchor="t" bIns="91425" lIns="91425" spcFirstLastPara="1" rIns="91425" wrap="square" tIns="91425">
            <a:noAutofit/>
          </a:bodyPr>
          <a:lstStyle/>
          <a:p>
            <a:pPr indent="0" lvl="0" marL="0" rtl="0" algn="ctr">
              <a:lnSpc>
                <a:spcPct val="115000"/>
              </a:lnSpc>
              <a:spcBef>
                <a:spcPts val="2000"/>
              </a:spcBef>
              <a:spcAft>
                <a:spcPts val="0"/>
              </a:spcAft>
              <a:buNone/>
            </a:pPr>
            <a:r>
              <a:rPr b="1" lang="en" sz="2300">
                <a:solidFill>
                  <a:schemeClr val="accent4"/>
                </a:solidFill>
                <a:latin typeface="Arial"/>
                <a:ea typeface="Arial"/>
                <a:cs typeface="Arial"/>
                <a:sym typeface="Arial"/>
              </a:rPr>
              <a:t>PRODUCT SCOPE</a:t>
            </a:r>
            <a:endParaRPr b="1" sz="2300">
              <a:solidFill>
                <a:schemeClr val="accent4"/>
              </a:solidFill>
              <a:latin typeface="Arial"/>
              <a:ea typeface="Arial"/>
              <a:cs typeface="Arial"/>
              <a:sym typeface="Arial"/>
            </a:endParaRPr>
          </a:p>
          <a:p>
            <a:pPr indent="0" lvl="0" marL="0" rtl="0" algn="l">
              <a:spcBef>
                <a:spcPts val="600"/>
              </a:spcBef>
              <a:spcAft>
                <a:spcPts val="0"/>
              </a:spcAft>
              <a:buNone/>
            </a:pPr>
            <a:r>
              <a:t/>
            </a:r>
            <a:endParaRPr/>
          </a:p>
        </p:txBody>
      </p:sp>
      <p:sp>
        <p:nvSpPr>
          <p:cNvPr id="175" name="Google Shape;175;p20"/>
          <p:cNvSpPr txBox="1"/>
          <p:nvPr>
            <p:ph idx="1" type="body"/>
          </p:nvPr>
        </p:nvSpPr>
        <p:spPr>
          <a:xfrm>
            <a:off x="1297500" y="1307850"/>
            <a:ext cx="7038900" cy="323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Arial"/>
                <a:ea typeface="Arial"/>
                <a:cs typeface="Arial"/>
                <a:sym typeface="Arial"/>
              </a:rPr>
              <a:t>There are two types of graph. They are:</a:t>
            </a:r>
            <a:endParaRPr sz="1700">
              <a:latin typeface="Arial"/>
              <a:ea typeface="Arial"/>
              <a:cs typeface="Arial"/>
              <a:sym typeface="Arial"/>
            </a:endParaRPr>
          </a:p>
          <a:p>
            <a:pPr indent="0" lvl="0" marL="0" rtl="0" algn="l">
              <a:spcBef>
                <a:spcPts val="0"/>
              </a:spcBef>
              <a:spcAft>
                <a:spcPts val="0"/>
              </a:spcAft>
              <a:buNone/>
            </a:pPr>
            <a:r>
              <a:t/>
            </a:r>
            <a:endParaRPr sz="1700">
              <a:solidFill>
                <a:schemeClr val="lt2"/>
              </a:solidFill>
              <a:latin typeface="Arial"/>
              <a:ea typeface="Arial"/>
              <a:cs typeface="Arial"/>
              <a:sym typeface="Arial"/>
            </a:endParaRPr>
          </a:p>
          <a:p>
            <a:pPr indent="0" lvl="0" marL="0" rtl="0" algn="l">
              <a:spcBef>
                <a:spcPts val="0"/>
              </a:spcBef>
              <a:spcAft>
                <a:spcPts val="0"/>
              </a:spcAft>
              <a:buNone/>
            </a:pPr>
            <a:r>
              <a:rPr b="1" lang="en" sz="1700">
                <a:solidFill>
                  <a:schemeClr val="lt2"/>
                </a:solidFill>
                <a:latin typeface="Arial"/>
                <a:ea typeface="Arial"/>
                <a:cs typeface="Arial"/>
                <a:sym typeface="Arial"/>
              </a:rPr>
              <a:t>1) Heterogeneous graphs </a:t>
            </a:r>
            <a:endParaRPr b="1" sz="1700">
              <a:solidFill>
                <a:schemeClr val="lt2"/>
              </a:solidFill>
              <a:latin typeface="Arial"/>
              <a:ea typeface="Arial"/>
              <a:cs typeface="Arial"/>
              <a:sym typeface="Arial"/>
            </a:endParaRPr>
          </a:p>
          <a:p>
            <a:pPr indent="0" lvl="0" marL="0" rtl="0" algn="l">
              <a:spcBef>
                <a:spcPts val="0"/>
              </a:spcBef>
              <a:spcAft>
                <a:spcPts val="0"/>
              </a:spcAft>
              <a:buNone/>
            </a:pPr>
            <a:r>
              <a:rPr b="1" lang="en" sz="1700">
                <a:solidFill>
                  <a:schemeClr val="lt2"/>
                </a:solidFill>
                <a:latin typeface="Arial"/>
                <a:ea typeface="Arial"/>
                <a:cs typeface="Arial"/>
                <a:sym typeface="Arial"/>
              </a:rPr>
              <a:t>2) Homogeneous graphs </a:t>
            </a:r>
            <a:endParaRPr b="1" sz="1700">
              <a:solidFill>
                <a:schemeClr val="lt2"/>
              </a:solidFill>
              <a:latin typeface="Arial"/>
              <a:ea typeface="Arial"/>
              <a:cs typeface="Arial"/>
              <a:sym typeface="Arial"/>
            </a:endParaRPr>
          </a:p>
          <a:p>
            <a:pPr indent="0" lvl="0" marL="0" rtl="0" algn="l">
              <a:spcBef>
                <a:spcPts val="0"/>
              </a:spcBef>
              <a:spcAft>
                <a:spcPts val="0"/>
              </a:spcAft>
              <a:buNone/>
            </a:pPr>
            <a:r>
              <a:t/>
            </a:r>
            <a:endParaRPr sz="1700">
              <a:solidFill>
                <a:schemeClr val="lt2"/>
              </a:solidFill>
              <a:latin typeface="Arial"/>
              <a:ea typeface="Arial"/>
              <a:cs typeface="Arial"/>
              <a:sym typeface="Arial"/>
            </a:endParaRPr>
          </a:p>
          <a:p>
            <a:pPr indent="0" lvl="0" marL="0" rtl="0" algn="l">
              <a:spcBef>
                <a:spcPts val="0"/>
              </a:spcBef>
              <a:spcAft>
                <a:spcPts val="0"/>
              </a:spcAft>
              <a:buNone/>
            </a:pPr>
            <a:r>
              <a:rPr b="1" lang="en" sz="1700">
                <a:solidFill>
                  <a:schemeClr val="lt2"/>
                </a:solidFill>
                <a:latin typeface="Arial"/>
                <a:ea typeface="Arial"/>
                <a:cs typeface="Arial"/>
                <a:sym typeface="Arial"/>
              </a:rPr>
              <a:t>Heterogeneous graphs</a:t>
            </a:r>
            <a:r>
              <a:rPr lang="en" sz="1700">
                <a:solidFill>
                  <a:schemeClr val="lt2"/>
                </a:solidFill>
                <a:latin typeface="Arial"/>
                <a:ea typeface="Arial"/>
                <a:cs typeface="Arial"/>
                <a:sym typeface="Arial"/>
              </a:rPr>
              <a:t> </a:t>
            </a:r>
            <a:r>
              <a:rPr lang="en" sz="1700">
                <a:latin typeface="Arial"/>
                <a:ea typeface="Arial"/>
                <a:cs typeface="Arial"/>
                <a:sym typeface="Arial"/>
              </a:rPr>
              <a:t>are those which have different kinds of nodes and edges i.e they are of different types.</a:t>
            </a:r>
            <a:endParaRPr sz="1700">
              <a:latin typeface="Arial"/>
              <a:ea typeface="Arial"/>
              <a:cs typeface="Arial"/>
              <a:sym typeface="Arial"/>
            </a:endParaRPr>
          </a:p>
          <a:p>
            <a:pPr indent="0" lvl="0" marL="0" rtl="0" algn="l">
              <a:spcBef>
                <a:spcPts val="0"/>
              </a:spcBef>
              <a:spcAft>
                <a:spcPts val="0"/>
              </a:spcAft>
              <a:buNone/>
            </a:pPr>
            <a:r>
              <a:rPr b="1" lang="en" sz="1700">
                <a:solidFill>
                  <a:schemeClr val="lt2"/>
                </a:solidFill>
                <a:latin typeface="Arial"/>
                <a:ea typeface="Arial"/>
                <a:cs typeface="Arial"/>
                <a:sym typeface="Arial"/>
              </a:rPr>
              <a:t>Homogeneous graphs</a:t>
            </a:r>
            <a:r>
              <a:rPr lang="en" sz="1700">
                <a:solidFill>
                  <a:schemeClr val="lt2"/>
                </a:solidFill>
                <a:latin typeface="Arial"/>
                <a:ea typeface="Arial"/>
                <a:cs typeface="Arial"/>
                <a:sym typeface="Arial"/>
              </a:rPr>
              <a:t> </a:t>
            </a:r>
            <a:r>
              <a:rPr lang="en" sz="1700">
                <a:latin typeface="Arial"/>
                <a:ea typeface="Arial"/>
                <a:cs typeface="Arial"/>
                <a:sym typeface="Arial"/>
              </a:rPr>
              <a:t>are those which have the same (or similar) kind of nodes and edges.</a:t>
            </a:r>
            <a:endParaRPr sz="1700">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21"/>
          <p:cNvSpPr txBox="1"/>
          <p:nvPr>
            <p:ph type="title"/>
          </p:nvPr>
        </p:nvSpPr>
        <p:spPr>
          <a:xfrm>
            <a:off x="470600" y="591325"/>
            <a:ext cx="7038900" cy="122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accent4"/>
                </a:solidFill>
                <a:latin typeface="Times New Roman"/>
                <a:ea typeface="Times New Roman"/>
                <a:cs typeface="Times New Roman"/>
                <a:sym typeface="Times New Roman"/>
              </a:rPr>
              <a:t>HETEROGENOUS GRAPH   </a:t>
            </a:r>
            <a:endParaRPr b="1">
              <a:solidFill>
                <a:schemeClr val="accent4"/>
              </a:solidFill>
              <a:latin typeface="Times New Roman"/>
              <a:ea typeface="Times New Roman"/>
              <a:cs typeface="Times New Roman"/>
              <a:sym typeface="Times New Roman"/>
            </a:endParaRPr>
          </a:p>
        </p:txBody>
      </p:sp>
      <p:sp>
        <p:nvSpPr>
          <p:cNvPr id="181" name="Google Shape;181;p21"/>
          <p:cNvSpPr txBox="1"/>
          <p:nvPr>
            <p:ph idx="1" type="body"/>
          </p:nvPr>
        </p:nvSpPr>
        <p:spPr>
          <a:xfrm>
            <a:off x="718025" y="1596525"/>
            <a:ext cx="7939500" cy="2770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sz="1400">
                <a:solidFill>
                  <a:schemeClr val="lt2"/>
                </a:solidFill>
                <a:latin typeface="Arial"/>
                <a:ea typeface="Arial"/>
                <a:cs typeface="Arial"/>
                <a:sym typeface="Arial"/>
              </a:rPr>
              <a:t>Heterogeneous graph</a:t>
            </a:r>
            <a:r>
              <a:rPr lang="en" sz="1400">
                <a:solidFill>
                  <a:schemeClr val="lt2"/>
                </a:solidFill>
                <a:latin typeface="Arial"/>
                <a:ea typeface="Arial"/>
                <a:cs typeface="Arial"/>
                <a:sym typeface="Arial"/>
              </a:rPr>
              <a:t> is one of the latest concepts which has gained a lot of attention in recent times as due to the advantage of its over that of the homogenous one as it contributes very more of that in retrieving the information than the homogenous one.</a:t>
            </a:r>
            <a:endParaRPr sz="1400">
              <a:solidFill>
                <a:schemeClr val="lt2"/>
              </a:solidFill>
              <a:latin typeface="Arial"/>
              <a:ea typeface="Arial"/>
              <a:cs typeface="Arial"/>
              <a:sym typeface="Arial"/>
            </a:endParaRPr>
          </a:p>
          <a:p>
            <a:pPr indent="0" lvl="0" marL="0" rtl="0" algn="just">
              <a:spcBef>
                <a:spcPts val="0"/>
              </a:spcBef>
              <a:spcAft>
                <a:spcPts val="0"/>
              </a:spcAft>
              <a:buNone/>
            </a:pPr>
            <a:r>
              <a:rPr lang="en" sz="1400">
                <a:latin typeface="Arial"/>
                <a:ea typeface="Arial"/>
                <a:cs typeface="Arial"/>
                <a:sym typeface="Arial"/>
              </a:rPr>
              <a:t>The main reason for this being that it considers all types of possible elements of the network as nodes , and any edge between the two , ensures their connectivity , whether they being of different types of nodes , which is not being the case when we deal with the homogenous one. It will use that there will be some sort of similarities between two nodes based on the heterogeneous graph </a:t>
            </a:r>
            <a:endParaRPr sz="1400">
              <a:latin typeface="Arial"/>
              <a:ea typeface="Arial"/>
              <a:cs typeface="Arial"/>
              <a:sym typeface="Arial"/>
            </a:endParaRPr>
          </a:p>
          <a:p>
            <a:pPr indent="0" lvl="0" marL="0" rtl="0" algn="just">
              <a:spcBef>
                <a:spcPts val="0"/>
              </a:spcBef>
              <a:spcAft>
                <a:spcPts val="0"/>
              </a:spcAft>
              <a:buNone/>
            </a:pPr>
            <a:r>
              <a:rPr lang="en" sz="1400">
                <a:latin typeface="Arial"/>
                <a:ea typeface="Arial"/>
                <a:cs typeface="Arial"/>
                <a:sym typeface="Arial"/>
              </a:rPr>
              <a:t>It has various useful applications such as predicting relationships between various possibilities of two nodes possible and not only the two bugs only. </a:t>
            </a:r>
            <a:endParaRPr b="1" sz="1600">
              <a:latin typeface="Arial"/>
              <a:ea typeface="Arial"/>
              <a:cs typeface="Arial"/>
              <a:sym typeface="Arial"/>
            </a:endParaRPr>
          </a:p>
          <a:p>
            <a:pPr indent="0" lvl="0" marL="0" rtl="0" algn="l">
              <a:spcBef>
                <a:spcPts val="0"/>
              </a:spcBef>
              <a:spcAft>
                <a:spcPts val="0"/>
              </a:spcAft>
              <a:buNone/>
            </a:pPr>
            <a:r>
              <a:t/>
            </a:r>
            <a:endParaRPr sz="1200">
              <a:solidFill>
                <a:srgbClr val="000000"/>
              </a:solidFill>
              <a:latin typeface="Arial"/>
              <a:ea typeface="Arial"/>
              <a:cs typeface="Arial"/>
              <a:sym typeface="Arial"/>
            </a:endParaRPr>
          </a:p>
        </p:txBody>
      </p:sp>
      <p:pic>
        <p:nvPicPr>
          <p:cNvPr id="182" name="Google Shape;182;p21"/>
          <p:cNvPicPr preferRelativeResize="0"/>
          <p:nvPr/>
        </p:nvPicPr>
        <p:blipFill>
          <a:blip r:embed="rId3">
            <a:alphaModFix/>
          </a:blip>
          <a:stretch>
            <a:fillRect/>
          </a:stretch>
        </p:blipFill>
        <p:spPr>
          <a:xfrm>
            <a:off x="6128600" y="235750"/>
            <a:ext cx="1123700" cy="11953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