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0" r:id="rId3"/>
    <p:sldId id="271" r:id="rId4"/>
    <p:sldId id="272" r:id="rId5"/>
    <p:sldId id="257" r:id="rId6"/>
    <p:sldId id="273" r:id="rId7"/>
    <p:sldId id="274" r:id="rId8"/>
    <p:sldId id="258" r:id="rId9"/>
    <p:sldId id="275" r:id="rId10"/>
    <p:sldId id="259" r:id="rId11"/>
    <p:sldId id="260" r:id="rId12"/>
    <p:sldId id="267" r:id="rId13"/>
    <p:sldId id="262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jender" initials="D" lastIdx="1" clrIdx="0">
    <p:extLst>
      <p:ext uri="{19B8F6BF-5375-455C-9EA6-DF929625EA0E}">
        <p15:presenceInfo xmlns:p15="http://schemas.microsoft.com/office/powerpoint/2012/main" userId="Dijen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79" d="100"/>
          <a:sy n="79" d="100"/>
        </p:scale>
        <p:origin x="9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18-10-2016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18-10-2016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Telecom Churn Case Study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923692"/>
            <a:ext cx="6138856" cy="1402070"/>
          </a:xfrm>
        </p:spPr>
        <p:txBody>
          <a:bodyPr>
            <a:normAutofit/>
          </a:bodyPr>
          <a:lstStyle/>
          <a:p>
            <a:pPr algn="l"/>
            <a:r>
              <a:rPr lang="en-IN" sz="1200" dirty="0"/>
              <a:t> </a:t>
            </a:r>
            <a:endParaRPr lang="en-IN" sz="1800" dirty="0"/>
          </a:p>
          <a:p>
            <a:pPr algn="l"/>
            <a:endParaRPr lang="en-IN" sz="1800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Nageswara Reddy Kakarla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DDA1610191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dirty="0" smtClean="0"/>
              <a:t>K-NN </a:t>
            </a:r>
            <a:r>
              <a:rPr lang="en-IN" sz="2800" dirty="0"/>
              <a:t>model insights and </a:t>
            </a:r>
            <a:r>
              <a:rPr lang="en-IN" sz="2800" dirty="0" smtClean="0"/>
              <a:t>results</a:t>
            </a:r>
            <a:endParaRPr lang="en-IN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23258" y="1663644"/>
            <a:ext cx="11168742" cy="4344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/>
              <a:t> </a:t>
            </a:r>
            <a:r>
              <a:rPr lang="en-US" sz="2000" dirty="0" smtClean="0"/>
              <a:t>Following results were found when K-NN algorithm was applied on the given data set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 smtClean="0"/>
          </a:p>
          <a:p>
            <a:endParaRPr lang="en-US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Optimal value of K was found to be  </a:t>
            </a:r>
            <a:r>
              <a:rPr lang="en-US" sz="2000" b="1" dirty="0" smtClean="0"/>
              <a:t>17</a:t>
            </a:r>
            <a:r>
              <a:rPr lang="en-US" sz="2000" dirty="0" smtClean="0"/>
              <a:t> and as seen from the table above, when K=17 :</a:t>
            </a:r>
          </a:p>
          <a:p>
            <a:pPr lvl="1"/>
            <a:r>
              <a:rPr lang="en-US" sz="1600" dirty="0" smtClean="0"/>
              <a:t>Accuracy improved from 0.7172  to 0.77</a:t>
            </a:r>
          </a:p>
          <a:p>
            <a:pPr lvl="1"/>
            <a:r>
              <a:rPr lang="en-US" sz="1600" dirty="0" smtClean="0"/>
              <a:t>Specificity improved from 0.8056 to 0.9055 </a:t>
            </a:r>
            <a:endParaRPr lang="en-IN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043786"/>
              </p:ext>
            </p:extLst>
          </p:nvPr>
        </p:nvGraphicFramePr>
        <p:xfrm>
          <a:off x="1136470" y="2204555"/>
          <a:ext cx="3652098" cy="1955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2530"/>
                <a:gridCol w="673768"/>
                <a:gridCol w="685800"/>
              </a:tblGrid>
              <a:tr h="391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17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</a:tr>
              <a:tr h="391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Accuracy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0.717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0.77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91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Sensitivity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0.481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0.409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91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Specificity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0.806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0.906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910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AUC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 dirty="0">
                          <a:effectLst/>
                        </a:rPr>
                        <a:t>0.497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u="none" strike="noStrike" dirty="0">
                          <a:effectLst/>
                        </a:rPr>
                        <a:t>0.315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64705" y="2261938"/>
            <a:ext cx="4085581" cy="18889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79584" y="4198006"/>
            <a:ext cx="1455821" cy="240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ROC  Curve</a:t>
            </a:r>
            <a:endParaRPr 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dirty="0" smtClean="0"/>
              <a:t>Naïve </a:t>
            </a:r>
            <a:r>
              <a:rPr lang="en-IN" sz="2800" dirty="0"/>
              <a:t>Bayes model insights and </a:t>
            </a:r>
            <a:r>
              <a:rPr lang="en-IN" sz="2800" dirty="0" smtClean="0"/>
              <a:t>results</a:t>
            </a:r>
            <a:endParaRPr lang="en-IN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48607"/>
              </p:ext>
            </p:extLst>
          </p:nvPr>
        </p:nvGraphicFramePr>
        <p:xfrm>
          <a:off x="1455782" y="1743522"/>
          <a:ext cx="4764713" cy="3777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7903"/>
                <a:gridCol w="2476810"/>
              </a:tblGrid>
              <a:tr h="224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Parameter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2" marR="8022" marT="8022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Value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2" marR="8022" marT="8022" marB="0" anchor="b">
                    <a:solidFill>
                      <a:schemeClr val="accent1"/>
                    </a:solidFill>
                  </a:tcPr>
                </a:tc>
              </a:tr>
              <a:tr h="224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Accuracy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2" marR="8022" marT="8022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0.7018          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2" marR="8022" marT="802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4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95% CI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2" marR="8022" marT="8022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(0.6818, 0.7213)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2" marR="8022" marT="802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1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No Information Rate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2" marR="8022" marT="8022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0.7354          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2" marR="8022" marT="802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8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P-Value [</a:t>
                      </a:r>
                      <a:r>
                        <a:rPr lang="en-US" sz="1600" u="none" strike="noStrike" dirty="0" err="1">
                          <a:effectLst/>
                        </a:rPr>
                        <a:t>Acc</a:t>
                      </a:r>
                      <a:r>
                        <a:rPr lang="en-US" sz="1600" u="none" strike="noStrike" dirty="0">
                          <a:effectLst/>
                        </a:rPr>
                        <a:t> &gt; NIR]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2" marR="8022" marT="8022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0.9998                                   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2" marR="8022" marT="802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4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Sensitivity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2" marR="8022" marT="8022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0.8014          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2" marR="8022" marT="802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4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Specificity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2" marR="8022" marT="8022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0.6660          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2" marR="8022" marT="802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4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US" sz="1600" u="none" strike="noStrike" dirty="0" err="1">
                          <a:effectLst/>
                        </a:rPr>
                        <a:t>Pos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Pred</a:t>
                      </a:r>
                      <a:r>
                        <a:rPr lang="en-US" sz="1600" u="none" strike="noStrike" dirty="0">
                          <a:effectLst/>
                        </a:rPr>
                        <a:t> Value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2" marR="8022" marT="8022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0.4633          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2" marR="8022" marT="802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4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US" sz="1600" u="none" strike="noStrike" dirty="0" err="1">
                          <a:effectLst/>
                        </a:rPr>
                        <a:t>Neg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Pred</a:t>
                      </a:r>
                      <a:r>
                        <a:rPr lang="en-US" sz="1600" u="none" strike="noStrike" dirty="0">
                          <a:effectLst/>
                        </a:rPr>
                        <a:t> Value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2" marR="8022" marT="8022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0.9031          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2" marR="8022" marT="802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4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Prevalence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2" marR="8022" marT="8022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0.2646          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2" marR="8022" marT="802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4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Detection Rate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2" marR="8022" marT="8022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0.2120          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2" marR="8022" marT="802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273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Detection Prevalence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2" marR="8022" marT="8022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0.4576          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2" marR="8022" marT="802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70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Balanced Accuracy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2" marR="8022" marT="8022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0.7337          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2" marR="8022" marT="802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4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'Positive' Class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2" marR="8022" marT="8022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Yes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2" marR="8022" marT="802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246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AUC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2" marR="8022" marT="8022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0.74   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22" marR="8022" marT="802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968" y="1987304"/>
            <a:ext cx="5410955" cy="32697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06015" y="5257064"/>
            <a:ext cx="1455821" cy="240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ROC  Curve</a:t>
            </a:r>
            <a:endParaRPr 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dirty="0" smtClean="0"/>
              <a:t>Logistic </a:t>
            </a:r>
            <a:r>
              <a:rPr lang="en-IN" sz="2800" dirty="0"/>
              <a:t>Regression model insights and </a:t>
            </a:r>
            <a:r>
              <a:rPr lang="en-IN" sz="2800" dirty="0" smtClean="0"/>
              <a:t>results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636295"/>
            <a:ext cx="11168742" cy="483669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As per the data and application of Logistic Regression algorithm, following variables are most significant and create the most differentiation while predicting customer who are most likely to churn</a:t>
            </a:r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Accuracy of model measured using C-Statistics, KS- Statistics and </a:t>
            </a:r>
            <a:r>
              <a:rPr lang="en-IN" sz="2400" dirty="0" err="1" smtClean="0"/>
              <a:t>Decile</a:t>
            </a:r>
            <a:endParaRPr lang="en-IN" sz="2400" dirty="0" smtClean="0"/>
          </a:p>
          <a:p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065634"/>
              </p:ext>
            </p:extLst>
          </p:nvPr>
        </p:nvGraphicFramePr>
        <p:xfrm>
          <a:off x="2045369" y="2857500"/>
          <a:ext cx="6906126" cy="13954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4676"/>
                <a:gridCol w="883050"/>
                <a:gridCol w="883050"/>
                <a:gridCol w="2742300"/>
                <a:gridCol w="88305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Variable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Coefficient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Variable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Coefficient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</a:tr>
              <a:tr h="2810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tenure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-0.036846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PaymentMethodElectronic.check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0.455848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SeniorCitizen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0.354546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MultipleLinesYes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0.343756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ContractOne.year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-0.751674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InternetServiceFiber.optic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0.811923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ContractTwo.year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-1.606095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InternetServiceNo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-0.595472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PaperlessBilling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0.345957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</a:rPr>
                        <a:t>StreamingMoviesYes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0.408441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918149"/>
              </p:ext>
            </p:extLst>
          </p:nvPr>
        </p:nvGraphicFramePr>
        <p:xfrm>
          <a:off x="2983831" y="5016965"/>
          <a:ext cx="3713213" cy="12826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9616"/>
                <a:gridCol w="1010222"/>
                <a:gridCol w="1093375"/>
              </a:tblGrid>
              <a:tr h="24083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 dirty="0">
                          <a:effectLst/>
                        </a:rPr>
                        <a:t>Training Data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 dirty="0">
                          <a:effectLst/>
                        </a:rPr>
                        <a:t>Test Data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</a:tr>
              <a:tr h="24971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 dirty="0">
                          <a:effectLst/>
                        </a:rPr>
                        <a:t>AIC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4158.2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1801.2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71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 dirty="0">
                          <a:effectLst/>
                        </a:rPr>
                        <a:t>C-Statistics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0.8424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0.8411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71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 dirty="0">
                          <a:effectLst/>
                        </a:rPr>
                        <a:t>KS-Statistics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0.52686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0.5265818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4971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 dirty="0" err="1">
                          <a:effectLst/>
                        </a:rPr>
                        <a:t>Decile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2nd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3rd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543" y="1512552"/>
            <a:ext cx="11168742" cy="4702969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As </a:t>
            </a:r>
            <a:r>
              <a:rPr lang="en-IN" sz="2400" dirty="0"/>
              <a:t>c</a:t>
            </a:r>
            <a:r>
              <a:rPr lang="en-IN" sz="2400" dirty="0" smtClean="0"/>
              <a:t>hurned customers are positive class and we would like to predict customers who are going to churn accurately. Therefore, true positive(Sensitivity) rate should be high.</a:t>
            </a:r>
          </a:p>
          <a:p>
            <a:r>
              <a:rPr lang="en-IN" sz="2400" dirty="0" smtClean="0"/>
              <a:t>With more than 75% accuracy Sensitivity was found to be 75% at 0.3 probability threshold. </a:t>
            </a:r>
            <a:endParaRPr lang="en-IN" sz="2400" dirty="0"/>
          </a:p>
          <a:p>
            <a:r>
              <a:rPr lang="en-IN" sz="2400" dirty="0" smtClean="0"/>
              <a:t>Also keeps Specificity high at nearly 75%</a:t>
            </a:r>
          </a:p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dirty="0" smtClean="0"/>
              <a:t>Logistic </a:t>
            </a:r>
            <a:r>
              <a:rPr lang="en-IN" sz="2800" dirty="0"/>
              <a:t>Regression model insights and results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24" y="4090880"/>
            <a:ext cx="4322633" cy="2469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347" y="4090881"/>
            <a:ext cx="4358727" cy="24699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25842" y="5181402"/>
            <a:ext cx="1900989" cy="288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Training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19668" y="5195333"/>
            <a:ext cx="1900989" cy="288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Data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660817"/>
              </p:ext>
            </p:extLst>
          </p:nvPr>
        </p:nvGraphicFramePr>
        <p:xfrm>
          <a:off x="6876908" y="2803357"/>
          <a:ext cx="3573378" cy="1047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1126"/>
                <a:gridCol w="1191126"/>
                <a:gridCol w="1191126"/>
              </a:tblGrid>
              <a:tr h="240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Training Data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dirty="0">
                          <a:effectLst/>
                        </a:rPr>
                        <a:t>Test Data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</a:tr>
              <a:tr h="31773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dirty="0">
                          <a:effectLst/>
                        </a:rPr>
                        <a:t>Accuracy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u="none" strike="noStrike" dirty="0">
                          <a:effectLst/>
                        </a:rPr>
                        <a:t>0.762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u="none" strike="noStrike" dirty="0">
                          <a:effectLst/>
                        </a:rPr>
                        <a:t>0.754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04537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dirty="0">
                          <a:effectLst/>
                        </a:rPr>
                        <a:t>Specificity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u="none" strike="noStrike" dirty="0">
                          <a:effectLst/>
                        </a:rPr>
                        <a:t>0.763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u="none" strike="noStrike" dirty="0">
                          <a:effectLst/>
                        </a:rPr>
                        <a:t>0.749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10974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dirty="0">
                          <a:effectLst/>
                        </a:rPr>
                        <a:t>Sensitivity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u="none" strike="noStrike" dirty="0">
                          <a:effectLst/>
                        </a:rPr>
                        <a:t>0.761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u="none" strike="noStrike" dirty="0">
                          <a:effectLst/>
                        </a:rPr>
                        <a:t>0.77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448425" y="5469708"/>
            <a:ext cx="1455821" cy="240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ROC  Curve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42251" y="5469708"/>
            <a:ext cx="1455821" cy="240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ROC  Curve</a:t>
            </a:r>
            <a:endParaRPr 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SVM creates the hyperplane classifier and the cost function signifies the extent of misclassification allowed. </a:t>
            </a:r>
            <a:endParaRPr lang="en-IN" sz="2400" dirty="0"/>
          </a:p>
          <a:p>
            <a:r>
              <a:rPr lang="en-IN" sz="2400" dirty="0" smtClean="0"/>
              <a:t>The cost function varies between 0.01 &amp; .1 and tune function choose the best value from the range</a:t>
            </a:r>
          </a:p>
          <a:p>
            <a:r>
              <a:rPr lang="en-IN" sz="2400" dirty="0" smtClean="0"/>
              <a:t>Tune function choose .06 which </a:t>
            </a:r>
            <a:r>
              <a:rPr lang="en-IN" sz="2400" dirty="0" smtClean="0"/>
              <a:t>gives </a:t>
            </a:r>
          </a:p>
          <a:p>
            <a:pPr lvl="1"/>
            <a:r>
              <a:rPr lang="en-IN" sz="2000" dirty="0" smtClean="0"/>
              <a:t>80 </a:t>
            </a:r>
            <a:r>
              <a:rPr lang="en-IN" sz="2000" dirty="0" smtClean="0"/>
              <a:t>% </a:t>
            </a:r>
            <a:r>
              <a:rPr lang="en-IN" sz="2000" dirty="0"/>
              <a:t>A</a:t>
            </a:r>
            <a:r>
              <a:rPr lang="en-IN" sz="2000" dirty="0" smtClean="0"/>
              <a:t>ccuracy</a:t>
            </a:r>
            <a:endParaRPr lang="en-IN" sz="2000" dirty="0"/>
          </a:p>
          <a:p>
            <a:pPr lvl="1"/>
            <a:r>
              <a:rPr lang="en-IN" sz="2000" dirty="0" smtClean="0"/>
              <a:t>Sensitivity </a:t>
            </a:r>
            <a:r>
              <a:rPr lang="en-IN" sz="2000" dirty="0" smtClean="0"/>
              <a:t>is 54 % with positive </a:t>
            </a:r>
            <a:br>
              <a:rPr lang="en-IN" sz="2000" dirty="0" smtClean="0"/>
            </a:br>
            <a:r>
              <a:rPr lang="en-IN" sz="2000" dirty="0" smtClean="0"/>
              <a:t>class as </a:t>
            </a:r>
            <a:r>
              <a:rPr lang="en-IN" sz="2000" dirty="0" smtClean="0"/>
              <a:t>yes.</a:t>
            </a:r>
          </a:p>
          <a:p>
            <a:pPr lvl="1"/>
            <a:r>
              <a:rPr lang="en-IN" sz="2000" dirty="0" smtClean="0"/>
              <a:t>Specificity </a:t>
            </a:r>
            <a:r>
              <a:rPr lang="en-IN" sz="2000" dirty="0" smtClean="0"/>
              <a:t>is 90 % with positive class </a:t>
            </a:r>
            <a:br>
              <a:rPr lang="en-IN" sz="2000" dirty="0" smtClean="0"/>
            </a:br>
            <a:r>
              <a:rPr lang="en-IN" sz="2000" dirty="0" smtClean="0"/>
              <a:t>as yes</a:t>
            </a:r>
            <a:r>
              <a:rPr lang="en-IN" sz="2000" dirty="0" smtClean="0"/>
              <a:t>.</a:t>
            </a:r>
          </a:p>
          <a:p>
            <a:pPr marL="457200" lvl="1" indent="0" algn="ctr">
              <a:buNone/>
            </a:pPr>
            <a:endParaRPr lang="en-IN" sz="2000" dirty="0"/>
          </a:p>
          <a:p>
            <a:pPr marL="457200" lvl="1" indent="0" algn="ctr">
              <a:buNone/>
            </a:pPr>
            <a:r>
              <a:rPr lang="en-IN" sz="2000" b="1" dirty="0" smtClean="0"/>
              <a:t>This </a:t>
            </a:r>
            <a:r>
              <a:rPr lang="en-IN" sz="2000" b="1" dirty="0" smtClean="0"/>
              <a:t>indicates  </a:t>
            </a:r>
            <a:r>
              <a:rPr lang="en-IN" sz="2000" b="1" dirty="0" smtClean="0"/>
              <a:t>model </a:t>
            </a:r>
            <a:r>
              <a:rPr lang="en-IN" sz="2000" b="1" dirty="0" smtClean="0"/>
              <a:t>identifies which customer will </a:t>
            </a:r>
            <a:r>
              <a:rPr lang="en-IN" sz="2000" b="1" u="sng" dirty="0" smtClean="0"/>
              <a:t>not churn</a:t>
            </a:r>
            <a:r>
              <a:rPr lang="en-IN" sz="2000" b="1" dirty="0" smtClean="0"/>
              <a:t> better i.e. 90 %</a:t>
            </a:r>
          </a:p>
          <a:p>
            <a:endParaRPr lang="en-IN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sz="2800" dirty="0" smtClean="0"/>
              <a:t>SVM </a:t>
            </a:r>
            <a:r>
              <a:rPr lang="en-IN" sz="2800" dirty="0"/>
              <a:t>Model insights and </a:t>
            </a:r>
            <a:r>
              <a:rPr lang="en-IN" sz="2800" dirty="0" smtClean="0"/>
              <a:t>results</a:t>
            </a:r>
            <a:endParaRPr lang="en-IN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00136"/>
              </p:ext>
            </p:extLst>
          </p:nvPr>
        </p:nvGraphicFramePr>
        <p:xfrm>
          <a:off x="5930607" y="3618314"/>
          <a:ext cx="4380990" cy="1173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330"/>
                <a:gridCol w="1460330"/>
                <a:gridCol w="1460330"/>
              </a:tblGrid>
              <a:tr h="391047">
                <a:tc>
                  <a:txBody>
                    <a:bodyPr/>
                    <a:lstStyle/>
                    <a:p>
                      <a:r>
                        <a:rPr lang="en-US" dirty="0" smtClean="0"/>
                        <a:t>Prediction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91047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257</a:t>
                      </a:r>
                      <a:endParaRPr lang="en-US" dirty="0"/>
                    </a:p>
                  </a:txBody>
                  <a:tcPr/>
                </a:tc>
              </a:tr>
              <a:tr h="391047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410143"/>
              </p:ext>
            </p:extLst>
          </p:nvPr>
        </p:nvGraphicFramePr>
        <p:xfrm>
          <a:off x="5930606" y="3247474"/>
          <a:ext cx="43809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99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        Reference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88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dirty="0" smtClean="0"/>
              <a:t>Objective of Analysis and 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Business objective : To minimise customer churn</a:t>
            </a:r>
          </a:p>
          <a:p>
            <a:r>
              <a:rPr lang="en-IN" sz="2400" dirty="0" smtClean="0"/>
              <a:t>Objective of analysis : To predict customer who are likely to churn</a:t>
            </a:r>
          </a:p>
          <a:p>
            <a:r>
              <a:rPr lang="en-IN" sz="2400" dirty="0" smtClean="0"/>
              <a:t>Customer attributes available : </a:t>
            </a:r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endParaRPr lang="en-IN" sz="2400" dirty="0" smtClean="0"/>
          </a:p>
          <a:p>
            <a:r>
              <a:rPr lang="en-IN" sz="2400" dirty="0" smtClean="0"/>
              <a:t>Use of results : Company can focus on retaining customers who are likely to churn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323113"/>
              </p:ext>
            </p:extLst>
          </p:nvPr>
        </p:nvGraphicFramePr>
        <p:xfrm>
          <a:off x="3729790" y="3224463"/>
          <a:ext cx="28702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973"/>
                <a:gridCol w="608254"/>
                <a:gridCol w="1130973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TotalCharges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SeniorCitizen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Churn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Partner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MultipleLines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Dependents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InternetService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tenure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OnlineSecurity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PhoneService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OnlineBackup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Contract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DeviceProtection: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PaperlessBilling: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TechSupport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PaymentMethod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StreamingTV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MonthlyCharges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StreamingMovies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49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Sample customer dataset of 7043 observations</a:t>
            </a:r>
          </a:p>
          <a:p>
            <a:r>
              <a:rPr lang="en-IN" dirty="0" smtClean="0"/>
              <a:t>Data already classified into customer who have churned</a:t>
            </a:r>
          </a:p>
          <a:p>
            <a:r>
              <a:rPr lang="en-IN" dirty="0" smtClean="0"/>
              <a:t>Division of data into train and test datasets</a:t>
            </a:r>
          </a:p>
          <a:p>
            <a:r>
              <a:rPr lang="en-IN" dirty="0" smtClean="0"/>
              <a:t>Application of popular predictive analysis algorithms on train and test datasets</a:t>
            </a:r>
          </a:p>
          <a:p>
            <a:endParaRPr lang="en-IN" dirty="0" smtClean="0"/>
          </a:p>
          <a:p>
            <a:pPr lvl="1"/>
            <a:r>
              <a:rPr lang="en-IN" dirty="0" smtClean="0"/>
              <a:t>K-KNN</a:t>
            </a:r>
          </a:p>
          <a:p>
            <a:pPr lvl="1"/>
            <a:r>
              <a:rPr lang="en-IN" dirty="0" smtClean="0"/>
              <a:t>Naïve-Bayes</a:t>
            </a:r>
          </a:p>
          <a:p>
            <a:pPr lvl="1"/>
            <a:r>
              <a:rPr lang="en-IN" dirty="0" smtClean="0"/>
              <a:t>Logistic Regression</a:t>
            </a:r>
          </a:p>
          <a:p>
            <a:pPr lvl="1"/>
            <a:r>
              <a:rPr lang="en-IN" dirty="0" smtClean="0"/>
              <a:t>SVM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77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dirty="0" smtClean="0"/>
              <a:t>Methodology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Check effectiveness of algorithms used based on  following parameters</a:t>
            </a:r>
          </a:p>
          <a:p>
            <a:pPr marL="0" indent="0">
              <a:buNone/>
            </a:pPr>
            <a:endParaRPr lang="en-IN" dirty="0" smtClean="0"/>
          </a:p>
          <a:p>
            <a:pPr lvl="1"/>
            <a:r>
              <a:rPr lang="en-IN" dirty="0" smtClean="0"/>
              <a:t>Accuracy</a:t>
            </a:r>
          </a:p>
          <a:p>
            <a:pPr lvl="1"/>
            <a:r>
              <a:rPr lang="en-IN" dirty="0" smtClean="0"/>
              <a:t>Specificity</a:t>
            </a:r>
          </a:p>
          <a:p>
            <a:pPr lvl="1"/>
            <a:r>
              <a:rPr lang="en-IN" dirty="0" smtClean="0"/>
              <a:t>Sensitivity</a:t>
            </a:r>
          </a:p>
          <a:p>
            <a:pPr lvl="1"/>
            <a:r>
              <a:rPr lang="en-IN" dirty="0" smtClean="0"/>
              <a:t>AUC(If applicable)</a:t>
            </a:r>
          </a:p>
          <a:p>
            <a:pPr lvl="1"/>
            <a:r>
              <a:rPr lang="en-IN" dirty="0" smtClean="0"/>
              <a:t>C – Statistic </a:t>
            </a:r>
            <a:r>
              <a:rPr lang="en-IN" dirty="0"/>
              <a:t>(If applicable)</a:t>
            </a:r>
          </a:p>
          <a:p>
            <a:pPr lvl="1"/>
            <a:r>
              <a:rPr lang="en-IN" dirty="0" smtClean="0"/>
              <a:t>KS – </a:t>
            </a:r>
            <a:r>
              <a:rPr lang="en-IN" dirty="0"/>
              <a:t>Statistic (If applicable)</a:t>
            </a:r>
          </a:p>
          <a:p>
            <a:pPr marL="457200" lvl="1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297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79"/>
            <a:ext cx="9313817" cy="127294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 </a:t>
            </a:r>
            <a:r>
              <a:rPr lang="en-IN" sz="2800" b="1" dirty="0" smtClean="0"/>
              <a:t>EDA – Churn more among recent customers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Not enough effort to retain new customers?</a:t>
            </a:r>
            <a:br>
              <a:rPr lang="en-IN" sz="2800" dirty="0" smtClean="0"/>
            </a:br>
            <a:r>
              <a:rPr lang="en-IN" sz="2800" dirty="0" smtClean="0"/>
              <a:t>Service plans not attractive?</a:t>
            </a:r>
            <a:endParaRPr lang="en-I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15" y="2057400"/>
            <a:ext cx="10927970" cy="4609694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8746957" y="1276549"/>
            <a:ext cx="1330350" cy="612648"/>
          </a:xfrm>
          <a:prstGeom prst="wedgeEllipseCallout">
            <a:avLst>
              <a:gd name="adj1" fmla="val -86853"/>
              <a:gd name="adj2" fmla="val -121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???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Display graphs to interpret the causal relationships between the variables such as churn, tenure, total charges etc.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348916"/>
            <a:ext cx="9313817" cy="114730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 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sz="2800" b="1" dirty="0" smtClean="0"/>
              <a:t>EDA – Churn more in users of fibre optic connection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Expensive thus not worth the money?</a:t>
            </a:r>
            <a:br>
              <a:rPr lang="en-IN" sz="2800" dirty="0" smtClean="0"/>
            </a:br>
            <a:r>
              <a:rPr lang="en-IN" sz="2800" dirty="0" smtClean="0"/>
              <a:t>Quality of service not good?</a:t>
            </a:r>
            <a:br>
              <a:rPr lang="en-IN" sz="2800" dirty="0" smtClean="0"/>
            </a:b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9" y="1672389"/>
            <a:ext cx="11428571" cy="503080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8277725" y="883570"/>
            <a:ext cx="1330350" cy="612648"/>
          </a:xfrm>
          <a:prstGeom prst="wedgeEllipseCallout">
            <a:avLst>
              <a:gd name="adj1" fmla="val -81427"/>
              <a:gd name="adj2" fmla="val 232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???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18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114059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 </a:t>
            </a:r>
            <a:r>
              <a:rPr lang="en-IN" sz="2800" b="1" dirty="0" smtClean="0"/>
              <a:t>EDA – Among new customers mailed checks user churn more</a:t>
            </a:r>
            <a:br>
              <a:rPr lang="en-IN" sz="2800" b="1" dirty="0" smtClean="0"/>
            </a:br>
            <a:r>
              <a:rPr lang="en-IN" sz="2800" dirty="0" smtClean="0"/>
              <a:t>Check not reaching in time?</a:t>
            </a:r>
            <a:br>
              <a:rPr lang="en-IN" sz="2800" dirty="0" smtClean="0"/>
            </a:br>
            <a:r>
              <a:rPr lang="en-IN" sz="2800" dirty="0" smtClean="0"/>
              <a:t>Discontinuation of service even after payment?</a:t>
            </a:r>
            <a:endParaRPr lang="en-IN" sz="2800" dirty="0"/>
          </a:p>
        </p:txBody>
      </p:sp>
      <p:sp>
        <p:nvSpPr>
          <p:cNvPr id="7" name="Oval Callout 6"/>
          <p:cNvSpPr/>
          <p:nvPr/>
        </p:nvSpPr>
        <p:spPr>
          <a:xfrm>
            <a:off x="1046747" y="1168026"/>
            <a:ext cx="1330350" cy="612648"/>
          </a:xfrm>
          <a:prstGeom prst="wedgeEllipseCallout">
            <a:avLst>
              <a:gd name="adj1" fmla="val 73224"/>
              <a:gd name="adj2" fmla="val -62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???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88" y="1949115"/>
            <a:ext cx="11428571" cy="471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2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74559" y="252663"/>
            <a:ext cx="9475728" cy="124355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 </a:t>
            </a:r>
            <a:r>
              <a:rPr lang="en-IN" sz="2800" b="1" dirty="0" smtClean="0"/>
              <a:t>EDA- Most recent customers buy month-to-month and churn more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Not enough effort to upsell?</a:t>
            </a:r>
            <a:br>
              <a:rPr lang="en-IN" sz="2800" dirty="0" smtClean="0"/>
            </a:br>
            <a:r>
              <a:rPr lang="en-IN" sz="2800" dirty="0" smtClean="0"/>
              <a:t>Longer plans are not economical for customers?</a:t>
            </a:r>
            <a:endParaRPr lang="en-IN" sz="2800" dirty="0"/>
          </a:p>
        </p:txBody>
      </p:sp>
      <p:sp>
        <p:nvSpPr>
          <p:cNvPr id="6" name="Oval Callout 5"/>
          <p:cNvSpPr/>
          <p:nvPr/>
        </p:nvSpPr>
        <p:spPr>
          <a:xfrm>
            <a:off x="8987589" y="969973"/>
            <a:ext cx="1330350" cy="596284"/>
          </a:xfrm>
          <a:prstGeom prst="wedgeEllipseCallout">
            <a:avLst>
              <a:gd name="adj1" fmla="val -96802"/>
              <a:gd name="adj2" fmla="val -335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???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14" y="1708484"/>
            <a:ext cx="11428571" cy="495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74559" y="481262"/>
            <a:ext cx="9475728" cy="113096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 </a:t>
            </a:r>
            <a:r>
              <a:rPr lang="en-IN" sz="2800" b="1" dirty="0" smtClean="0"/>
              <a:t>EDA- Most recent senior citizen churn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Lack of technical support?</a:t>
            </a:r>
            <a:br>
              <a:rPr lang="en-IN" sz="2800" dirty="0" smtClean="0"/>
            </a:br>
            <a:r>
              <a:rPr lang="en-IN" sz="2800" dirty="0" smtClean="0"/>
              <a:t>Sophisticated new technology turning them away?</a:t>
            </a:r>
            <a:br>
              <a:rPr lang="en-IN" sz="2800" dirty="0" smtClean="0"/>
            </a:br>
            <a:endParaRPr lang="en-IN" sz="2800" dirty="0"/>
          </a:p>
        </p:txBody>
      </p:sp>
      <p:sp>
        <p:nvSpPr>
          <p:cNvPr id="6" name="Oval Callout 5"/>
          <p:cNvSpPr/>
          <p:nvPr/>
        </p:nvSpPr>
        <p:spPr>
          <a:xfrm>
            <a:off x="8614610" y="481262"/>
            <a:ext cx="1330350" cy="612648"/>
          </a:xfrm>
          <a:prstGeom prst="wedgeEllipseCallout">
            <a:avLst>
              <a:gd name="adj1" fmla="val -81427"/>
              <a:gd name="adj2" fmla="val 4482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???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14" y="1720515"/>
            <a:ext cx="11428571" cy="494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80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752</TotalTime>
  <Words>565</Words>
  <Application>Microsoft Office PowerPoint</Application>
  <PresentationFormat>Widescreen</PresentationFormat>
  <Paragraphs>220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Lucida Console</vt:lpstr>
      <vt:lpstr>Times New Roman</vt:lpstr>
      <vt:lpstr>Office Theme</vt:lpstr>
      <vt:lpstr>Telecom Churn Case Study  SUBMISSION </vt:lpstr>
      <vt:lpstr>Objective of Analysis and Conclusion</vt:lpstr>
      <vt:lpstr>Methodology</vt:lpstr>
      <vt:lpstr>Methodology</vt:lpstr>
      <vt:lpstr> EDA – Churn more among recent customers Not enough effort to retain new customers? Service plans not attractive?</vt:lpstr>
      <vt:lpstr>  EDA – Churn more in users of fibre optic connection Expensive thus not worth the money? Quality of service not good? </vt:lpstr>
      <vt:lpstr> EDA – Among new customers mailed checks user churn more Check not reaching in time? Discontinuation of service even after payment?</vt:lpstr>
      <vt:lpstr> EDA- Most recent customers buy month-to-month and churn more Not enough effort to upsell? Longer plans are not economical for customers?</vt:lpstr>
      <vt:lpstr> EDA- Most recent senior citizen churn Lack of technical support? Sophisticated new technology turning them away? </vt:lpstr>
      <vt:lpstr> K-NN model insights and results</vt:lpstr>
      <vt:lpstr> Naïve Bayes model insights and results</vt:lpstr>
      <vt:lpstr> Logistic Regression model insights and results</vt:lpstr>
      <vt:lpstr> Logistic Regression model insights and results </vt:lpstr>
      <vt:lpstr> SVM Model insights and 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Dijender</cp:lastModifiedBy>
  <cp:revision>64</cp:revision>
  <dcterms:created xsi:type="dcterms:W3CDTF">2016-06-09T08:16:28Z</dcterms:created>
  <dcterms:modified xsi:type="dcterms:W3CDTF">2016-10-18T17:08:30Z</dcterms:modified>
</cp:coreProperties>
</file>