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Oswald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7" roundtripDataSignature="AMtx7mhssT+CBmUAEenzFK4vSYWyPHNM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577DD9-973D-483A-86EE-4749AFA88883}">
  <a:tblStyle styleId="{E5577DD9-973D-483A-86EE-4749AFA8888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EED"/>
          </a:solidFill>
        </a:fill>
      </a:tcStyle>
    </a:wholeTbl>
    <a:band1H>
      <a:tcTxStyle b="off" i="off"/>
      <a:tcStyle>
        <a:tcBdr/>
        <a:fill>
          <a:solidFill>
            <a:srgbClr val="CADCD9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CD9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254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8308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ad3a2970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8ad3a2970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211c9cc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8211c9cc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a10113e2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8a10113e2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Not covering all.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211c9cca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8211c9cca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7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0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8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" name="Google Shape;46;p8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" name="Google Shape;47;p8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1" name="Google Shape;51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8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3"/>
          <p:cNvSpPr txBox="1">
            <a:spLocks noGrp="1"/>
          </p:cNvSpPr>
          <p:nvPr>
            <p:ph type="dt" idx="10"/>
          </p:nvPr>
        </p:nvSpPr>
        <p:spPr>
          <a:xfrm>
            <a:off x="6727825" y="4806554"/>
            <a:ext cx="191928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73"/>
          <p:cNvSpPr txBox="1">
            <a:spLocks noGrp="1"/>
          </p:cNvSpPr>
          <p:nvPr>
            <p:ph type="ftr" idx="11"/>
          </p:nvPr>
        </p:nvSpPr>
        <p:spPr>
          <a:xfrm>
            <a:off x="4379913" y="4806554"/>
            <a:ext cx="235108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7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sql.oracle.com/apex/f?p=590:1:6586998004394::NO:R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d.ekstrandom.net/teaching/cs4332-f15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s.bmc.com/wp-content/uploads/2016/06/database-blue.png" TargetMode="External"/><Relationship Id="rId5" Type="http://schemas.openxmlformats.org/officeDocument/2006/relationships/hyperlink" Target="https://www.bmc.com/blogs/dbms-database-management-systems/" TargetMode="External"/><Relationship Id="rId4" Type="http://schemas.openxmlformats.org/officeDocument/2006/relationships/hyperlink" Target="https://https/bit.ly/31eE2A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book.com/db6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db-book.com/db7/index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311700" y="374275"/>
            <a:ext cx="8520600" cy="24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400">
                <a:latin typeface="Oswald"/>
                <a:ea typeface="Oswald"/>
                <a:cs typeface="Oswald"/>
                <a:sym typeface="Oswald"/>
              </a:rPr>
              <a:t>15CSE302 </a:t>
            </a:r>
            <a:r>
              <a:rPr lang="en-US" sz="3600">
                <a:latin typeface="Oswald"/>
                <a:ea typeface="Oswald"/>
                <a:cs typeface="Oswald"/>
                <a:sym typeface="Oswald"/>
              </a:rPr>
              <a:t>Database Management Systems</a:t>
            </a:r>
            <a:r>
              <a:rPr lang="en-US" sz="4400"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-US" sz="4400">
                <a:latin typeface="Oswald"/>
                <a:ea typeface="Oswald"/>
                <a:cs typeface="Oswald"/>
                <a:sym typeface="Oswald"/>
              </a:rPr>
            </a:br>
            <a:r>
              <a:rPr lang="en-US" sz="3200">
                <a:latin typeface="Oswald"/>
                <a:ea typeface="Oswald"/>
                <a:cs typeface="Oswald"/>
                <a:sym typeface="Oswald"/>
              </a:rPr>
              <a:t>COURSE DESCRIPTION</a:t>
            </a:r>
            <a:r>
              <a:rPr lang="en-US" sz="440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4400"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-US" sz="4400">
                <a:latin typeface="Oswald"/>
                <a:ea typeface="Oswald"/>
                <a:cs typeface="Oswald"/>
                <a:sym typeface="Oswald"/>
              </a:rPr>
            </a:br>
            <a:r>
              <a:rPr lang="en-US" sz="1500" b="1">
                <a:solidFill>
                  <a:srgbClr val="F1C232"/>
                </a:solidFill>
              </a:rPr>
              <a:t>B.Tech /III Year CSE/V Semester                           L T P C  2 0 2 3</a:t>
            </a:r>
            <a:endParaRPr sz="1500" b="1">
              <a:solidFill>
                <a:srgbClr val="F1C23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500" b="1">
              <a:solidFill>
                <a:srgbClr val="F1C23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1100" b="1">
                <a:solidFill>
                  <a:srgbClr val="F1C232"/>
                </a:solidFill>
              </a:rPr>
              <a:t>                                                       	   </a:t>
            </a:r>
            <a:endParaRPr sz="4400">
              <a:solidFill>
                <a:srgbClr val="F1C23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1"/>
          </p:nvPr>
        </p:nvSpPr>
        <p:spPr>
          <a:xfrm>
            <a:off x="4601818" y="2824777"/>
            <a:ext cx="4319934" cy="200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b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DBMS Team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b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Dr G Jeyakumar</a:t>
            </a:r>
            <a:endParaRPr sz="1600" b="1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b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Bindu K R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b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Dr Priyanka Kumar 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b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R. Manjusha</a:t>
            </a:r>
            <a:endParaRPr sz="1600" b="1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Department of CSE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Amrita School of Engineering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341517" y="16672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>
                <a:latin typeface="Oswald"/>
                <a:ea typeface="Oswald"/>
                <a:cs typeface="Oswald"/>
                <a:sym typeface="Oswald"/>
              </a:rPr>
              <a:t>Course Outcomes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Google Shape;138;p8"/>
          <p:cNvSpPr txBox="1">
            <a:spLocks noGrp="1"/>
          </p:cNvSpPr>
          <p:nvPr>
            <p:ph type="body" idx="1"/>
          </p:nvPr>
        </p:nvSpPr>
        <p:spPr>
          <a:xfrm>
            <a:off x="331578" y="715152"/>
            <a:ext cx="8520600" cy="4120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FFC000"/>
                </a:solidFill>
              </a:rPr>
              <a:t> </a:t>
            </a:r>
            <a:endParaRPr/>
          </a:p>
        </p:txBody>
      </p:sp>
      <p:graphicFrame>
        <p:nvGraphicFramePr>
          <p:cNvPr id="139" name="Google Shape;139;p8"/>
          <p:cNvGraphicFramePr/>
          <p:nvPr/>
        </p:nvGraphicFramePr>
        <p:xfrm>
          <a:off x="467138" y="781276"/>
          <a:ext cx="8488025" cy="4016635"/>
        </p:xfrm>
        <a:graphic>
          <a:graphicData uri="http://schemas.openxmlformats.org/drawingml/2006/table">
            <a:tbl>
              <a:tblPr firstRow="1" firstCol="1" bandRow="1">
                <a:noFill/>
                <a:tableStyleId>{E5577DD9-973D-483A-86EE-4749AFA88883}</a:tableStyleId>
              </a:tblPr>
              <a:tblGrid>
                <a:gridCol w="97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COs</a:t>
                      </a:r>
                      <a:endParaRPr sz="1400" u="none" strike="noStrike" cap="none"/>
                    </a:p>
                  </a:txBody>
                  <a:tcPr marL="65525" marR="6552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Course Outcome</a:t>
                      </a:r>
                      <a:endParaRPr sz="1400" u="none" strike="noStrike" cap="none"/>
                    </a:p>
                  </a:txBody>
                  <a:tcPr marL="65525" marR="6552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Bloom’s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Taxonomy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Level</a:t>
                      </a:r>
                      <a:endParaRPr sz="1400" u="none" strike="noStrike" cap="none"/>
                    </a:p>
                  </a:txBody>
                  <a:tcPr marL="65525" marR="6552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No of Hours</a:t>
                      </a:r>
                      <a:endParaRPr sz="1400" u="none" strike="noStrike" cap="none"/>
                    </a:p>
                  </a:txBody>
                  <a:tcPr marL="65525" marR="6552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 1</a:t>
                      </a:r>
                      <a:endParaRPr sz="1400" u="none" strike="noStrike" cap="none"/>
                    </a:p>
                  </a:txBody>
                  <a:tcPr marL="65525" marR="6552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Understand</a:t>
                      </a:r>
                      <a:r>
                        <a:rPr lang="en-US" sz="2000" b="0" i="0" u="none" strike="noStrike" cap="none">
                          <a:solidFill>
                            <a:srgbClr val="EF86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the fundamentals and architecture of database systems.</a:t>
                      </a:r>
                      <a:endParaRPr sz="1400" u="none" strike="noStrike" cap="none"/>
                    </a:p>
                  </a:txBody>
                  <a:tcPr marL="65525" marR="655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L2</a:t>
                      </a:r>
                      <a:endParaRPr sz="1400" u="none" strike="noStrike" cap="none"/>
                    </a:p>
                  </a:txBody>
                  <a:tcPr marL="65525" marR="6552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6</a:t>
                      </a:r>
                      <a:endParaRPr sz="1400" u="none" strike="noStrike" cap="none"/>
                    </a:p>
                  </a:txBody>
                  <a:tcPr marL="65525" marR="6552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 2</a:t>
                      </a:r>
                      <a:endParaRPr sz="1400" u="none" strike="noStrike" cap="none"/>
                    </a:p>
                  </a:txBody>
                  <a:tcPr marL="65525" marR="6552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Formulate </a:t>
                      </a:r>
                      <a:r>
                        <a:rPr lang="en-US" sz="2000" b="0" i="0" u="none" strike="noStrike" cap="none">
                          <a:solidFill>
                            <a:srgbClr val="EF86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and </a:t>
                      </a:r>
                      <a:r>
                        <a:rPr lang="en-US" sz="2000" b="0" i="0" u="none" strike="noStrike" cap="none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apply</a:t>
                      </a:r>
                      <a:r>
                        <a:rPr lang="en-US" sz="2000" b="0" i="0" u="none" strike="noStrike" cap="none">
                          <a:solidFill>
                            <a:srgbClr val="EF86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relational algebraic expressions, SQL and PL/SQL to query relational databases.   </a:t>
                      </a:r>
                      <a:endParaRPr sz="1400" u="none" strike="noStrike" cap="none"/>
                    </a:p>
                  </a:txBody>
                  <a:tcPr marL="65525" marR="655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L3</a:t>
                      </a:r>
                      <a:endParaRPr sz="1400" u="none" strike="noStrike" cap="none"/>
                    </a:p>
                  </a:txBody>
                  <a:tcPr marL="65525" marR="6552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22</a:t>
                      </a:r>
                      <a:endParaRPr sz="1400" u="none" strike="noStrike" cap="none"/>
                    </a:p>
                  </a:txBody>
                  <a:tcPr marL="65525" marR="6552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 3</a:t>
                      </a:r>
                      <a:endParaRPr sz="1400" u="none" strike="noStrike" cap="none"/>
                    </a:p>
                  </a:txBody>
                  <a:tcPr marL="65525" marR="6552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Design</a:t>
                      </a:r>
                      <a:r>
                        <a:rPr lang="en-US" sz="2000" b="0" i="0" u="none" strike="noStrike" cap="none">
                          <a:solidFill>
                            <a:srgbClr val="EF86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and build ER models for real world applications.      </a:t>
                      </a:r>
                      <a:endParaRPr sz="1400" u="none" strike="noStrike" cap="none"/>
                    </a:p>
                  </a:txBody>
                  <a:tcPr marL="65525" marR="655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L4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 </a:t>
                      </a:r>
                      <a:endParaRPr sz="1400" u="none" strike="noStrike" cap="none"/>
                    </a:p>
                  </a:txBody>
                  <a:tcPr marL="65525" marR="6552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9</a:t>
                      </a:r>
                      <a:endParaRPr sz="1400" u="none" strike="noStrike" cap="none"/>
                    </a:p>
                  </a:txBody>
                  <a:tcPr marL="65525" marR="6552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 4</a:t>
                      </a:r>
                      <a:endParaRPr sz="1400" u="none" strike="noStrike" cap="none"/>
                    </a:p>
                  </a:txBody>
                  <a:tcPr marL="65525" marR="6552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Design</a:t>
                      </a:r>
                      <a:r>
                        <a:rPr lang="en-US" sz="2000" b="0" i="0" u="none" strike="noStrike" cap="none">
                          <a:solidFill>
                            <a:srgbClr val="EF86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and build a normalized database management system for real world applications.</a:t>
                      </a:r>
                      <a:endParaRPr sz="1400" u="none" strike="noStrike" cap="none"/>
                    </a:p>
                  </a:txBody>
                  <a:tcPr marL="65525" marR="655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L4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 </a:t>
                      </a:r>
                      <a:endParaRPr sz="1400" u="none" strike="noStrike" cap="none"/>
                    </a:p>
                  </a:txBody>
                  <a:tcPr marL="65525" marR="6552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9</a:t>
                      </a:r>
                      <a:endParaRPr sz="1400" u="none" strike="noStrike" cap="none"/>
                    </a:p>
                  </a:txBody>
                  <a:tcPr marL="65525" marR="6552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 5</a:t>
                      </a:r>
                      <a:endParaRPr sz="1400" u="none" strike="noStrike" cap="none"/>
                    </a:p>
                  </a:txBody>
                  <a:tcPr marL="65525" marR="6552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Apply</a:t>
                      </a:r>
                      <a:r>
                        <a:rPr lang="en-US" sz="2000" b="0" i="0" u="none" strike="noStrike" cap="none">
                          <a:solidFill>
                            <a:srgbClr val="EF86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database access control and understand transaction processing and concurrency.</a:t>
                      </a:r>
                      <a:endParaRPr sz="1400" u="none" strike="noStrike" cap="none"/>
                    </a:p>
                  </a:txBody>
                  <a:tcPr marL="65525" marR="655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L3</a:t>
                      </a:r>
                      <a:endParaRPr sz="1400" u="none" strike="noStrike" cap="none"/>
                    </a:p>
                  </a:txBody>
                  <a:tcPr marL="65525" marR="6552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14</a:t>
                      </a:r>
                      <a:endParaRPr sz="1400" u="none" strike="noStrike" cap="none"/>
                    </a:p>
                  </a:txBody>
                  <a:tcPr marL="65525" marR="6552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 </a:t>
                      </a:r>
                      <a:endParaRPr sz="1400" u="none" strike="noStrike" cap="none"/>
                    </a:p>
                  </a:txBody>
                  <a:tcPr marL="65525" marR="655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 </a:t>
                      </a:r>
                      <a:endParaRPr sz="1400" u="none" strike="noStrike" cap="none"/>
                    </a:p>
                  </a:txBody>
                  <a:tcPr marL="65525" marR="655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Total</a:t>
                      </a:r>
                      <a:endParaRPr sz="1400" u="none" strike="noStrike" cap="none"/>
                    </a:p>
                  </a:txBody>
                  <a:tcPr marL="65525" marR="655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60</a:t>
                      </a:r>
                      <a:endParaRPr sz="1400" u="none" strike="noStrike" cap="none"/>
                    </a:p>
                  </a:txBody>
                  <a:tcPr marL="65525" marR="6552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0" name="Google Shape;1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41" name="Google Shape;141;p8"/>
          <p:cNvSpPr txBox="1"/>
          <p:nvPr/>
        </p:nvSpPr>
        <p:spPr>
          <a:xfrm>
            <a:off x="331499" y="4820478"/>
            <a:ext cx="5492831" cy="322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15CSE302 DBMS    Dept of CSE,  Amrita School of Engineering, Coimbatore</a:t>
            </a:r>
            <a:endParaRPr sz="1200" b="0" i="0" u="none" strike="noStrike" cap="non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341517" y="16672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>
                <a:latin typeface="Oswald"/>
                <a:ea typeface="Oswald"/>
                <a:cs typeface="Oswald"/>
                <a:sym typeface="Oswald"/>
              </a:rPr>
              <a:t>Evaluation Criteria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331578" y="715152"/>
            <a:ext cx="8520600" cy="4120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solidFill>
                  <a:srgbClr val="EF8600"/>
                </a:solidFill>
              </a:rPr>
              <a:t> </a:t>
            </a:r>
            <a:endParaRPr sz="1000"/>
          </a:p>
        </p:txBody>
      </p:sp>
      <p:graphicFrame>
        <p:nvGraphicFramePr>
          <p:cNvPr id="148" name="Google Shape;148;p9"/>
          <p:cNvGraphicFramePr/>
          <p:nvPr>
            <p:extLst>
              <p:ext uri="{D42A27DB-BD31-4B8C-83A1-F6EECF244321}">
                <p14:modId xmlns:p14="http://schemas.microsoft.com/office/powerpoint/2010/main" val="4241559883"/>
              </p:ext>
            </p:extLst>
          </p:nvPr>
        </p:nvGraphicFramePr>
        <p:xfrm>
          <a:off x="724677" y="899665"/>
          <a:ext cx="7971201" cy="3347315"/>
        </p:xfrm>
        <a:graphic>
          <a:graphicData uri="http://schemas.openxmlformats.org/drawingml/2006/table">
            <a:tbl>
              <a:tblPr firstRow="1" bandRow="1">
                <a:noFill/>
                <a:tableStyleId>{E5577DD9-973D-483A-86EE-4749AFA88883}</a:tableStyleId>
              </a:tblPr>
              <a:tblGrid>
                <a:gridCol w="145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5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3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900"/>
                        <a:buFont typeface="Arial"/>
                        <a:buNone/>
                      </a:pPr>
                      <a:endParaRPr sz="20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9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Component</a:t>
                      </a:r>
                      <a:endParaRPr sz="20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9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Count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9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Contribution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900"/>
                        <a:buFont typeface="Arial"/>
                        <a:buNone/>
                      </a:pPr>
                      <a:r>
                        <a:rPr lang="en-US" sz="2000" b="1" i="0" u="none" strike="noStrike" cap="none" dirty="0" smtClean="0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Arial"/>
                        </a:rPr>
                        <a:t>Internal 70%</a:t>
                      </a:r>
                      <a:endParaRPr sz="2000" b="1" i="0" u="none" strike="noStrike" cap="none" dirty="0">
                        <a:solidFill>
                          <a:srgbClr val="FFC000"/>
                        </a:solidFill>
                        <a:latin typeface="Oswald"/>
                        <a:ea typeface="Oswald"/>
                        <a:cs typeface="Oswald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900"/>
                        <a:buFont typeface="Arial"/>
                        <a:buNone/>
                      </a:pPr>
                      <a:r>
                        <a:rPr lang="en-US" sz="2000" b="1" u="none" strike="noStrike" cap="none" dirty="0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Quiz, </a:t>
                      </a:r>
                      <a:r>
                        <a:rPr lang="en-US" sz="2000" b="1" u="none" strike="noStrike" cap="none" dirty="0">
                          <a:solidFill>
                            <a:srgbClr val="00B0F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Activity</a:t>
                      </a:r>
                      <a:r>
                        <a:rPr lang="en-US" sz="2000" b="1" u="none" strike="noStrike" cap="none" dirty="0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and  </a:t>
                      </a:r>
                      <a:r>
                        <a:rPr lang="en-US" sz="2000" b="1" u="none" strike="noStrike" cap="none" dirty="0">
                          <a:solidFill>
                            <a:srgbClr val="00B05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Homework Assignment</a:t>
                      </a:r>
                      <a:endParaRPr sz="2000" b="1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9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10</a:t>
                      </a:r>
                      <a:endParaRPr sz="2000" b="1" i="0" u="none" strike="noStrike" cap="none">
                        <a:solidFill>
                          <a:srgbClr val="FFC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9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20%</a:t>
                      </a:r>
                      <a:endParaRPr sz="2000" b="1" i="0" u="none" strike="noStrike" cap="none">
                        <a:solidFill>
                          <a:srgbClr val="FFC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900"/>
                        <a:buFont typeface="Arial"/>
                        <a:buNone/>
                      </a:pPr>
                      <a:endParaRPr sz="2000" b="1" i="0" u="none" strike="noStrike" cap="none" dirty="0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900"/>
                        <a:buFont typeface="Arial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Lab Evaluation </a:t>
                      </a:r>
                      <a:endParaRPr sz="2000" b="1" i="0" u="none" strike="noStrike" cap="none" dirty="0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9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 sz="2000" b="1" i="0" u="none" strike="noStrike" cap="none">
                        <a:solidFill>
                          <a:srgbClr val="FFC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9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20%</a:t>
                      </a:r>
                      <a:endParaRPr sz="2000" b="1" i="0" u="none" strike="noStrike" cap="none">
                        <a:solidFill>
                          <a:srgbClr val="FFC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b="1" i="0" u="none" strike="noStrike" cap="none" dirty="0">
                        <a:solidFill>
                          <a:srgbClr val="00B0F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 dirty="0">
                          <a:solidFill>
                            <a:srgbClr val="00B0F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Project Review </a:t>
                      </a:r>
                      <a:endParaRPr sz="2000" b="1" i="0" u="none" strike="noStrike" cap="none" dirty="0">
                        <a:solidFill>
                          <a:srgbClr val="00B0F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2000" b="1" u="none" strike="noStrike" cap="none">
                        <a:solidFill>
                          <a:srgbClr val="FFC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r>
                        <a:rPr lang="en-US" sz="2000" b="1" u="none" strike="noStrike" cap="none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0%</a:t>
                      </a:r>
                      <a:endParaRPr sz="2000" b="1" i="0" u="none" strike="noStrike" cap="none">
                        <a:solidFill>
                          <a:srgbClr val="FFC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1600" b="1" i="0" u="none" strike="noStrike" cap="none" dirty="0" smtClean="0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External -30%</a:t>
                      </a:r>
                      <a:endParaRPr sz="1600" b="1" i="0" u="none" strike="noStrike" cap="none" dirty="0">
                        <a:solidFill>
                          <a:srgbClr val="FFC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900"/>
                        <a:buFont typeface="Arial"/>
                        <a:buNone/>
                      </a:pPr>
                      <a:r>
                        <a:rPr lang="en-US" sz="2000" b="1" i="0" u="none" strike="noStrike" cap="none" dirty="0" smtClean="0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Online Examination (15%) +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900"/>
                        <a:buFont typeface="Arial"/>
                        <a:buNone/>
                      </a:pPr>
                      <a:r>
                        <a:rPr lang="en-US" sz="2000" b="1" i="0" u="none" strike="noStrike" cap="none" dirty="0" smtClean="0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Group </a:t>
                      </a:r>
                      <a:r>
                        <a:rPr lang="en-US" sz="2000" b="1" i="0" u="none" strike="noStrike" cap="none" dirty="0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Project(Final</a:t>
                      </a:r>
                      <a:r>
                        <a:rPr lang="en-US" sz="2000" b="1" i="0" u="none" strike="noStrike" cap="none" dirty="0" smtClean="0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)(15%)</a:t>
                      </a:r>
                      <a:endParaRPr sz="1400" b="1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(Review, Viva and Documentation)</a:t>
                      </a:r>
                      <a:endParaRPr sz="1600" b="1" i="0" u="none" strike="noStrike" cap="none" dirty="0">
                        <a:solidFill>
                          <a:srgbClr val="FFC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9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2000" b="1" i="0" u="none" strike="noStrike" cap="none">
                        <a:solidFill>
                          <a:srgbClr val="FFC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900"/>
                        <a:buFont typeface="Arial"/>
                        <a:buNone/>
                      </a:pPr>
                      <a:r>
                        <a:rPr lang="en-US" sz="2000" b="1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r>
                        <a:rPr lang="en-US" sz="2000" b="1" i="0" u="none" strike="noStrike" cap="none">
                          <a:solidFill>
                            <a:srgbClr val="FFC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0%</a:t>
                      </a:r>
                      <a:endParaRPr sz="2000" b="1" i="0" u="none" strike="noStrike" cap="none">
                        <a:solidFill>
                          <a:srgbClr val="FFC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9" name="Google Shape;1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50" name="Google Shape;150;p9"/>
          <p:cNvSpPr txBox="1"/>
          <p:nvPr/>
        </p:nvSpPr>
        <p:spPr>
          <a:xfrm>
            <a:off x="331499" y="4820478"/>
            <a:ext cx="5492831" cy="322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15CSE302 DBMS    Dept of CSE,  Amrita School of Engineering, Coimbatore</a:t>
            </a:r>
            <a:endParaRPr sz="1200" b="0" i="0" u="none" strike="noStrike" cap="non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ad3a29701_0_7"/>
          <p:cNvSpPr txBox="1">
            <a:spLocks noGrp="1"/>
          </p:cNvSpPr>
          <p:nvPr>
            <p:ph type="title"/>
          </p:nvPr>
        </p:nvSpPr>
        <p:spPr>
          <a:xfrm>
            <a:off x="341517" y="16672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 dirty="0">
                <a:latin typeface="Oswald"/>
                <a:ea typeface="Oswald"/>
                <a:cs typeface="Oswald"/>
                <a:sym typeface="Oswald"/>
              </a:rPr>
              <a:t>Evaluation Criteria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6" name="Google Shape;156;g8ad3a29701_0_7"/>
          <p:cNvSpPr txBox="1">
            <a:spLocks noGrp="1"/>
          </p:cNvSpPr>
          <p:nvPr>
            <p:ph type="body" idx="1"/>
          </p:nvPr>
        </p:nvSpPr>
        <p:spPr>
          <a:xfrm>
            <a:off x="331578" y="715152"/>
            <a:ext cx="8520600" cy="4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solidFill>
                  <a:srgbClr val="EF8600"/>
                </a:solidFill>
              </a:rPr>
              <a:t> </a:t>
            </a:r>
            <a:endParaRPr sz="1000"/>
          </a:p>
        </p:txBody>
      </p:sp>
      <p:sp>
        <p:nvSpPr>
          <p:cNvPr id="157" name="Google Shape;157;g8ad3a29701_0_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58" name="Google Shape;158;g8ad3a29701_0_7"/>
          <p:cNvSpPr txBox="1"/>
          <p:nvPr/>
        </p:nvSpPr>
        <p:spPr>
          <a:xfrm>
            <a:off x="460925" y="814025"/>
            <a:ext cx="8401200" cy="40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Project Based Course - </a:t>
            </a:r>
            <a:r>
              <a:rPr lang="en-US" sz="1700" b="1" i="0" u="none" strike="noStrike" cap="none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Quiz</a:t>
            </a:r>
            <a:r>
              <a:rPr lang="en-US" sz="1700" b="1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+</a:t>
            </a:r>
            <a:r>
              <a:rPr lang="en-US" sz="17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1700" b="1" dirty="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Lab Evaluation</a:t>
            </a:r>
            <a:r>
              <a:rPr lang="en-US" sz="1700" b="1" dirty="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17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+ </a:t>
            </a:r>
            <a:r>
              <a:rPr lang="en-US" sz="1700" b="1" dirty="0">
                <a:solidFill>
                  <a:srgbClr val="27FFE9"/>
                </a:solidFill>
                <a:latin typeface="Oswald"/>
                <a:ea typeface="Oswald"/>
                <a:cs typeface="Oswald"/>
                <a:sym typeface="Oswald"/>
              </a:rPr>
              <a:t>Group  Project</a:t>
            </a:r>
            <a:endParaRPr sz="1700" b="1" i="0" u="none" strike="noStrike" cap="none" dirty="0">
              <a:solidFill>
                <a:srgbClr val="27FFE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5207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rPr>
              <a:t>Total Marks: 100</a:t>
            </a:r>
            <a:endParaRPr sz="1700" b="1" i="0" u="none" strike="noStrike" cap="none" dirty="0">
              <a:solidFill>
                <a:srgbClr val="F1C23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21526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FFE9"/>
              </a:buClr>
              <a:buSzPts val="1400"/>
              <a:buFont typeface="Noto Sans Symbols"/>
              <a:buChar char="❑"/>
            </a:pPr>
            <a:r>
              <a:rPr lang="en-US" sz="1400" b="1" i="0" u="none" strike="noStrike" cap="none" dirty="0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rPr>
              <a:t>Continuous Assessment                </a:t>
            </a:r>
            <a:r>
              <a:rPr lang="en-US" b="1" dirty="0">
                <a:solidFill>
                  <a:srgbClr val="92D050"/>
                </a:solidFill>
                <a:latin typeface="Oswald"/>
                <a:ea typeface="Oswald"/>
                <a:cs typeface="Oswald"/>
                <a:sym typeface="Oswald"/>
              </a:rPr>
              <a:t>7</a:t>
            </a:r>
            <a:r>
              <a:rPr lang="en-US" sz="1400" b="1" i="0" u="none" strike="noStrike" cap="none" dirty="0">
                <a:solidFill>
                  <a:srgbClr val="92D050"/>
                </a:solidFill>
                <a:latin typeface="Oswald"/>
                <a:ea typeface="Oswald"/>
                <a:cs typeface="Oswald"/>
                <a:sym typeface="Oswald"/>
              </a:rPr>
              <a:t>0 Marks</a:t>
            </a:r>
            <a:endParaRPr sz="1400" b="1" i="0" u="none" strike="noStrike" cap="none" dirty="0">
              <a:solidFill>
                <a:srgbClr val="92D05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5207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400" b="0" i="0" u="none" strike="noStrike" cap="none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2743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</a:t>
            </a:r>
            <a:r>
              <a:rPr lang="en-US" sz="1400" b="1" i="0" u="none" strike="noStrike" cap="none" dirty="0">
                <a:solidFill>
                  <a:srgbClr val="27FFE9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lang="en-US" sz="700" b="0" i="0" u="none" strike="noStrike" cap="none" dirty="0">
                <a:solidFill>
                  <a:srgbClr val="27FFE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1400" b="1" i="0" u="none" strike="noStrike" cap="none" dirty="0">
                <a:solidFill>
                  <a:srgbClr val="27FFE9"/>
                </a:solidFill>
                <a:latin typeface="Oswald"/>
                <a:ea typeface="Oswald"/>
                <a:cs typeface="Oswald"/>
                <a:sym typeface="Oswald"/>
              </a:rPr>
              <a:t>Quiz           	           20 marks  </a:t>
            </a:r>
            <a:endParaRPr sz="1400" b="1" i="0" u="none" strike="noStrike" cap="none" dirty="0">
              <a:solidFill>
                <a:srgbClr val="27FFE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2743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b.</a:t>
            </a:r>
            <a:r>
              <a:rPr lang="en-US" sz="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1400" b="1" i="0" u="none" strike="noStrike" cap="none" dirty="0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rPr>
              <a:t>Lab Evaluation             20 marks</a:t>
            </a:r>
            <a:endParaRPr sz="1400" b="1" i="0" u="none" strike="noStrike" cap="none" dirty="0">
              <a:solidFill>
                <a:srgbClr val="FFFF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2743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lang="en-US" sz="7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Project Review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with</a:t>
            </a:r>
            <a:endParaRPr sz="1400" b="1" i="0" u="none" strike="noStrike" cap="none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2743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Demo, Viva(Project + Theory) </a:t>
            </a:r>
            <a:endParaRPr sz="1400" b="1" i="0" u="none" strike="noStrike" cap="none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2743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and Documentation            </a:t>
            </a:r>
            <a:r>
              <a:rPr lang="en-US" b="1" dirty="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0 marks</a:t>
            </a:r>
            <a:endParaRPr sz="1400" b="1" i="0" u="none" strike="noStrike" cap="none" dirty="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22860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400" b="1" i="0" u="none" strike="noStrike" cap="none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21526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FFE9"/>
              </a:buClr>
              <a:buSzPts val="1400"/>
              <a:buFont typeface="Noto Sans Symbols"/>
              <a:buChar char="❑"/>
            </a:pPr>
            <a:r>
              <a:rPr lang="en-US" b="1" dirty="0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rPr>
              <a:t>End semester</a:t>
            </a:r>
            <a:r>
              <a:rPr lang="en-US" sz="1400" b="1" i="0" u="none" strike="noStrike" cap="none" dirty="0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rPr>
              <a:t>                                   </a:t>
            </a:r>
            <a:r>
              <a:rPr lang="en-US" b="1" dirty="0">
                <a:solidFill>
                  <a:srgbClr val="92D050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r>
              <a:rPr lang="en-US" sz="1400" b="1" i="0" u="none" strike="noStrike" cap="none" dirty="0">
                <a:solidFill>
                  <a:srgbClr val="92D050"/>
                </a:solidFill>
                <a:latin typeface="Oswald"/>
                <a:ea typeface="Oswald"/>
                <a:cs typeface="Oswald"/>
                <a:sym typeface="Oswald"/>
              </a:rPr>
              <a:t>0 Marks</a:t>
            </a:r>
            <a:endParaRPr sz="1400" b="1" i="0" u="none" strike="noStrike" cap="none" dirty="0">
              <a:solidFill>
                <a:srgbClr val="92D05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1866900" marR="0" lvl="2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          Online Exam                                  15 marks</a:t>
            </a:r>
            <a:endParaRPr sz="1400" b="1" i="0" u="none" strike="noStrike" cap="none" dirty="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 smtClean="0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rPr>
              <a:t>                                                    Viva                                             </a:t>
            </a:r>
            <a:r>
              <a:rPr lang="en-US" sz="1400" b="1" i="0" u="none" strike="noStrike" cap="none" dirty="0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rPr>
              <a:t>15 marks </a:t>
            </a:r>
            <a:endParaRPr sz="1400" b="1" i="0" u="none" strike="noStrike" cap="none" dirty="0">
              <a:solidFill>
                <a:srgbClr val="FFFF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1866900" marR="0" lvl="2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27FFE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9" name="Google Shape;159;g8ad3a29701_0_7"/>
          <p:cNvSpPr txBox="1"/>
          <p:nvPr/>
        </p:nvSpPr>
        <p:spPr>
          <a:xfrm>
            <a:off x="331499" y="4820478"/>
            <a:ext cx="5492831" cy="322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15CSE302 DBMS    Dept of CSE,  Amrita School of Engineering, Coimbatore</a:t>
            </a:r>
            <a:endParaRPr sz="1200" b="0" i="0" u="none" strike="noStrike" cap="non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211c9cca6_0_0"/>
          <p:cNvSpPr txBox="1">
            <a:spLocks noGrp="1"/>
          </p:cNvSpPr>
          <p:nvPr>
            <p:ph type="title"/>
          </p:nvPr>
        </p:nvSpPr>
        <p:spPr>
          <a:xfrm>
            <a:off x="341517" y="16672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lang="en-US" sz="2600" b="1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rPr>
              <a:t>Tools used</a:t>
            </a:r>
            <a:endParaRPr sz="3900"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5" name="Google Shape;165;g8211c9cca6_0_0"/>
          <p:cNvSpPr txBox="1">
            <a:spLocks noGrp="1"/>
          </p:cNvSpPr>
          <p:nvPr>
            <p:ph type="body" idx="1"/>
          </p:nvPr>
        </p:nvSpPr>
        <p:spPr>
          <a:xfrm>
            <a:off x="331578" y="715152"/>
            <a:ext cx="8520600" cy="4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solidFill>
                  <a:srgbClr val="EF8600"/>
                </a:solidFill>
              </a:rPr>
              <a:t> </a:t>
            </a:r>
            <a:endParaRPr sz="1000"/>
          </a:p>
        </p:txBody>
      </p:sp>
      <p:sp>
        <p:nvSpPr>
          <p:cNvPr id="166" name="Google Shape;166;g8211c9cca6_0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67" name="Google Shape;167;g8211c9cca6_0_0"/>
          <p:cNvSpPr txBox="1"/>
          <p:nvPr/>
        </p:nvSpPr>
        <p:spPr>
          <a:xfrm>
            <a:off x="450975" y="806975"/>
            <a:ext cx="8401200" cy="37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7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F1C23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8001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FFE9"/>
              </a:buClr>
              <a:buSzPts val="2300"/>
              <a:buFont typeface="Noto Sans Symbols"/>
              <a:buChar char="⮚"/>
            </a:pPr>
            <a:r>
              <a:rPr lang="en-US" sz="2300" b="1" i="0" u="none" strike="noStrike" cap="none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rPr>
              <a:t>Dia for ER diagram</a:t>
            </a:r>
            <a:endParaRPr sz="2300" b="1" i="0" u="none" strike="noStrike" cap="none">
              <a:solidFill>
                <a:srgbClr val="FFFF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8001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FFE9"/>
              </a:buClr>
              <a:buSzPts val="2300"/>
              <a:buFont typeface="Noto Sans Symbols"/>
              <a:buChar char="⮚"/>
            </a:pPr>
            <a:r>
              <a:rPr lang="en-US" sz="2300" b="1" i="0" u="none" strike="noStrike" cap="none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rPr>
              <a:t>RelaX Tool  for SQL to RA and RA to SQL</a:t>
            </a:r>
            <a:endParaRPr sz="2300" b="1" i="0" u="none" strike="noStrike" cap="none">
              <a:solidFill>
                <a:srgbClr val="F1C23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8001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FFE9"/>
              </a:buClr>
              <a:buSzPts val="2300"/>
              <a:buFont typeface="Noto Sans Symbols"/>
              <a:buChar char="⮚"/>
            </a:pPr>
            <a:r>
              <a:rPr lang="en-US" sz="2300" b="1" i="0" u="none" strike="noStrike" cap="none">
                <a:solidFill>
                  <a:srgbClr val="92D050"/>
                </a:solidFill>
                <a:latin typeface="Oswald"/>
                <a:ea typeface="Oswald"/>
                <a:cs typeface="Oswald"/>
                <a:sym typeface="Oswald"/>
              </a:rPr>
              <a:t>Normalization Tool for normalizing tables.</a:t>
            </a:r>
            <a:endParaRPr sz="2300" b="1" i="0" u="none" strike="noStrike" cap="none">
              <a:solidFill>
                <a:srgbClr val="92D05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8001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FFE9"/>
              </a:buClr>
              <a:buSzPts val="2300"/>
              <a:buFont typeface="Noto Sans Symbols"/>
              <a:buChar char="⮚"/>
            </a:pPr>
            <a:r>
              <a:rPr lang="en-US" sz="2300" b="1" i="0" u="none" strike="noStrike" cap="none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rPr>
              <a:t>LiveSQL online platform</a:t>
            </a:r>
            <a:endParaRPr/>
          </a:p>
          <a:p>
            <a:pPr marL="8001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FFE9"/>
              </a:buClr>
              <a:buSzPts val="2300"/>
              <a:buFont typeface="Noto Sans Symbols"/>
              <a:buChar char="⮚"/>
            </a:pPr>
            <a:r>
              <a:rPr lang="en-US" sz="2300" b="1" i="0" u="none" strike="noStrike" cap="non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Evaluation Lab in HackerRank</a:t>
            </a:r>
            <a:endParaRPr sz="2300" b="1" i="0" u="none" strike="noStrike" cap="none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8001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FFE9"/>
              </a:buClr>
              <a:buSzPts val="2300"/>
              <a:buFont typeface="Noto Sans Symbols"/>
              <a:buChar char="⮚"/>
            </a:pPr>
            <a:r>
              <a:rPr lang="en-US" sz="2300" b="1" i="0" u="none" strike="noStrike" cap="none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rPr>
              <a:t>Quizzes in Teams , AUMS, AMPLE, Mentimeter and Kahoot</a:t>
            </a:r>
            <a:r>
              <a:rPr lang="en-US" sz="2300" b="1" i="0" u="none" strike="noStrike" cap="none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 sz="2300" b="1" i="0" u="none" strike="noStrike" cap="none">
              <a:solidFill>
                <a:srgbClr val="F1C23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2209800" marR="0" lvl="0" indent="-209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None/>
            </a:pPr>
            <a:endParaRPr sz="2100" b="1" i="0" u="none" strike="noStrike" cap="none">
              <a:solidFill>
                <a:srgbClr val="F1C23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>
            <a:spLocks noGrp="1"/>
          </p:cNvSpPr>
          <p:nvPr>
            <p:ph type="title"/>
          </p:nvPr>
        </p:nvSpPr>
        <p:spPr>
          <a:xfrm>
            <a:off x="341517" y="16672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>
                <a:latin typeface="Oswald"/>
                <a:ea typeface="Oswald"/>
                <a:cs typeface="Oswald"/>
                <a:sym typeface="Oswald"/>
              </a:rPr>
              <a:t>Group Project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3" name="Google Shape;173;p10"/>
          <p:cNvSpPr txBox="1">
            <a:spLocks noGrp="1"/>
          </p:cNvSpPr>
          <p:nvPr>
            <p:ph type="body" idx="1"/>
          </p:nvPr>
        </p:nvSpPr>
        <p:spPr>
          <a:xfrm>
            <a:off x="208721" y="657993"/>
            <a:ext cx="8520600" cy="4120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solidFill>
                  <a:srgbClr val="EF8600"/>
                </a:solidFill>
              </a:rPr>
              <a:t> </a:t>
            </a:r>
            <a:endParaRPr sz="1000"/>
          </a:p>
        </p:txBody>
      </p:sp>
      <p:sp>
        <p:nvSpPr>
          <p:cNvPr id="174" name="Google Shape;174;p10"/>
          <p:cNvSpPr/>
          <p:nvPr/>
        </p:nvSpPr>
        <p:spPr>
          <a:xfrm>
            <a:off x="208721" y="725557"/>
            <a:ext cx="869674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66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This course has a substantial group project component</a:t>
            </a:r>
            <a:r>
              <a:rPr lang="en-US" sz="2000" b="0" i="0" u="none" strike="noStrike" cap="none">
                <a:solidFill>
                  <a:srgbClr val="E8E8E8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E8E8E8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66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rgbClr val="E8E8E8"/>
                </a:solidFill>
                <a:latin typeface="Oswald"/>
                <a:ea typeface="Oswald"/>
                <a:cs typeface="Oswald"/>
                <a:sym typeface="Oswald"/>
              </a:rPr>
              <a:t>The project will be launched the </a:t>
            </a:r>
            <a:r>
              <a:rPr lang="en-US" sz="2000" b="0" i="0" u="none" strike="noStrike" cap="none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third week of class</a:t>
            </a:r>
            <a:r>
              <a:rPr lang="en-US" sz="2000" b="0" i="0" u="none" strike="noStrike" cap="none">
                <a:solidFill>
                  <a:srgbClr val="E8E8E8"/>
                </a:solidFill>
                <a:latin typeface="Oswald"/>
                <a:ea typeface="Oswald"/>
                <a:cs typeface="Oswald"/>
                <a:sym typeface="Oswald"/>
              </a:rPr>
              <a:t>, and there will be </a:t>
            </a:r>
            <a:r>
              <a:rPr lang="en-US" sz="2000" b="0" i="0" u="none" strike="noStrike" cap="none">
                <a:solidFill>
                  <a:srgbClr val="92D050"/>
                </a:solidFill>
                <a:latin typeface="Oswald"/>
                <a:ea typeface="Oswald"/>
                <a:cs typeface="Oswald"/>
                <a:sym typeface="Oswald"/>
              </a:rPr>
              <a:t>deliverables due throughout the semester. </a:t>
            </a:r>
            <a:endParaRPr sz="2000" b="0" i="0" u="none" strike="noStrike" cap="none">
              <a:solidFill>
                <a:srgbClr val="92D05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66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rgbClr val="E8E8E8"/>
                </a:solidFill>
                <a:latin typeface="Oswald"/>
                <a:ea typeface="Oswald"/>
                <a:cs typeface="Oswald"/>
                <a:sym typeface="Oswald"/>
              </a:rPr>
              <a:t>Students can form groups of </a:t>
            </a:r>
            <a:r>
              <a:rPr lang="en-US" sz="2000" b="0" i="0" u="none" strike="noStrike" cap="none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rPr>
              <a:t>four or five</a:t>
            </a:r>
            <a:r>
              <a:rPr lang="en-US" sz="2000" b="0" i="0" u="none" strike="noStrike" cap="none">
                <a:solidFill>
                  <a:srgbClr val="E8E8E8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66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E8E8E8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66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rgbClr val="E8E8E8"/>
                </a:solidFill>
                <a:latin typeface="Oswald"/>
                <a:ea typeface="Oswald"/>
                <a:cs typeface="Oswald"/>
                <a:sym typeface="Oswald"/>
              </a:rPr>
              <a:t>Further details will be available on the launch day, but the main idea of the project is to design a data model and build a </a:t>
            </a:r>
            <a:r>
              <a:rPr lang="en-US" sz="2000" b="0" i="0" u="none" strike="noStrike" cap="none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rPr>
              <a:t>database-driven web application</a:t>
            </a:r>
            <a:r>
              <a:rPr lang="en-US" sz="2000" b="0" i="0" u="none" strike="noStrike" cap="none">
                <a:solidFill>
                  <a:srgbClr val="E8E8E8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66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E8E8E8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66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rgbClr val="E8E8E8"/>
                </a:solidFill>
                <a:latin typeface="Oswald"/>
                <a:ea typeface="Oswald"/>
                <a:cs typeface="Oswald"/>
                <a:sym typeface="Oswald"/>
              </a:rPr>
              <a:t>Since the focus of this class is on </a:t>
            </a:r>
            <a:r>
              <a:rPr lang="en-US" sz="2000" b="0" i="0" u="none" strike="noStrike" cap="none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rPr>
              <a:t>databases, not on web programming</a:t>
            </a:r>
            <a:r>
              <a:rPr lang="en-US" sz="2000" b="0" i="0" u="none" strike="noStrike" cap="none">
                <a:solidFill>
                  <a:srgbClr val="E8E8E8"/>
                </a:solidFill>
                <a:latin typeface="Oswald"/>
                <a:ea typeface="Oswald"/>
                <a:cs typeface="Oswald"/>
                <a:sym typeface="Oswald"/>
              </a:rPr>
              <a:t>, we will be </a:t>
            </a:r>
            <a:r>
              <a:rPr lang="en-US" sz="2000" b="0" i="0" u="none" strike="noStrike" cap="none">
                <a:solidFill>
                  <a:srgbClr val="92D050"/>
                </a:solidFill>
                <a:latin typeface="Oswald"/>
                <a:ea typeface="Oswald"/>
                <a:cs typeface="Oswald"/>
                <a:sym typeface="Oswald"/>
              </a:rPr>
              <a:t>minimizing the complexity of the web side </a:t>
            </a:r>
            <a:r>
              <a:rPr lang="en-US" sz="2000" b="0" i="0" u="none" strike="noStrike" cap="none">
                <a:solidFill>
                  <a:srgbClr val="E8E8E8"/>
                </a:solidFill>
                <a:latin typeface="Oswald"/>
                <a:ea typeface="Oswald"/>
                <a:cs typeface="Oswald"/>
                <a:sym typeface="Oswald"/>
              </a:rPr>
              <a:t>of the project and keeping the focus on how to write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real applications that work with a database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76" name="Google Shape;176;p10"/>
          <p:cNvSpPr txBox="1"/>
          <p:nvPr/>
        </p:nvSpPr>
        <p:spPr>
          <a:xfrm>
            <a:off x="331499" y="4820478"/>
            <a:ext cx="5492831" cy="322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15CSE302 DBMS    Dept of CSE,  Amrita School of Engineering, Coimbatore</a:t>
            </a:r>
            <a:endParaRPr sz="1200" b="0" i="0" u="none" strike="noStrike" cap="non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a10113e24_0_18"/>
          <p:cNvSpPr txBox="1">
            <a:spLocks noGrp="1"/>
          </p:cNvSpPr>
          <p:nvPr>
            <p:ph type="title"/>
          </p:nvPr>
        </p:nvSpPr>
        <p:spPr>
          <a:xfrm>
            <a:off x="341517" y="16672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>
                <a:latin typeface="Oswald"/>
                <a:ea typeface="Oswald"/>
                <a:cs typeface="Oswald"/>
                <a:sym typeface="Oswald"/>
              </a:rPr>
              <a:t>Lab Sessions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2" name="Google Shape;182;g8a10113e24_0_18"/>
          <p:cNvSpPr txBox="1">
            <a:spLocks noGrp="1"/>
          </p:cNvSpPr>
          <p:nvPr>
            <p:ph type="body" idx="1"/>
          </p:nvPr>
        </p:nvSpPr>
        <p:spPr>
          <a:xfrm>
            <a:off x="331575" y="715151"/>
            <a:ext cx="8520600" cy="22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300">
                <a:solidFill>
                  <a:srgbClr val="EF8600"/>
                </a:solidFill>
                <a:latin typeface="Oswald"/>
                <a:ea typeface="Oswald"/>
                <a:cs typeface="Oswald"/>
                <a:sym typeface="Oswald"/>
              </a:rPr>
              <a:t>Practice Sessions  -LiveSQL</a:t>
            </a:r>
            <a:endParaRPr sz="2300">
              <a:solidFill>
                <a:srgbClr val="EF86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u="sng">
                <a:solidFill>
                  <a:schemeClr val="hlink"/>
                </a:solidFill>
                <a:hlinkClick r:id="rId3"/>
              </a:rPr>
              <a:t>https://livesql.oracle.com/apex/f?p=590:1:6586998004394::NO:RP</a:t>
            </a:r>
            <a:r>
              <a:rPr lang="en-US" sz="1400"/>
              <a:t>::</a:t>
            </a:r>
            <a:endParaRPr sz="140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300">
                <a:solidFill>
                  <a:srgbClr val="EF8600"/>
                </a:solidFill>
                <a:latin typeface="Oswald"/>
                <a:ea typeface="Oswald"/>
                <a:cs typeface="Oswald"/>
                <a:sym typeface="Oswald"/>
              </a:rPr>
              <a:t>Lab Evaluation</a:t>
            </a:r>
            <a:endParaRPr sz="140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u="sng">
                <a:solidFill>
                  <a:schemeClr val="hlink"/>
                </a:solidFill>
              </a:rPr>
              <a:t>https://www.hackerrank.com/lab-1-1593015446</a:t>
            </a:r>
            <a:endParaRPr sz="1400"/>
          </a:p>
        </p:txBody>
      </p:sp>
      <p:sp>
        <p:nvSpPr>
          <p:cNvPr id="183" name="Google Shape;183;g8a10113e24_0_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84" name="Google Shape;184;g8a10113e24_0_18"/>
          <p:cNvSpPr txBox="1"/>
          <p:nvPr/>
        </p:nvSpPr>
        <p:spPr>
          <a:xfrm>
            <a:off x="331499" y="4820478"/>
            <a:ext cx="5492831" cy="322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15CSE302 DBMS    Dept of CSE,  Amrita School of Engineering, Coimbatore</a:t>
            </a:r>
            <a:endParaRPr sz="1200" b="0" i="0" u="none" strike="noStrike" cap="non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9"/>
          <p:cNvSpPr txBox="1">
            <a:spLocks noGrp="1"/>
          </p:cNvSpPr>
          <p:nvPr>
            <p:ph type="title"/>
          </p:nvPr>
        </p:nvSpPr>
        <p:spPr>
          <a:xfrm>
            <a:off x="172552" y="431381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Summary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Google Shape;190;p59"/>
          <p:cNvSpPr txBox="1"/>
          <p:nvPr/>
        </p:nvSpPr>
        <p:spPr>
          <a:xfrm>
            <a:off x="311700" y="1172353"/>
            <a:ext cx="8520600" cy="376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200"/>
              <a:buFont typeface="Oswald"/>
              <a:buChar char="⮚"/>
            </a:pPr>
            <a:r>
              <a:rPr lang="en-US" sz="2200" b="0" i="0" u="none" strike="noStrike" cap="none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rPr>
              <a:t>Course Content</a:t>
            </a:r>
            <a:endParaRPr sz="2200" b="0" i="0" u="none" strike="noStrike" cap="none">
              <a:solidFill>
                <a:srgbClr val="F1C23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200"/>
              <a:buFont typeface="Oswald"/>
              <a:buChar char="⮚"/>
            </a:pPr>
            <a:r>
              <a:rPr lang="en-US" sz="2200" b="0" i="0" u="none" strike="noStrike" cap="none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rPr>
              <a:t>Evaluation Pattern</a:t>
            </a:r>
            <a:endParaRPr sz="2200" b="0" i="0" u="none" strike="noStrike" cap="none">
              <a:solidFill>
                <a:srgbClr val="F1C23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200"/>
              <a:buFont typeface="Oswald"/>
              <a:buChar char="⮚"/>
            </a:pPr>
            <a:r>
              <a:rPr lang="en-US" sz="2200" b="0" i="0" u="none" strike="noStrike" cap="none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rPr>
              <a:t>Online Tools used</a:t>
            </a:r>
            <a:endParaRPr sz="2200" b="0" i="0" u="none" strike="noStrike" cap="none">
              <a:solidFill>
                <a:srgbClr val="F1C23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92" name="Google Shape;192;p59"/>
          <p:cNvSpPr txBox="1"/>
          <p:nvPr/>
        </p:nvSpPr>
        <p:spPr>
          <a:xfrm>
            <a:off x="331499" y="4820478"/>
            <a:ext cx="5492831" cy="322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15CSE302 DBMS    Dept of CSE,  Amrita School of Engineering, Coimbatore</a:t>
            </a:r>
            <a:endParaRPr sz="1200" b="0" i="0" u="none" strike="noStrike" cap="non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0"/>
          <p:cNvSpPr txBox="1">
            <a:spLocks noGrp="1"/>
          </p:cNvSpPr>
          <p:nvPr>
            <p:ph type="title"/>
          </p:nvPr>
        </p:nvSpPr>
        <p:spPr>
          <a:xfrm>
            <a:off x="311700" y="94600"/>
            <a:ext cx="85206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400">
                <a:latin typeface="Oswald"/>
                <a:ea typeface="Oswald"/>
                <a:cs typeface="Oswald"/>
                <a:sym typeface="Oswald"/>
              </a:rPr>
              <a:t>Thank You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400">
                <a:latin typeface="Oswald"/>
                <a:ea typeface="Oswald"/>
                <a:cs typeface="Oswald"/>
                <a:sym typeface="Oswald"/>
              </a:rPr>
              <a:t>Happy to answer any questions ! ! !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8" name="Google Shape;198;p60"/>
          <p:cNvSpPr txBox="1">
            <a:spLocks noGrp="1"/>
          </p:cNvSpPr>
          <p:nvPr>
            <p:ph type="title"/>
          </p:nvPr>
        </p:nvSpPr>
        <p:spPr>
          <a:xfrm>
            <a:off x="311700" y="4265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400"/>
              <a:t>                      </a:t>
            </a:r>
            <a:endParaRPr sz="2400"/>
          </a:p>
        </p:txBody>
      </p:sp>
      <p:sp>
        <p:nvSpPr>
          <p:cNvPr id="199" name="Google Shape;199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latin typeface="Oswald"/>
                <a:ea typeface="Oswald"/>
                <a:cs typeface="Oswald"/>
                <a:sym typeface="Oswald"/>
              </a:rPr>
              <a:t>Resources</a:t>
            </a:r>
            <a:r>
              <a:rPr lang="en-US"/>
              <a:t>:</a:t>
            </a:r>
            <a:endParaRPr/>
          </a:p>
        </p:txBody>
      </p:sp>
      <p:sp>
        <p:nvSpPr>
          <p:cNvPr id="205" name="Google Shape;205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https://md.ekstrandom.net/teaching/cs4332-f15.pdf</a:t>
            </a:r>
            <a:endParaRPr u="sng">
              <a:solidFill>
                <a:schemeClr val="hlink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https://https://bit.ly/31eE2Ar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rPr>
              <a:t>Images Courtesy</a:t>
            </a:r>
            <a:endParaRPr>
              <a:solidFill>
                <a:srgbClr val="F1C23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https://www.bmc.com/blogs/dbms-database-management-systems/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 u="sng">
                <a:solidFill>
                  <a:schemeClr val="hlink"/>
                </a:solidFill>
                <a:hlinkClick r:id="rId6"/>
              </a:rPr>
              <a:t>https://blogs.bmc.com/wp-content/uploads/2016/06/database-blue.png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06" name="Google Shape;206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341517" y="16672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>
                <a:latin typeface="Oswald"/>
                <a:ea typeface="Oswald"/>
                <a:cs typeface="Oswald"/>
                <a:sym typeface="Oswald"/>
              </a:rPr>
              <a:t>Syllabus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2"/>
          <p:cNvSpPr txBox="1">
            <a:spLocks noGrp="1"/>
          </p:cNvSpPr>
          <p:nvPr>
            <p:ph type="body" idx="1"/>
          </p:nvPr>
        </p:nvSpPr>
        <p:spPr>
          <a:xfrm>
            <a:off x="331578" y="715152"/>
            <a:ext cx="8520600" cy="4120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FFC000"/>
                </a:solidFill>
              </a:rPr>
              <a:t> </a:t>
            </a:r>
            <a:endParaRPr/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4278" y="761267"/>
            <a:ext cx="7468137" cy="395800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70" name="Google Shape;70;p2"/>
          <p:cNvSpPr txBox="1"/>
          <p:nvPr/>
        </p:nvSpPr>
        <p:spPr>
          <a:xfrm>
            <a:off x="331499" y="4820478"/>
            <a:ext cx="5492831" cy="322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15CSE302 DBMS    Dept of CSE,  Amrita School of Engineering, Coimbatore</a:t>
            </a:r>
            <a:endParaRPr sz="1200" b="0" i="0" u="none" strike="noStrike" cap="non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341517" y="16672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>
                <a:latin typeface="Oswald"/>
                <a:ea typeface="Oswald"/>
                <a:cs typeface="Oswald"/>
                <a:sym typeface="Oswald"/>
              </a:rPr>
              <a:t>Course Objectives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p3"/>
          <p:cNvSpPr txBox="1">
            <a:spLocks noGrp="1"/>
          </p:cNvSpPr>
          <p:nvPr>
            <p:ph type="body" idx="1"/>
          </p:nvPr>
        </p:nvSpPr>
        <p:spPr>
          <a:xfrm>
            <a:off x="331578" y="715152"/>
            <a:ext cx="8520600" cy="4120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FFC000"/>
                </a:solidFill>
              </a:rPr>
              <a:t> </a:t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>
            <a:off x="288234" y="1029569"/>
            <a:ext cx="8428383" cy="34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List and explain the fundamental concepts of a relational database system.</a:t>
            </a:r>
            <a:endParaRPr sz="2000" b="0" i="0" u="none" strike="noStrike" cap="none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rgbClr val="EF8600"/>
                </a:solidFill>
                <a:latin typeface="Oswald"/>
                <a:ea typeface="Oswald"/>
                <a:cs typeface="Oswald"/>
                <a:sym typeface="Oswald"/>
              </a:rPr>
              <a:t>Utilize a wide range of features available in a DBMS package.</a:t>
            </a:r>
            <a:endParaRPr sz="2000" b="0" i="0" u="none" strike="noStrike" cap="none">
              <a:solidFill>
                <a:srgbClr val="EF86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EF86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Analyze database requirements and determine the entities involved in the system and their relationship to one another.</a:t>
            </a:r>
            <a:endParaRPr sz="2000" b="0" i="0" u="none" strike="noStrike" cap="none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rgbClr val="EF8600"/>
                </a:solidFill>
                <a:latin typeface="Oswald"/>
                <a:ea typeface="Oswald"/>
                <a:cs typeface="Oswald"/>
                <a:sym typeface="Oswald"/>
              </a:rPr>
              <a:t>Develop the logical design of the database using data modeling concepts such as entity-relationship diagrams</a:t>
            </a:r>
            <a:r>
              <a:rPr lang="en-US" sz="2000" b="0" i="0" u="none" strike="noStrike" cap="none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 sz="2400" b="0" i="0" u="none" strike="noStrike" cap="none">
              <a:solidFill>
                <a:srgbClr val="EF86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79" name="Google Shape;7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5500" y="3687125"/>
            <a:ext cx="1757076" cy="13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 txBox="1"/>
          <p:nvPr/>
        </p:nvSpPr>
        <p:spPr>
          <a:xfrm>
            <a:off x="331499" y="4820478"/>
            <a:ext cx="5492831" cy="322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15CSE302 DBMS    Dept of CSE,  Amrita School of Engineering, Coimbatore</a:t>
            </a:r>
            <a:endParaRPr sz="1200" b="0" i="0" u="none" strike="noStrike" cap="non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211c9cca6_0_8"/>
          <p:cNvSpPr txBox="1">
            <a:spLocks noGrp="1"/>
          </p:cNvSpPr>
          <p:nvPr>
            <p:ph type="title"/>
          </p:nvPr>
        </p:nvSpPr>
        <p:spPr>
          <a:xfrm>
            <a:off x="341517" y="16672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>
                <a:latin typeface="Oswald"/>
                <a:ea typeface="Oswald"/>
                <a:cs typeface="Oswald"/>
                <a:sym typeface="Oswald"/>
              </a:rPr>
              <a:t>Course Objectives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g8211c9cca6_0_8"/>
          <p:cNvSpPr txBox="1">
            <a:spLocks noGrp="1"/>
          </p:cNvSpPr>
          <p:nvPr>
            <p:ph type="body" idx="1"/>
          </p:nvPr>
        </p:nvSpPr>
        <p:spPr>
          <a:xfrm>
            <a:off x="331578" y="715152"/>
            <a:ext cx="8520600" cy="4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FFC000"/>
                </a:solidFill>
              </a:rPr>
              <a:t> </a:t>
            </a:r>
            <a:endParaRPr/>
          </a:p>
        </p:txBody>
      </p:sp>
      <p:sp>
        <p:nvSpPr>
          <p:cNvPr id="87" name="Google Shape;87;g8211c9cca6_0_8"/>
          <p:cNvSpPr/>
          <p:nvPr/>
        </p:nvSpPr>
        <p:spPr>
          <a:xfrm>
            <a:off x="288234" y="1029569"/>
            <a:ext cx="8428500" cy="3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rgbClr val="EF8600"/>
                </a:solidFill>
                <a:latin typeface="Oswald"/>
                <a:ea typeface="Oswald"/>
                <a:cs typeface="Oswald"/>
                <a:sym typeface="Oswald"/>
              </a:rPr>
              <a:t>Design and build a normalized database management system for real world applications.</a:t>
            </a:r>
            <a:endParaRPr sz="2000" b="0" i="0" u="none" strike="noStrike" cap="none">
              <a:solidFill>
                <a:srgbClr val="EF86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EF86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Create a relational database using a relational database package.</a:t>
            </a:r>
            <a:endParaRPr sz="2000" b="0" i="0" u="none" strike="noStrike" cap="none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Manipulate a database using SQL.</a:t>
            </a:r>
            <a:endParaRPr sz="2000" b="0" i="0" u="none" strike="noStrike" cap="none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rgbClr val="EF8600"/>
                </a:solidFill>
                <a:latin typeface="Oswald"/>
                <a:ea typeface="Oswald"/>
                <a:cs typeface="Oswald"/>
                <a:sym typeface="Oswald"/>
              </a:rPr>
              <a:t>Assess the quality and ease of use of data modeling and diagramming tools.</a:t>
            </a:r>
            <a:endParaRPr sz="2400" b="0" i="0" u="none" strike="noStrike" cap="none">
              <a:solidFill>
                <a:srgbClr val="EF86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" name="Google Shape;88;g8211c9cca6_0_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89" name="Google Shape;89;g8211c9cca6_0_8"/>
          <p:cNvSpPr txBox="1"/>
          <p:nvPr/>
        </p:nvSpPr>
        <p:spPr>
          <a:xfrm>
            <a:off x="331499" y="4820478"/>
            <a:ext cx="5492831" cy="322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15CSE302 DBMS    Dept of CSE,  Amrita School of Engineering, Coimbatore</a:t>
            </a:r>
            <a:endParaRPr sz="1200" b="0" i="0" u="none" strike="noStrike" cap="non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>
            <a:spLocks noGrp="1"/>
          </p:cNvSpPr>
          <p:nvPr>
            <p:ph type="title"/>
          </p:nvPr>
        </p:nvSpPr>
        <p:spPr>
          <a:xfrm>
            <a:off x="341517" y="16672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>
                <a:latin typeface="Oswald"/>
                <a:ea typeface="Oswald"/>
                <a:cs typeface="Oswald"/>
                <a:sym typeface="Oswald"/>
              </a:rPr>
              <a:t>Syllabus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5" name="Google Shape;95;p4"/>
          <p:cNvSpPr txBox="1">
            <a:spLocks noGrp="1"/>
          </p:cNvSpPr>
          <p:nvPr>
            <p:ph type="body" idx="1"/>
          </p:nvPr>
        </p:nvSpPr>
        <p:spPr>
          <a:xfrm>
            <a:off x="331578" y="715152"/>
            <a:ext cx="8520600" cy="4120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FFC000"/>
                </a:solidFill>
              </a:rPr>
              <a:t> </a:t>
            </a:r>
            <a:r>
              <a:rPr lang="en-US" sz="2000" b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Unit I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 </a:t>
            </a:r>
            <a:endParaRPr sz="2000" b="1">
              <a:latin typeface="Oswald"/>
              <a:ea typeface="Oswald"/>
              <a:cs typeface="Oswald"/>
              <a:sym typeface="Oswald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Overview of DBMS, File Vs DBMS, Elements of DBMS. 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latin typeface="Oswald"/>
              <a:ea typeface="Oswald"/>
              <a:cs typeface="Oswald"/>
              <a:sym typeface="Oswald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 </a:t>
            </a:r>
            <a:r>
              <a:rPr lang="en-US" sz="2000" b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Database Design</a:t>
            </a: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:</a:t>
            </a: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 E-R Model, Notations, Constraints, Cardinality and participation constraints,   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 ER design issues, Week and strong entity sets, Reduction of ER model to relational model,   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 Extended ER features. 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latin typeface="Oswald"/>
              <a:ea typeface="Oswald"/>
              <a:cs typeface="Oswald"/>
              <a:sym typeface="Oswald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Relational Data Model</a:t>
            </a: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:</a:t>
            </a: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 Introduction to relational model, Structure of relational model, domain, key, tuples of relational models.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" name="Google Shape;9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341517" y="16672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>
                <a:latin typeface="Oswald"/>
                <a:ea typeface="Oswald"/>
                <a:cs typeface="Oswald"/>
                <a:sym typeface="Oswald"/>
              </a:rPr>
              <a:t>Syllabus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" name="Google Shape;102;p5"/>
          <p:cNvSpPr txBox="1">
            <a:spLocks noGrp="1"/>
          </p:cNvSpPr>
          <p:nvPr>
            <p:ph type="body" idx="1"/>
          </p:nvPr>
        </p:nvSpPr>
        <p:spPr>
          <a:xfrm>
            <a:off x="331578" y="715152"/>
            <a:ext cx="8520600" cy="4120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FFC000"/>
                </a:solidFill>
              </a:rPr>
              <a:t> </a:t>
            </a:r>
            <a:r>
              <a:rPr lang="en-US" sz="2000" b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Unit 2</a:t>
            </a:r>
            <a:endParaRPr sz="2000" b="1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 </a:t>
            </a:r>
            <a:endParaRPr sz="2000" b="1">
              <a:latin typeface="Oswald"/>
              <a:ea typeface="Oswald"/>
              <a:cs typeface="Oswald"/>
              <a:sym typeface="Oswald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2400" b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Relational Database Design: </a:t>
            </a:r>
            <a:r>
              <a:rPr lang="en-US" sz="2400">
                <a:latin typeface="Oswald"/>
                <a:ea typeface="Oswald"/>
                <a:cs typeface="Oswald"/>
                <a:sym typeface="Oswald"/>
              </a:rPr>
              <a:t>Functional dependency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1"/>
              <a:t> </a:t>
            </a:r>
            <a:endParaRPr sz="2400" b="1"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 Normalization: </a:t>
            </a:r>
            <a:r>
              <a:rPr lang="en-US" sz="2400">
                <a:latin typeface="Oswald"/>
                <a:ea typeface="Oswald"/>
                <a:cs typeface="Oswald"/>
                <a:sym typeface="Oswald"/>
              </a:rPr>
              <a:t>1NF, 2NF, 3NF, BCNF, Relational synthesis algorithm, 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latin typeface="Oswald"/>
                <a:ea typeface="Oswald"/>
                <a:cs typeface="Oswald"/>
                <a:sym typeface="Oswald"/>
              </a:rPr>
              <a:t> Lossless join testing algorithm, Decomposition using Functional dependencies,   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latin typeface="Oswald"/>
                <a:ea typeface="Oswald"/>
                <a:cs typeface="Oswald"/>
                <a:sym typeface="Oswald"/>
              </a:rPr>
              <a:t> Functional-Dependency  theory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b="1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 SQL</a:t>
            </a:r>
            <a:r>
              <a:rPr lang="en-US" sz="2400" b="1"/>
              <a:t>:</a:t>
            </a:r>
            <a:r>
              <a:rPr lang="en-US" sz="2400"/>
              <a:t> Various DDLs, DMLs and DCLs </a:t>
            </a:r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04" name="Google Shape;104;p5"/>
          <p:cNvSpPr txBox="1"/>
          <p:nvPr/>
        </p:nvSpPr>
        <p:spPr>
          <a:xfrm>
            <a:off x="331499" y="4820478"/>
            <a:ext cx="5492831" cy="322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15CSE302 DBMS    Dept of CSE,  Amrita School of Engineering, Coimbatore</a:t>
            </a:r>
            <a:endParaRPr sz="1200" b="0" i="0" u="none" strike="noStrike" cap="non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341517" y="16672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>
                <a:latin typeface="Oswald"/>
                <a:ea typeface="Oswald"/>
                <a:cs typeface="Oswald"/>
                <a:sym typeface="Oswald"/>
              </a:rPr>
              <a:t>Syllabus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0" name="Google Shape;110;p6"/>
          <p:cNvSpPr txBox="1">
            <a:spLocks noGrp="1"/>
          </p:cNvSpPr>
          <p:nvPr>
            <p:ph type="body" idx="1"/>
          </p:nvPr>
        </p:nvSpPr>
        <p:spPr>
          <a:xfrm>
            <a:off x="331578" y="715152"/>
            <a:ext cx="8520600" cy="4120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FFC000"/>
                </a:solidFill>
              </a:rPr>
              <a:t> </a:t>
            </a:r>
            <a:r>
              <a:rPr lang="en-US" sz="2000" b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Unit 3</a:t>
            </a:r>
            <a:endParaRPr sz="2000" b="1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 </a:t>
            </a:r>
            <a:endParaRPr sz="2000" b="1">
              <a:latin typeface="Oswald"/>
              <a:ea typeface="Oswald"/>
              <a:cs typeface="Oswald"/>
              <a:sym typeface="Oswald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Indexing Mechanisms</a:t>
            </a:r>
            <a:r>
              <a:rPr lang="en-US" sz="2000" b="1"/>
              <a:t>:</a:t>
            </a:r>
            <a:r>
              <a:rPr lang="en-US" sz="2000"/>
              <a:t> </a:t>
            </a: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clustered, Non-clustered, B-tree, B+ Tree, Hash based.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Transactions</a:t>
            </a:r>
            <a:r>
              <a:rPr lang="en-US" sz="2000" b="1"/>
              <a:t>:</a:t>
            </a:r>
            <a:r>
              <a:rPr lang="en-US" sz="2000"/>
              <a:t> </a:t>
            </a: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Transaction concept, Transaction model, storage structure, Transaction atomicity and durability, Transaction isolation, Serializability.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Concurrency control</a:t>
            </a:r>
            <a:r>
              <a:rPr lang="en-US" sz="2000" b="1"/>
              <a:t>: </a:t>
            </a: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Lock-based protocols – Locks, granting of locks, The two-phase locking protocol, implementation of locking, Graph-based protocols.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Deadlock handling</a:t>
            </a:r>
            <a:r>
              <a:rPr lang="en-US" sz="2000"/>
              <a:t>: </a:t>
            </a: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Deadlock prevention, Deadlock detection and recovery.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100"/>
          </a:p>
        </p:txBody>
      </p:sp>
      <p:sp>
        <p:nvSpPr>
          <p:cNvPr id="111" name="Google Shape;11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12" name="Google Shape;112;p6"/>
          <p:cNvSpPr txBox="1"/>
          <p:nvPr/>
        </p:nvSpPr>
        <p:spPr>
          <a:xfrm>
            <a:off x="331499" y="4820478"/>
            <a:ext cx="5492831" cy="322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15CSE302 DBMS    Dept of CSE,  Amrita School of Engineering, Coimbatore</a:t>
            </a:r>
            <a:endParaRPr sz="1200" b="0" i="0" u="none" strike="noStrike" cap="non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341517" y="16672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>
                <a:latin typeface="Oswald"/>
                <a:ea typeface="Oswald"/>
                <a:cs typeface="Oswald"/>
                <a:sym typeface="Oswald"/>
              </a:rPr>
              <a:t>Syllabus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331578" y="715152"/>
            <a:ext cx="8520600" cy="4224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Text Book: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Silberschatz A Korth H F and Sudharshan S , “Database System Concepts”, 6th Edition, TMH publishing company limited, 2011.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6</a:t>
            </a:r>
            <a:r>
              <a:rPr lang="en-US" sz="2000" baseline="30000">
                <a:latin typeface="Oswald"/>
                <a:ea typeface="Oswald"/>
                <a:cs typeface="Oswald"/>
                <a:sym typeface="Oswald"/>
              </a:rPr>
              <a:t>th</a:t>
            </a: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 edition: </a:t>
            </a:r>
            <a:r>
              <a:rPr lang="en-US" sz="20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https://www.db-book.com/db6/index.html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      7</a:t>
            </a:r>
            <a:r>
              <a:rPr lang="en-US" sz="2000" baseline="30000">
                <a:latin typeface="Oswald"/>
                <a:ea typeface="Oswald"/>
                <a:cs typeface="Oswald"/>
                <a:sym typeface="Oswald"/>
              </a:rPr>
              <a:t>th</a:t>
            </a: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 edition: </a:t>
            </a:r>
            <a:r>
              <a:rPr lang="en-US" sz="20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https://www.db-book.com/db7/index.html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100"/>
          </a:p>
        </p:txBody>
      </p:sp>
      <p:sp>
        <p:nvSpPr>
          <p:cNvPr id="119" name="Google Shape;11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20" name="Google Shape;120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22504" y="2236303"/>
            <a:ext cx="1878496" cy="257174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7"/>
          <p:cNvSpPr txBox="1"/>
          <p:nvPr/>
        </p:nvSpPr>
        <p:spPr>
          <a:xfrm>
            <a:off x="331499" y="4820478"/>
            <a:ext cx="5492831" cy="322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15CSE302 DBMS    Dept of CSE,  Amrita School of Engineering, Coimbatore</a:t>
            </a:r>
            <a:endParaRPr sz="1200" b="0" i="0" u="none" strike="noStrike" cap="non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title"/>
          </p:nvPr>
        </p:nvSpPr>
        <p:spPr>
          <a:xfrm>
            <a:off x="341517" y="16672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>
                <a:latin typeface="Oswald"/>
                <a:ea typeface="Oswald"/>
                <a:cs typeface="Oswald"/>
                <a:sym typeface="Oswald"/>
              </a:rPr>
              <a:t>Syllabus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11"/>
          <p:cNvSpPr txBox="1">
            <a:spLocks noGrp="1"/>
          </p:cNvSpPr>
          <p:nvPr>
            <p:ph type="body" idx="1"/>
          </p:nvPr>
        </p:nvSpPr>
        <p:spPr>
          <a:xfrm>
            <a:off x="331578" y="715152"/>
            <a:ext cx="4866587" cy="392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References</a:t>
            </a:r>
            <a:endParaRPr sz="2000" b="1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Hector Garcia-Molina, Jeffrey D Ullman, Jennifer Widom, ‘Database System ; The complete book”, 2nd Edition, 2011.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Elmasri R and Navathe S B, “Fundamentals of Database Systems”, 5th Edition, Addison Wesley, 2006.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Ramakrishnan R and Gehrke J, “Database Management Systems”, 3rd Edition, TMH, 2003.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100"/>
          </a:p>
        </p:txBody>
      </p:sp>
      <p:sp>
        <p:nvSpPr>
          <p:cNvPr id="128" name="Google Shape;12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29" name="Google Shape;12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3241" y="218661"/>
            <a:ext cx="1333732" cy="1878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96735" y="1384851"/>
            <a:ext cx="1604759" cy="2100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10823" y="2801576"/>
            <a:ext cx="1585912" cy="207708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1"/>
          <p:cNvSpPr txBox="1"/>
          <p:nvPr/>
        </p:nvSpPr>
        <p:spPr>
          <a:xfrm>
            <a:off x="331499" y="4820478"/>
            <a:ext cx="5492831" cy="322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15CSE302 DBMS    Dept of CSE,  Amrita School of Engineering, Coimbatore</a:t>
            </a:r>
            <a:endParaRPr sz="1200" b="0" i="0" u="none" strike="noStrike" cap="non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786</Words>
  <Application>Microsoft Office PowerPoint</Application>
  <PresentationFormat>On-screen Show (16:9)</PresentationFormat>
  <Paragraphs>213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Times New Roman</vt:lpstr>
      <vt:lpstr>Oswald</vt:lpstr>
      <vt:lpstr>Noto Sans Symbols</vt:lpstr>
      <vt:lpstr>Simple Dark</vt:lpstr>
      <vt:lpstr>15CSE302 Database Management Systems COURSE DESCRIPTION  B.Tech /III Year CSE/V Semester                           L T P C  2 0 2 3                                                             </vt:lpstr>
      <vt:lpstr>Syllabus</vt:lpstr>
      <vt:lpstr>Course Objectives</vt:lpstr>
      <vt:lpstr>Course Objectives</vt:lpstr>
      <vt:lpstr>Syllabus</vt:lpstr>
      <vt:lpstr>Syllabus</vt:lpstr>
      <vt:lpstr>Syllabus</vt:lpstr>
      <vt:lpstr>Syllabus</vt:lpstr>
      <vt:lpstr>Syllabus</vt:lpstr>
      <vt:lpstr>Course Outcomes</vt:lpstr>
      <vt:lpstr>Evaluation Criteria</vt:lpstr>
      <vt:lpstr>Evaluation Criteria</vt:lpstr>
      <vt:lpstr>Tools used</vt:lpstr>
      <vt:lpstr>Group Project</vt:lpstr>
      <vt:lpstr>Lab Sessions</vt:lpstr>
      <vt:lpstr>Summary</vt:lpstr>
      <vt:lpstr>Thank You  Happy to answer any questions ! ! !</vt:lpstr>
      <vt:lpstr>Resources: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15CSE302 Database Management Systems COURSE DESCRIPTION  B.Tech /III Year CSE/V Semester                           L T P C  2 0 2 3</dc:title>
  <dc:creator>bindukr</dc:creator>
  <cp:lastModifiedBy>CSE DEPARTMENT</cp:lastModifiedBy>
  <cp:revision>4</cp:revision>
  <dcterms:modified xsi:type="dcterms:W3CDTF">2020-07-24T05:25:19Z</dcterms:modified>
</cp:coreProperties>
</file>