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314" r:id="rId2"/>
    <p:sldId id="319" r:id="rId3"/>
    <p:sldId id="333" r:id="rId4"/>
    <p:sldId id="320" r:id="rId5"/>
    <p:sldId id="257" r:id="rId6"/>
    <p:sldId id="321" r:id="rId7"/>
    <p:sldId id="261" r:id="rId8"/>
    <p:sldId id="262" r:id="rId9"/>
    <p:sldId id="263" r:id="rId10"/>
    <p:sldId id="264" r:id="rId11"/>
    <p:sldId id="265" r:id="rId12"/>
    <p:sldId id="322" r:id="rId13"/>
    <p:sldId id="266" r:id="rId14"/>
    <p:sldId id="267" r:id="rId15"/>
    <p:sldId id="268" r:id="rId16"/>
    <p:sldId id="335" r:id="rId17"/>
    <p:sldId id="269" r:id="rId18"/>
    <p:sldId id="334" r:id="rId19"/>
    <p:sldId id="323" r:id="rId20"/>
    <p:sldId id="270" r:id="rId21"/>
    <p:sldId id="271" r:id="rId22"/>
    <p:sldId id="272" r:id="rId23"/>
    <p:sldId id="273" r:id="rId24"/>
    <p:sldId id="274" r:id="rId25"/>
    <p:sldId id="275" r:id="rId26"/>
    <p:sldId id="324" r:id="rId27"/>
    <p:sldId id="277" r:id="rId28"/>
    <p:sldId id="336" r:id="rId29"/>
    <p:sldId id="278" r:id="rId30"/>
    <p:sldId id="338" r:id="rId31"/>
    <p:sldId id="339" r:id="rId32"/>
    <p:sldId id="340" r:id="rId33"/>
    <p:sldId id="341" r:id="rId34"/>
    <p:sldId id="316" r:id="rId35"/>
    <p:sldId id="317" r:id="rId36"/>
    <p:sldId id="281" r:id="rId37"/>
    <p:sldId id="282" r:id="rId38"/>
    <p:sldId id="284" r:id="rId39"/>
    <p:sldId id="325" r:id="rId40"/>
    <p:sldId id="285" r:id="rId41"/>
    <p:sldId id="286" r:id="rId42"/>
    <p:sldId id="326" r:id="rId43"/>
    <p:sldId id="296" r:id="rId44"/>
    <p:sldId id="297" r:id="rId45"/>
    <p:sldId id="298" r:id="rId46"/>
    <p:sldId id="299" r:id="rId47"/>
    <p:sldId id="300" r:id="rId48"/>
    <p:sldId id="301" r:id="rId49"/>
    <p:sldId id="327" r:id="rId50"/>
    <p:sldId id="302" r:id="rId51"/>
    <p:sldId id="303" r:id="rId52"/>
    <p:sldId id="304" r:id="rId53"/>
    <p:sldId id="305" r:id="rId54"/>
    <p:sldId id="328" r:id="rId55"/>
    <p:sldId id="306" r:id="rId56"/>
    <p:sldId id="307" r:id="rId57"/>
    <p:sldId id="308" r:id="rId58"/>
    <p:sldId id="309" r:id="rId59"/>
    <p:sldId id="310" r:id="rId60"/>
    <p:sldId id="329" r:id="rId61"/>
    <p:sldId id="331" r:id="rId62"/>
    <p:sldId id="332" r:id="rId63"/>
  </p:sldIdLst>
  <p:sldSz cx="12242800" cy="6858000"/>
  <p:notesSz cx="122428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8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778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206" y="-102"/>
      </p:cViewPr>
      <p:guideLst>
        <p:guide orient="horz" pos="2160"/>
        <p:guide pos="38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054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34200" y="0"/>
            <a:ext cx="53054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5A727-3D29-4CF0-BF4A-A3BD074EA0A7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75" y="514350"/>
            <a:ext cx="45910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23963" y="3257550"/>
            <a:ext cx="9794875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30542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34200" y="6513513"/>
            <a:ext cx="530542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3CE91-901A-445E-918E-C9331F502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75" y="514350"/>
            <a:ext cx="45910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1224280" y="3257550"/>
            <a:ext cx="979424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3CE91-901A-445E-918E-C9331F5023A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3CE91-901A-445E-918E-C9331F5023A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09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3CE91-901A-445E-918E-C9331F5023A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35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3CE91-901A-445E-918E-C9331F5023A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8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3CE91-901A-445E-918E-C9331F5023A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7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78d2e695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75" y="514350"/>
            <a:ext cx="45910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78d2e695c_0_19:notes"/>
          <p:cNvSpPr txBox="1">
            <a:spLocks noGrp="1"/>
          </p:cNvSpPr>
          <p:nvPr>
            <p:ph type="body" idx="1"/>
          </p:nvPr>
        </p:nvSpPr>
        <p:spPr>
          <a:xfrm>
            <a:off x="1224280" y="3257550"/>
            <a:ext cx="979424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covering all.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78d2e695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75" y="514350"/>
            <a:ext cx="45910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78d2e695c_0_55:notes"/>
          <p:cNvSpPr txBox="1">
            <a:spLocks noGrp="1"/>
          </p:cNvSpPr>
          <p:nvPr>
            <p:ph type="body" idx="1"/>
          </p:nvPr>
        </p:nvSpPr>
        <p:spPr>
          <a:xfrm>
            <a:off x="1224280" y="3257550"/>
            <a:ext cx="979424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8210" y="2125980"/>
            <a:ext cx="1040638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6420" y="3840480"/>
            <a:ext cx="856996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fld id="{419E2009-A13E-49B2-B735-62E4713F477C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94373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fld id="{4F3B573B-6B57-4DC6-9615-B82495732498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2140" y="1577340"/>
            <a:ext cx="5325618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05042" y="1577340"/>
            <a:ext cx="5325618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fld id="{EB651F23-388A-429A-BB97-62D61DFC42AD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fld id="{0F147417-FCDB-4CF9-992C-E64C277AC75C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81628" y="0"/>
            <a:ext cx="4605137" cy="6347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fld id="{BF050512-39E8-4216-A6D2-9D2427953736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>
            <a:spLocks noGrp="1"/>
          </p:cNvSpPr>
          <p:nvPr>
            <p:ph type="ctrTitle"/>
          </p:nvPr>
        </p:nvSpPr>
        <p:spPr>
          <a:xfrm>
            <a:off x="417342" y="992767"/>
            <a:ext cx="11408137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17" tIns="122217" rIns="122217" bIns="122217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9pPr>
          </a:lstStyle>
          <a:p>
            <a:endParaRPr/>
          </a:p>
        </p:txBody>
      </p:sp>
      <p:sp>
        <p:nvSpPr>
          <p:cNvPr id="11" name="Google Shape;11;p71"/>
          <p:cNvSpPr txBox="1">
            <a:spLocks noGrp="1"/>
          </p:cNvSpPr>
          <p:nvPr>
            <p:ph type="subTitle" idx="1"/>
          </p:nvPr>
        </p:nvSpPr>
        <p:spPr>
          <a:xfrm>
            <a:off x="417332" y="3778833"/>
            <a:ext cx="11408137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17" tIns="122217" rIns="122217" bIns="122217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71"/>
          <p:cNvSpPr txBox="1">
            <a:spLocks noGrp="1"/>
          </p:cNvSpPr>
          <p:nvPr>
            <p:ph type="sldNum" idx="12"/>
          </p:nvPr>
        </p:nvSpPr>
        <p:spPr>
          <a:xfrm>
            <a:off x="11343680" y="6217623"/>
            <a:ext cx="734648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17" tIns="122217" rIns="122217" bIns="122217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7332" y="2867800"/>
            <a:ext cx="11408137" cy="1122400"/>
          </a:xfrm>
          <a:prstGeom prst="rect">
            <a:avLst/>
          </a:prstGeom>
        </p:spPr>
        <p:txBody>
          <a:bodyPr spcFirstLastPara="1" wrap="square" lIns="122217" tIns="122217" rIns="122217" bIns="122217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343680" y="6217623"/>
            <a:ext cx="734648" cy="524800"/>
          </a:xfrm>
          <a:prstGeom prst="rect">
            <a:avLst/>
          </a:prstGeom>
        </p:spPr>
        <p:txBody>
          <a:bodyPr spcFirstLastPara="1" wrap="square" lIns="122217" tIns="122217" rIns="122217" bIns="12221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7332" y="593367"/>
            <a:ext cx="11408137" cy="763600"/>
          </a:xfrm>
          <a:prstGeom prst="rect">
            <a:avLst/>
          </a:prstGeom>
        </p:spPr>
        <p:txBody>
          <a:bodyPr spcFirstLastPara="1" wrap="square" lIns="122217" tIns="122217" rIns="122217" bIns="122217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7332" y="1536633"/>
            <a:ext cx="11408137" cy="4555200"/>
          </a:xfrm>
          <a:prstGeom prst="rect">
            <a:avLst/>
          </a:prstGeom>
        </p:spPr>
        <p:txBody>
          <a:bodyPr spcFirstLastPara="1" wrap="square" lIns="122217" tIns="122217" rIns="122217" bIns="122217" anchor="t" anchorCtr="0">
            <a:noAutofit/>
          </a:bodyPr>
          <a:lstStyle>
            <a:lvl1pPr marL="611185" lvl="0" indent="-4583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22370" lvl="1" indent="-424434">
              <a:spcBef>
                <a:spcPts val="2139"/>
              </a:spcBef>
              <a:spcAft>
                <a:spcPts val="0"/>
              </a:spcAft>
              <a:buSzPts val="1400"/>
              <a:buChar char="○"/>
              <a:defRPr/>
            </a:lvl2pPr>
            <a:lvl3pPr marL="1833555" lvl="2" indent="-424434">
              <a:spcBef>
                <a:spcPts val="2139"/>
              </a:spcBef>
              <a:spcAft>
                <a:spcPts val="0"/>
              </a:spcAft>
              <a:buSzPts val="1400"/>
              <a:buChar char="■"/>
              <a:defRPr/>
            </a:lvl3pPr>
            <a:lvl4pPr marL="2444740" lvl="3" indent="-424434">
              <a:spcBef>
                <a:spcPts val="2139"/>
              </a:spcBef>
              <a:spcAft>
                <a:spcPts val="0"/>
              </a:spcAft>
              <a:buSzPts val="1400"/>
              <a:buChar char="●"/>
              <a:defRPr/>
            </a:lvl4pPr>
            <a:lvl5pPr marL="3055925" lvl="4" indent="-424434">
              <a:spcBef>
                <a:spcPts val="2139"/>
              </a:spcBef>
              <a:spcAft>
                <a:spcPts val="0"/>
              </a:spcAft>
              <a:buSzPts val="1400"/>
              <a:buChar char="○"/>
              <a:defRPr/>
            </a:lvl5pPr>
            <a:lvl6pPr marL="3667110" lvl="5" indent="-424434">
              <a:spcBef>
                <a:spcPts val="2139"/>
              </a:spcBef>
              <a:spcAft>
                <a:spcPts val="0"/>
              </a:spcAft>
              <a:buSzPts val="1400"/>
              <a:buChar char="■"/>
              <a:defRPr/>
            </a:lvl6pPr>
            <a:lvl7pPr marL="4278295" lvl="6" indent="-424434">
              <a:spcBef>
                <a:spcPts val="2139"/>
              </a:spcBef>
              <a:spcAft>
                <a:spcPts val="0"/>
              </a:spcAft>
              <a:buSzPts val="1400"/>
              <a:buChar char="●"/>
              <a:defRPr/>
            </a:lvl7pPr>
            <a:lvl8pPr marL="4889480" lvl="7" indent="-424434">
              <a:spcBef>
                <a:spcPts val="2139"/>
              </a:spcBef>
              <a:spcAft>
                <a:spcPts val="0"/>
              </a:spcAft>
              <a:buSzPts val="1400"/>
              <a:buChar char="○"/>
              <a:defRPr/>
            </a:lvl8pPr>
            <a:lvl9pPr marL="5500665" lvl="8" indent="-424434">
              <a:spcBef>
                <a:spcPts val="2139"/>
              </a:spcBef>
              <a:spcAft>
                <a:spcPts val="2139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343680" y="6217623"/>
            <a:ext cx="734648" cy="524800"/>
          </a:xfrm>
          <a:prstGeom prst="rect">
            <a:avLst/>
          </a:prstGeom>
        </p:spPr>
        <p:txBody>
          <a:bodyPr spcFirstLastPara="1" wrap="square" lIns="122217" tIns="122217" rIns="122217" bIns="12221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48530" y="282067"/>
            <a:ext cx="374573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346" y="1037094"/>
            <a:ext cx="10862106" cy="3127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94373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27752" y="6464909"/>
            <a:ext cx="19837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0778" y="6464909"/>
            <a:ext cx="74231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fld id="{D491351F-BEAA-4CE0-A84F-4C507D78DC08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45291" y="6464909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uthorization_(computer_access_control)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book.com/db7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db-book.com/db6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417332" y="499033"/>
            <a:ext cx="11408137" cy="3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17" tIns="122217" rIns="122217" bIns="122217" anchor="b" anchorCtr="0">
            <a:noAutofit/>
          </a:bodyPr>
          <a:lstStyle/>
          <a:p>
            <a:pPr rtl="0"/>
            <a:r>
              <a:rPr lang="en-US" sz="4000" dirty="0">
                <a:latin typeface="Oswald"/>
                <a:ea typeface="Oswald"/>
                <a:cs typeface="Oswald"/>
                <a:sym typeface="Oswald"/>
              </a:rPr>
              <a:t>15CSE302 Database Management Systems</a:t>
            </a:r>
            <a:br>
              <a:rPr lang="en-US" sz="4000" dirty="0">
                <a:latin typeface="Oswald"/>
                <a:ea typeface="Oswald"/>
                <a:cs typeface="Oswald"/>
                <a:sym typeface="Oswald"/>
              </a:rPr>
            </a:br>
            <a:r>
              <a:rPr lang="en-US" sz="4000" dirty="0">
                <a:latin typeface="Oswald"/>
                <a:ea typeface="Oswald"/>
                <a:cs typeface="Oswald"/>
                <a:sym typeface="Oswald"/>
              </a:rPr>
              <a:t>Lecture 1    Introduction </a:t>
            </a:r>
            <a:r>
              <a:rPr lang="en-US" sz="5900" dirty="0"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-US" sz="5900" dirty="0">
                <a:latin typeface="Oswald"/>
                <a:ea typeface="Oswald"/>
                <a:cs typeface="Oswald"/>
                <a:sym typeface="Oswald"/>
              </a:rPr>
            </a:br>
            <a:r>
              <a:rPr lang="en-US" sz="2000" dirty="0" err="1"/>
              <a:t>B.Tech</a:t>
            </a:r>
            <a:r>
              <a:rPr lang="en-US" sz="2000" dirty="0"/>
              <a:t> /III Year CSE/V Semester                           L T P C  2 0 2 3</a:t>
            </a:r>
            <a:endParaRPr sz="2000" dirty="0"/>
          </a:p>
          <a:p>
            <a:pPr rtl="0"/>
            <a:endParaRPr sz="2000" dirty="0">
              <a:solidFill>
                <a:srgbClr val="F1C232"/>
              </a:solidFill>
            </a:endParaRPr>
          </a:p>
          <a:p>
            <a:pPr algn="l" rtl="0">
              <a:lnSpc>
                <a:spcPct val="115000"/>
              </a:lnSpc>
            </a:pPr>
            <a:r>
              <a:rPr lang="en-US" sz="1500" dirty="0">
                <a:solidFill>
                  <a:srgbClr val="F1C232"/>
                </a:solidFill>
              </a:rPr>
              <a:t>                                                       	   </a:t>
            </a:r>
            <a:endParaRPr sz="5900" dirty="0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6161323" y="4356243"/>
            <a:ext cx="5783912" cy="208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17" tIns="122217" rIns="122217" bIns="122217" anchor="t" anchorCtr="0">
            <a:noAutofit/>
          </a:bodyPr>
          <a:lstStyle/>
          <a:p>
            <a:pPr marL="611185" indent="-458389" algn="l" rtl="0"/>
            <a:r>
              <a:rPr lang="en-US" sz="21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 </a:t>
            </a:r>
            <a:endParaRPr/>
          </a:p>
          <a:p>
            <a:pPr marL="611185" indent="-458389" algn="l" rtl="0"/>
            <a:r>
              <a:rPr lang="en-US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R. </a:t>
            </a:r>
            <a:r>
              <a:rPr lang="en-US" sz="2400" dirty="0" err="1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Manjusha</a:t>
            </a:r>
            <a:endParaRPr lang="en-US" sz="2400" dirty="0" smtClean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611185" indent="-458389" algn="l" rtl="0"/>
            <a:r>
              <a:rPr lang="en-US" sz="24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Department </a:t>
            </a:r>
            <a:r>
              <a:rPr lang="en-US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of CSE</a:t>
            </a:r>
            <a:endParaRPr sz="2400"/>
          </a:p>
          <a:p>
            <a:pPr algn="l" rtl="0"/>
            <a:r>
              <a:rPr lang="en-US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Amrita School of Engineering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8800" y="228600"/>
            <a:ext cx="11277600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DEA26DB-14F8-423D-B9AD-5BEDA7932A6C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542" y="282067"/>
            <a:ext cx="6360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Purpose of Database</a:t>
            </a:r>
            <a:r>
              <a:rPr spc="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263119"/>
            <a:ext cx="10860405" cy="36347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Disadvantages </a:t>
            </a:r>
            <a:r>
              <a:rPr sz="2400" dirty="0">
                <a:latin typeface="Times New Roman"/>
                <a:cs typeface="Times New Roman"/>
              </a:rPr>
              <a:t>of this typical file processing 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Integrity</a:t>
            </a:r>
            <a:r>
              <a:rPr sz="22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problems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data values stored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database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satisfy certain </a:t>
            </a:r>
            <a:r>
              <a:rPr sz="2000" spc="-5" dirty="0">
                <a:latin typeface="Times New Roman"/>
                <a:cs typeface="Times New Roman"/>
              </a:rPr>
              <a:t>types </a:t>
            </a:r>
            <a:r>
              <a:rPr sz="2000" dirty="0">
                <a:latin typeface="Times New Roman"/>
                <a:cs typeface="Times New Roman"/>
              </a:rPr>
              <a:t>of consistency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constraints.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Hard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add new </a:t>
            </a:r>
            <a:r>
              <a:rPr sz="2000" spc="-5" dirty="0">
                <a:latin typeface="Times New Roman"/>
                <a:cs typeface="Times New Roman"/>
              </a:rPr>
              <a:t>constraints </a:t>
            </a:r>
            <a:r>
              <a:rPr sz="2000" dirty="0">
                <a:latin typeface="Times New Roman"/>
                <a:cs typeface="Times New Roman"/>
              </a:rPr>
              <a:t>or change existing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ones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latin typeface="Arial"/>
                <a:cs typeface="Arial"/>
              </a:rPr>
              <a:t>– </a:t>
            </a:r>
            <a:r>
              <a:rPr sz="1800" b="1" dirty="0">
                <a:latin typeface="Times New Roman"/>
                <a:cs typeface="Times New Roman"/>
              </a:rPr>
              <a:t>Example - </a:t>
            </a:r>
            <a:r>
              <a:rPr sz="1800" dirty="0">
                <a:latin typeface="Times New Roman"/>
                <a:cs typeface="Times New Roman"/>
              </a:rPr>
              <a:t>The balance of a bank account </a:t>
            </a:r>
            <a:r>
              <a:rPr sz="1800" spc="-5" dirty="0">
                <a:latin typeface="Times New Roman"/>
                <a:cs typeface="Times New Roman"/>
              </a:rPr>
              <a:t>may </a:t>
            </a:r>
            <a:r>
              <a:rPr sz="1800" dirty="0">
                <a:latin typeface="Times New Roman"/>
                <a:cs typeface="Times New Roman"/>
              </a:rPr>
              <a:t>never fall below a prescribed amount </a:t>
            </a:r>
            <a:r>
              <a:rPr sz="1800" spc="-25" dirty="0">
                <a:latin typeface="Times New Roman"/>
                <a:cs typeface="Times New Roman"/>
              </a:rPr>
              <a:t>(say,</a:t>
            </a:r>
            <a:r>
              <a:rPr sz="1800" spc="-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$25).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Atomicity</a:t>
            </a:r>
            <a:r>
              <a:rPr sz="2200" b="1" spc="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problems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Failures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spc="-5" dirty="0">
                <a:latin typeface="Times New Roman"/>
                <a:cs typeface="Times New Roman"/>
              </a:rPr>
              <a:t>leave </a:t>
            </a:r>
            <a:r>
              <a:rPr sz="2000" dirty="0">
                <a:latin typeface="Times New Roman"/>
                <a:cs typeface="Times New Roman"/>
              </a:rPr>
              <a:t>database </a:t>
            </a:r>
            <a:r>
              <a:rPr sz="2000" spc="-5" dirty="0">
                <a:latin typeface="Times New Roman"/>
                <a:cs typeface="Times New Roman"/>
              </a:rPr>
              <a:t>in an </a:t>
            </a:r>
            <a:r>
              <a:rPr sz="2000" dirty="0">
                <a:latin typeface="Times New Roman"/>
                <a:cs typeface="Times New Roman"/>
              </a:rPr>
              <a:t>inconsistent </a:t>
            </a:r>
            <a:r>
              <a:rPr sz="2000" spc="-5" dirty="0">
                <a:latin typeface="Times New Roman"/>
                <a:cs typeface="Times New Roman"/>
              </a:rPr>
              <a:t>state </a:t>
            </a:r>
            <a:r>
              <a:rPr sz="2000" dirty="0">
                <a:latin typeface="Times New Roman"/>
                <a:cs typeface="Times New Roman"/>
              </a:rPr>
              <a:t>with partial updates carried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out</a:t>
            </a:r>
            <a:endParaRPr sz="20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13999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Example: </a:t>
            </a:r>
            <a:r>
              <a:rPr sz="2000" spc="-15" dirty="0">
                <a:latin typeface="Times New Roman"/>
                <a:cs typeface="Times New Roman"/>
              </a:rPr>
              <a:t>Transfer </a:t>
            </a:r>
            <a:r>
              <a:rPr sz="2000" spc="-5" dirty="0">
                <a:latin typeface="Times New Roman"/>
                <a:cs typeface="Times New Roman"/>
              </a:rPr>
              <a:t>of funds from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account to another should either complete or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happen  </a:t>
            </a:r>
            <a:r>
              <a:rPr sz="2000" spc="-5" dirty="0">
                <a:latin typeface="Times New Roman"/>
                <a:cs typeface="Times New Roman"/>
              </a:rPr>
              <a:t>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0200" y="228600"/>
            <a:ext cx="11582400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2AE4732-25A8-47C0-A8EE-6B1EEF1D4471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542" y="282067"/>
            <a:ext cx="6360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Purpose of Database</a:t>
            </a:r>
            <a:r>
              <a:rPr spc="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263119"/>
            <a:ext cx="10765155" cy="43834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Disadvantages </a:t>
            </a:r>
            <a:r>
              <a:rPr sz="2400" dirty="0">
                <a:latin typeface="Times New Roman"/>
                <a:cs typeface="Times New Roman"/>
              </a:rPr>
              <a:t>of this typical file processing system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Concurrent-access</a:t>
            </a:r>
            <a:r>
              <a:rPr sz="22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anomalies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Concurrent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needed for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performance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Uncontrolled concurrent accesses can </a:t>
            </a:r>
            <a:r>
              <a:rPr sz="2000" spc="-5" dirty="0">
                <a:latin typeface="Times New Roman"/>
                <a:cs typeface="Times New Roman"/>
              </a:rPr>
              <a:t>lead to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inconsistencies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Example: </a:t>
            </a:r>
            <a:r>
              <a:rPr sz="2000" spc="-50" dirty="0">
                <a:latin typeface="Times New Roman"/>
                <a:cs typeface="Times New Roman"/>
              </a:rPr>
              <a:t>Two </a:t>
            </a:r>
            <a:r>
              <a:rPr sz="2000" dirty="0">
                <a:latin typeface="Times New Roman"/>
                <a:cs typeface="Times New Roman"/>
              </a:rPr>
              <a:t>people reading a balance (say 100) and updating it by withdrawing </a:t>
            </a:r>
            <a:r>
              <a:rPr sz="2000" spc="-5" dirty="0">
                <a:latin typeface="Times New Roman"/>
                <a:cs typeface="Times New Roman"/>
              </a:rPr>
              <a:t>money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(say</a:t>
            </a:r>
            <a:endParaRPr sz="20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50 each) at the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Security</a:t>
            </a:r>
            <a:r>
              <a:rPr sz="22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problems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Hard to provide user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some, </a:t>
            </a:r>
            <a:r>
              <a:rPr sz="2000" spc="5" dirty="0">
                <a:latin typeface="Times New Roman"/>
                <a:cs typeface="Times New Roman"/>
              </a:rPr>
              <a:t>but not </a:t>
            </a:r>
            <a:r>
              <a:rPr sz="2000" spc="-5" dirty="0">
                <a:latin typeface="Times New Roman"/>
                <a:cs typeface="Times New Roman"/>
              </a:rPr>
              <a:t>all,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13999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Example- </a:t>
            </a:r>
            <a:r>
              <a:rPr sz="2000" dirty="0">
                <a:latin typeface="Times New Roman"/>
                <a:cs typeface="Times New Roman"/>
              </a:rPr>
              <a:t>in a banking </a:t>
            </a:r>
            <a:r>
              <a:rPr sz="2000" spc="-5" dirty="0">
                <a:latin typeface="Times New Roman"/>
                <a:cs typeface="Times New Roman"/>
              </a:rPr>
              <a:t>system, </a:t>
            </a:r>
            <a:r>
              <a:rPr sz="2000" dirty="0">
                <a:latin typeface="Times New Roman"/>
                <a:cs typeface="Times New Roman"/>
              </a:rPr>
              <a:t>payroll personnel need to see only that part of the database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  has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about the various bank </a:t>
            </a:r>
            <a:r>
              <a:rPr sz="2000" spc="-5" dirty="0">
                <a:latin typeface="Times New Roman"/>
                <a:cs typeface="Times New Roman"/>
              </a:rPr>
              <a:t>employees. </a:t>
            </a:r>
            <a:r>
              <a:rPr sz="2000" dirty="0">
                <a:latin typeface="Times New Roman"/>
                <a:cs typeface="Times New Roman"/>
              </a:rPr>
              <a:t>They do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need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information  </a:t>
            </a:r>
            <a:r>
              <a:rPr sz="2000" dirty="0">
                <a:latin typeface="Times New Roman"/>
                <a:cs typeface="Times New Roman"/>
              </a:rPr>
              <a:t>about the various bank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employees.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800" y="228600"/>
            <a:ext cx="11125200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Introduction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Purpose of Database system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rgbClr val="FF0000"/>
                </a:solidFill>
              </a:rPr>
              <a:t>View of data</a:t>
            </a:r>
          </a:p>
          <a:p>
            <a:pPr algn="l"/>
            <a:endParaRPr lang="en-US" sz="2800" b="0" dirty="0" smtClean="0"/>
          </a:p>
          <a:p>
            <a:pPr algn="l"/>
            <a:endParaRPr lang="en-US" sz="2800" b="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F05AB0F-14E2-4DC8-83F0-E1CA98717817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239" y="282067"/>
            <a:ext cx="2827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View </a:t>
            </a:r>
            <a:r>
              <a:rPr dirty="0"/>
              <a:t>of</a:t>
            </a:r>
            <a:r>
              <a:rPr spc="-5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19852"/>
            <a:ext cx="10859135" cy="161798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Levels of</a:t>
            </a:r>
            <a:r>
              <a:rPr sz="2400" b="1" spc="-15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Abstraction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Physical level: </a:t>
            </a:r>
            <a:r>
              <a:rPr sz="2200" spc="-5" dirty="0">
                <a:latin typeface="Times New Roman"/>
                <a:cs typeface="Times New Roman"/>
              </a:rPr>
              <a:t>The lowest level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abstraction describes </a:t>
            </a:r>
            <a:r>
              <a:rPr sz="2200" dirty="0">
                <a:latin typeface="Times New Roman"/>
                <a:cs typeface="Times New Roman"/>
              </a:rPr>
              <a:t>how </a:t>
            </a:r>
            <a:r>
              <a:rPr sz="2200" spc="-5" dirty="0">
                <a:latin typeface="Times New Roman"/>
                <a:cs typeface="Times New Roman"/>
              </a:rPr>
              <a:t>the data are actually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stored.</a:t>
            </a:r>
            <a:endParaRPr sz="22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4099"/>
              </a:lnSpc>
              <a:spcBef>
                <a:spcPts val="125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Logical level: </a:t>
            </a:r>
            <a:r>
              <a:rPr sz="2200" spc="-5" dirty="0">
                <a:latin typeface="Times New Roman"/>
                <a:cs typeface="Times New Roman"/>
              </a:rPr>
              <a:t>It describes what data </a:t>
            </a:r>
            <a:r>
              <a:rPr sz="2200" dirty="0">
                <a:latin typeface="Times New Roman"/>
                <a:cs typeface="Times New Roman"/>
              </a:rPr>
              <a:t>are </a:t>
            </a:r>
            <a:r>
              <a:rPr sz="2200" spc="-5" dirty="0">
                <a:latin typeface="Times New Roman"/>
                <a:cs typeface="Times New Roman"/>
              </a:rPr>
              <a:t>stored in the database, and what relationships  exist </a:t>
            </a:r>
            <a:r>
              <a:rPr sz="2200" spc="-10" dirty="0">
                <a:latin typeface="Times New Roman"/>
                <a:cs typeface="Times New Roman"/>
              </a:rPr>
              <a:t>among </a:t>
            </a:r>
            <a:r>
              <a:rPr sz="2200" spc="-5" dirty="0">
                <a:latin typeface="Times New Roman"/>
                <a:cs typeface="Times New Roman"/>
              </a:rPr>
              <a:t>those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283" y="2885058"/>
            <a:ext cx="7628890" cy="3249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86385" algn="r">
              <a:lnSpc>
                <a:spcPct val="100000"/>
              </a:lnSpc>
              <a:spcBef>
                <a:spcPts val="95"/>
              </a:spcBef>
              <a:buFont typeface="Arial"/>
              <a:buChar char="–"/>
              <a:tabLst>
                <a:tab pos="286385" algn="l"/>
                <a:tab pos="287020" algn="l"/>
                <a:tab pos="1031240" algn="l"/>
                <a:tab pos="1822450" algn="l"/>
                <a:tab pos="3216910" algn="l"/>
                <a:tab pos="4422775" algn="l"/>
                <a:tab pos="5057775" algn="l"/>
                <a:tab pos="5939155" algn="l"/>
                <a:tab pos="6324600" algn="l"/>
                <a:tab pos="6941820" algn="l"/>
              </a:tabLst>
            </a:pPr>
            <a:r>
              <a:rPr sz="2200" b="1" spc="-95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iew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leve</a:t>
            </a:r>
            <a:r>
              <a:rPr sz="22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: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ap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5" dirty="0">
                <a:latin typeface="Times New Roman"/>
                <a:cs typeface="Times New Roman"/>
              </a:rPr>
              <a:t>lication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progr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hide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details</a:t>
            </a:r>
            <a:r>
              <a:rPr sz="2200" dirty="0">
                <a:latin typeface="Times New Roman"/>
                <a:cs typeface="Times New Roman"/>
              </a:rPr>
              <a:t>	o</a:t>
            </a: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spc="10" dirty="0">
                <a:latin typeface="Times New Roman"/>
                <a:cs typeface="Times New Roman"/>
              </a:rPr>
              <a:t>y</a:t>
            </a:r>
            <a:r>
              <a:rPr sz="2200" spc="-5" dirty="0">
                <a:latin typeface="Times New Roman"/>
                <a:cs typeface="Times New Roman"/>
              </a:rPr>
              <a:t>pes.</a:t>
            </a:r>
            <a:endParaRPr sz="2200">
              <a:latin typeface="Times New Roman"/>
              <a:cs typeface="Times New Roman"/>
            </a:endParaRPr>
          </a:p>
          <a:p>
            <a:pPr marR="33655" algn="r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information (such as an </a:t>
            </a:r>
            <a:r>
              <a:rPr sz="2200" spc="-15" dirty="0">
                <a:latin typeface="Times New Roman"/>
                <a:cs typeface="Times New Roman"/>
              </a:rPr>
              <a:t>employee’s </a:t>
            </a:r>
            <a:r>
              <a:rPr sz="2200" spc="-5" dirty="0">
                <a:latin typeface="Times New Roman"/>
                <a:cs typeface="Times New Roman"/>
              </a:rPr>
              <a:t>salary) for security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purposes.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360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200" spc="-5">
                <a:latin typeface="Times New Roman"/>
                <a:cs typeface="Times New Roman"/>
              </a:rPr>
              <a:t>For</a:t>
            </a:r>
            <a:r>
              <a:rPr sz="2200">
                <a:latin typeface="Times New Roman"/>
                <a:cs typeface="Times New Roman"/>
              </a:rPr>
              <a:t> </a:t>
            </a:r>
            <a:r>
              <a:rPr sz="2200" spc="-5" smtClean="0">
                <a:latin typeface="Times New Roman"/>
                <a:cs typeface="Times New Roman"/>
              </a:rPr>
              <a:t>example</a:t>
            </a:r>
            <a:endParaRPr sz="2200" smtClean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415"/>
              </a:spcBef>
            </a:pPr>
            <a:r>
              <a:rPr sz="2000" b="1" smtClean="0">
                <a:latin typeface="Times New Roman"/>
                <a:cs typeface="Times New Roman"/>
              </a:rPr>
              <a:t>type </a:t>
            </a:r>
            <a:r>
              <a:rPr lang="en-US" sz="2000" i="1" dirty="0" smtClean="0">
                <a:latin typeface="Times New Roman"/>
                <a:cs typeface="Times New Roman"/>
              </a:rPr>
              <a:t>instructor</a:t>
            </a:r>
            <a:r>
              <a:rPr sz="2000" i="1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record</a:t>
            </a:r>
            <a:endParaRPr sz="2000">
              <a:latin typeface="Times New Roman"/>
              <a:cs typeface="Times New Roman"/>
            </a:endParaRPr>
          </a:p>
          <a:p>
            <a:pPr marL="4127500">
              <a:lnSpc>
                <a:spcPct val="100000"/>
              </a:lnSpc>
              <a:spcBef>
                <a:spcPts val="240"/>
              </a:spcBef>
            </a:pPr>
            <a:r>
              <a:rPr lang="en-US" sz="2000" i="1" dirty="0" smtClean="0">
                <a:latin typeface="Times New Roman"/>
                <a:cs typeface="Times New Roman"/>
              </a:rPr>
              <a:t>instructor_</a:t>
            </a:r>
            <a:r>
              <a:rPr sz="2000" i="1" spc="-5" smtClean="0">
                <a:latin typeface="Times New Roman"/>
                <a:cs typeface="Times New Roman"/>
              </a:rPr>
              <a:t>id </a:t>
            </a:r>
            <a:r>
              <a:rPr sz="2000">
                <a:latin typeface="Times New Roman"/>
                <a:cs typeface="Times New Roman"/>
              </a:rPr>
              <a:t>:</a:t>
            </a:r>
            <a:r>
              <a:rPr sz="2000" spc="-40">
                <a:latin typeface="Times New Roman"/>
                <a:cs typeface="Times New Roman"/>
              </a:rPr>
              <a:t> </a:t>
            </a:r>
            <a:r>
              <a:rPr lang="en-US" sz="2000" spc="-40" dirty="0" smtClean="0">
                <a:latin typeface="Times New Roman"/>
                <a:cs typeface="Times New Roman"/>
              </a:rPr>
              <a:t>char(5)</a:t>
            </a:r>
            <a:r>
              <a:rPr sz="200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4127500">
              <a:lnSpc>
                <a:spcPct val="100000"/>
              </a:lnSpc>
              <a:spcBef>
                <a:spcPts val="240"/>
              </a:spcBef>
            </a:pPr>
            <a:r>
              <a:rPr lang="en-US" sz="2000" i="1" dirty="0" smtClean="0">
                <a:latin typeface="Times New Roman"/>
                <a:cs typeface="Times New Roman"/>
              </a:rPr>
              <a:t>instructor</a:t>
            </a:r>
            <a:r>
              <a:rPr lang="en-US" sz="2000" i="1" spc="-5" dirty="0" smtClean="0">
                <a:latin typeface="Times New Roman"/>
                <a:cs typeface="Times New Roman"/>
              </a:rPr>
              <a:t>_</a:t>
            </a:r>
            <a:r>
              <a:rPr sz="2000" i="1" spc="-5" smtClean="0">
                <a:latin typeface="Times New Roman"/>
                <a:cs typeface="Times New Roman"/>
              </a:rPr>
              <a:t>name </a:t>
            </a:r>
            <a:r>
              <a:rPr sz="2000">
                <a:latin typeface="Times New Roman"/>
                <a:cs typeface="Times New Roman"/>
              </a:rPr>
              <a:t>:</a:t>
            </a:r>
            <a:r>
              <a:rPr sz="2000" spc="-75">
                <a:latin typeface="Times New Roman"/>
                <a:cs typeface="Times New Roman"/>
              </a:rPr>
              <a:t> </a:t>
            </a:r>
            <a:r>
              <a:rPr lang="en-US" sz="2000" spc="-75" dirty="0" smtClean="0">
                <a:latin typeface="Times New Roman"/>
                <a:cs typeface="Times New Roman"/>
              </a:rPr>
              <a:t>char(20)</a:t>
            </a:r>
            <a:r>
              <a:rPr sz="200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4127500">
              <a:lnSpc>
                <a:spcPct val="100000"/>
              </a:lnSpc>
              <a:spcBef>
                <a:spcPts val="240"/>
              </a:spcBef>
            </a:pPr>
            <a:r>
              <a:rPr lang="en-US" sz="2000" i="1" dirty="0" err="1" smtClean="0">
                <a:latin typeface="Times New Roman"/>
                <a:cs typeface="Times New Roman"/>
              </a:rPr>
              <a:t>instructor_</a:t>
            </a:r>
            <a:r>
              <a:rPr lang="en-US" sz="2000" i="1" spc="-10" dirty="0" err="1" smtClean="0">
                <a:latin typeface="Times New Roman"/>
                <a:cs typeface="Times New Roman"/>
              </a:rPr>
              <a:t>deptname</a:t>
            </a:r>
            <a:r>
              <a:rPr sz="2000" i="1" spc="-10" smtClean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:</a:t>
            </a:r>
            <a:r>
              <a:rPr sz="2000" spc="-95">
                <a:latin typeface="Times New Roman"/>
                <a:cs typeface="Times New Roman"/>
              </a:rPr>
              <a:t> </a:t>
            </a:r>
            <a:r>
              <a:rPr lang="en-US" sz="2000" spc="-95" dirty="0" smtClean="0">
                <a:latin typeface="Times New Roman"/>
                <a:cs typeface="Times New Roman"/>
              </a:rPr>
              <a:t>char(20)</a:t>
            </a:r>
            <a:r>
              <a:rPr sz="200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4127500">
              <a:lnSpc>
                <a:spcPct val="100000"/>
              </a:lnSpc>
              <a:spcBef>
                <a:spcPts val="240"/>
              </a:spcBef>
            </a:pPr>
            <a:r>
              <a:rPr lang="en-US" sz="2000" i="1" dirty="0" smtClean="0">
                <a:latin typeface="Times New Roman"/>
                <a:cs typeface="Times New Roman"/>
              </a:rPr>
              <a:t>instructor </a:t>
            </a:r>
            <a:r>
              <a:rPr sz="2000" i="1" spc="-5" smtClean="0">
                <a:latin typeface="Times New Roman"/>
                <a:cs typeface="Times New Roman"/>
              </a:rPr>
              <a:t>-</a:t>
            </a:r>
            <a:r>
              <a:rPr lang="en-US" sz="2000" i="1" spc="-5" dirty="0" smtClean="0">
                <a:latin typeface="Times New Roman"/>
                <a:cs typeface="Times New Roman"/>
              </a:rPr>
              <a:t>salary</a:t>
            </a:r>
            <a:r>
              <a:rPr sz="2000" i="1" spc="-5" smtClean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:</a:t>
            </a:r>
            <a:r>
              <a:rPr sz="2000" spc="-55">
                <a:latin typeface="Times New Roman"/>
                <a:cs typeface="Times New Roman"/>
              </a:rPr>
              <a:t> </a:t>
            </a:r>
            <a:r>
              <a:rPr lang="en-US" sz="2000" spc="-55" dirty="0" smtClean="0">
                <a:latin typeface="Times New Roman"/>
                <a:cs typeface="Times New Roman"/>
              </a:rPr>
              <a:t>numeric(8,2)</a:t>
            </a:r>
            <a:r>
              <a:rPr sz="200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3758565">
              <a:lnSpc>
                <a:spcPct val="100000"/>
              </a:lnSpc>
              <a:spcBef>
                <a:spcPts val="240"/>
              </a:spcBef>
            </a:pPr>
            <a:r>
              <a:rPr sz="2000" b="1">
                <a:latin typeface="Times New Roman"/>
                <a:cs typeface="Times New Roman"/>
              </a:rPr>
              <a:t>end</a:t>
            </a:r>
            <a:r>
              <a:rPr sz="200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5734" y="2885058"/>
            <a:ext cx="24968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9790" algn="l"/>
                <a:tab pos="1398905" algn="l"/>
                <a:tab pos="2002789" algn="l"/>
              </a:tabLst>
            </a:pPr>
            <a:r>
              <a:rPr sz="2200" spc="-140" dirty="0">
                <a:latin typeface="Times New Roman"/>
                <a:cs typeface="Times New Roman"/>
              </a:rPr>
              <a:t>V</a:t>
            </a:r>
            <a:r>
              <a:rPr sz="2200" spc="-5" dirty="0">
                <a:latin typeface="Times New Roman"/>
                <a:cs typeface="Times New Roman"/>
              </a:rPr>
              <a:t>iews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ca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	a</a:t>
            </a:r>
            <a:r>
              <a:rPr sz="2200" spc="-5" dirty="0">
                <a:latin typeface="Times New Roman"/>
                <a:cs typeface="Times New Roman"/>
              </a:rPr>
              <a:t>lso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hide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6400" y="228600"/>
            <a:ext cx="11353800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239" y="282067"/>
            <a:ext cx="2827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View </a:t>
            </a:r>
            <a:r>
              <a:rPr dirty="0"/>
              <a:t>of</a:t>
            </a:r>
            <a:r>
              <a:rPr spc="-5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381759"/>
            <a:ext cx="3128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Levels of</a:t>
            </a:r>
            <a:r>
              <a:rPr sz="2400" b="1" spc="-19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Abstraction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8732" y="1930749"/>
            <a:ext cx="7120281" cy="4162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F37C573-2769-42EC-B62B-594F93974475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11" name="Rounded Rectangle 10"/>
          <p:cNvSpPr/>
          <p:nvPr/>
        </p:nvSpPr>
        <p:spPr>
          <a:xfrm>
            <a:off x="406400" y="304800"/>
            <a:ext cx="11125200" cy="594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504FCB6F-A0A5-45E3-A015-4682D6FB0795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239" y="282067"/>
            <a:ext cx="2827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View </a:t>
            </a:r>
            <a:r>
              <a:rPr dirty="0"/>
              <a:t>of</a:t>
            </a:r>
            <a:r>
              <a:rPr spc="-5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80413"/>
            <a:ext cx="10861675" cy="4942059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Instances and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Scheme</a:t>
            </a:r>
            <a:endParaRPr sz="2400" dirty="0">
              <a:latin typeface="Times New Roman"/>
              <a:cs typeface="Times New Roman"/>
            </a:endParaRPr>
          </a:p>
          <a:p>
            <a:pPr marL="756285" marR="6350" lvl="1" indent="-287020">
              <a:lnSpc>
                <a:spcPct val="114100"/>
              </a:lnSpc>
              <a:spcBef>
                <a:spcPts val="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Schema</a:t>
            </a:r>
            <a:r>
              <a:rPr sz="2200" spc="-5" dirty="0">
                <a:latin typeface="Times New Roman"/>
                <a:cs typeface="Times New Roman"/>
              </a:rPr>
              <a:t>: The overall design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database is called the database schema. A database  </a:t>
            </a:r>
            <a:r>
              <a:rPr sz="2200" spc="-10" dirty="0">
                <a:latin typeface="Times New Roman"/>
                <a:cs typeface="Times New Roman"/>
              </a:rPr>
              <a:t>schema </a:t>
            </a:r>
            <a:r>
              <a:rPr sz="2200" spc="-5" dirty="0">
                <a:latin typeface="Times New Roman"/>
                <a:cs typeface="Times New Roman"/>
              </a:rPr>
              <a:t>corresponds to the variable declarations in a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program.</a:t>
            </a:r>
            <a:endParaRPr sz="2200" dirty="0">
              <a:latin typeface="Times New Roman"/>
              <a:cs typeface="Times New Roman"/>
            </a:endParaRPr>
          </a:p>
          <a:p>
            <a:pPr marL="469265" lvl="1">
              <a:lnSpc>
                <a:spcPct val="100000"/>
              </a:lnSpc>
              <a:spcBef>
                <a:spcPts val="1725"/>
              </a:spcBef>
              <a:tabLst>
                <a:tab pos="869315" algn="l"/>
                <a:tab pos="869950" algn="l"/>
              </a:tabLst>
            </a:pPr>
            <a:r>
              <a:rPr lang="en-IN" sz="22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    (1) </a:t>
            </a:r>
            <a:r>
              <a:rPr sz="22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Physical</a:t>
            </a:r>
            <a:r>
              <a:rPr sz="2200" b="1" spc="355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Schema</a:t>
            </a:r>
            <a:r>
              <a:rPr sz="2200" spc="-5" dirty="0">
                <a:latin typeface="Times New Roman"/>
                <a:cs typeface="Times New Roman"/>
              </a:rPr>
              <a:t>:</a:t>
            </a:r>
            <a:r>
              <a:rPr sz="2200" spc="3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physical</a:t>
            </a:r>
            <a:r>
              <a:rPr sz="2200" spc="3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schema</a:t>
            </a:r>
            <a:r>
              <a:rPr sz="2200" spc="3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describes</a:t>
            </a:r>
            <a:r>
              <a:rPr sz="2200" spc="3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database</a:t>
            </a:r>
            <a:r>
              <a:rPr sz="2200" spc="3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design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</a:t>
            </a:r>
            <a:r>
              <a:rPr sz="2200" spc="3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340" dirty="0">
                <a:latin typeface="Times New Roman"/>
                <a:cs typeface="Times New Roman"/>
              </a:rPr>
              <a:t> </a:t>
            </a:r>
            <a:r>
              <a:rPr lang="en-IN" sz="2200" spc="340" dirty="0" smtClean="0">
                <a:latin typeface="Times New Roman"/>
                <a:cs typeface="Times New Roman"/>
              </a:rPr>
              <a:t>    </a:t>
            </a:r>
            <a:r>
              <a:rPr sz="2200" spc="-5" dirty="0" smtClean="0">
                <a:latin typeface="Times New Roman"/>
                <a:cs typeface="Times New Roman"/>
              </a:rPr>
              <a:t>physical</a:t>
            </a:r>
            <a:r>
              <a:rPr lang="en-IN" sz="2200" spc="-5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level.</a:t>
            </a:r>
            <a:endParaRPr lang="en-IN" sz="22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75"/>
              </a:spcBef>
            </a:pPr>
            <a:r>
              <a:rPr lang="en-IN" sz="2200" dirty="0" smtClean="0">
                <a:latin typeface="Times New Roman"/>
                <a:cs typeface="Times New Roman"/>
              </a:rPr>
              <a:t>(2) </a:t>
            </a:r>
            <a:r>
              <a:rPr sz="22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Logical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Schema</a:t>
            </a:r>
            <a:r>
              <a:rPr sz="2200" spc="-5" dirty="0">
                <a:latin typeface="Times New Roman"/>
                <a:cs typeface="Times New Roman"/>
              </a:rPr>
              <a:t>: The logical schema describes the </a:t>
            </a:r>
            <a:r>
              <a:rPr sz="2200" dirty="0">
                <a:latin typeface="Times New Roman"/>
                <a:cs typeface="Times New Roman"/>
              </a:rPr>
              <a:t>database </a:t>
            </a:r>
            <a:r>
              <a:rPr sz="2200" spc="-5" dirty="0">
                <a:latin typeface="Times New Roman"/>
                <a:cs typeface="Times New Roman"/>
              </a:rPr>
              <a:t>design at the logical level. It  is analogous to </a:t>
            </a:r>
            <a:r>
              <a:rPr sz="2200" dirty="0">
                <a:latin typeface="Times New Roman"/>
                <a:cs typeface="Times New Roman"/>
              </a:rPr>
              <a:t>type </a:t>
            </a:r>
            <a:r>
              <a:rPr sz="2200" spc="-5" dirty="0">
                <a:latin typeface="Times New Roman"/>
                <a:cs typeface="Times New Roman"/>
              </a:rPr>
              <a:t>information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variable in a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</a:t>
            </a:r>
            <a:endParaRPr sz="2200" dirty="0">
              <a:latin typeface="Times New Roman"/>
              <a:cs typeface="Times New Roman"/>
            </a:endParaRPr>
          </a:p>
          <a:p>
            <a:pPr marL="756285" marR="5080">
              <a:lnSpc>
                <a:spcPts val="3010"/>
              </a:lnSpc>
              <a:spcBef>
                <a:spcPts val="150"/>
              </a:spcBef>
            </a:pPr>
            <a:r>
              <a:rPr sz="2200" spc="-5" dirty="0">
                <a:latin typeface="Times New Roman"/>
                <a:cs typeface="Times New Roman"/>
              </a:rPr>
              <a:t>Example: The database consists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information about a set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customers and accounts in a  bank and the relationship between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them</a:t>
            </a:r>
            <a:endParaRPr sz="2200" dirty="0">
              <a:latin typeface="Times New Roman"/>
              <a:cs typeface="Times New Roman"/>
            </a:endParaRPr>
          </a:p>
          <a:p>
            <a:pPr marL="756285" marR="6985" lvl="1" indent="-287020" algn="just">
              <a:lnSpc>
                <a:spcPct val="114100"/>
              </a:lnSpc>
              <a:spcBef>
                <a:spcPts val="1210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Instance</a:t>
            </a:r>
            <a:r>
              <a:rPr sz="2200" spc="-5" dirty="0">
                <a:latin typeface="Times New Roman"/>
                <a:cs typeface="Times New Roman"/>
              </a:rPr>
              <a:t>: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collection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information stored in the database at a particular moment is  called an instance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database. The values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variables in a program at a point </a:t>
            </a:r>
            <a:r>
              <a:rPr sz="2200" spc="-20" dirty="0">
                <a:latin typeface="Times New Roman"/>
                <a:cs typeface="Times New Roman"/>
              </a:rPr>
              <a:t>in  </a:t>
            </a:r>
            <a:r>
              <a:rPr sz="2200" spc="-10" dirty="0">
                <a:latin typeface="Times New Roman"/>
                <a:cs typeface="Times New Roman"/>
              </a:rPr>
              <a:t>time </a:t>
            </a:r>
            <a:r>
              <a:rPr sz="2200" spc="-5" dirty="0">
                <a:latin typeface="Times New Roman"/>
                <a:cs typeface="Times New Roman"/>
              </a:rPr>
              <a:t>correspond to an instance of a database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schema.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0200" y="304800"/>
            <a:ext cx="11582400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4F3B573B-6B57-4DC6-9615-B82495732498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16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93" y="1295400"/>
            <a:ext cx="9543655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2968690"/>
            <a:ext cx="5326932" cy="16795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8400" y="99060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Schema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844800" y="2590800"/>
            <a:ext cx="97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Instance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5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E5A990B4-1374-49DB-A8F3-728E5BF8C5B2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239" y="282067"/>
            <a:ext cx="2827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View </a:t>
            </a:r>
            <a:r>
              <a:rPr dirty="0"/>
              <a:t>of</a:t>
            </a:r>
            <a:r>
              <a:rPr spc="-5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1984" y="785761"/>
            <a:ext cx="7450616" cy="5220019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IN" sz="2400" b="1" spc="-5" dirty="0" smtClean="0">
                <a:solidFill>
                  <a:srgbClr val="943735"/>
                </a:solidFill>
                <a:latin typeface="Times New Roman"/>
                <a:cs typeface="Times New Roman"/>
              </a:rPr>
              <a:t>Data Independence</a:t>
            </a: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  <a:tab pos="1914525" algn="l"/>
                <a:tab pos="2653665" algn="l"/>
                <a:tab pos="4556125" algn="l"/>
                <a:tab pos="5156200" algn="l"/>
                <a:tab pos="6037580" algn="l"/>
                <a:tab pos="6419850" algn="l"/>
                <a:tab pos="7393940" algn="l"/>
                <a:tab pos="7898130" algn="l"/>
                <a:tab pos="8992870" algn="l"/>
                <a:tab pos="9994265" algn="l"/>
              </a:tabLst>
            </a:pPr>
            <a:r>
              <a:rPr sz="22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Ph</a:t>
            </a:r>
            <a:r>
              <a:rPr sz="22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y</a:t>
            </a:r>
            <a:r>
              <a:rPr sz="22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sical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Indepen</a:t>
            </a:r>
            <a:r>
              <a:rPr sz="22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enc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: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a</a:t>
            </a:r>
            <a:r>
              <a:rPr sz="2200" spc="-5" dirty="0">
                <a:latin typeface="Times New Roman"/>
                <a:cs typeface="Times New Roman"/>
              </a:rPr>
              <a:t>bili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y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1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dify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 smtClean="0">
                <a:latin typeface="Times New Roman"/>
                <a:cs typeface="Times New Roman"/>
              </a:rPr>
              <a:t>the</a:t>
            </a:r>
            <a:r>
              <a:rPr lang="en-IN" sz="2200" spc="-5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physical</a:t>
            </a:r>
            <a:r>
              <a:rPr lang="en-IN" sz="2200" spc="-5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sch</a:t>
            </a:r>
            <a:r>
              <a:rPr sz="2200" dirty="0" smtClean="0">
                <a:latin typeface="Times New Roman"/>
                <a:cs typeface="Times New Roman"/>
              </a:rPr>
              <a:t>e</a:t>
            </a:r>
            <a:r>
              <a:rPr sz="2200" spc="-25" dirty="0" smtClean="0">
                <a:latin typeface="Times New Roman"/>
                <a:cs typeface="Times New Roman"/>
              </a:rPr>
              <a:t>m</a:t>
            </a:r>
            <a:r>
              <a:rPr sz="2200" spc="-5" dirty="0" smtClean="0">
                <a:latin typeface="Times New Roman"/>
                <a:cs typeface="Times New Roman"/>
              </a:rPr>
              <a:t>a</a:t>
            </a:r>
            <a:r>
              <a:rPr lang="en-IN" sz="2200" spc="-5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without</a:t>
            </a:r>
            <a:r>
              <a:rPr lang="en-IN" sz="2200" spc="-5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changing </a:t>
            </a:r>
            <a:r>
              <a:rPr sz="2200" spc="-5" dirty="0">
                <a:latin typeface="Times New Roman"/>
                <a:cs typeface="Times New Roman"/>
              </a:rPr>
              <a:t>the logical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schema</a:t>
            </a:r>
            <a:endParaRPr sz="2200" dirty="0">
              <a:latin typeface="Times New Roman"/>
              <a:cs typeface="Times New Roman"/>
            </a:endParaRPr>
          </a:p>
          <a:p>
            <a:pPr marL="926465" lvl="2">
              <a:lnSpc>
                <a:spcPct val="100000"/>
              </a:lnSpc>
              <a:spcBef>
                <a:spcPts val="359"/>
              </a:spcBef>
              <a:tabLst>
                <a:tab pos="1155700" algn="l"/>
                <a:tab pos="1156335" algn="l"/>
              </a:tabLst>
            </a:pPr>
            <a:r>
              <a:rPr lang="en-IN" sz="2000" b="1" spc="-5" dirty="0" err="1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Eg</a:t>
            </a:r>
            <a:r>
              <a:rPr lang="en-IN" sz="2000" b="1" spc="-5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Using a new storage device like Hard Drive or Magnetic Tapes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Modifying the file organization technique in the Database </a:t>
            </a:r>
            <a:endParaRPr lang="en-US" altLang="en-US" b="1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  <a:tab pos="1914525" algn="l"/>
                <a:tab pos="2653665" algn="l"/>
                <a:tab pos="4556125" algn="l"/>
                <a:tab pos="5156200" algn="l"/>
                <a:tab pos="6037580" algn="l"/>
                <a:tab pos="6419850" algn="l"/>
                <a:tab pos="7393940" algn="l"/>
                <a:tab pos="7898130" algn="l"/>
                <a:tab pos="8992870" algn="l"/>
                <a:tab pos="9994265" algn="l"/>
              </a:tabLst>
            </a:pPr>
            <a:r>
              <a:rPr lang="en-US" sz="22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Logic Data</a:t>
            </a:r>
            <a:r>
              <a:rPr lang="en-US"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lang="en-US"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Indepen</a:t>
            </a:r>
            <a:r>
              <a:rPr lang="en-US" sz="22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lang="en-US"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enc</a:t>
            </a:r>
            <a:r>
              <a:rPr lang="en-US"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lang="en-US"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:</a:t>
            </a:r>
            <a:r>
              <a:rPr lang="en-US" sz="22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lang="en-US" sz="2200" spc="-5" dirty="0">
                <a:latin typeface="Times New Roman"/>
                <a:cs typeface="Times New Roman"/>
              </a:rPr>
              <a:t>T</a:t>
            </a:r>
            <a:r>
              <a:rPr lang="en-US" sz="2200" dirty="0">
                <a:latin typeface="Times New Roman"/>
                <a:cs typeface="Times New Roman"/>
              </a:rPr>
              <a:t>h</a:t>
            </a:r>
            <a:r>
              <a:rPr lang="en-US" sz="2200" spc="-5" dirty="0">
                <a:latin typeface="Times New Roman"/>
                <a:cs typeface="Times New Roman"/>
              </a:rPr>
              <a:t>e</a:t>
            </a:r>
            <a:r>
              <a:rPr lang="en-US" sz="2200" dirty="0">
                <a:latin typeface="Times New Roman"/>
                <a:cs typeface="Times New Roman"/>
              </a:rPr>
              <a:t>	a</a:t>
            </a:r>
            <a:r>
              <a:rPr lang="en-US" sz="2200" spc="-5" dirty="0">
                <a:latin typeface="Times New Roman"/>
                <a:cs typeface="Times New Roman"/>
              </a:rPr>
              <a:t>bili</a:t>
            </a:r>
            <a:r>
              <a:rPr lang="en-US" sz="2200" spc="-15" dirty="0">
                <a:latin typeface="Times New Roman"/>
                <a:cs typeface="Times New Roman"/>
              </a:rPr>
              <a:t>t</a:t>
            </a:r>
            <a:r>
              <a:rPr lang="en-US" sz="2200" spc="-5" dirty="0">
                <a:latin typeface="Times New Roman"/>
                <a:cs typeface="Times New Roman"/>
              </a:rPr>
              <a:t>y</a:t>
            </a:r>
            <a:r>
              <a:rPr lang="en-US" sz="2200" dirty="0">
                <a:latin typeface="Times New Roman"/>
                <a:cs typeface="Times New Roman"/>
              </a:rPr>
              <a:t>	</a:t>
            </a:r>
            <a:r>
              <a:rPr lang="en-US" sz="2200" spc="-5" dirty="0">
                <a:latin typeface="Times New Roman"/>
                <a:cs typeface="Times New Roman"/>
              </a:rPr>
              <a:t>to</a:t>
            </a:r>
            <a:r>
              <a:rPr lang="en-US" sz="2200" dirty="0">
                <a:latin typeface="Times New Roman"/>
                <a:cs typeface="Times New Roman"/>
              </a:rPr>
              <a:t>	</a:t>
            </a:r>
            <a:r>
              <a:rPr lang="en-US" sz="2200" spc="-25" dirty="0">
                <a:latin typeface="Times New Roman"/>
                <a:cs typeface="Times New Roman"/>
              </a:rPr>
              <a:t>m</a:t>
            </a:r>
            <a:r>
              <a:rPr lang="en-US" sz="2200" spc="10" dirty="0">
                <a:latin typeface="Times New Roman"/>
                <a:cs typeface="Times New Roman"/>
              </a:rPr>
              <a:t>o</a:t>
            </a:r>
            <a:r>
              <a:rPr lang="en-US" sz="2200" spc="-5" dirty="0">
                <a:latin typeface="Times New Roman"/>
                <a:cs typeface="Times New Roman"/>
              </a:rPr>
              <a:t>dify</a:t>
            </a:r>
            <a:r>
              <a:rPr lang="en-US" sz="2200" dirty="0">
                <a:latin typeface="Times New Roman"/>
                <a:cs typeface="Times New Roman"/>
              </a:rPr>
              <a:t>	</a:t>
            </a:r>
            <a:r>
              <a:rPr lang="en-US" sz="2200" spc="-5" dirty="0" smtClean="0">
                <a:latin typeface="Times New Roman"/>
                <a:cs typeface="Times New Roman"/>
              </a:rPr>
              <a:t>the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Times New Roman"/>
                <a:cs typeface="Times New Roman"/>
              </a:rPr>
              <a:t>logical schemas </a:t>
            </a:r>
            <a:r>
              <a:rPr lang="en-US" sz="2200" spc="-5" dirty="0" smtClean="0">
                <a:latin typeface="Times New Roman"/>
                <a:cs typeface="Times New Roman"/>
              </a:rPr>
              <a:t>without changing </a:t>
            </a:r>
            <a:r>
              <a:rPr lang="en-US" sz="2200" spc="-5" dirty="0">
                <a:latin typeface="Times New Roman"/>
                <a:cs typeface="Times New Roman"/>
              </a:rPr>
              <a:t>the </a:t>
            </a:r>
            <a:r>
              <a:rPr lang="en-US" sz="2200" spc="-5" dirty="0" smtClean="0">
                <a:latin typeface="Times New Roman"/>
                <a:cs typeface="Times New Roman"/>
              </a:rPr>
              <a:t>external views.</a:t>
            </a:r>
          </a:p>
          <a:p>
            <a:pPr marL="756285">
              <a:lnSpc>
                <a:spcPct val="100000"/>
              </a:lnSpc>
              <a:spcBef>
                <a:spcPts val="370"/>
              </a:spcBef>
            </a:pPr>
            <a:r>
              <a:rPr lang="en-US" sz="2200" b="1" spc="-5" dirty="0" err="1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Eg</a:t>
            </a:r>
            <a:r>
              <a:rPr lang="en-US" sz="2200" b="1" spc="-5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Add/Modify/Delete 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a new attribute, entity or relationship is possible without a rewrite of existing application </a:t>
            </a: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programs</a:t>
            </a:r>
            <a:endParaRPr lang="en-US" altLang="en-US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Merging two records into one </a:t>
            </a:r>
          </a:p>
          <a:p>
            <a:pPr marL="1155700" lvl="2" indent="-229235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2600" y="228600"/>
            <a:ext cx="11506200" cy="594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396" y="1228943"/>
            <a:ext cx="3395404" cy="3942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Chapter 1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Part II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rgbClr val="FF0000"/>
                </a:solidFill>
              </a:rPr>
              <a:t>Data </a:t>
            </a:r>
            <a:r>
              <a:rPr lang="en-US" sz="2800" b="0" dirty="0" smtClean="0">
                <a:solidFill>
                  <a:srgbClr val="FF0000"/>
                </a:solidFill>
              </a:rPr>
              <a:t>Models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languages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design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Engine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and application architecture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users and administrators</a:t>
            </a:r>
          </a:p>
          <a:p>
            <a:pPr algn="l"/>
            <a:endParaRPr lang="en-US" sz="2800" b="0" dirty="0" smtClean="0"/>
          </a:p>
          <a:p>
            <a:pPr algn="l"/>
            <a:endParaRPr lang="en-US" sz="2800" b="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3" y="609600"/>
            <a:ext cx="11114268" cy="54864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Part I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Introduction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Purpose of Database system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View of data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Part II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Data </a:t>
            </a:r>
            <a:r>
              <a:rPr lang="en-US" sz="2000" b="1" dirty="0" smtClean="0">
                <a:solidFill>
                  <a:schemeClr val="tx1"/>
                </a:solidFill>
              </a:rPr>
              <a:t>Models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Database languages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Database design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Database Engine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Database and application architecture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Database users and administrators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0B38B062-6B4F-46CA-B04D-654626D09A0D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200" y="228600"/>
            <a:ext cx="2775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6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1003909"/>
            <a:ext cx="9525000" cy="4925066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data </a:t>
            </a:r>
            <a:r>
              <a:rPr sz="2400" spc="-5" dirty="0">
                <a:latin typeface="Times New Roman"/>
                <a:cs typeface="Times New Roman"/>
              </a:rPr>
              <a:t>model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spc="-5" dirty="0">
                <a:latin typeface="Times New Roman"/>
                <a:cs typeface="Times New Roman"/>
              </a:rPr>
              <a:t>collection </a:t>
            </a:r>
            <a:r>
              <a:rPr sz="2400" dirty="0">
                <a:latin typeface="Times New Roman"/>
                <a:cs typeface="Times New Roman"/>
              </a:rPr>
              <a:t>of conceptual tools for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describing</a:t>
            </a: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data,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data relationships,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data semantics,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consistency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constraints</a:t>
            </a:r>
            <a:endParaRPr sz="22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7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Models</a:t>
            </a:r>
          </a:p>
          <a:p>
            <a:pPr marL="756285" lvl="1" indent="-287020">
              <a:lnSpc>
                <a:spcPct val="100000"/>
              </a:lnSpc>
              <a:spcBef>
                <a:spcPts val="39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Relational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Entity-Relationship Model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Object-Based Data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Semistructured Data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Network data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Hierarchical data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2600" y="228600"/>
            <a:ext cx="11125200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146" y="282067"/>
            <a:ext cx="2775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6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66800"/>
            <a:ext cx="10860405" cy="2928622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Different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Relational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Model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relational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collection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tables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both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relationships</a:t>
            </a:r>
            <a:endParaRPr sz="20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335"/>
              </a:spcBef>
            </a:pPr>
            <a:r>
              <a:rPr sz="2000" spc="-5" dirty="0">
                <a:latin typeface="Times New Roman"/>
                <a:cs typeface="Times New Roman"/>
              </a:rPr>
              <a:t>among </a:t>
            </a:r>
            <a:r>
              <a:rPr sz="2000" dirty="0">
                <a:latin typeface="Times New Roman"/>
                <a:cs typeface="Times New Roman"/>
              </a:rPr>
              <a:t>those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Each </a:t>
            </a:r>
            <a:r>
              <a:rPr sz="2000" spc="-5" dirty="0">
                <a:latin typeface="Times New Roman"/>
                <a:cs typeface="Times New Roman"/>
              </a:rPr>
              <a:t>table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multiple columns,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each column </a:t>
            </a:r>
            <a:r>
              <a:rPr sz="2000" dirty="0">
                <a:latin typeface="Times New Roman"/>
                <a:cs typeface="Times New Roman"/>
              </a:rPr>
              <a:t>has a unique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>
                <a:latin typeface="Times New Roman"/>
                <a:cs typeface="Times New Roman"/>
              </a:rPr>
              <a:t>name</a:t>
            </a:r>
            <a:r>
              <a:rPr sz="2000" spc="-5" smtClean="0">
                <a:latin typeface="Times New Roman"/>
                <a:cs typeface="Times New Roman"/>
              </a:rPr>
              <a:t>.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Tables are also known as </a:t>
            </a:r>
            <a:r>
              <a:rPr lang="en-US" sz="20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relations</a:t>
            </a:r>
            <a:r>
              <a:rPr lang="en-US" sz="2000" spc="-5" dirty="0" smtClean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155700" marR="5715" lvl="2" indent="-228600">
              <a:lnSpc>
                <a:spcPct val="113999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Figure </a:t>
            </a:r>
            <a:r>
              <a:rPr sz="2000" spc="-5" dirty="0">
                <a:latin typeface="Times New Roman"/>
                <a:cs typeface="Times New Roman"/>
              </a:rPr>
              <a:t>presents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sample relational database comprising one tables which </a:t>
            </a:r>
            <a:r>
              <a:rPr sz="2000" dirty="0">
                <a:latin typeface="Times New Roman"/>
                <a:cs typeface="Times New Roman"/>
              </a:rPr>
              <a:t>show </a:t>
            </a:r>
            <a:r>
              <a:rPr sz="2000" spc="-5" dirty="0">
                <a:latin typeface="Times New Roman"/>
                <a:cs typeface="Times New Roman"/>
              </a:rPr>
              <a:t>details of bank  customers,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5400" y="3962400"/>
            <a:ext cx="6269835" cy="2395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E5EA8A0C-4DB6-4A92-BE6D-75D26CC0F666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406400" y="228600"/>
            <a:ext cx="11201400" cy="6172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146" y="282067"/>
            <a:ext cx="2775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6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80413"/>
            <a:ext cx="10861040" cy="29235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Different Data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Entity-Relationship</a:t>
            </a:r>
            <a:r>
              <a:rPr sz="2200" b="1" spc="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Model</a:t>
            </a:r>
            <a:endParaRPr sz="2200">
              <a:latin typeface="Times New Roman"/>
              <a:cs typeface="Times New Roman"/>
            </a:endParaRPr>
          </a:p>
          <a:p>
            <a:pPr marL="1155700" marR="6350" lvl="2" indent="-228600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entity-relationship (E-R)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model uses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collection </a:t>
            </a:r>
            <a:r>
              <a:rPr sz="2000" dirty="0">
                <a:latin typeface="Times New Roman"/>
                <a:cs typeface="Times New Roman"/>
              </a:rPr>
              <a:t>of basic </a:t>
            </a:r>
            <a:r>
              <a:rPr sz="2000" spc="-5" dirty="0">
                <a:latin typeface="Times New Roman"/>
                <a:cs typeface="Times New Roman"/>
              </a:rPr>
              <a:t>objects, called entities, and  </a:t>
            </a:r>
            <a:r>
              <a:rPr sz="2000" dirty="0">
                <a:latin typeface="Times New Roman"/>
                <a:cs typeface="Times New Roman"/>
              </a:rPr>
              <a:t>relationships </a:t>
            </a:r>
            <a:r>
              <a:rPr sz="2000" spc="-5" dirty="0">
                <a:latin typeface="Times New Roman"/>
                <a:cs typeface="Times New Roman"/>
              </a:rPr>
              <a:t>among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objects.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Entities </a:t>
            </a:r>
            <a:r>
              <a:rPr sz="2000" dirty="0">
                <a:latin typeface="Times New Roman"/>
                <a:cs typeface="Times New Roman"/>
              </a:rPr>
              <a:t>are described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database by a set of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attributes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b="1" spc="-5" dirty="0">
                <a:latin typeface="Times New Roman"/>
                <a:cs typeface="Times New Roman"/>
              </a:rPr>
              <a:t>relationship </a:t>
            </a:r>
            <a:r>
              <a:rPr sz="2000" spc="-5" dirty="0">
                <a:latin typeface="Times New Roman"/>
                <a:cs typeface="Times New Roman"/>
              </a:rPr>
              <a:t>is an </a:t>
            </a:r>
            <a:r>
              <a:rPr sz="2000" dirty="0">
                <a:latin typeface="Times New Roman"/>
                <a:cs typeface="Times New Roman"/>
              </a:rPr>
              <a:t>association </a:t>
            </a:r>
            <a:r>
              <a:rPr sz="2000" spc="-5" dirty="0">
                <a:latin typeface="Times New Roman"/>
                <a:cs typeface="Times New Roman"/>
              </a:rPr>
              <a:t>among </a:t>
            </a:r>
            <a:r>
              <a:rPr sz="2000" dirty="0">
                <a:latin typeface="Times New Roman"/>
                <a:cs typeface="Times New Roman"/>
              </a:rPr>
              <a:t>several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entities.</a:t>
            </a:r>
            <a:endParaRPr sz="20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13999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set </a:t>
            </a:r>
            <a:r>
              <a:rPr sz="2000" spc="-5" dirty="0">
                <a:latin typeface="Times New Roman"/>
                <a:cs typeface="Times New Roman"/>
              </a:rPr>
              <a:t>of all entities of the same type and </a:t>
            </a:r>
            <a:r>
              <a:rPr sz="2000" dirty="0">
                <a:latin typeface="Times New Roman"/>
                <a:cs typeface="Times New Roman"/>
              </a:rPr>
              <a:t>the set of </a:t>
            </a:r>
            <a:r>
              <a:rPr sz="2000" spc="-5" dirty="0">
                <a:latin typeface="Times New Roman"/>
                <a:cs typeface="Times New Roman"/>
              </a:rPr>
              <a:t>all relationships of the same type </a:t>
            </a:r>
            <a:r>
              <a:rPr sz="2000" dirty="0">
                <a:latin typeface="Times New Roman"/>
                <a:cs typeface="Times New Roman"/>
              </a:rPr>
              <a:t>are  </a:t>
            </a:r>
            <a:r>
              <a:rPr sz="2000" spc="-5" dirty="0">
                <a:latin typeface="Times New Roman"/>
                <a:cs typeface="Times New Roman"/>
              </a:rPr>
              <a:t>termed an </a:t>
            </a:r>
            <a:r>
              <a:rPr sz="2000" b="1" dirty="0">
                <a:latin typeface="Times New Roman"/>
                <a:cs typeface="Times New Roman"/>
              </a:rPr>
              <a:t>entity set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b="1" spc="-5" dirty="0">
                <a:latin typeface="Times New Roman"/>
                <a:cs typeface="Times New Roman"/>
              </a:rPr>
              <a:t>relationship </a:t>
            </a:r>
            <a:r>
              <a:rPr sz="2000" b="1" dirty="0">
                <a:latin typeface="Times New Roman"/>
                <a:cs typeface="Times New Roman"/>
              </a:rPr>
              <a:t>set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respectively.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092CCBF-20A8-4DF0-A8F8-D28E8BD68127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482600" y="228600"/>
            <a:ext cx="11125200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0" y="4162392"/>
            <a:ext cx="4914900" cy="200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4162392"/>
            <a:ext cx="1819275" cy="1695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540" y="4569329"/>
            <a:ext cx="1895475" cy="119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C91076B-F6E4-48EE-B15A-2D05B0B212F3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146" y="282067"/>
            <a:ext cx="2775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6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80413"/>
            <a:ext cx="10861040" cy="469582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Different Data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Models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Object-Based Data</a:t>
            </a:r>
            <a:r>
              <a:rPr sz="2200" b="1" spc="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Model</a:t>
            </a:r>
            <a:endParaRPr sz="2200" dirty="0">
              <a:latin typeface="Times New Roman"/>
              <a:cs typeface="Times New Roman"/>
            </a:endParaRPr>
          </a:p>
          <a:p>
            <a:pPr marL="1155700" marR="6985" lvl="2" indent="-228600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  <a:tab pos="2874645" algn="l"/>
                <a:tab pos="4380865" algn="l"/>
                <a:tab pos="5932170" algn="l"/>
                <a:tab pos="6575425" algn="l"/>
                <a:tab pos="7560309" algn="l"/>
                <a:tab pos="8068945" algn="l"/>
                <a:tab pos="9450070" algn="l"/>
                <a:tab pos="9888855" algn="l"/>
              </a:tabLst>
            </a:pPr>
            <a:r>
              <a:rPr sz="2000" dirty="0">
                <a:latin typeface="Times New Roman"/>
                <a:cs typeface="Times New Roman"/>
              </a:rPr>
              <a:t>Objec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	p</a:t>
            </a:r>
            <a:r>
              <a:rPr sz="2000" spc="-1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ogra</a:t>
            </a:r>
            <a:r>
              <a:rPr sz="2000" spc="-20" dirty="0">
                <a:latin typeface="Times New Roman"/>
                <a:cs typeface="Times New Roman"/>
              </a:rPr>
              <a:t>mm</a:t>
            </a:r>
            <a:r>
              <a:rPr sz="2000" dirty="0">
                <a:latin typeface="Times New Roman"/>
                <a:cs typeface="Times New Roman"/>
              </a:rPr>
              <a:t>ing	(e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pecia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ly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	J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va,	C</a:t>
            </a:r>
            <a:r>
              <a:rPr sz="2000" spc="-10" dirty="0">
                <a:latin typeface="Times New Roman"/>
                <a:cs typeface="Times New Roman"/>
              </a:rPr>
              <a:t>+</a:t>
            </a:r>
            <a:r>
              <a:rPr sz="2000" spc="-15" dirty="0">
                <a:latin typeface="Times New Roman"/>
                <a:cs typeface="Times New Roman"/>
              </a:rPr>
              <a:t>+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	C</a:t>
            </a:r>
            <a:r>
              <a:rPr sz="2000" spc="-10" dirty="0">
                <a:latin typeface="Times New Roman"/>
                <a:cs typeface="Times New Roman"/>
              </a:rPr>
              <a:t>#</a:t>
            </a:r>
            <a:r>
              <a:rPr sz="2000" dirty="0">
                <a:latin typeface="Times New Roman"/>
                <a:cs typeface="Times New Roman"/>
              </a:rPr>
              <a:t>)	h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s  b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	the	d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inant  </a:t>
            </a:r>
            <a:r>
              <a:rPr sz="2000" spc="-5" dirty="0">
                <a:latin typeface="Times New Roman"/>
                <a:cs typeface="Times New Roman"/>
              </a:rPr>
              <a:t>software-development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methodology.</a:t>
            </a:r>
            <a:endParaRPr sz="2000" dirty="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ts val="2740"/>
              </a:lnSpc>
              <a:spcBef>
                <a:spcPts val="14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led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 development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an object-oriented data model with </a:t>
            </a:r>
            <a:r>
              <a:rPr sz="2000" dirty="0">
                <a:latin typeface="Times New Roman"/>
                <a:cs typeface="Times New Roman"/>
              </a:rPr>
              <a:t>notions </a:t>
            </a:r>
            <a:r>
              <a:rPr sz="2000" spc="-5" dirty="0">
                <a:latin typeface="Times New Roman"/>
                <a:cs typeface="Times New Roman"/>
              </a:rPr>
              <a:t>of encapsulation,  methods (functions), </a:t>
            </a:r>
            <a:r>
              <a:rPr sz="2000" dirty="0">
                <a:latin typeface="Times New Roman"/>
                <a:cs typeface="Times New Roman"/>
              </a:rPr>
              <a:t>and object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identity.</a:t>
            </a:r>
            <a:endParaRPr sz="20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object-relational data model combines features of the object-oriented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endParaRPr sz="2000" dirty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relational data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Semistructured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sz="2200" b="1" spc="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Model</a:t>
            </a:r>
            <a:endParaRPr sz="2200" dirty="0">
              <a:latin typeface="Times New Roman"/>
              <a:cs typeface="Times New Roman"/>
            </a:endParaRPr>
          </a:p>
          <a:p>
            <a:pPr marL="1155700" marR="6350" lvl="2" indent="-228600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semistructured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model permits the specification of </a:t>
            </a:r>
            <a:r>
              <a:rPr sz="2000" dirty="0">
                <a:latin typeface="Times New Roman"/>
                <a:cs typeface="Times New Roman"/>
              </a:rPr>
              <a:t>data where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individual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20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items</a:t>
            </a:r>
            <a:r>
              <a:rPr lang="en-IN" sz="20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 smtClean="0">
                <a:latin typeface="Times New Roman"/>
                <a:cs typeface="Times New Roman"/>
              </a:rPr>
              <a:t>of 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same type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have </a:t>
            </a:r>
            <a:r>
              <a:rPr sz="2000" spc="-5" dirty="0">
                <a:latin typeface="Times New Roman"/>
                <a:cs typeface="Times New Roman"/>
              </a:rPr>
              <a:t>different sets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attributes.</a:t>
            </a:r>
            <a:endParaRPr sz="20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Extensible Markup Language (XML)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widely used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represent </a:t>
            </a:r>
            <a:r>
              <a:rPr sz="2000" spc="-5" dirty="0">
                <a:latin typeface="Times New Roman"/>
                <a:cs typeface="Times New Roman"/>
              </a:rPr>
              <a:t>semistructured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6400" y="228600"/>
            <a:ext cx="11582400" cy="5867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146" y="282067"/>
            <a:ext cx="2775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6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325129"/>
            <a:ext cx="10644505" cy="118491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42900" marR="7373620" indent="-342900" algn="r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Different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</a:t>
            </a:r>
            <a:r>
              <a:rPr sz="2400" b="1" spc="-7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  <a:p>
            <a:pPr marL="286385" marR="7442834" lvl="1" indent="-286385" algn="r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286385" algn="l"/>
                <a:tab pos="2870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Network data</a:t>
            </a:r>
            <a:r>
              <a:rPr sz="22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model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Entities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organised in </a:t>
            </a:r>
            <a:r>
              <a:rPr sz="2000" dirty="0">
                <a:latin typeface="Times New Roman"/>
                <a:cs typeface="Times New Roman"/>
              </a:rPr>
              <a:t>a graph,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which </a:t>
            </a:r>
            <a:r>
              <a:rPr sz="2000" spc="-5" dirty="0">
                <a:latin typeface="Times New Roman"/>
                <a:cs typeface="Times New Roman"/>
              </a:rPr>
              <a:t>some entities can </a:t>
            </a:r>
            <a:r>
              <a:rPr sz="2000" dirty="0">
                <a:latin typeface="Times New Roman"/>
                <a:cs typeface="Times New Roman"/>
              </a:rPr>
              <a:t>be accessed through several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53132" y="2975363"/>
            <a:ext cx="5302340" cy="300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FAC4AF8-C703-4AC7-A093-22A7A2C2E965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482600" y="228600"/>
            <a:ext cx="11049000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146" y="282067"/>
            <a:ext cx="2775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6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325129"/>
            <a:ext cx="8072755" cy="153225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Different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Hierarchical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sz="2200" b="1" spc="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model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Each </a:t>
            </a:r>
            <a:r>
              <a:rPr sz="2000" dirty="0">
                <a:latin typeface="Times New Roman"/>
                <a:cs typeface="Times New Roman"/>
              </a:rPr>
              <a:t>entity has only one parent but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have several children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At the top of hierarchy there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only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entity </a:t>
            </a:r>
            <a:r>
              <a:rPr sz="2000" dirty="0">
                <a:latin typeface="Times New Roman"/>
                <a:cs typeface="Times New Roman"/>
              </a:rPr>
              <a:t>which </a:t>
            </a:r>
            <a:r>
              <a:rPr sz="2000" spc="-5" dirty="0">
                <a:latin typeface="Times New Roman"/>
                <a:cs typeface="Times New Roman"/>
              </a:rPr>
              <a:t>is called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Root.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2639" y="3161111"/>
            <a:ext cx="4609599" cy="2973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97A235E-69A2-4490-93F4-9076354B9987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25</a:t>
            </a:fld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482600" y="304800"/>
            <a:ext cx="10820400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 </a:t>
            </a:r>
            <a:r>
              <a:rPr lang="en-US" sz="2800" b="0" dirty="0" smtClean="0">
                <a:solidFill>
                  <a:schemeClr val="tx1"/>
                </a:solidFill>
              </a:rPr>
              <a:t>Models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rgbClr val="FF0000"/>
                </a:solidFill>
              </a:rPr>
              <a:t>Database Languages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design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Engine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and application architecture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users and administrators</a:t>
            </a:r>
          </a:p>
          <a:p>
            <a:pPr algn="l"/>
            <a:endParaRPr lang="en-US" sz="2800" b="0" dirty="0" smtClean="0"/>
          </a:p>
          <a:p>
            <a:pPr algn="l"/>
            <a:endParaRPr lang="en-US" sz="2800" b="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02A5011-834C-404B-B490-48F589188A8E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9182" y="282067"/>
            <a:ext cx="4502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Database</a:t>
            </a:r>
            <a:r>
              <a:rPr spc="-80" dirty="0"/>
              <a:t> </a:t>
            </a:r>
            <a:r>
              <a:rPr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08976"/>
            <a:ext cx="10859770" cy="5920082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Data-Definition</a:t>
            </a:r>
            <a:r>
              <a:rPr sz="2400" b="1" spc="-2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Language:</a:t>
            </a:r>
            <a:endParaRPr sz="24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14199"/>
              </a:lnSpc>
              <a:spcBef>
                <a:spcPts val="30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pecification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database schema </a:t>
            </a:r>
            <a:r>
              <a:rPr sz="2200" spc="-1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a set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definitions expressed </a:t>
            </a:r>
            <a:r>
              <a:rPr sz="2200" spc="-1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a special  language is called a data-definition language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(DDL).</a:t>
            </a:r>
            <a:endParaRPr sz="22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ts val="3010"/>
              </a:lnSpc>
              <a:spcBef>
                <a:spcPts val="150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Specification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storage structure and </a:t>
            </a:r>
            <a:r>
              <a:rPr sz="2200" spc="-10" dirty="0">
                <a:latin typeface="Times New Roman"/>
                <a:cs typeface="Times New Roman"/>
              </a:rPr>
              <a:t>access </a:t>
            </a:r>
            <a:r>
              <a:rPr sz="2200" spc="-5" dirty="0">
                <a:latin typeface="Times New Roman"/>
                <a:cs typeface="Times New Roman"/>
              </a:rPr>
              <a:t>methods used </a:t>
            </a:r>
            <a:r>
              <a:rPr sz="2200" spc="-10" dirty="0">
                <a:latin typeface="Times New Roman"/>
                <a:cs typeface="Times New Roman"/>
              </a:rPr>
              <a:t>by the </a:t>
            </a:r>
            <a:r>
              <a:rPr sz="2200" spc="-5" dirty="0">
                <a:latin typeface="Times New Roman"/>
                <a:cs typeface="Times New Roman"/>
              </a:rPr>
              <a:t>database system </a:t>
            </a:r>
            <a:r>
              <a:rPr sz="2200" dirty="0">
                <a:latin typeface="Times New Roman"/>
                <a:cs typeface="Times New Roman"/>
              </a:rPr>
              <a:t>by  </a:t>
            </a:r>
            <a:r>
              <a:rPr sz="2200" spc="-5" dirty="0">
                <a:latin typeface="Times New Roman"/>
                <a:cs typeface="Times New Roman"/>
              </a:rPr>
              <a:t>a set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statements in a special </a:t>
            </a:r>
            <a:r>
              <a:rPr sz="2200" dirty="0">
                <a:latin typeface="Times New Roman"/>
                <a:cs typeface="Times New Roman"/>
              </a:rPr>
              <a:t>type </a:t>
            </a:r>
            <a:r>
              <a:rPr sz="2200" spc="-1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DDL is called a </a:t>
            </a:r>
            <a:r>
              <a:rPr sz="2200" b="1" spc="-5" dirty="0">
                <a:latin typeface="Times New Roman"/>
                <a:cs typeface="Times New Roman"/>
              </a:rPr>
              <a:t>data storage and definition  </a:t>
            </a:r>
            <a:r>
              <a:rPr sz="2200" b="1" dirty="0">
                <a:latin typeface="Times New Roman"/>
                <a:cs typeface="Times New Roman"/>
              </a:rPr>
              <a:t>language</a:t>
            </a:r>
            <a:r>
              <a:rPr sz="2200" dirty="0" smtClean="0">
                <a:latin typeface="Times New Roman"/>
                <a:cs typeface="Times New Roman"/>
              </a:rPr>
              <a:t>.</a:t>
            </a:r>
            <a:endParaRPr lang="en-IN" sz="2200" dirty="0" smtClean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ts val="3010"/>
              </a:lnSpc>
              <a:spcBef>
                <a:spcPts val="150"/>
              </a:spcBef>
              <a:buFont typeface="Arial"/>
              <a:buChar char="–"/>
              <a:tabLst>
                <a:tab pos="756920" algn="l"/>
              </a:tabLst>
            </a:pPr>
            <a:r>
              <a:rPr lang="en-IN" sz="2400" b="1" dirty="0" smtClean="0">
                <a:solidFill>
                  <a:srgbClr val="943735"/>
                </a:solidFill>
                <a:latin typeface="Times New Roman"/>
                <a:cs typeface="Times New Roman"/>
              </a:rPr>
              <a:t>Data </a:t>
            </a:r>
            <a:r>
              <a:rPr lang="en-IN"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Manipulation 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Commands</a:t>
            </a:r>
            <a:r>
              <a:rPr lang="en-IN" sz="2400" dirty="0"/>
              <a:t> to query information from database.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To insert, delete and modify rows.</a:t>
            </a:r>
          </a:p>
          <a:p>
            <a:pPr marL="756285" marR="5080" lvl="1" indent="-287020" algn="just">
              <a:lnSpc>
                <a:spcPts val="3010"/>
              </a:lnSpc>
              <a:spcBef>
                <a:spcPts val="150"/>
              </a:spcBef>
              <a:buFont typeface="Arial"/>
              <a:buChar char="–"/>
              <a:tabLst>
                <a:tab pos="756920" algn="l"/>
              </a:tabLst>
            </a:pPr>
            <a:r>
              <a:rPr lang="en-IN" sz="2400" b="1" dirty="0" smtClean="0">
                <a:solidFill>
                  <a:srgbClr val="943735"/>
                </a:solidFill>
                <a:latin typeface="Times New Roman"/>
                <a:cs typeface="Times New Roman"/>
              </a:rPr>
              <a:t>Data </a:t>
            </a:r>
            <a:r>
              <a:rPr lang="en-IN"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Control 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Commands to set authorization.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To provide controlled access.</a:t>
            </a:r>
          </a:p>
          <a:p>
            <a:pPr marL="756285" marR="5080" lvl="1" indent="-287020" algn="just">
              <a:lnSpc>
                <a:spcPts val="3010"/>
              </a:lnSpc>
              <a:spcBef>
                <a:spcPts val="150"/>
              </a:spcBef>
              <a:buFont typeface="Arial"/>
              <a:buChar char="–"/>
              <a:tabLst>
                <a:tab pos="756920" algn="l"/>
              </a:tabLst>
            </a:pPr>
            <a:r>
              <a:rPr lang="en-IN" sz="2400" b="1" dirty="0" smtClean="0">
                <a:solidFill>
                  <a:srgbClr val="943735"/>
                </a:solidFill>
                <a:latin typeface="Times New Roman"/>
                <a:cs typeface="Times New Roman"/>
              </a:rPr>
              <a:t>Transaction </a:t>
            </a:r>
            <a:r>
              <a:rPr lang="en-IN"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Control </a:t>
            </a:r>
            <a:r>
              <a:rPr lang="en-IN" sz="2400" b="1" dirty="0" smtClean="0">
                <a:solidFill>
                  <a:srgbClr val="943735"/>
                </a:solidFill>
                <a:latin typeface="Times New Roman"/>
                <a:cs typeface="Times New Roman"/>
              </a:rPr>
              <a:t>Language</a:t>
            </a:r>
          </a:p>
          <a:p>
            <a:pPr marL="812165" marR="5080" lvl="1" indent="-342900" algn="just">
              <a:lnSpc>
                <a:spcPts val="3010"/>
              </a:lnSpc>
              <a:spcBef>
                <a:spcPts val="15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dirty="0" smtClean="0"/>
              <a:t>To </a:t>
            </a:r>
            <a:r>
              <a:rPr lang="en-US" sz="2400" dirty="0"/>
              <a:t>manage transactions in the database. </a:t>
            </a:r>
            <a:endParaRPr lang="en-IN" sz="2400" b="1" dirty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ts val="3010"/>
              </a:lnSpc>
              <a:spcBef>
                <a:spcPts val="150"/>
              </a:spcBef>
              <a:buFont typeface="Arial"/>
              <a:buChar char="–"/>
              <a:tabLst>
                <a:tab pos="756920" algn="l"/>
              </a:tabLst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8800" y="304800"/>
            <a:ext cx="11277600" cy="594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778" y="533400"/>
            <a:ext cx="10861674" cy="5514330"/>
          </a:xfrm>
        </p:spPr>
        <p:txBody>
          <a:bodyPr/>
          <a:lstStyle/>
          <a:p>
            <a:pPr marL="469265" lvl="1" algn="just">
              <a:lnSpc>
                <a:spcPct val="100000"/>
              </a:lnSpc>
              <a:spcBef>
                <a:spcPts val="215"/>
              </a:spcBef>
              <a:tabLst>
                <a:tab pos="756920" algn="l"/>
              </a:tabLst>
            </a:pPr>
            <a:r>
              <a:rPr lang="en-US" sz="32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Constraints</a:t>
            </a:r>
            <a:r>
              <a:rPr lang="en-US" sz="20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</a:p>
          <a:p>
            <a:pPr marL="469265" lvl="1" algn="just">
              <a:lnSpc>
                <a:spcPct val="100000"/>
              </a:lnSpc>
              <a:spcBef>
                <a:spcPts val="215"/>
              </a:spcBef>
              <a:tabLst>
                <a:tab pos="756920" algn="l"/>
              </a:tabLst>
            </a:pPr>
            <a:endParaRPr lang="en-US" sz="2000" b="1" spc="-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69265" lvl="1" algn="just">
              <a:lnSpc>
                <a:spcPct val="100000"/>
              </a:lnSpc>
              <a:spcBef>
                <a:spcPts val="215"/>
              </a:spcBef>
              <a:tabLst>
                <a:tab pos="756920" algn="l"/>
              </a:tabLst>
            </a:pPr>
            <a:r>
              <a:rPr lang="en-US" sz="20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- A Constraint can be an arbitrary predicate pertaining to the database.</a:t>
            </a:r>
          </a:p>
          <a:p>
            <a:pPr marL="469265" lvl="1" algn="just">
              <a:lnSpc>
                <a:spcPct val="100000"/>
              </a:lnSpc>
              <a:spcBef>
                <a:spcPts val="215"/>
              </a:spcBef>
              <a:tabLst>
                <a:tab pos="756920" algn="l"/>
              </a:tabLst>
            </a:pPr>
            <a:endParaRPr lang="en-US" sz="2000" spc="-5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200" spc="-5" dirty="0" smtClean="0">
                <a:latin typeface="Times New Roman"/>
                <a:cs typeface="Times New Roman"/>
              </a:rPr>
              <a:t>The </a:t>
            </a:r>
            <a:r>
              <a:rPr lang="en-US" sz="2200" spc="-5" dirty="0">
                <a:latin typeface="Times New Roman"/>
                <a:cs typeface="Times New Roman"/>
              </a:rPr>
              <a:t>data values stored in the database </a:t>
            </a:r>
            <a:r>
              <a:rPr lang="en-US" sz="2200" spc="-10" dirty="0">
                <a:latin typeface="Times New Roman"/>
                <a:cs typeface="Times New Roman"/>
              </a:rPr>
              <a:t>must </a:t>
            </a:r>
            <a:r>
              <a:rPr lang="en-US" sz="2200" spc="-5" dirty="0">
                <a:latin typeface="Times New Roman"/>
                <a:cs typeface="Times New Roman"/>
              </a:rPr>
              <a:t>satisfy certain consistency</a:t>
            </a:r>
            <a:r>
              <a:rPr lang="en-US" sz="2200" spc="16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constraints</a:t>
            </a:r>
            <a:r>
              <a:rPr lang="en-US" sz="2200" spc="-5" dirty="0" smtClean="0">
                <a:latin typeface="Times New Roman"/>
                <a:cs typeface="Times New Roman"/>
              </a:rPr>
              <a:t>.</a:t>
            </a:r>
          </a:p>
          <a:p>
            <a:pPr marL="469265" lvl="1" algn="just">
              <a:lnSpc>
                <a:spcPct val="100000"/>
              </a:lnSpc>
              <a:spcBef>
                <a:spcPts val="215"/>
              </a:spcBef>
              <a:tabLst>
                <a:tab pos="756920" algn="l"/>
              </a:tabLst>
            </a:pPr>
            <a:r>
              <a:rPr lang="en-US" sz="2200" spc="-5" dirty="0" smtClean="0">
                <a:latin typeface="Times New Roman"/>
                <a:cs typeface="Times New Roman"/>
              </a:rPr>
              <a:t>(</a:t>
            </a:r>
            <a:r>
              <a:rPr lang="en-US" sz="2200" spc="-5" dirty="0" err="1" smtClean="0">
                <a:latin typeface="Times New Roman"/>
                <a:cs typeface="Times New Roman"/>
              </a:rPr>
              <a:t>Eg</a:t>
            </a:r>
            <a:r>
              <a:rPr lang="en-US" sz="2200" spc="-5" dirty="0" smtClean="0">
                <a:latin typeface="Times New Roman"/>
                <a:cs typeface="Times New Roman"/>
              </a:rPr>
              <a:t>, Account Balance can not be negative)</a:t>
            </a:r>
          </a:p>
          <a:p>
            <a:pPr marL="469265" lvl="1" algn="just">
              <a:lnSpc>
                <a:spcPct val="100000"/>
              </a:lnSpc>
              <a:spcBef>
                <a:spcPts val="215"/>
              </a:spcBef>
              <a:tabLst>
                <a:tab pos="756920" algn="l"/>
              </a:tabLst>
            </a:pPr>
            <a:endParaRPr lang="en-US" sz="2200" dirty="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200" spc="-5" dirty="0" smtClean="0">
                <a:latin typeface="Times New Roman"/>
                <a:cs typeface="Times New Roman"/>
              </a:rPr>
              <a:t>DDL allows us to specify such constraints…The database system checks this constraint every time when the data is updated.</a:t>
            </a:r>
          </a:p>
          <a:p>
            <a:pPr marL="756285" lvl="1" indent="-287020" algn="just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6920" algn="l"/>
              </a:tabLst>
            </a:pPr>
            <a:endParaRPr lang="en-US" sz="2200" spc="-5" dirty="0" smtClean="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200" spc="-5" dirty="0" smtClean="0">
                <a:latin typeface="Times New Roman"/>
                <a:cs typeface="Times New Roman"/>
              </a:rPr>
              <a:t>The </a:t>
            </a:r>
            <a:r>
              <a:rPr lang="en-US" sz="2200" spc="-5" dirty="0">
                <a:latin typeface="Times New Roman"/>
                <a:cs typeface="Times New Roman"/>
              </a:rPr>
              <a:t>integrity</a:t>
            </a:r>
            <a:r>
              <a:rPr lang="en-US" sz="2200" spc="8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constraints </a:t>
            </a:r>
            <a:r>
              <a:rPr lang="en-US" sz="2200" spc="-10" dirty="0">
                <a:latin typeface="Times New Roman"/>
                <a:cs typeface="Times New Roman"/>
              </a:rPr>
              <a:t>implemented by </a:t>
            </a:r>
            <a:r>
              <a:rPr lang="en-US" sz="2200" spc="-5" dirty="0">
                <a:latin typeface="Times New Roman"/>
                <a:cs typeface="Times New Roman"/>
              </a:rPr>
              <a:t>database systems are:</a:t>
            </a:r>
            <a:endParaRPr lang="en-US" sz="22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Domain</a:t>
            </a:r>
            <a:r>
              <a:rPr lang="en-US" sz="2000" b="1" spc="-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Constraints</a:t>
            </a:r>
            <a:endParaRPr lang="en-US" sz="20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Referential</a:t>
            </a:r>
            <a:r>
              <a:rPr lang="en-US" sz="2000" b="1" spc="-5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Integrity</a:t>
            </a:r>
            <a:endParaRPr lang="en-US" sz="20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Assertions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4F3B573B-6B57-4DC6-9615-B82495732498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12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0F648B7-DEEE-4500-B2D6-8CB4701DF5E9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0137" y="845964"/>
            <a:ext cx="6031356" cy="3196388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Data-Definition</a:t>
            </a:r>
            <a:r>
              <a:rPr sz="2400" b="1" spc="-2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Language</a:t>
            </a:r>
            <a:r>
              <a:rPr sz="2400" b="1" spc="-5" dirty="0" smtClean="0">
                <a:solidFill>
                  <a:srgbClr val="943735"/>
                </a:solidFill>
                <a:latin typeface="Times New Roman"/>
                <a:cs typeface="Times New Roman"/>
              </a:rPr>
              <a:t>:</a:t>
            </a:r>
            <a:endParaRPr lang="en-US" sz="2400" b="1" spc="-5" dirty="0" smtClean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Integrity</a:t>
            </a:r>
            <a:r>
              <a:rPr sz="22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Constraints</a:t>
            </a:r>
            <a:endParaRPr lang="en-US" sz="2200" b="1" spc="-5" dirty="0" smtClean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 smtClean="0">
                <a:solidFill>
                  <a:srgbClr val="6F2F9F"/>
                </a:solidFill>
                <a:latin typeface="Times New Roman"/>
                <a:cs typeface="Times New Roman"/>
              </a:rPr>
              <a:t>Domain </a:t>
            </a: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Constraints: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domain of possible values must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associated </a:t>
            </a:r>
            <a:r>
              <a:rPr sz="2000" spc="-1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every </a:t>
            </a:r>
            <a:r>
              <a:rPr sz="2000" spc="-10" dirty="0">
                <a:latin typeface="Times New Roman"/>
                <a:cs typeface="Times New Roman"/>
              </a:rPr>
              <a:t>attribute </a:t>
            </a:r>
            <a:r>
              <a:rPr sz="2000" spc="-5" dirty="0">
                <a:latin typeface="Times New Roman"/>
                <a:cs typeface="Times New Roman"/>
              </a:rPr>
              <a:t>(for  example, </a:t>
            </a:r>
            <a:r>
              <a:rPr sz="2000" dirty="0">
                <a:latin typeface="Times New Roman"/>
                <a:cs typeface="Times New Roman"/>
              </a:rPr>
              <a:t>integer </a:t>
            </a:r>
            <a:r>
              <a:rPr sz="2000" spc="-5" dirty="0">
                <a:latin typeface="Times New Roman"/>
                <a:cs typeface="Times New Roman"/>
              </a:rPr>
              <a:t>types, </a:t>
            </a:r>
            <a:r>
              <a:rPr sz="2000" dirty="0">
                <a:latin typeface="Times New Roman"/>
                <a:cs typeface="Times New Roman"/>
              </a:rPr>
              <a:t>character </a:t>
            </a:r>
            <a:r>
              <a:rPr sz="2000" spc="-5" dirty="0">
                <a:latin typeface="Times New Roman"/>
                <a:cs typeface="Times New Roman"/>
              </a:rPr>
              <a:t>types, date/time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types).</a:t>
            </a:r>
          </a:p>
          <a:p>
            <a:pPr marL="1155700" marR="5080" lvl="2" indent="-228600" algn="just">
              <a:lnSpc>
                <a:spcPct val="113999"/>
              </a:lnSpc>
              <a:spcBef>
                <a:spcPts val="1370"/>
              </a:spcBef>
              <a:buFont typeface="Arial"/>
              <a:buChar char="•"/>
              <a:tabLst>
                <a:tab pos="1156335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152400"/>
            <a:ext cx="11277600" cy="594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315" y="1218040"/>
            <a:ext cx="4606863" cy="3374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Chapter 1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Part 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09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0F648B7-DEEE-4500-B2D6-8CB4701DF5E9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0137" y="845965"/>
            <a:ext cx="5521263" cy="3547253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Data-Definition</a:t>
            </a:r>
            <a:r>
              <a:rPr sz="2400" b="1" spc="-2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Language</a:t>
            </a:r>
            <a:r>
              <a:rPr sz="2400" b="1" spc="-5" dirty="0" smtClean="0">
                <a:solidFill>
                  <a:srgbClr val="943735"/>
                </a:solidFill>
                <a:latin typeface="Times New Roman"/>
                <a:cs typeface="Times New Roman"/>
              </a:rPr>
              <a:t>:</a:t>
            </a:r>
            <a:endParaRPr lang="en-US" sz="2400" b="1" spc="-5" dirty="0" smtClean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Integrity</a:t>
            </a:r>
            <a:r>
              <a:rPr sz="22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Constraints</a:t>
            </a:r>
            <a:endParaRPr lang="en-US" sz="2200" b="1" spc="-5" dirty="0" smtClean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137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b="1" spc="-5" dirty="0" smtClean="0">
                <a:solidFill>
                  <a:srgbClr val="6F2F9F"/>
                </a:solidFill>
                <a:latin typeface="Times New Roman"/>
                <a:cs typeface="Times New Roman"/>
              </a:rPr>
              <a:t>Referential </a:t>
            </a: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Integrity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There are cases where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10" dirty="0">
                <a:latin typeface="Times New Roman"/>
                <a:cs typeface="Times New Roman"/>
              </a:rPr>
              <a:t>wish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ensure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value that appears </a:t>
            </a:r>
            <a:r>
              <a:rPr sz="2000" spc="-20" dirty="0">
                <a:latin typeface="Times New Roman"/>
                <a:cs typeface="Times New Roman"/>
              </a:rPr>
              <a:t>in 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relation for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given set of attributes also appears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certain </a:t>
            </a:r>
            <a:r>
              <a:rPr sz="2000" dirty="0">
                <a:latin typeface="Times New Roman"/>
                <a:cs typeface="Times New Roman"/>
              </a:rPr>
              <a:t>set </a:t>
            </a:r>
            <a:r>
              <a:rPr sz="2000" spc="-5" dirty="0">
                <a:latin typeface="Times New Roman"/>
                <a:cs typeface="Times New Roman"/>
              </a:rPr>
              <a:t>of attributes in another  </a:t>
            </a:r>
            <a:r>
              <a:rPr sz="2000" dirty="0">
                <a:latin typeface="Times New Roman"/>
                <a:cs typeface="Times New Roman"/>
              </a:rPr>
              <a:t>relation (referential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integrity</a:t>
            </a:r>
            <a:r>
              <a:rPr sz="2000" dirty="0" smtClean="0">
                <a:latin typeface="Times New Roman"/>
                <a:cs typeface="Times New Roman"/>
              </a:rPr>
              <a:t>).</a:t>
            </a:r>
            <a:endParaRPr lang="en-IN" sz="2000" dirty="0" smtClean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152400"/>
            <a:ext cx="11277600" cy="594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146" y="1040426"/>
            <a:ext cx="4947192" cy="36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0F648B7-DEEE-4500-B2D6-8CB4701DF5E9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0778" y="410487"/>
            <a:ext cx="10550463" cy="444493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Data-Definition</a:t>
            </a:r>
            <a:r>
              <a:rPr sz="2400" b="1" spc="-2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Language</a:t>
            </a:r>
            <a:r>
              <a:rPr sz="2400" b="1" spc="-5" dirty="0" smtClean="0">
                <a:solidFill>
                  <a:srgbClr val="943735"/>
                </a:solidFill>
                <a:latin typeface="Times New Roman"/>
                <a:cs typeface="Times New Roman"/>
              </a:rPr>
              <a:t>:</a:t>
            </a:r>
            <a:endParaRPr lang="en-US" sz="2400" b="1" spc="-5" dirty="0" smtClean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Integrity</a:t>
            </a:r>
            <a:r>
              <a:rPr sz="22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Constraints</a:t>
            </a:r>
            <a:endParaRPr lang="en-US" sz="2200" b="1" spc="-5" dirty="0" smtClean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1370"/>
              </a:spcBef>
              <a:buFont typeface="Arial"/>
              <a:buChar char="•"/>
              <a:tabLst>
                <a:tab pos="1156335" algn="l"/>
              </a:tabLst>
            </a:pPr>
            <a:r>
              <a:rPr lang="en-IN" sz="2000" b="1" spc="-5" dirty="0" smtClean="0">
                <a:solidFill>
                  <a:srgbClr val="6F2F9F"/>
                </a:solidFill>
                <a:latin typeface="Times New Roman"/>
                <a:cs typeface="Times New Roman"/>
              </a:rPr>
              <a:t>Assertion – </a:t>
            </a:r>
            <a:r>
              <a:rPr lang="en-IN" sz="2000" spc="-5" dirty="0" smtClean="0">
                <a:latin typeface="Times New Roman"/>
                <a:cs typeface="Times New Roman"/>
              </a:rPr>
              <a:t>an assertion is any condition that the database must always satisfy.</a:t>
            </a:r>
          </a:p>
          <a:p>
            <a:pPr marL="1155700" marR="5080" lvl="2" indent="-228600" algn="just">
              <a:lnSpc>
                <a:spcPct val="113999"/>
              </a:lnSpc>
              <a:spcBef>
                <a:spcPts val="1370"/>
              </a:spcBef>
              <a:buFont typeface="Arial"/>
              <a:buChar char="•"/>
              <a:tabLst>
                <a:tab pos="1156335" algn="l"/>
              </a:tabLst>
            </a:pPr>
            <a:r>
              <a:rPr lang="en-IN" sz="2000" spc="-5" dirty="0" smtClean="0">
                <a:latin typeface="Times New Roman"/>
                <a:cs typeface="Times New Roman"/>
              </a:rPr>
              <a:t>The domain constraint and referential integrity constraint are the special form of Assertions. </a:t>
            </a:r>
          </a:p>
          <a:p>
            <a:pPr marL="1155700" marR="5080" lvl="2" indent="-228600" algn="just">
              <a:lnSpc>
                <a:spcPct val="113999"/>
              </a:lnSpc>
              <a:spcBef>
                <a:spcPts val="1370"/>
              </a:spcBef>
              <a:buFont typeface="Arial"/>
              <a:buChar char="•"/>
              <a:tabLst>
                <a:tab pos="1156335" algn="l"/>
              </a:tabLst>
            </a:pPr>
            <a:r>
              <a:rPr lang="en-IN" sz="2000" spc="-5" dirty="0" smtClean="0">
                <a:latin typeface="Times New Roman"/>
                <a:cs typeface="Times New Roman"/>
              </a:rPr>
              <a:t>There many other conditions like these, and they can be expressed by them.</a:t>
            </a:r>
          </a:p>
          <a:p>
            <a:pPr marL="1155700" marR="5080" lvl="2" indent="-228600" algn="just">
              <a:lnSpc>
                <a:spcPct val="113999"/>
              </a:lnSpc>
              <a:spcBef>
                <a:spcPts val="1370"/>
              </a:spcBef>
              <a:buFont typeface="Arial"/>
              <a:buChar char="•"/>
              <a:tabLst>
                <a:tab pos="1156335" algn="l"/>
              </a:tabLst>
            </a:pPr>
            <a:r>
              <a:rPr lang="en-IN" sz="2000" spc="-5" dirty="0" err="1" smtClean="0">
                <a:latin typeface="Times New Roman"/>
                <a:cs typeface="Times New Roman"/>
              </a:rPr>
              <a:t>Eg</a:t>
            </a:r>
            <a:r>
              <a:rPr lang="en-IN" sz="2000" spc="-5" dirty="0" smtClean="0">
                <a:latin typeface="Times New Roman"/>
                <a:cs typeface="Times New Roman"/>
              </a:rPr>
              <a:t>. “Every department must have at least five courses offered every semester”</a:t>
            </a:r>
          </a:p>
          <a:p>
            <a:pPr marL="1155700" marR="5080" lvl="2" indent="-228600" algn="just">
              <a:lnSpc>
                <a:spcPct val="113999"/>
              </a:lnSpc>
              <a:spcBef>
                <a:spcPts val="1370"/>
              </a:spcBef>
              <a:buFont typeface="Arial"/>
              <a:buChar char="•"/>
              <a:tabLst>
                <a:tab pos="1156335" algn="l"/>
              </a:tabLst>
            </a:pPr>
            <a:endParaRPr lang="en-IN" sz="2000" spc="-5" dirty="0"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1370"/>
              </a:spcBef>
              <a:buFont typeface="Arial"/>
              <a:buChar char="•"/>
              <a:tabLst>
                <a:tab pos="1156335" algn="l"/>
              </a:tabLst>
            </a:pPr>
            <a:endParaRPr lang="en-IN" sz="2000" dirty="0" smtClean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152400"/>
            <a:ext cx="11277600" cy="594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880" y="3883965"/>
            <a:ext cx="8269707" cy="86850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830151"/>
              </p:ext>
            </p:extLst>
          </p:nvPr>
        </p:nvGraphicFramePr>
        <p:xfrm>
          <a:off x="2225040" y="4862976"/>
          <a:ext cx="8269707" cy="944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Bitmap Image" r:id="rId5" imgW="3070800" imgH="350640" progId="Paint.Picture">
                  <p:embed/>
                </p:oleObj>
              </mc:Choice>
              <mc:Fallback>
                <p:oleObj name="Bitmap Image" r:id="rId5" imgW="3070800" imgH="350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25040" y="4862976"/>
                        <a:ext cx="8269707" cy="944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7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12B8561-4F50-4474-A453-417605B89C75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9182" y="0"/>
            <a:ext cx="45021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Database</a:t>
            </a:r>
            <a:r>
              <a:rPr spc="-80" dirty="0"/>
              <a:t> </a:t>
            </a:r>
            <a:r>
              <a:rPr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609600"/>
            <a:ext cx="10861040" cy="5838137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 smtClean="0">
                <a:solidFill>
                  <a:srgbClr val="943735"/>
                </a:solidFill>
                <a:latin typeface="Times New Roman"/>
                <a:cs typeface="Times New Roman"/>
              </a:rPr>
              <a:t>Data-</a:t>
            </a:r>
            <a:r>
              <a:rPr lang="en-IN" sz="2400" b="1" dirty="0" smtClean="0">
                <a:solidFill>
                  <a:srgbClr val="943735"/>
                </a:solidFill>
                <a:latin typeface="Times New Roman"/>
                <a:cs typeface="Times New Roman"/>
              </a:rPr>
              <a:t>Manipulation</a:t>
            </a:r>
            <a:r>
              <a:rPr sz="2400" b="1" spc="-25" dirty="0" smtClean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Language</a:t>
            </a:r>
            <a:r>
              <a:rPr sz="2400" b="1" spc="-5" dirty="0" smtClean="0">
                <a:solidFill>
                  <a:srgbClr val="943735"/>
                </a:solidFill>
                <a:latin typeface="Times New Roman"/>
                <a:cs typeface="Times New Roman"/>
              </a:rPr>
              <a:t>:</a:t>
            </a:r>
            <a:endParaRPr lang="en-US" sz="2400" b="1" spc="-5" dirty="0" smtClean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To access or manipulate data as organized by the appropriate data model.</a:t>
            </a: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 type of access are – insertion, retrieval, deletion and modification.</a:t>
            </a: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Two types</a:t>
            </a:r>
          </a:p>
          <a:p>
            <a:pPr marL="1213485" lvl="2" indent="-287020"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Procedural DMLs</a:t>
            </a:r>
          </a:p>
          <a:p>
            <a:pPr marL="1670685" lvl="3" indent="-287020"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To specify what data are needed and how to get those data.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13485" lvl="2" indent="-287020"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Declarative DMLs</a:t>
            </a:r>
          </a:p>
          <a:p>
            <a:pPr marL="1670685" lvl="3" indent="-287020"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(non-procedural DMLs)</a:t>
            </a:r>
          </a:p>
          <a:p>
            <a:pPr marL="1670685" lvl="3" indent="-287020"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To specify what data are needed without specifying how to get those data.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r>
              <a:rPr lang="en-US" sz="20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Query – </a:t>
            </a:r>
            <a:r>
              <a:rPr lang="en-US" sz="2000" dirty="0" smtClean="0">
                <a:latin typeface="Times New Roman"/>
                <a:cs typeface="Times New Roman"/>
              </a:rPr>
              <a:t>a statement requesting for retrieval of information.</a:t>
            </a: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Query Language – </a:t>
            </a:r>
            <a:r>
              <a:rPr lang="en-US" sz="2000" dirty="0" smtClean="0">
                <a:latin typeface="Times New Roman"/>
                <a:cs typeface="Times New Roman"/>
              </a:rPr>
              <a:t>The portion of DML (We use SQL).</a:t>
            </a: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Query processor – </a:t>
            </a:r>
            <a:r>
              <a:rPr lang="en-US" sz="2000" dirty="0" smtClean="0">
                <a:latin typeface="Times New Roman"/>
                <a:cs typeface="Times New Roman"/>
              </a:rPr>
              <a:t>a portion of database system,  translate the queries into sequence of actions at the physical level.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0"/>
            <a:ext cx="11277600" cy="640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3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12B8561-4F50-4474-A453-417605B89C75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9182" y="0"/>
            <a:ext cx="45021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Database</a:t>
            </a:r>
            <a:r>
              <a:rPr spc="-80" dirty="0"/>
              <a:t> </a:t>
            </a:r>
            <a:r>
              <a:rPr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609600"/>
            <a:ext cx="10861040" cy="670145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 smtClean="0">
                <a:solidFill>
                  <a:srgbClr val="943735"/>
                </a:solidFill>
                <a:latin typeface="Times New Roman"/>
                <a:cs typeface="Times New Roman"/>
              </a:rPr>
              <a:t>Data-</a:t>
            </a:r>
            <a:r>
              <a:rPr lang="en-IN" sz="2400" b="1" dirty="0" smtClean="0">
                <a:solidFill>
                  <a:srgbClr val="943735"/>
                </a:solidFill>
                <a:latin typeface="Times New Roman"/>
                <a:cs typeface="Times New Roman"/>
              </a:rPr>
              <a:t>Control</a:t>
            </a:r>
            <a:r>
              <a:rPr sz="2400" b="1" spc="-25" dirty="0" smtClean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Language</a:t>
            </a:r>
            <a:r>
              <a:rPr sz="2400" b="1" spc="-5" dirty="0" smtClean="0">
                <a:solidFill>
                  <a:srgbClr val="943735"/>
                </a:solidFill>
                <a:latin typeface="Times New Roman"/>
                <a:cs typeface="Times New Roman"/>
              </a:rPr>
              <a:t>:</a:t>
            </a:r>
            <a:endParaRPr lang="en-IN" sz="2400" b="1" spc="-5" dirty="0" smtClean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dirty="0"/>
              <a:t>to control access to data stored in a database (</a:t>
            </a:r>
            <a:r>
              <a:rPr lang="en-US" sz="2400" dirty="0">
                <a:hlinkClick r:id="rId2" tooltip="Authorization (computer access control)"/>
              </a:rPr>
              <a:t>Authorization</a:t>
            </a:r>
            <a:r>
              <a:rPr lang="en-US" sz="2400" dirty="0"/>
              <a:t>)</a:t>
            </a:r>
            <a:endParaRPr lang="en-US" sz="2400" b="1" spc="-5" dirty="0" smtClean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sz="2000" b="1" spc="-5" dirty="0" smtClean="0">
                <a:solidFill>
                  <a:srgbClr val="6F2F9F"/>
                </a:solidFill>
                <a:latin typeface="Times New Roman"/>
                <a:cs typeface="Times New Roman"/>
              </a:rPr>
              <a:t>Authorization</a:t>
            </a:r>
            <a:r>
              <a:rPr lang="en-US" sz="2000" b="1" spc="-5" dirty="0" smtClean="0">
                <a:solidFill>
                  <a:srgbClr val="6F2F9F"/>
                </a:solidFill>
                <a:latin typeface="Times New Roman"/>
                <a:cs typeface="Times New Roman"/>
              </a:rPr>
              <a:t>: </a:t>
            </a:r>
            <a:r>
              <a:rPr lang="en-US" sz="2000" spc="-75" dirty="0" smtClean="0">
                <a:latin typeface="Times New Roman"/>
                <a:cs typeface="Times New Roman"/>
              </a:rPr>
              <a:t>We </a:t>
            </a:r>
            <a:r>
              <a:rPr lang="en-US" sz="2000" spc="-10" dirty="0" smtClean="0">
                <a:latin typeface="Times New Roman"/>
                <a:cs typeface="Times New Roman"/>
              </a:rPr>
              <a:t>may </a:t>
            </a:r>
            <a:r>
              <a:rPr lang="en-US" sz="2000" dirty="0" smtClean="0">
                <a:latin typeface="Times New Roman"/>
                <a:cs typeface="Times New Roman"/>
              </a:rPr>
              <a:t>want </a:t>
            </a:r>
            <a:r>
              <a:rPr lang="en-US" sz="2000" spc="-10" dirty="0" smtClean="0">
                <a:latin typeface="Times New Roman"/>
                <a:cs typeface="Times New Roman"/>
              </a:rPr>
              <a:t>to differentiate </a:t>
            </a:r>
            <a:r>
              <a:rPr lang="en-US" sz="2000" spc="-5" dirty="0" smtClean="0">
                <a:latin typeface="Times New Roman"/>
                <a:cs typeface="Times New Roman"/>
              </a:rPr>
              <a:t>among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users </a:t>
            </a:r>
            <a:r>
              <a:rPr lang="en-US" sz="2000" spc="-10" dirty="0" smtClean="0">
                <a:latin typeface="Times New Roman"/>
                <a:cs typeface="Times New Roman"/>
              </a:rPr>
              <a:t>as </a:t>
            </a:r>
            <a:r>
              <a:rPr lang="en-US" sz="2000" spc="-5" dirty="0" smtClean="0">
                <a:latin typeface="Times New Roman"/>
                <a:cs typeface="Times New Roman"/>
              </a:rPr>
              <a:t>far as the type of access they  </a:t>
            </a:r>
            <a:r>
              <a:rPr lang="en-US" sz="2000" dirty="0" smtClean="0">
                <a:latin typeface="Times New Roman"/>
                <a:cs typeface="Times New Roman"/>
              </a:rPr>
              <a:t>are </a:t>
            </a:r>
            <a:r>
              <a:rPr lang="en-US" sz="2000" spc="-5" dirty="0" smtClean="0">
                <a:latin typeface="Times New Roman"/>
                <a:cs typeface="Times New Roman"/>
              </a:rPr>
              <a:t>permitted </a:t>
            </a:r>
            <a:r>
              <a:rPr lang="en-US" sz="2000" dirty="0" smtClean="0">
                <a:latin typeface="Times New Roman"/>
                <a:cs typeface="Times New Roman"/>
              </a:rPr>
              <a:t>on various data values </a:t>
            </a:r>
            <a:r>
              <a:rPr lang="en-US" sz="2000" spc="-5" dirty="0" smtClean="0">
                <a:latin typeface="Times New Roman"/>
                <a:cs typeface="Times New Roman"/>
              </a:rPr>
              <a:t>in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1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database.</a:t>
            </a:r>
          </a:p>
          <a:p>
            <a:pPr marL="1155700">
              <a:lnSpc>
                <a:spcPct val="100000"/>
              </a:lnSpc>
              <a:spcBef>
                <a:spcPts val="335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These </a:t>
            </a:r>
            <a:r>
              <a:rPr lang="en-US" sz="2000" spc="-5" dirty="0" smtClean="0">
                <a:latin typeface="Times New Roman"/>
                <a:cs typeface="Times New Roman"/>
              </a:rPr>
              <a:t>differentiations </a:t>
            </a:r>
            <a:r>
              <a:rPr lang="en-US" sz="2000" dirty="0" smtClean="0">
                <a:latin typeface="Times New Roman"/>
                <a:cs typeface="Times New Roman"/>
              </a:rPr>
              <a:t>are expressed </a:t>
            </a:r>
            <a:r>
              <a:rPr lang="en-US" sz="2000" spc="-5" dirty="0" smtClean="0">
                <a:latin typeface="Times New Roman"/>
                <a:cs typeface="Times New Roman"/>
              </a:rPr>
              <a:t>in terms </a:t>
            </a:r>
            <a:r>
              <a:rPr lang="en-US" sz="2000" dirty="0" smtClean="0">
                <a:latin typeface="Times New Roman"/>
                <a:cs typeface="Times New Roman"/>
              </a:rPr>
              <a:t>of authorization, the </a:t>
            </a:r>
            <a:r>
              <a:rPr lang="en-US" sz="2000" spc="-5" dirty="0" smtClean="0">
                <a:latin typeface="Times New Roman"/>
                <a:cs typeface="Times New Roman"/>
              </a:rPr>
              <a:t>most </a:t>
            </a:r>
            <a:r>
              <a:rPr lang="en-US" sz="2000" spc="-10" dirty="0" smtClean="0">
                <a:latin typeface="Times New Roman"/>
                <a:cs typeface="Times New Roman"/>
              </a:rPr>
              <a:t>common</a:t>
            </a:r>
            <a:r>
              <a:rPr lang="en-US" sz="2000" spc="-1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being:</a:t>
            </a:r>
          </a:p>
          <a:p>
            <a:pPr marL="1612900" lvl="3" indent="-22923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1613535" algn="l"/>
              </a:tabLst>
            </a:pPr>
            <a:r>
              <a:rPr lang="en-US" sz="2000" b="1" dirty="0" smtClean="0">
                <a:solidFill>
                  <a:srgbClr val="00AF50"/>
                </a:solidFill>
                <a:latin typeface="Times New Roman"/>
                <a:cs typeface="Times New Roman"/>
              </a:rPr>
              <a:t>Read authorization</a:t>
            </a:r>
            <a:r>
              <a:rPr lang="en-US" sz="2000" dirty="0" smtClean="0">
                <a:latin typeface="Times New Roman"/>
                <a:cs typeface="Times New Roman"/>
              </a:rPr>
              <a:t>, which allows reading, </a:t>
            </a:r>
            <a:r>
              <a:rPr lang="en-US" sz="2000" spc="5" dirty="0" smtClean="0">
                <a:latin typeface="Times New Roman"/>
                <a:cs typeface="Times New Roman"/>
              </a:rPr>
              <a:t>but not </a:t>
            </a:r>
            <a:r>
              <a:rPr lang="en-US" sz="2000" spc="-5" dirty="0" smtClean="0">
                <a:latin typeface="Times New Roman"/>
                <a:cs typeface="Times New Roman"/>
              </a:rPr>
              <a:t>modification</a:t>
            </a:r>
            <a:r>
              <a:rPr lang="en-US" sz="2000" spc="-5" dirty="0" smtClean="0">
                <a:latin typeface="Times New Roman"/>
                <a:cs typeface="Times New Roman"/>
              </a:rPr>
              <a:t>,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2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data;</a:t>
            </a:r>
          </a:p>
          <a:p>
            <a:pPr marL="1612900" marR="55880" lvl="3" indent="-22860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613535" algn="l"/>
              </a:tabLst>
            </a:pPr>
            <a:r>
              <a:rPr lang="en-US" sz="2000" b="1" dirty="0" smtClean="0">
                <a:solidFill>
                  <a:srgbClr val="00AF50"/>
                </a:solidFill>
                <a:latin typeface="Times New Roman"/>
                <a:cs typeface="Times New Roman"/>
              </a:rPr>
              <a:t>Insert authorization</a:t>
            </a:r>
            <a:r>
              <a:rPr lang="en-US" sz="2000" dirty="0" smtClean="0">
                <a:latin typeface="Times New Roman"/>
                <a:cs typeface="Times New Roman"/>
              </a:rPr>
              <a:t>, which allows insertion of new data, </a:t>
            </a:r>
            <a:r>
              <a:rPr lang="en-US" sz="2000" spc="5" dirty="0" smtClean="0">
                <a:latin typeface="Times New Roman"/>
                <a:cs typeface="Times New Roman"/>
              </a:rPr>
              <a:t>but not </a:t>
            </a:r>
            <a:r>
              <a:rPr lang="en-US" sz="2000" spc="-5" dirty="0" smtClean="0">
                <a:latin typeface="Times New Roman"/>
                <a:cs typeface="Times New Roman"/>
              </a:rPr>
              <a:t>modification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26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existing  data;</a:t>
            </a:r>
          </a:p>
          <a:p>
            <a:pPr marL="1612900" lvl="3" indent="-22923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613535" algn="l"/>
              </a:tabLst>
            </a:pPr>
            <a:r>
              <a:rPr lang="en-US" sz="2000" b="1" dirty="0" smtClean="0">
                <a:solidFill>
                  <a:srgbClr val="00AF50"/>
                </a:solidFill>
                <a:latin typeface="Times New Roman"/>
                <a:cs typeface="Times New Roman"/>
              </a:rPr>
              <a:t>Update authorization</a:t>
            </a:r>
            <a:r>
              <a:rPr lang="en-US" sz="2000" dirty="0" smtClean="0">
                <a:latin typeface="Times New Roman"/>
                <a:cs typeface="Times New Roman"/>
              </a:rPr>
              <a:t>, which allows </a:t>
            </a:r>
            <a:r>
              <a:rPr lang="en-US" sz="2000" spc="-5" dirty="0" smtClean="0">
                <a:latin typeface="Times New Roman"/>
                <a:cs typeface="Times New Roman"/>
              </a:rPr>
              <a:t>modification, </a:t>
            </a:r>
            <a:r>
              <a:rPr lang="en-US" sz="2000" spc="5" dirty="0" smtClean="0">
                <a:latin typeface="Times New Roman"/>
                <a:cs typeface="Times New Roman"/>
              </a:rPr>
              <a:t>but not </a:t>
            </a:r>
            <a:r>
              <a:rPr lang="en-US" sz="2000" dirty="0" smtClean="0">
                <a:latin typeface="Times New Roman"/>
                <a:cs typeface="Times New Roman"/>
              </a:rPr>
              <a:t>deletion, of data;</a:t>
            </a:r>
            <a:r>
              <a:rPr lang="en-US" sz="2000" spc="-26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and</a:t>
            </a:r>
          </a:p>
          <a:p>
            <a:pPr marL="1612900" lvl="3" indent="-22923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613535" algn="l"/>
              </a:tabLst>
            </a:pPr>
            <a:r>
              <a:rPr lang="en-US" sz="2000" b="1" dirty="0" smtClean="0">
                <a:solidFill>
                  <a:srgbClr val="00AF50"/>
                </a:solidFill>
                <a:latin typeface="Times New Roman"/>
                <a:cs typeface="Times New Roman"/>
              </a:rPr>
              <a:t>Delete authorization</a:t>
            </a:r>
            <a:r>
              <a:rPr lang="en-US" sz="2000" dirty="0" smtClean="0">
                <a:latin typeface="Times New Roman"/>
                <a:cs typeface="Times New Roman"/>
              </a:rPr>
              <a:t>, which allows deletion of</a:t>
            </a:r>
            <a:r>
              <a:rPr lang="en-US" sz="2000" spc="-1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data.</a:t>
            </a: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r>
              <a:rPr lang="en-US" sz="2000" spc="-70" dirty="0" smtClean="0">
                <a:latin typeface="Times New Roman"/>
                <a:cs typeface="Times New Roman"/>
              </a:rPr>
              <a:t>We </a:t>
            </a:r>
            <a:r>
              <a:rPr lang="en-US" sz="2000" spc="-5" dirty="0" smtClean="0">
                <a:latin typeface="Times New Roman"/>
                <a:cs typeface="Times New Roman"/>
              </a:rPr>
              <a:t>may </a:t>
            </a:r>
            <a:r>
              <a:rPr lang="en-US" sz="2000" dirty="0" smtClean="0">
                <a:latin typeface="Times New Roman"/>
                <a:cs typeface="Times New Roman"/>
              </a:rPr>
              <a:t>assign the user </a:t>
            </a:r>
            <a:r>
              <a:rPr lang="en-US" sz="2000" spc="-5" dirty="0" smtClean="0">
                <a:latin typeface="Times New Roman"/>
                <a:cs typeface="Times New Roman"/>
              </a:rPr>
              <a:t>all, </a:t>
            </a:r>
            <a:r>
              <a:rPr lang="en-US" sz="2000" dirty="0" smtClean="0">
                <a:latin typeface="Times New Roman"/>
                <a:cs typeface="Times New Roman"/>
              </a:rPr>
              <a:t>none, or a </a:t>
            </a:r>
            <a:r>
              <a:rPr lang="en-US" sz="2000" spc="-5" dirty="0" smtClean="0">
                <a:latin typeface="Times New Roman"/>
                <a:cs typeface="Times New Roman"/>
              </a:rPr>
              <a:t>combination </a:t>
            </a:r>
            <a:r>
              <a:rPr lang="en-US" sz="2000" dirty="0" smtClean="0">
                <a:latin typeface="Times New Roman"/>
                <a:cs typeface="Times New Roman"/>
              </a:rPr>
              <a:t>of these </a:t>
            </a:r>
            <a:r>
              <a:rPr lang="en-US" sz="2000" spc="-5" dirty="0" smtClean="0">
                <a:latin typeface="Times New Roman"/>
                <a:cs typeface="Times New Roman"/>
              </a:rPr>
              <a:t>types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1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authorization.</a:t>
            </a:r>
            <a:endParaRPr lang="en-US" sz="2400" b="1" spc="-5" dirty="0" smtClean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45"/>
              </a:spcBef>
              <a:tabLst>
                <a:tab pos="355600" algn="l"/>
                <a:tab pos="356235" algn="l"/>
              </a:tabLst>
            </a:pPr>
            <a:endParaRPr lang="en-US" sz="2400" b="1" spc="-5" dirty="0" smtClean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000" spc="-10" dirty="0" smtClean="0">
                <a:latin typeface="Times New Roman"/>
                <a:cs typeface="Times New Roman"/>
              </a:rPr>
              <a:t>The output of DDL is placed in </a:t>
            </a:r>
            <a:r>
              <a:rPr lang="en-US" sz="2000" b="1" spc="-10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data dictionary </a:t>
            </a:r>
            <a:r>
              <a:rPr lang="en-US" sz="2000" spc="-10" dirty="0" smtClean="0">
                <a:latin typeface="Times New Roman"/>
                <a:cs typeface="Times New Roman"/>
              </a:rPr>
              <a:t>which contains </a:t>
            </a:r>
            <a:r>
              <a:rPr lang="en-US" sz="2000" b="1" spc="-10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metadata</a:t>
            </a:r>
            <a:r>
              <a:rPr lang="en-US" sz="2000" spc="-10" dirty="0" smtClean="0">
                <a:latin typeface="Times New Roman"/>
                <a:cs typeface="Times New Roman"/>
              </a:rPr>
              <a:t>-Data about data.</a:t>
            </a:r>
          </a:p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000" spc="-10" dirty="0" smtClean="0">
                <a:latin typeface="Times New Roman"/>
                <a:cs typeface="Times New Roman"/>
              </a:rPr>
              <a:t>Data dictionary can be accessed only by database system. Database system consults the data dictionary before reading or modifying the actual data.</a:t>
            </a:r>
            <a:endParaRPr sz="2000" spc="-1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0"/>
            <a:ext cx="11277600" cy="640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7094" y="282067"/>
            <a:ext cx="4385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Relational</a:t>
            </a:r>
            <a:r>
              <a:rPr spc="-15" dirty="0"/>
              <a:t> </a:t>
            </a:r>
            <a:r>
              <a:rPr spc="-5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08976"/>
            <a:ext cx="10861040" cy="236347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45" dirty="0">
                <a:solidFill>
                  <a:srgbClr val="943735"/>
                </a:solidFill>
                <a:latin typeface="Times New Roman"/>
                <a:cs typeface="Times New Roman"/>
              </a:rPr>
              <a:t>Table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14199"/>
              </a:lnSpc>
              <a:spcBef>
                <a:spcPts val="30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Each table </a:t>
            </a:r>
            <a:r>
              <a:rPr sz="2200" dirty="0">
                <a:latin typeface="Times New Roman"/>
                <a:cs typeface="Times New Roman"/>
              </a:rPr>
              <a:t>has </a:t>
            </a:r>
            <a:r>
              <a:rPr sz="2200" spc="-5" dirty="0">
                <a:latin typeface="Times New Roman"/>
                <a:cs typeface="Times New Roman"/>
              </a:rPr>
              <a:t>multiple columns and </a:t>
            </a:r>
            <a:r>
              <a:rPr sz="2200" spc="-10" dirty="0">
                <a:latin typeface="Times New Roman"/>
                <a:cs typeface="Times New Roman"/>
              </a:rPr>
              <a:t>each </a:t>
            </a:r>
            <a:r>
              <a:rPr sz="2200" spc="-5" dirty="0">
                <a:latin typeface="Times New Roman"/>
                <a:cs typeface="Times New Roman"/>
              </a:rPr>
              <a:t>column has a unique name. </a:t>
            </a:r>
            <a:r>
              <a:rPr sz="2200" spc="-30" dirty="0">
                <a:latin typeface="Times New Roman"/>
                <a:cs typeface="Times New Roman"/>
              </a:rPr>
              <a:t>Tables </a:t>
            </a:r>
            <a:r>
              <a:rPr sz="2200" spc="-5" dirty="0">
                <a:latin typeface="Times New Roman"/>
                <a:cs typeface="Times New Roman"/>
              </a:rPr>
              <a:t>are also  known as relations.</a:t>
            </a:r>
            <a:endParaRPr sz="22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ts val="3010"/>
              </a:lnSpc>
              <a:spcBef>
                <a:spcPts val="150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Figure presents a </a:t>
            </a:r>
            <a:r>
              <a:rPr sz="2200" spc="-10" dirty="0">
                <a:latin typeface="Times New Roman"/>
                <a:cs typeface="Times New Roman"/>
              </a:rPr>
              <a:t>sample </a:t>
            </a:r>
            <a:r>
              <a:rPr sz="2200" spc="-5" dirty="0">
                <a:latin typeface="Times New Roman"/>
                <a:cs typeface="Times New Roman"/>
              </a:rPr>
              <a:t>relational database comprising three </a:t>
            </a:r>
            <a:r>
              <a:rPr sz="2200" dirty="0">
                <a:latin typeface="Times New Roman"/>
                <a:cs typeface="Times New Roman"/>
              </a:rPr>
              <a:t>tables: </a:t>
            </a:r>
            <a:r>
              <a:rPr sz="2200" spc="-5" dirty="0">
                <a:latin typeface="Times New Roman"/>
                <a:cs typeface="Times New Roman"/>
              </a:rPr>
              <a:t>One show details </a:t>
            </a:r>
            <a:r>
              <a:rPr sz="2200" dirty="0">
                <a:latin typeface="Times New Roman"/>
                <a:cs typeface="Times New Roman"/>
              </a:rPr>
              <a:t>of  </a:t>
            </a:r>
            <a:r>
              <a:rPr sz="2200" spc="-5" dirty="0">
                <a:latin typeface="Times New Roman"/>
                <a:cs typeface="Times New Roman"/>
              </a:rPr>
              <a:t>bank customers, the second shows accounts, and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third shows which accounts belong  to which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1632" y="3917791"/>
            <a:ext cx="5104117" cy="1835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36094" y="3872086"/>
            <a:ext cx="2055035" cy="18093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80792" y="3844544"/>
            <a:ext cx="2370209" cy="196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A6F5B734-A1E5-4331-9D00-EA3F4FEBFD95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34</a:t>
            </a:fld>
            <a:endParaRPr dirty="0"/>
          </a:p>
        </p:txBody>
      </p:sp>
      <p:sp>
        <p:nvSpPr>
          <p:cNvPr id="10" name="Rounded Rectangle 9"/>
          <p:cNvSpPr/>
          <p:nvPr/>
        </p:nvSpPr>
        <p:spPr>
          <a:xfrm>
            <a:off x="406400" y="304800"/>
            <a:ext cx="11430000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E161846D-0964-4C83-9779-4E89D54EF551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7094" y="282067"/>
            <a:ext cx="4385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Relational</a:t>
            </a:r>
            <a:r>
              <a:rPr spc="-15" dirty="0"/>
              <a:t> </a:t>
            </a:r>
            <a:r>
              <a:rPr spc="-5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08976"/>
            <a:ext cx="10254615" cy="365252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 Definition</a:t>
            </a:r>
            <a:r>
              <a:rPr sz="2400" b="1" spc="-1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756285" marR="638175" lvl="1" indent="-287020">
              <a:lnSpc>
                <a:spcPct val="114199"/>
              </a:lnSpc>
              <a:spcBef>
                <a:spcPts val="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SQL provides a rich DDL that allows one to define tables, integrity constraints,  assertions, etc.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latin typeface="Times New Roman"/>
                <a:cs typeface="Times New Roman"/>
              </a:rPr>
              <a:t>Example 1: </a:t>
            </a:r>
            <a:r>
              <a:rPr sz="2000" dirty="0">
                <a:latin typeface="Times New Roman"/>
                <a:cs typeface="Times New Roman"/>
              </a:rPr>
              <a:t>the following </a:t>
            </a:r>
            <a:r>
              <a:rPr sz="2000" spc="-5" dirty="0">
                <a:latin typeface="Times New Roman"/>
                <a:cs typeface="Times New Roman"/>
              </a:rPr>
              <a:t>statement </a:t>
            </a:r>
            <a:r>
              <a:rPr sz="2000" dirty="0">
                <a:latin typeface="Times New Roman"/>
                <a:cs typeface="Times New Roman"/>
              </a:rPr>
              <a:t>in the SQL language defines the </a:t>
            </a:r>
            <a:r>
              <a:rPr sz="2000" i="1" dirty="0">
                <a:latin typeface="Times New Roman"/>
                <a:cs typeface="Times New Roman"/>
              </a:rPr>
              <a:t>account</a:t>
            </a:r>
            <a:r>
              <a:rPr sz="2000" i="1" spc="-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table:</a:t>
            </a:r>
            <a:endParaRPr sz="2000">
              <a:latin typeface="Times New Roman"/>
              <a:cs typeface="Times New Roman"/>
            </a:endParaRPr>
          </a:p>
          <a:p>
            <a:pPr marL="1384300" marR="6065520">
              <a:lnSpc>
                <a:spcPct val="113999"/>
              </a:lnSpc>
            </a:pPr>
            <a:r>
              <a:rPr sz="2000" b="1" spc="-5" dirty="0">
                <a:latin typeface="Times New Roman"/>
                <a:cs typeface="Times New Roman"/>
              </a:rPr>
              <a:t>create </a:t>
            </a:r>
            <a:r>
              <a:rPr sz="2000" b="1" dirty="0">
                <a:latin typeface="Times New Roman"/>
                <a:cs typeface="Times New Roman"/>
              </a:rPr>
              <a:t>table </a:t>
            </a:r>
            <a:r>
              <a:rPr sz="2000" i="1" dirty="0">
                <a:latin typeface="Times New Roman"/>
                <a:cs typeface="Times New Roman"/>
              </a:rPr>
              <a:t>account 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account-number</a:t>
            </a:r>
            <a:r>
              <a:rPr sz="2000" i="1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char</a:t>
            </a:r>
            <a:r>
              <a:rPr sz="2000" dirty="0">
                <a:latin typeface="Times New Roman"/>
                <a:cs typeface="Times New Roman"/>
              </a:rPr>
              <a:t>(10),  </a:t>
            </a:r>
            <a:r>
              <a:rPr sz="2000" i="1" dirty="0">
                <a:latin typeface="Times New Roman"/>
                <a:cs typeface="Times New Roman"/>
              </a:rPr>
              <a:t>balance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integer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155700" marR="5080" algn="just">
              <a:lnSpc>
                <a:spcPct val="113999"/>
              </a:lnSpc>
            </a:pPr>
            <a:r>
              <a:rPr sz="2000" dirty="0">
                <a:latin typeface="Times New Roman"/>
                <a:cs typeface="Times New Roman"/>
              </a:rPr>
              <a:t>Execution of the above DDL </a:t>
            </a:r>
            <a:r>
              <a:rPr sz="2000" spc="-5" dirty="0">
                <a:latin typeface="Times New Roman"/>
                <a:cs typeface="Times New Roman"/>
              </a:rPr>
              <a:t>statement </a:t>
            </a:r>
            <a:r>
              <a:rPr sz="2000" dirty="0">
                <a:latin typeface="Times New Roman"/>
                <a:cs typeface="Times New Roman"/>
              </a:rPr>
              <a:t>creates the </a:t>
            </a:r>
            <a:r>
              <a:rPr sz="2000" i="1" dirty="0">
                <a:latin typeface="Times New Roman"/>
                <a:cs typeface="Times New Roman"/>
              </a:rPr>
              <a:t>account </a:t>
            </a:r>
            <a:r>
              <a:rPr sz="2000" spc="-5" dirty="0">
                <a:latin typeface="Times New Roman"/>
                <a:cs typeface="Times New Roman"/>
              </a:rPr>
              <a:t>table. </a:t>
            </a:r>
            <a:r>
              <a:rPr sz="2000" dirty="0">
                <a:latin typeface="Times New Roman"/>
                <a:cs typeface="Times New Roman"/>
              </a:rPr>
              <a:t>In addition, it updates a  special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tables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dictionary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directory.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dictionary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contains  </a:t>
            </a:r>
            <a:r>
              <a:rPr sz="2000" spc="-5" dirty="0">
                <a:latin typeface="Times New Roman"/>
                <a:cs typeface="Times New Roman"/>
              </a:rPr>
              <a:t>metadata—that </a:t>
            </a:r>
            <a:r>
              <a:rPr sz="2000" dirty="0">
                <a:latin typeface="Times New Roman"/>
                <a:cs typeface="Times New Roman"/>
              </a:rPr>
              <a:t>is, data about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2600" y="381000"/>
            <a:ext cx="10972800" cy="556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7094" y="282067"/>
            <a:ext cx="4385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Relational</a:t>
            </a:r>
            <a:r>
              <a:rPr spc="-15" dirty="0"/>
              <a:t> </a:t>
            </a:r>
            <a:r>
              <a:rPr spc="-5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54012"/>
            <a:ext cx="10862310" cy="371538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 Manipulation</a:t>
            </a:r>
            <a:r>
              <a:rPr sz="2400" b="1" spc="-1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756285" marR="8255" lvl="1" indent="-287020">
              <a:lnSpc>
                <a:spcPct val="100000"/>
              </a:lnSpc>
              <a:spcBef>
                <a:spcPts val="8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SQL </a:t>
            </a:r>
            <a:r>
              <a:rPr sz="2200" spc="-5" dirty="0">
                <a:latin typeface="Times New Roman"/>
                <a:cs typeface="Times New Roman"/>
              </a:rPr>
              <a:t>query language is nonprocedural. A query takes as input several tables (possibly  only one) and always returns a single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table.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latin typeface="Times New Roman"/>
                <a:cs typeface="Times New Roman"/>
              </a:rPr>
              <a:t>Example 1: </a:t>
            </a:r>
            <a:r>
              <a:rPr sz="2000" dirty="0">
                <a:latin typeface="Times New Roman"/>
                <a:cs typeface="Times New Roman"/>
              </a:rPr>
              <a:t>SQL language finds the </a:t>
            </a:r>
            <a:r>
              <a:rPr sz="2000" spc="-5" dirty="0">
                <a:latin typeface="Times New Roman"/>
                <a:cs typeface="Times New Roman"/>
              </a:rPr>
              <a:t>name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whose </a:t>
            </a:r>
            <a:r>
              <a:rPr sz="2000" spc="-5" dirty="0">
                <a:latin typeface="Times New Roman"/>
                <a:cs typeface="Times New Roman"/>
              </a:rPr>
              <a:t>customer-id is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192-83-7465:</a:t>
            </a:r>
            <a:endParaRPr sz="20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Times New Roman"/>
                <a:cs typeface="Times New Roman"/>
              </a:rPr>
              <a:t>select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customer.customer-name</a:t>
            </a:r>
            <a:endParaRPr sz="20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Times New Roman"/>
                <a:cs typeface="Times New Roman"/>
              </a:rPr>
              <a:t>from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customer</a:t>
            </a:r>
            <a:endParaRPr sz="200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Times New Roman"/>
                <a:cs typeface="Times New Roman"/>
              </a:rPr>
              <a:t>where </a:t>
            </a:r>
            <a:r>
              <a:rPr sz="2000" i="1" spc="-15" dirty="0">
                <a:latin typeface="Times New Roman"/>
                <a:cs typeface="Times New Roman"/>
              </a:rPr>
              <a:t>customer.customer-id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192-83-7465</a:t>
            </a:r>
            <a:endParaRPr sz="2000">
              <a:latin typeface="Times New Roman"/>
              <a:cs typeface="Times New Roman"/>
            </a:endParaRPr>
          </a:p>
          <a:p>
            <a:pPr marL="1155700" marR="508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The query </a:t>
            </a:r>
            <a:r>
              <a:rPr sz="2000" spc="-5" dirty="0">
                <a:latin typeface="Times New Roman"/>
                <a:cs typeface="Times New Roman"/>
              </a:rPr>
              <a:t>specifies that those rows </a:t>
            </a:r>
            <a:r>
              <a:rPr sz="2000" i="1" spc="-25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the table </a:t>
            </a:r>
            <a:r>
              <a:rPr sz="2000" i="1" spc="-5" dirty="0">
                <a:latin typeface="Times New Roman"/>
                <a:cs typeface="Times New Roman"/>
              </a:rPr>
              <a:t>customer </a:t>
            </a:r>
            <a:r>
              <a:rPr sz="2000" i="1" spc="-20" dirty="0">
                <a:latin typeface="Times New Roman"/>
                <a:cs typeface="Times New Roman"/>
              </a:rPr>
              <a:t>where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i="1" spc="-10" dirty="0">
                <a:latin typeface="Times New Roman"/>
                <a:cs typeface="Times New Roman"/>
              </a:rPr>
              <a:t>customer-id </a:t>
            </a:r>
            <a:r>
              <a:rPr sz="2000" spc="-5" dirty="0">
                <a:latin typeface="Times New Roman"/>
                <a:cs typeface="Times New Roman"/>
              </a:rPr>
              <a:t>is 192-83-  </a:t>
            </a:r>
            <a:r>
              <a:rPr sz="2000" dirty="0">
                <a:latin typeface="Times New Roman"/>
                <a:cs typeface="Times New Roman"/>
              </a:rPr>
              <a:t>7465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retrieved, and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i="1" spc="-5" dirty="0">
                <a:latin typeface="Times New Roman"/>
                <a:cs typeface="Times New Roman"/>
              </a:rPr>
              <a:t>customer-name </a:t>
            </a:r>
            <a:r>
              <a:rPr sz="2000" spc="-5" dirty="0">
                <a:latin typeface="Times New Roman"/>
                <a:cs typeface="Times New Roman"/>
              </a:rPr>
              <a:t>attribute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these </a:t>
            </a:r>
            <a:r>
              <a:rPr sz="2000" dirty="0">
                <a:latin typeface="Times New Roman"/>
                <a:cs typeface="Times New Roman"/>
              </a:rPr>
              <a:t>rows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displayed. </a:t>
            </a:r>
            <a:r>
              <a:rPr sz="2000" spc="-10" dirty="0">
                <a:latin typeface="Times New Roman"/>
                <a:cs typeface="Times New Roman"/>
              </a:rPr>
              <a:t>If  </a:t>
            </a:r>
            <a:r>
              <a:rPr sz="2000" dirty="0">
                <a:latin typeface="Times New Roman"/>
                <a:cs typeface="Times New Roman"/>
              </a:rPr>
              <a:t>the query were run on the </a:t>
            </a:r>
            <a:r>
              <a:rPr sz="2000" spc="-5" dirty="0">
                <a:latin typeface="Times New Roman"/>
                <a:cs typeface="Times New Roman"/>
              </a:rPr>
              <a:t>table,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name </a:t>
            </a:r>
            <a:r>
              <a:rPr sz="2000" dirty="0">
                <a:latin typeface="Times New Roman"/>
                <a:cs typeface="Times New Roman"/>
              </a:rPr>
              <a:t>Johnson would be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displayed.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5400" y="4876800"/>
            <a:ext cx="4859643" cy="1603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C3D5456-CCF4-40A7-99D7-E20465D2DF76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36</a:t>
            </a:fld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558800" y="228600"/>
            <a:ext cx="11277600" cy="6324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7094" y="282067"/>
            <a:ext cx="4385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Relational</a:t>
            </a:r>
            <a:r>
              <a:rPr spc="-15" dirty="0"/>
              <a:t> </a:t>
            </a:r>
            <a:r>
              <a:rPr spc="-5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08976"/>
            <a:ext cx="10803255" cy="396494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 Manipulation</a:t>
            </a:r>
            <a:r>
              <a:rPr sz="2400" b="1" spc="-1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Queries </a:t>
            </a:r>
            <a:r>
              <a:rPr sz="2200" spc="-10" dirty="0">
                <a:latin typeface="Times New Roman"/>
                <a:cs typeface="Times New Roman"/>
              </a:rPr>
              <a:t>may </a:t>
            </a:r>
            <a:r>
              <a:rPr sz="2200" spc="-5" dirty="0">
                <a:latin typeface="Times New Roman"/>
                <a:cs typeface="Times New Roman"/>
              </a:rPr>
              <a:t>involve information from </a:t>
            </a:r>
            <a:r>
              <a:rPr sz="2200" spc="-10" dirty="0">
                <a:latin typeface="Times New Roman"/>
                <a:cs typeface="Times New Roman"/>
              </a:rPr>
              <a:t>more </a:t>
            </a:r>
            <a:r>
              <a:rPr sz="2200" spc="-5" dirty="0">
                <a:latin typeface="Times New Roman"/>
                <a:cs typeface="Times New Roman"/>
              </a:rPr>
              <a:t>than one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table.</a:t>
            </a:r>
            <a:endParaRPr sz="22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For instance, the following query finds the balance of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accounts owned by the </a:t>
            </a:r>
            <a:r>
              <a:rPr sz="2000" spc="-5" dirty="0">
                <a:latin typeface="Times New Roman"/>
                <a:cs typeface="Times New Roman"/>
              </a:rPr>
              <a:t>customer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  customer_id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192-83-7465.</a:t>
            </a:r>
            <a:endParaRPr sz="20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35"/>
              </a:spcBef>
            </a:pPr>
            <a:r>
              <a:rPr sz="2000" b="1" spc="-5" dirty="0">
                <a:latin typeface="Times New Roman"/>
                <a:cs typeface="Times New Roman"/>
              </a:rPr>
              <a:t>select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account.balance</a:t>
            </a:r>
            <a:endParaRPr sz="20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40"/>
              </a:spcBef>
            </a:pPr>
            <a:r>
              <a:rPr sz="2000" b="1" spc="-10" dirty="0">
                <a:latin typeface="Times New Roman"/>
                <a:cs typeface="Times New Roman"/>
              </a:rPr>
              <a:t>from </a:t>
            </a:r>
            <a:r>
              <a:rPr sz="2000" i="1" dirty="0">
                <a:latin typeface="Times New Roman"/>
                <a:cs typeface="Times New Roman"/>
              </a:rPr>
              <a:t>depositor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account</a:t>
            </a:r>
            <a:endParaRPr sz="20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latin typeface="Times New Roman"/>
                <a:cs typeface="Times New Roman"/>
              </a:rPr>
              <a:t>where </a:t>
            </a:r>
            <a:r>
              <a:rPr sz="2000" i="1" spc="-15" dirty="0">
                <a:latin typeface="Times New Roman"/>
                <a:cs typeface="Times New Roman"/>
              </a:rPr>
              <a:t>depositor.customer-id </a:t>
            </a:r>
            <a:r>
              <a:rPr sz="2000" dirty="0">
                <a:latin typeface="Times New Roman"/>
                <a:cs typeface="Times New Roman"/>
              </a:rPr>
              <a:t>= 192-83-7465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35"/>
              </a:spcBef>
            </a:pPr>
            <a:r>
              <a:rPr sz="2000" i="1" spc="-10" dirty="0">
                <a:latin typeface="Times New Roman"/>
                <a:cs typeface="Times New Roman"/>
              </a:rPr>
              <a:t>depositor.account-number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account.account-number</a:t>
            </a:r>
            <a:endParaRPr sz="2000">
              <a:latin typeface="Times New Roman"/>
              <a:cs typeface="Times New Roman"/>
            </a:endParaRPr>
          </a:p>
          <a:p>
            <a:pPr marL="1155700" marR="177165">
              <a:lnSpc>
                <a:spcPct val="113999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system </a:t>
            </a:r>
            <a:r>
              <a:rPr sz="2000" dirty="0">
                <a:latin typeface="Times New Roman"/>
                <a:cs typeface="Times New Roman"/>
              </a:rPr>
              <a:t>would find that the two accounts numbered </a:t>
            </a:r>
            <a:r>
              <a:rPr sz="2000" spc="5" dirty="0">
                <a:latin typeface="Times New Roman"/>
                <a:cs typeface="Times New Roman"/>
              </a:rPr>
              <a:t>A-101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5" dirty="0">
                <a:latin typeface="Times New Roman"/>
                <a:cs typeface="Times New Roman"/>
              </a:rPr>
              <a:t>A-201 </a:t>
            </a:r>
            <a:r>
              <a:rPr sz="2000" dirty="0">
                <a:latin typeface="Times New Roman"/>
                <a:cs typeface="Times New Roman"/>
              </a:rPr>
              <a:t>are owned by 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192-83-7465 and would print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the balances of the two accounts, </a:t>
            </a:r>
            <a:r>
              <a:rPr sz="2000" spc="-5" dirty="0">
                <a:latin typeface="Times New Roman"/>
                <a:cs typeface="Times New Roman"/>
              </a:rPr>
              <a:t>namely </a:t>
            </a:r>
            <a:r>
              <a:rPr sz="2000" dirty="0">
                <a:latin typeface="Times New Roman"/>
                <a:cs typeface="Times New Roman"/>
              </a:rPr>
              <a:t>500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 </a:t>
            </a:r>
            <a:r>
              <a:rPr sz="2000" spc="5" dirty="0">
                <a:latin typeface="Times New Roman"/>
                <a:cs typeface="Times New Roman"/>
              </a:rPr>
              <a:t>900.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78600" y="4800600"/>
            <a:ext cx="1653277" cy="1501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36000" y="4724400"/>
            <a:ext cx="1907447" cy="1626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06CD4EB-C740-4ED8-A7E0-806933723795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37</a:t>
            </a:fld>
            <a:endParaRPr dirty="0"/>
          </a:p>
        </p:txBody>
      </p:sp>
      <p:sp>
        <p:nvSpPr>
          <p:cNvPr id="9" name="Rounded Rectangle 8"/>
          <p:cNvSpPr/>
          <p:nvPr/>
        </p:nvSpPr>
        <p:spPr>
          <a:xfrm>
            <a:off x="406400" y="228600"/>
            <a:ext cx="11430000" cy="6248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74D8BA6-B70B-4D79-A13C-9834F226E9D4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7094" y="282067"/>
            <a:ext cx="4385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Relational</a:t>
            </a:r>
            <a:r>
              <a:rPr spc="-15" dirty="0"/>
              <a:t> </a:t>
            </a:r>
            <a:r>
              <a:rPr spc="-5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08976"/>
            <a:ext cx="10861675" cy="337566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Database Access </a:t>
            </a:r>
            <a:r>
              <a:rPr sz="2400" b="1" spc="-15" dirty="0">
                <a:solidFill>
                  <a:srgbClr val="943735"/>
                </a:solidFill>
                <a:latin typeface="Times New Roman"/>
                <a:cs typeface="Times New Roman"/>
              </a:rPr>
              <a:t>from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Application</a:t>
            </a:r>
            <a:r>
              <a:rPr sz="2400" b="1" spc="-24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Programs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There are two </a:t>
            </a:r>
            <a:r>
              <a:rPr sz="2200" dirty="0">
                <a:latin typeface="Times New Roman"/>
                <a:cs typeface="Times New Roman"/>
              </a:rPr>
              <a:t>ways </a:t>
            </a:r>
            <a:r>
              <a:rPr sz="2200" spc="-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do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this:</a:t>
            </a:r>
            <a:endParaRPr sz="2200">
              <a:latin typeface="Times New Roman"/>
              <a:cs typeface="Times New Roman"/>
            </a:endParaRPr>
          </a:p>
          <a:p>
            <a:pPr marL="1155700" marR="5715" lvl="2" indent="-228600" algn="just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By providing an application </a:t>
            </a:r>
            <a:r>
              <a:rPr sz="2000" dirty="0">
                <a:latin typeface="Times New Roman"/>
                <a:cs typeface="Times New Roman"/>
              </a:rPr>
              <a:t>program </a:t>
            </a:r>
            <a:r>
              <a:rPr sz="2000" spc="-5" dirty="0">
                <a:latin typeface="Times New Roman"/>
                <a:cs typeface="Times New Roman"/>
              </a:rPr>
              <a:t>interface (set of procedures) that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used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send  </a:t>
            </a:r>
            <a:r>
              <a:rPr sz="2000" dirty="0">
                <a:latin typeface="Times New Roman"/>
                <a:cs typeface="Times New Roman"/>
              </a:rPr>
              <a:t>DML and </a:t>
            </a:r>
            <a:r>
              <a:rPr sz="2000" spc="5" dirty="0">
                <a:latin typeface="Times New Roman"/>
                <a:cs typeface="Times New Roman"/>
              </a:rPr>
              <a:t>DDL </a:t>
            </a:r>
            <a:r>
              <a:rPr sz="2000" spc="-5" dirty="0">
                <a:latin typeface="Times New Roman"/>
                <a:cs typeface="Times New Roman"/>
              </a:rPr>
              <a:t>statements to </a:t>
            </a:r>
            <a:r>
              <a:rPr sz="2000" dirty="0">
                <a:latin typeface="Times New Roman"/>
                <a:cs typeface="Times New Roman"/>
              </a:rPr>
              <a:t>the database and retrieve the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results.</a:t>
            </a:r>
            <a:endParaRPr sz="2000">
              <a:latin typeface="Times New Roman"/>
              <a:cs typeface="Times New Roman"/>
            </a:endParaRPr>
          </a:p>
          <a:p>
            <a:pPr marL="1612900" lvl="3" indent="-229235" algn="just">
              <a:lnSpc>
                <a:spcPct val="100000"/>
              </a:lnSpc>
              <a:spcBef>
                <a:spcPts val="334"/>
              </a:spcBef>
              <a:buFont typeface="Arial"/>
              <a:buChar char="–"/>
              <a:tabLst>
                <a:tab pos="1613535" algn="l"/>
              </a:tabLst>
            </a:pPr>
            <a:r>
              <a:rPr sz="1800" dirty="0">
                <a:latin typeface="Times New Roman"/>
                <a:cs typeface="Times New Roman"/>
              </a:rPr>
              <a:t>The Open Database Connectivity 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b="1" spc="-5" dirty="0">
                <a:latin typeface="Times New Roman"/>
                <a:cs typeface="Times New Roman"/>
              </a:rPr>
              <a:t>ODBC</a:t>
            </a:r>
            <a:r>
              <a:rPr sz="1800" spc="-5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Times New Roman"/>
                <a:cs typeface="Times New Roman"/>
              </a:rPr>
              <a:t>standard for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with the C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language</a:t>
            </a:r>
            <a:endParaRPr sz="1800">
              <a:latin typeface="Times New Roman"/>
              <a:cs typeface="Times New Roman"/>
            </a:endParaRPr>
          </a:p>
          <a:p>
            <a:pPr marL="1612900" lvl="3" indent="-229235" algn="just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1613535" algn="l"/>
              </a:tabLst>
            </a:pPr>
            <a:r>
              <a:rPr sz="1800" dirty="0">
                <a:latin typeface="Times New Roman"/>
                <a:cs typeface="Times New Roman"/>
              </a:rPr>
              <a:t>The Java Database Connectivity 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b="1" spc="-5" dirty="0">
                <a:latin typeface="Times New Roman"/>
                <a:cs typeface="Times New Roman"/>
              </a:rPr>
              <a:t>JDBC</a:t>
            </a:r>
            <a:r>
              <a:rPr sz="1800" spc="-5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Times New Roman"/>
                <a:cs typeface="Times New Roman"/>
              </a:rPr>
              <a:t>standard for the Java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language.</a:t>
            </a:r>
            <a:endParaRPr sz="1800"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134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By extending the </a:t>
            </a:r>
            <a:r>
              <a:rPr sz="2000" dirty="0">
                <a:latin typeface="Times New Roman"/>
                <a:cs typeface="Times New Roman"/>
              </a:rPr>
              <a:t>host </a:t>
            </a:r>
            <a:r>
              <a:rPr sz="2000" spc="-5" dirty="0">
                <a:latin typeface="Times New Roman"/>
                <a:cs typeface="Times New Roman"/>
              </a:rPr>
              <a:t>language syntax </a:t>
            </a:r>
            <a:r>
              <a:rPr sz="2000" spc="-10" dirty="0">
                <a:latin typeface="Times New Roman"/>
                <a:cs typeface="Times New Roman"/>
              </a:rPr>
              <a:t>to embed </a:t>
            </a:r>
            <a:r>
              <a:rPr sz="2000" dirty="0">
                <a:latin typeface="Times New Roman"/>
                <a:cs typeface="Times New Roman"/>
              </a:rPr>
              <a:t>DML </a:t>
            </a:r>
            <a:r>
              <a:rPr sz="2000" spc="-10" dirty="0">
                <a:latin typeface="Times New Roman"/>
                <a:cs typeface="Times New Roman"/>
              </a:rPr>
              <a:t>calls </a:t>
            </a:r>
            <a:r>
              <a:rPr sz="2000" spc="-5" dirty="0">
                <a:latin typeface="Times New Roman"/>
                <a:cs typeface="Times New Roman"/>
              </a:rPr>
              <a:t>within </a:t>
            </a:r>
            <a:r>
              <a:rPr sz="2000" dirty="0">
                <a:latin typeface="Times New Roman"/>
                <a:cs typeface="Times New Roman"/>
              </a:rPr>
              <a:t>the host </a:t>
            </a:r>
            <a:r>
              <a:rPr sz="2000" spc="-5" dirty="0">
                <a:latin typeface="Times New Roman"/>
                <a:cs typeface="Times New Roman"/>
              </a:rPr>
              <a:t>language program.  </a:t>
            </a:r>
            <a:r>
              <a:rPr sz="2000" dirty="0">
                <a:latin typeface="Times New Roman"/>
                <a:cs typeface="Times New Roman"/>
              </a:rPr>
              <a:t>The DML </a:t>
            </a:r>
            <a:r>
              <a:rPr sz="2000" spc="-10" dirty="0">
                <a:latin typeface="Times New Roman"/>
                <a:cs typeface="Times New Roman"/>
              </a:rPr>
              <a:t>precompiler, </a:t>
            </a:r>
            <a:r>
              <a:rPr sz="2000" spc="-5" dirty="0">
                <a:latin typeface="Times New Roman"/>
                <a:cs typeface="Times New Roman"/>
              </a:rPr>
              <a:t>converts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DML statements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normal procedure calls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host  language.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228600"/>
            <a:ext cx="11353800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 </a:t>
            </a:r>
            <a:r>
              <a:rPr lang="en-US" sz="2800" b="0" dirty="0" smtClean="0">
                <a:solidFill>
                  <a:schemeClr val="tx1"/>
                </a:solidFill>
              </a:rPr>
              <a:t>Models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languages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rgbClr val="FF0000"/>
                </a:solidFill>
              </a:rPr>
              <a:t>Database design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Engine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and application architecture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users and administrators</a:t>
            </a:r>
          </a:p>
          <a:p>
            <a:pPr algn="l"/>
            <a:endParaRPr lang="en-US" sz="2800" b="0" dirty="0" smtClean="0"/>
          </a:p>
          <a:p>
            <a:pPr algn="l"/>
            <a:endParaRPr lang="en-US" sz="2800" b="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rgbClr val="FF0000"/>
                </a:solidFill>
              </a:rPr>
              <a:t>Introduction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Purpose of Database system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View of data</a:t>
            </a:r>
          </a:p>
          <a:p>
            <a:pPr algn="l"/>
            <a:endParaRPr lang="en-US" sz="2800" b="0" dirty="0" smtClean="0"/>
          </a:p>
          <a:p>
            <a:pPr algn="l"/>
            <a:endParaRPr lang="en-US" sz="2800" b="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11DC654-B814-4CA7-A2A2-0B46A7B3E323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</a:t>
            </a:r>
            <a:r>
              <a:rPr spc="-4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08976"/>
            <a:ext cx="10862310" cy="330136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Design 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13900"/>
              </a:lnSpc>
              <a:spcBef>
                <a:spcPts val="3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initial phase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database design is to characterize fully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data needs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 prospective database users. The outcome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this phase is a specification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user  requirements.</a:t>
            </a:r>
            <a:endParaRPr sz="2200">
              <a:latin typeface="Times New Roman"/>
              <a:cs typeface="Times New Roman"/>
            </a:endParaRPr>
          </a:p>
          <a:p>
            <a:pPr marL="756285" marR="5715" lvl="1" indent="-287020" algn="just">
              <a:lnSpc>
                <a:spcPct val="113999"/>
              </a:lnSpc>
              <a:spcBef>
                <a:spcPts val="1370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Next, the designer chooses a data model and, </a:t>
            </a:r>
            <a:r>
              <a:rPr sz="2200" spc="-1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applying the concepts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chosen data  model, translates these requirements into a conceptual </a:t>
            </a:r>
            <a:r>
              <a:rPr sz="2200" spc="-10" dirty="0">
                <a:latin typeface="Times New Roman"/>
                <a:cs typeface="Times New Roman"/>
              </a:rPr>
              <a:t>schema </a:t>
            </a:r>
            <a:r>
              <a:rPr sz="2200" spc="-5" dirty="0">
                <a:latin typeface="Times New Roman"/>
                <a:cs typeface="Times New Roman"/>
              </a:rPr>
              <a:t>of the database. The  schema developed at this </a:t>
            </a:r>
            <a:r>
              <a:rPr sz="2200" b="1" spc="-5" dirty="0">
                <a:latin typeface="Times New Roman"/>
                <a:cs typeface="Times New Roman"/>
              </a:rPr>
              <a:t>conceptual-design </a:t>
            </a:r>
            <a:r>
              <a:rPr sz="2200" spc="-5" dirty="0">
                <a:latin typeface="Times New Roman"/>
                <a:cs typeface="Times New Roman"/>
              </a:rPr>
              <a:t>phase provides a detailed overview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 enterprise.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2600" y="228600"/>
            <a:ext cx="11353800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968254E-4FC9-4232-B75F-BEDB02279F2F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</a:t>
            </a:r>
            <a:r>
              <a:rPr spc="-4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99464"/>
            <a:ext cx="10861675" cy="4775923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6235" algn="l"/>
              </a:tabLst>
            </a:pPr>
            <a:r>
              <a:rPr sz="26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Design</a:t>
            </a:r>
            <a:r>
              <a:rPr sz="26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 Process</a:t>
            </a:r>
            <a:endParaRPr sz="2600">
              <a:latin typeface="Times New Roman"/>
              <a:cs typeface="Times New Roman"/>
            </a:endParaRPr>
          </a:p>
          <a:p>
            <a:r>
              <a:rPr sz="2200" spc="-5" dirty="0">
                <a:latin typeface="Times New Roman"/>
                <a:cs typeface="Times New Roman"/>
              </a:rPr>
              <a:t>A fully developed conceptual </a:t>
            </a:r>
            <a:r>
              <a:rPr sz="2200" spc="-10" dirty="0">
                <a:latin typeface="Times New Roman"/>
                <a:cs typeface="Times New Roman"/>
              </a:rPr>
              <a:t>schema </a:t>
            </a:r>
            <a:r>
              <a:rPr sz="2200" spc="-5" dirty="0">
                <a:latin typeface="Times New Roman"/>
                <a:cs typeface="Times New Roman"/>
              </a:rPr>
              <a:t>also indicates the functional requirements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enterprise. In a </a:t>
            </a:r>
            <a:r>
              <a:rPr sz="2200" b="1" spc="-5" dirty="0">
                <a:latin typeface="Times New Roman"/>
                <a:cs typeface="Times New Roman"/>
              </a:rPr>
              <a:t>specification </a:t>
            </a:r>
            <a:r>
              <a:rPr sz="2200" b="1" dirty="0">
                <a:latin typeface="Times New Roman"/>
                <a:cs typeface="Times New Roman"/>
              </a:rPr>
              <a:t>of </a:t>
            </a:r>
            <a:r>
              <a:rPr sz="2200" b="1" spc="-5" dirty="0">
                <a:latin typeface="Times New Roman"/>
                <a:cs typeface="Times New Roman"/>
              </a:rPr>
              <a:t>functional </a:t>
            </a:r>
            <a:r>
              <a:rPr sz="2200" b="1" spc="-10" dirty="0">
                <a:latin typeface="Times New Roman"/>
                <a:cs typeface="Times New Roman"/>
              </a:rPr>
              <a:t>requirements</a:t>
            </a:r>
            <a:r>
              <a:rPr sz="2200" spc="-10" dirty="0">
                <a:latin typeface="Times New Roman"/>
                <a:cs typeface="Times New Roman"/>
              </a:rPr>
              <a:t>, </a:t>
            </a:r>
            <a:r>
              <a:rPr sz="2200" spc="-5" dirty="0">
                <a:latin typeface="Times New Roman"/>
                <a:cs typeface="Times New Roman"/>
              </a:rPr>
              <a:t>users describe the kinds </a:t>
            </a:r>
            <a:r>
              <a:rPr sz="2200" dirty="0">
                <a:latin typeface="Times New Roman"/>
                <a:cs typeface="Times New Roman"/>
              </a:rPr>
              <a:t>of  </a:t>
            </a:r>
            <a:r>
              <a:rPr sz="2200" spc="-5" dirty="0">
                <a:latin typeface="Times New Roman"/>
                <a:cs typeface="Times New Roman"/>
              </a:rPr>
              <a:t>operations (or transactions) that will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performed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>
                <a:latin typeface="Times New Roman"/>
                <a:cs typeface="Times New Roman"/>
              </a:rPr>
              <a:t>the</a:t>
            </a:r>
            <a:r>
              <a:rPr sz="2200" spc="75">
                <a:latin typeface="Times New Roman"/>
                <a:cs typeface="Times New Roman"/>
              </a:rPr>
              <a:t> </a:t>
            </a:r>
            <a:r>
              <a:rPr sz="2200" spc="-5" smtClean="0">
                <a:latin typeface="Times New Roman"/>
                <a:cs typeface="Times New Roman"/>
              </a:rPr>
              <a:t>data.</a:t>
            </a:r>
            <a:r>
              <a:rPr lang="en-US" sz="2200" spc="-5" dirty="0" smtClean="0">
                <a:latin typeface="Times New Roman"/>
                <a:cs typeface="Times New Roman"/>
              </a:rPr>
              <a:t>The designer can review the schema to ensure</a:t>
            </a:r>
          </a:p>
          <a:p>
            <a:r>
              <a:rPr lang="en-US" sz="2200" spc="-5" dirty="0" smtClean="0">
                <a:latin typeface="Times New Roman"/>
                <a:cs typeface="Times New Roman"/>
              </a:rPr>
              <a:t>it meets functional requirements.</a:t>
            </a:r>
            <a:endParaRPr sz="2200" spc="-5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73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process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moving from an </a:t>
            </a:r>
            <a:r>
              <a:rPr sz="2200" dirty="0">
                <a:latin typeface="Times New Roman"/>
                <a:cs typeface="Times New Roman"/>
              </a:rPr>
              <a:t>abstract </a:t>
            </a:r>
            <a:r>
              <a:rPr sz="2200" spc="-5" dirty="0">
                <a:latin typeface="Times New Roman"/>
                <a:cs typeface="Times New Roman"/>
              </a:rPr>
              <a:t>data model to the implementation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database</a:t>
            </a:r>
            <a:endParaRPr sz="22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75"/>
              </a:spcBef>
            </a:pPr>
            <a:r>
              <a:rPr sz="2200" spc="-5" dirty="0">
                <a:latin typeface="Times New Roman"/>
                <a:cs typeface="Times New Roman"/>
              </a:rPr>
              <a:t>proceeds in two final design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phases.</a:t>
            </a:r>
            <a:endParaRPr sz="22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  <a:tab pos="3147695" algn="l"/>
              </a:tabLst>
            </a:pP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Logical</a:t>
            </a:r>
            <a:r>
              <a:rPr sz="2000" b="1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Design</a:t>
            </a:r>
            <a:r>
              <a:rPr sz="2000" b="1" spc="1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	</a:t>
            </a:r>
            <a:r>
              <a:rPr sz="2000" spc="-5" dirty="0">
                <a:latin typeface="Times New Roman"/>
                <a:cs typeface="Times New Roman"/>
              </a:rPr>
              <a:t>Deciding </a:t>
            </a:r>
            <a:r>
              <a:rPr sz="2000" dirty="0">
                <a:latin typeface="Times New Roman"/>
                <a:cs typeface="Times New Roman"/>
              </a:rPr>
              <a:t>on the </a:t>
            </a:r>
            <a:r>
              <a:rPr sz="2000" spc="-5" dirty="0">
                <a:latin typeface="Times New Roman"/>
                <a:cs typeface="Times New Roman"/>
              </a:rPr>
              <a:t>database schema. Database design requires that we find </a:t>
            </a:r>
            <a:r>
              <a:rPr sz="2000" dirty="0">
                <a:latin typeface="Times New Roman"/>
                <a:cs typeface="Times New Roman"/>
              </a:rPr>
              <a:t>a  “good” </a:t>
            </a:r>
            <a:r>
              <a:rPr sz="2000" spc="-5" dirty="0">
                <a:latin typeface="Times New Roman"/>
                <a:cs typeface="Times New Roman"/>
              </a:rPr>
              <a:t>collection </a:t>
            </a:r>
            <a:r>
              <a:rPr sz="2000" dirty="0">
                <a:latin typeface="Times New Roman"/>
                <a:cs typeface="Times New Roman"/>
              </a:rPr>
              <a:t>of relation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schemas.</a:t>
            </a:r>
            <a:endParaRPr sz="20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334"/>
              </a:spcBef>
              <a:buFont typeface="Arial"/>
              <a:buChar char="–"/>
              <a:tabLst>
                <a:tab pos="1613535" algn="l"/>
              </a:tabLst>
            </a:pPr>
            <a:r>
              <a:rPr sz="1800" spc="-5" dirty="0">
                <a:latin typeface="Times New Roman"/>
                <a:cs typeface="Times New Roman"/>
              </a:rPr>
              <a:t>Business </a:t>
            </a:r>
            <a:r>
              <a:rPr sz="1800" dirty="0">
                <a:latin typeface="Times New Roman"/>
                <a:cs typeface="Times New Roman"/>
              </a:rPr>
              <a:t>decision – </a:t>
            </a:r>
            <a:r>
              <a:rPr sz="1800" spc="-5" dirty="0">
                <a:latin typeface="Times New Roman"/>
                <a:cs typeface="Times New Roman"/>
              </a:rPr>
              <a:t>What </a:t>
            </a:r>
            <a:r>
              <a:rPr sz="1800" dirty="0">
                <a:latin typeface="Times New Roman"/>
                <a:cs typeface="Times New Roman"/>
              </a:rPr>
              <a:t>attributes should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record in 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database?</a:t>
            </a:r>
            <a:endParaRPr sz="1800">
              <a:latin typeface="Times New Roman"/>
              <a:cs typeface="Times New Roman"/>
            </a:endParaRPr>
          </a:p>
          <a:p>
            <a:pPr marL="1612900" marR="5080" lvl="3" indent="-228600">
              <a:lnSpc>
                <a:spcPct val="113999"/>
              </a:lnSpc>
              <a:spcBef>
                <a:spcPts val="10"/>
              </a:spcBef>
              <a:buFont typeface="Arial"/>
              <a:buChar char="–"/>
              <a:tabLst>
                <a:tab pos="1613535" algn="l"/>
                <a:tab pos="4447540" algn="l"/>
              </a:tabLst>
            </a:pPr>
            <a:r>
              <a:rPr sz="1800" spc="-5" dirty="0">
                <a:latin typeface="Times New Roman"/>
                <a:cs typeface="Times New Roman"/>
              </a:rPr>
              <a:t>Computer Science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decision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	</a:t>
            </a:r>
            <a:r>
              <a:rPr sz="1800" spc="-5" dirty="0">
                <a:latin typeface="Times New Roman"/>
                <a:cs typeface="Times New Roman"/>
              </a:rPr>
              <a:t>What relation schemas </a:t>
            </a:r>
            <a:r>
              <a:rPr sz="1800" dirty="0">
                <a:latin typeface="Times New Roman"/>
                <a:cs typeface="Times New Roman"/>
              </a:rPr>
              <a:t>should </a:t>
            </a:r>
            <a:r>
              <a:rPr sz="1800" spc="-5" dirty="0">
                <a:latin typeface="Times New Roman"/>
                <a:cs typeface="Times New Roman"/>
              </a:rPr>
              <a:t>we have </a:t>
            </a:r>
            <a:r>
              <a:rPr sz="1800" dirty="0">
                <a:latin typeface="Times New Roman"/>
                <a:cs typeface="Times New Roman"/>
              </a:rPr>
              <a:t>and how should </a:t>
            </a:r>
            <a:r>
              <a:rPr sz="1800" spc="-5" dirty="0">
                <a:latin typeface="Times New Roman"/>
                <a:cs typeface="Times New Roman"/>
              </a:rPr>
              <a:t>the attributes  </a:t>
            </a:r>
            <a:r>
              <a:rPr sz="1800" dirty="0">
                <a:latin typeface="Times New Roman"/>
                <a:cs typeface="Times New Roman"/>
              </a:rPr>
              <a:t>be distributed among the various relation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schemas?</a:t>
            </a:r>
            <a:endParaRPr sz="1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Physical Design </a:t>
            </a:r>
            <a:r>
              <a:rPr sz="2000" dirty="0">
                <a:latin typeface="Times New Roman"/>
                <a:cs typeface="Times New Roman"/>
              </a:rPr>
              <a:t>– Deciding on the physical layout of the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database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228600"/>
            <a:ext cx="11277600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 </a:t>
            </a:r>
            <a:r>
              <a:rPr lang="en-US" sz="2800" b="0" dirty="0" smtClean="0">
                <a:solidFill>
                  <a:schemeClr val="tx1"/>
                </a:solidFill>
              </a:rPr>
              <a:t>Models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languages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design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rgbClr val="FF0000"/>
                </a:solidFill>
              </a:rPr>
              <a:t>Database Engine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and application architecture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users and administrators</a:t>
            </a:r>
          </a:p>
          <a:p>
            <a:pPr algn="l"/>
            <a:endParaRPr lang="en-US" sz="2800" b="0" dirty="0" smtClean="0"/>
          </a:p>
          <a:p>
            <a:pPr algn="l"/>
            <a:endParaRPr lang="en-US" sz="2800" b="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B84B52C-4C28-41A4-A781-DB33E4187E8D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2422" y="282067"/>
            <a:ext cx="5993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Storage and Querying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37094"/>
            <a:ext cx="10859770" cy="285369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Storage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Manager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13900"/>
              </a:lnSpc>
              <a:spcBef>
                <a:spcPts val="3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i="1" spc="-5" dirty="0">
                <a:latin typeface="Times New Roman"/>
                <a:cs typeface="Times New Roman"/>
              </a:rPr>
              <a:t>storage manager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component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database system that provides the interface  between the low-level </a:t>
            </a:r>
            <a:r>
              <a:rPr sz="2200" dirty="0">
                <a:latin typeface="Times New Roman"/>
                <a:cs typeface="Times New Roman"/>
              </a:rPr>
              <a:t>data </a:t>
            </a:r>
            <a:r>
              <a:rPr sz="2200" spc="-5" dirty="0">
                <a:latin typeface="Times New Roman"/>
                <a:cs typeface="Times New Roman"/>
              </a:rPr>
              <a:t>stored in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database and the application programs and  queries submitted to the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system.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73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storage manager is responsible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interaction with the file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manager.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for storing, retrieving, and updating data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database.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5000" y="304800"/>
            <a:ext cx="11049000" cy="548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28C7B9D-1D46-47DC-B239-986B0FC607AB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2422" y="282067"/>
            <a:ext cx="5993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Storage and Querying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37094"/>
            <a:ext cx="10861040" cy="361759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Storage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Manager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storage manager components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include: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Authorization</a:t>
            </a:r>
            <a:r>
              <a:rPr sz="2000" b="1" spc="2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000" b="1" spc="2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integrity</a:t>
            </a:r>
            <a:r>
              <a:rPr sz="2000" b="1" spc="2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manager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tests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satisfaction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integrity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constraints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checks the authority of users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13999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Transaction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manager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ensures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the database remains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consistent (correct) state despite  </a:t>
            </a:r>
            <a:r>
              <a:rPr sz="2000" dirty="0">
                <a:latin typeface="Times New Roman"/>
                <a:cs typeface="Times New Roman"/>
              </a:rPr>
              <a:t>system failures, and that concurrent transaction executions proceed without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conflicting.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File</a:t>
            </a:r>
            <a:r>
              <a:rPr sz="2000" b="1" spc="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manager</a:t>
            </a:r>
            <a:r>
              <a:rPr sz="2000" b="1" spc="-5" dirty="0">
                <a:latin typeface="Times New Roman"/>
                <a:cs typeface="Times New Roman"/>
              </a:rPr>
              <a:t>:</a:t>
            </a:r>
            <a:r>
              <a:rPr sz="2000" b="1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allocation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space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disk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storage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structures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used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represent information stored on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disk.</a:t>
            </a:r>
            <a:endParaRPr sz="2000">
              <a:latin typeface="Times New Roman"/>
              <a:cs typeface="Times New Roman"/>
            </a:endParaRPr>
          </a:p>
          <a:p>
            <a:pPr marL="1155700" marR="5715" lvl="2" indent="-228600">
              <a:lnSpc>
                <a:spcPct val="113999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Buffer manager</a:t>
            </a:r>
            <a:r>
              <a:rPr sz="2000" spc="-5" dirty="0">
                <a:latin typeface="Times New Roman"/>
                <a:cs typeface="Times New Roman"/>
              </a:rPr>
              <a:t>: is responsible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fetching data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disk storage </a:t>
            </a:r>
            <a:r>
              <a:rPr sz="2000" spc="-10" dirty="0">
                <a:latin typeface="Times New Roman"/>
                <a:cs typeface="Times New Roman"/>
              </a:rPr>
              <a:t>into main </a:t>
            </a:r>
            <a:r>
              <a:rPr sz="2000" spc="-25" dirty="0">
                <a:latin typeface="Times New Roman"/>
                <a:cs typeface="Times New Roman"/>
              </a:rPr>
              <a:t>memory, </a:t>
            </a:r>
            <a:r>
              <a:rPr sz="2000" spc="-5" dirty="0">
                <a:latin typeface="Times New Roman"/>
                <a:cs typeface="Times New Roman"/>
              </a:rPr>
              <a:t>and  </a:t>
            </a:r>
            <a:r>
              <a:rPr sz="2000" dirty="0">
                <a:latin typeface="Times New Roman"/>
                <a:cs typeface="Times New Roman"/>
              </a:rPr>
              <a:t>deciding what data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cache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main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228600"/>
            <a:ext cx="11430000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411D06D-6AF8-473B-8503-1A9424688098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2422" y="282067"/>
            <a:ext cx="5993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Storage and Querying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982130"/>
            <a:ext cx="10671175" cy="334962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Storage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Manager</a:t>
            </a:r>
            <a:endParaRPr sz="2400">
              <a:latin typeface="Times New Roman"/>
              <a:cs typeface="Times New Roman"/>
            </a:endParaRPr>
          </a:p>
          <a:p>
            <a:pPr marL="756285" marR="274955" lvl="1" indent="-287020">
              <a:lnSpc>
                <a:spcPct val="100000"/>
              </a:lnSpc>
              <a:spcBef>
                <a:spcPts val="8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storage manager </a:t>
            </a:r>
            <a:r>
              <a:rPr sz="2200" spc="-10" dirty="0">
                <a:latin typeface="Times New Roman"/>
                <a:cs typeface="Times New Roman"/>
              </a:rPr>
              <a:t>implements </a:t>
            </a:r>
            <a:r>
              <a:rPr sz="2200" spc="-5" dirty="0">
                <a:latin typeface="Times New Roman"/>
                <a:cs typeface="Times New Roman"/>
              </a:rPr>
              <a:t>several data structures as part of the physical system  implementation: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Data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files</a:t>
            </a:r>
            <a:r>
              <a:rPr sz="2000" spc="-5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store the database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itself.</a:t>
            </a:r>
            <a:endParaRPr sz="20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Data dictionary</a:t>
            </a:r>
            <a:r>
              <a:rPr sz="2000" b="1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stores </a:t>
            </a:r>
            <a:r>
              <a:rPr sz="2000" spc="-5" dirty="0">
                <a:latin typeface="Times New Roman"/>
                <a:cs typeface="Times New Roman"/>
              </a:rPr>
              <a:t>metadata </a:t>
            </a:r>
            <a:r>
              <a:rPr sz="2000" dirty="0">
                <a:latin typeface="Times New Roman"/>
                <a:cs typeface="Times New Roman"/>
              </a:rPr>
              <a:t>about the structure of the database, in particular the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schema 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database.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Indices</a:t>
            </a:r>
            <a:r>
              <a:rPr sz="2000" b="1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can provide fast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data </a:t>
            </a:r>
            <a:r>
              <a:rPr sz="2000" spc="-5" dirty="0">
                <a:latin typeface="Times New Roman"/>
                <a:cs typeface="Times New Roman"/>
              </a:rPr>
              <a:t>items.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we could use an index to find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sz="2000" i="1" dirty="0">
                <a:latin typeface="Times New Roman"/>
                <a:cs typeface="Times New Roman"/>
              </a:rPr>
              <a:t>instructor </a:t>
            </a:r>
            <a:r>
              <a:rPr sz="2000" dirty="0">
                <a:latin typeface="Times New Roman"/>
                <a:cs typeface="Times New Roman"/>
              </a:rPr>
              <a:t>record with a particular </a:t>
            </a:r>
            <a:r>
              <a:rPr sz="2000" i="1" dirty="0">
                <a:latin typeface="Times New Roman"/>
                <a:cs typeface="Times New Roman"/>
              </a:rPr>
              <a:t>ID</a:t>
            </a:r>
            <a:r>
              <a:rPr sz="2000" dirty="0">
                <a:latin typeface="Times New Roman"/>
                <a:cs typeface="Times New Roman"/>
              </a:rPr>
              <a:t>, or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i="1" spc="-5" dirty="0">
                <a:latin typeface="Times New Roman"/>
                <a:cs typeface="Times New Roman"/>
              </a:rPr>
              <a:t>instructor </a:t>
            </a:r>
            <a:r>
              <a:rPr sz="2000" dirty="0">
                <a:latin typeface="Times New Roman"/>
                <a:cs typeface="Times New Roman"/>
              </a:rPr>
              <a:t>records with a particular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name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Hashing</a:t>
            </a:r>
            <a:r>
              <a:rPr sz="2000" b="1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is an </a:t>
            </a:r>
            <a:r>
              <a:rPr sz="2000" spc="-5" dirty="0">
                <a:latin typeface="Times New Roman"/>
                <a:cs typeface="Times New Roman"/>
              </a:rPr>
              <a:t>alternative </a:t>
            </a:r>
            <a:r>
              <a:rPr sz="2000" dirty="0">
                <a:latin typeface="Times New Roman"/>
                <a:cs typeface="Times New Roman"/>
              </a:rPr>
              <a:t>to indexing that is faster in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but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800" y="228600"/>
            <a:ext cx="11125200" cy="594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9C0CB9D-8B2D-40CC-8D73-3419A1727498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2422" y="282067"/>
            <a:ext cx="5993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Storage and Querying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982130"/>
            <a:ext cx="10868660" cy="3380104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Query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Processor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8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query processor components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include: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DDL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interpreter</a:t>
            </a:r>
            <a:r>
              <a:rPr sz="2000" spc="-5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interprets </a:t>
            </a:r>
            <a:r>
              <a:rPr sz="2000" spc="5" dirty="0">
                <a:latin typeface="Times New Roman"/>
                <a:cs typeface="Times New Roman"/>
              </a:rPr>
              <a:t>DDL </a:t>
            </a:r>
            <a:r>
              <a:rPr sz="2000" spc="-5" dirty="0">
                <a:latin typeface="Times New Roman"/>
                <a:cs typeface="Times New Roman"/>
              </a:rPr>
              <a:t>statements </a:t>
            </a:r>
            <a:r>
              <a:rPr sz="2000" dirty="0">
                <a:latin typeface="Times New Roman"/>
                <a:cs typeface="Times New Roman"/>
              </a:rPr>
              <a:t>and records the </a:t>
            </a:r>
            <a:r>
              <a:rPr sz="2000" spc="-5" dirty="0">
                <a:latin typeface="Times New Roman"/>
                <a:cs typeface="Times New Roman"/>
              </a:rPr>
              <a:t>definitions in </a:t>
            </a:r>
            <a:r>
              <a:rPr sz="2000" dirty="0">
                <a:latin typeface="Times New Roman"/>
                <a:cs typeface="Times New Roman"/>
              </a:rPr>
              <a:t>the data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dictionary.</a:t>
            </a:r>
            <a:endParaRPr sz="2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006FC0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00000"/>
              </a:lnSpc>
              <a:buFont typeface="Arial"/>
              <a:buChar char="•"/>
              <a:tabLst>
                <a:tab pos="1156335" algn="l"/>
              </a:tabLst>
            </a:pPr>
            <a:r>
              <a:rPr sz="20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DML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compiler</a:t>
            </a:r>
            <a:r>
              <a:rPr sz="2000" spc="-5" dirty="0">
                <a:latin typeface="Times New Roman"/>
                <a:cs typeface="Times New Roman"/>
              </a:rPr>
              <a:t>: translates </a:t>
            </a:r>
            <a:r>
              <a:rPr sz="2000" dirty="0">
                <a:latin typeface="Times New Roman"/>
                <a:cs typeface="Times New Roman"/>
              </a:rPr>
              <a:t>DML </a:t>
            </a:r>
            <a:r>
              <a:rPr sz="2000" spc="-5" dirty="0">
                <a:latin typeface="Times New Roman"/>
                <a:cs typeface="Times New Roman"/>
              </a:rPr>
              <a:t>statements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query language into an evaluation </a:t>
            </a:r>
            <a:r>
              <a:rPr sz="2000" spc="-10" dirty="0">
                <a:latin typeface="Times New Roman"/>
                <a:cs typeface="Times New Roman"/>
              </a:rPr>
              <a:t>plan  </a:t>
            </a:r>
            <a:r>
              <a:rPr sz="2000" spc="-5" dirty="0">
                <a:latin typeface="Times New Roman"/>
                <a:cs typeface="Times New Roman"/>
              </a:rPr>
              <a:t>consisting of low-level instructions that the </a:t>
            </a:r>
            <a:r>
              <a:rPr sz="2000" dirty="0">
                <a:latin typeface="Times New Roman"/>
                <a:cs typeface="Times New Roman"/>
              </a:rPr>
              <a:t>query </a:t>
            </a:r>
            <a:r>
              <a:rPr sz="2000" spc="-5" dirty="0">
                <a:latin typeface="Times New Roman"/>
                <a:cs typeface="Times New Roman"/>
              </a:rPr>
              <a:t>evaluation engine understands. The </a:t>
            </a:r>
            <a:r>
              <a:rPr sz="2000" dirty="0">
                <a:latin typeface="Times New Roman"/>
                <a:cs typeface="Times New Roman"/>
              </a:rPr>
              <a:t>DML  </a:t>
            </a:r>
            <a:r>
              <a:rPr sz="2000" spc="-5" dirty="0">
                <a:latin typeface="Times New Roman"/>
                <a:cs typeface="Times New Roman"/>
              </a:rPr>
              <a:t>compiler </a:t>
            </a:r>
            <a:r>
              <a:rPr sz="2000" dirty="0">
                <a:latin typeface="Times New Roman"/>
                <a:cs typeface="Times New Roman"/>
              </a:rPr>
              <a:t>performs query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optimization.</a:t>
            </a:r>
            <a:endParaRPr sz="2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006FC0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Query evaluation engine</a:t>
            </a:r>
            <a:r>
              <a:rPr sz="2000" dirty="0">
                <a:latin typeface="Times New Roman"/>
                <a:cs typeface="Times New Roman"/>
              </a:rPr>
              <a:t>: executes low-level instructions generated by the DML</a:t>
            </a:r>
            <a:r>
              <a:rPr sz="2000" spc="-3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compiler.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800" y="228600"/>
            <a:ext cx="11201400" cy="563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09EC203-A98E-429A-92F1-9E74A3306ADC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5114" y="282067"/>
            <a:ext cx="558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Transaction</a:t>
            </a:r>
            <a:r>
              <a:rPr spc="-4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93723"/>
            <a:ext cx="10860405" cy="4005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if the system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fails?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than one </a:t>
            </a:r>
            <a:r>
              <a:rPr sz="2400" spc="-5" dirty="0">
                <a:latin typeface="Times New Roman"/>
                <a:cs typeface="Times New Roman"/>
              </a:rPr>
              <a:t>user </a:t>
            </a:r>
            <a:r>
              <a:rPr sz="2400" dirty="0">
                <a:latin typeface="Times New Roman"/>
                <a:cs typeface="Times New Roman"/>
              </a:rPr>
              <a:t>is concurrently updating the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data?</a:t>
            </a:r>
            <a:endParaRPr sz="24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1764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Consider the one account </a:t>
            </a:r>
            <a:r>
              <a:rPr sz="2400" spc="-5" dirty="0">
                <a:latin typeface="Times New Roman"/>
                <a:cs typeface="Times New Roman"/>
              </a:rPr>
              <a:t>say A </a:t>
            </a:r>
            <a:r>
              <a:rPr sz="2400" dirty="0">
                <a:latin typeface="Times New Roman"/>
                <a:cs typeface="Times New Roman"/>
              </a:rPr>
              <a:t>is debited and another account </a:t>
            </a:r>
            <a:r>
              <a:rPr sz="2400" spc="-5" dirty="0">
                <a:latin typeface="Times New Roman"/>
                <a:cs typeface="Times New Roman"/>
              </a:rPr>
              <a:t>say </a:t>
            </a:r>
            <a:r>
              <a:rPr sz="2400" dirty="0">
                <a:latin typeface="Times New Roman"/>
                <a:cs typeface="Times New Roman"/>
              </a:rPr>
              <a:t>B is</a:t>
            </a:r>
            <a:r>
              <a:rPr sz="2400" spc="-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credited.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14199"/>
              </a:lnSpc>
              <a:spcBef>
                <a:spcPts val="1370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all-or-none </a:t>
            </a:r>
            <a:r>
              <a:rPr sz="2400" spc="-5" dirty="0">
                <a:latin typeface="Times New Roman"/>
                <a:cs typeface="Times New Roman"/>
              </a:rPr>
              <a:t>requirement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called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atomicity </a:t>
            </a:r>
            <a:r>
              <a:rPr sz="2400" dirty="0">
                <a:latin typeface="Times New Roman"/>
                <a:cs typeface="Times New Roman"/>
              </a:rPr>
              <a:t>e.g. </a:t>
            </a:r>
            <a:r>
              <a:rPr sz="2400" spc="-5" dirty="0">
                <a:latin typeface="Times New Roman"/>
                <a:cs typeface="Times New Roman"/>
              </a:rPr>
              <a:t>both the credit and </a:t>
            </a:r>
            <a:r>
              <a:rPr sz="2400" dirty="0">
                <a:latin typeface="Times New Roman"/>
                <a:cs typeface="Times New Roman"/>
              </a:rPr>
              <a:t>debit </a:t>
            </a:r>
            <a:r>
              <a:rPr sz="2400" spc="-20" dirty="0">
                <a:latin typeface="Times New Roman"/>
                <a:cs typeface="Times New Roman"/>
              </a:rPr>
              <a:t>occur,  </a:t>
            </a:r>
            <a:r>
              <a:rPr sz="2400" dirty="0">
                <a:latin typeface="Times New Roman"/>
                <a:cs typeface="Times New Roman"/>
              </a:rPr>
              <a:t>or that neither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13999"/>
              </a:lnSpc>
              <a:spcBef>
                <a:spcPts val="1360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addition, it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essential </a:t>
            </a:r>
            <a:r>
              <a:rPr sz="2400" dirty="0">
                <a:latin typeface="Times New Roman"/>
                <a:cs typeface="Times New Roman"/>
              </a:rPr>
              <a:t>that the </a:t>
            </a:r>
            <a:r>
              <a:rPr sz="2400" spc="-5" dirty="0">
                <a:latin typeface="Times New Roman"/>
                <a:cs typeface="Times New Roman"/>
              </a:rPr>
              <a:t>execution </a:t>
            </a:r>
            <a:r>
              <a:rPr sz="2400" dirty="0">
                <a:latin typeface="Times New Roman"/>
                <a:cs typeface="Times New Roman"/>
              </a:rPr>
              <a:t>of the funds transfer </a:t>
            </a:r>
            <a:r>
              <a:rPr sz="2400" spc="-5" dirty="0">
                <a:latin typeface="Times New Roman"/>
                <a:cs typeface="Times New Roman"/>
              </a:rPr>
              <a:t>preserve </a:t>
            </a:r>
            <a:r>
              <a:rPr sz="2400" spc="-1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consistency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database. That is,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value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sum </a:t>
            </a:r>
            <a:r>
              <a:rPr sz="2400" spc="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balances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i="1" dirty="0">
                <a:latin typeface="Times New Roman"/>
                <a:cs typeface="Times New Roman"/>
              </a:rPr>
              <a:t>B 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be preserved. This correctness </a:t>
            </a:r>
            <a:r>
              <a:rPr sz="2400" spc="-5" dirty="0">
                <a:latin typeface="Times New Roman"/>
                <a:cs typeface="Times New Roman"/>
              </a:rPr>
              <a:t>requirement </a:t>
            </a:r>
            <a:r>
              <a:rPr sz="2400" dirty="0">
                <a:latin typeface="Times New Roman"/>
                <a:cs typeface="Times New Roman"/>
              </a:rPr>
              <a:t>is called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consistency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152400"/>
            <a:ext cx="11353800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B462251-42FB-4063-B5CD-1C83A71D2077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5114" y="282067"/>
            <a:ext cx="558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Transaction</a:t>
            </a:r>
            <a:r>
              <a:rPr spc="-4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215643"/>
            <a:ext cx="10861040" cy="4717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3535" algn="just">
              <a:lnSpc>
                <a:spcPct val="113999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After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successful execution </a:t>
            </a:r>
            <a:r>
              <a:rPr sz="2400" dirty="0">
                <a:latin typeface="Times New Roman"/>
                <a:cs typeface="Times New Roman"/>
              </a:rPr>
              <a:t>of a funds </a:t>
            </a:r>
            <a:r>
              <a:rPr sz="2400" spc="-15" dirty="0">
                <a:latin typeface="Times New Roman"/>
                <a:cs typeface="Times New Roman"/>
              </a:rPr>
              <a:t>transfer,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new </a:t>
            </a:r>
            <a:r>
              <a:rPr sz="2400" dirty="0">
                <a:latin typeface="Times New Roman"/>
                <a:cs typeface="Times New Roman"/>
              </a:rPr>
              <a:t>values of the </a:t>
            </a:r>
            <a:r>
              <a:rPr sz="2400" spc="-5" dirty="0">
                <a:latin typeface="Times New Roman"/>
                <a:cs typeface="Times New Roman"/>
              </a:rPr>
              <a:t>balances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-5" dirty="0">
                <a:latin typeface="Times New Roman"/>
                <a:cs typeface="Times New Roman"/>
              </a:rPr>
              <a:t>accounts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i="1" dirty="0">
                <a:latin typeface="Times New Roman"/>
                <a:cs typeface="Times New Roman"/>
              </a:rPr>
              <a:t>B </a:t>
            </a:r>
            <a:r>
              <a:rPr sz="2400" spc="-5" dirty="0">
                <a:latin typeface="Times New Roman"/>
                <a:cs typeface="Times New Roman"/>
              </a:rPr>
              <a:t>must persist, </a:t>
            </a:r>
            <a:r>
              <a:rPr sz="2400" dirty="0">
                <a:latin typeface="Times New Roman"/>
                <a:cs typeface="Times New Roman"/>
              </a:rPr>
              <a:t>despite </a:t>
            </a:r>
            <a:r>
              <a:rPr sz="2400" spc="-5" dirty="0">
                <a:latin typeface="Times New Roman"/>
                <a:cs typeface="Times New Roman"/>
              </a:rPr>
              <a:t>the possibility </a:t>
            </a:r>
            <a:r>
              <a:rPr sz="2400" dirty="0">
                <a:latin typeface="Times New Roman"/>
                <a:cs typeface="Times New Roman"/>
              </a:rPr>
              <a:t>of system </a:t>
            </a:r>
            <a:r>
              <a:rPr sz="2400" spc="-5" dirty="0">
                <a:latin typeface="Times New Roman"/>
                <a:cs typeface="Times New Roman"/>
              </a:rPr>
              <a:t>failure. This  </a:t>
            </a:r>
            <a:r>
              <a:rPr sz="2400" dirty="0">
                <a:latin typeface="Times New Roman"/>
                <a:cs typeface="Times New Roman"/>
              </a:rPr>
              <a:t>persistence </a:t>
            </a:r>
            <a:r>
              <a:rPr sz="2400" spc="-5" dirty="0">
                <a:latin typeface="Times New Roman"/>
                <a:cs typeface="Times New Roman"/>
              </a:rPr>
              <a:t>requirement </a:t>
            </a:r>
            <a:r>
              <a:rPr sz="2400" dirty="0">
                <a:latin typeface="Times New Roman"/>
                <a:cs typeface="Times New Roman"/>
              </a:rPr>
              <a:t>is called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durability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14199"/>
              </a:lnSpc>
              <a:spcBef>
                <a:spcPts val="136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transaction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spc="-5" dirty="0">
                <a:latin typeface="Times New Roman"/>
                <a:cs typeface="Times New Roman"/>
              </a:rPr>
              <a:t>collection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operations that performs </a:t>
            </a:r>
            <a:r>
              <a:rPr sz="2400" dirty="0">
                <a:latin typeface="Times New Roman"/>
                <a:cs typeface="Times New Roman"/>
              </a:rPr>
              <a:t>a single </a:t>
            </a:r>
            <a:r>
              <a:rPr sz="2400" spc="-5" dirty="0">
                <a:latin typeface="Times New Roman"/>
                <a:cs typeface="Times New Roman"/>
              </a:rPr>
              <a:t>logical function </a:t>
            </a:r>
            <a:r>
              <a:rPr sz="2400" dirty="0">
                <a:latin typeface="Times New Roman"/>
                <a:cs typeface="Times New Roman"/>
              </a:rPr>
              <a:t>in a  database application. Each transaction a unit of both </a:t>
            </a:r>
            <a:r>
              <a:rPr sz="2400" spc="-5" dirty="0">
                <a:latin typeface="Times New Roman"/>
                <a:cs typeface="Times New Roman"/>
              </a:rPr>
              <a:t>atomicity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consistency.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13999"/>
              </a:lnSpc>
              <a:spcBef>
                <a:spcPts val="136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Transaction-management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component </a:t>
            </a:r>
            <a:r>
              <a:rPr sz="2400" spc="-5" dirty="0">
                <a:latin typeface="Times New Roman"/>
                <a:cs typeface="Times New Roman"/>
              </a:rPr>
              <a:t>ensures that the database remains </a:t>
            </a:r>
            <a:r>
              <a:rPr sz="2400" dirty="0">
                <a:latin typeface="Times New Roman"/>
                <a:cs typeface="Times New Roman"/>
              </a:rPr>
              <a:t>in a  </a:t>
            </a:r>
            <a:r>
              <a:rPr sz="2400" spc="-5" dirty="0">
                <a:latin typeface="Times New Roman"/>
                <a:cs typeface="Times New Roman"/>
              </a:rPr>
              <a:t>consistent (correct) state </a:t>
            </a:r>
            <a:r>
              <a:rPr sz="2400" dirty="0">
                <a:latin typeface="Times New Roman"/>
                <a:cs typeface="Times New Roman"/>
              </a:rPr>
              <a:t>despite </a:t>
            </a:r>
            <a:r>
              <a:rPr sz="2400" spc="-5" dirty="0">
                <a:latin typeface="Times New Roman"/>
                <a:cs typeface="Times New Roman"/>
              </a:rPr>
              <a:t>system failures </a:t>
            </a:r>
            <a:r>
              <a:rPr sz="2400" dirty="0">
                <a:latin typeface="Times New Roman"/>
                <a:cs typeface="Times New Roman"/>
              </a:rPr>
              <a:t>(e.g., power </a:t>
            </a:r>
            <a:r>
              <a:rPr sz="2400" spc="-5" dirty="0">
                <a:latin typeface="Times New Roman"/>
                <a:cs typeface="Times New Roman"/>
              </a:rPr>
              <a:t>failures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operating  </a:t>
            </a:r>
            <a:r>
              <a:rPr sz="2400" dirty="0">
                <a:latin typeface="Times New Roman"/>
                <a:cs typeface="Times New Roman"/>
              </a:rPr>
              <a:t>system crashes) and transaction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failures.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355600" algn="l"/>
                <a:tab pos="356235" algn="l"/>
                <a:tab pos="3294379" algn="l"/>
                <a:tab pos="4653280" algn="l"/>
                <a:tab pos="5842635" algn="l"/>
                <a:tab pos="6419850" algn="l"/>
                <a:tab pos="7927340" algn="l"/>
                <a:tab pos="8962390" algn="l"/>
                <a:tab pos="9544685" algn="l"/>
              </a:tabLst>
            </a:pP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Concurrency-control	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manager	</a:t>
            </a:r>
            <a:r>
              <a:rPr sz="2400" spc="-5" dirty="0">
                <a:latin typeface="Times New Roman"/>
                <a:cs typeface="Times New Roman"/>
              </a:rPr>
              <a:t>controls	the	interaction	among	</a:t>
            </a: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5" dirty="0">
                <a:latin typeface="Times New Roman"/>
                <a:cs typeface="Times New Roman"/>
              </a:rPr>
              <a:t>concurrent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Times New Roman"/>
                <a:cs typeface="Times New Roman"/>
              </a:rPr>
              <a:t>transactions, to ensure the consistency of the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2600" y="228600"/>
            <a:ext cx="11353800" cy="6172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 </a:t>
            </a:r>
            <a:r>
              <a:rPr lang="en-US" sz="2800" b="0" dirty="0" smtClean="0">
                <a:solidFill>
                  <a:schemeClr val="tx1"/>
                </a:solidFill>
              </a:rPr>
              <a:t>Models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languages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design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Engine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rgbClr val="FF0000"/>
                </a:solidFill>
              </a:rPr>
              <a:t>Database and application architecture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users and administrators</a:t>
            </a:r>
          </a:p>
          <a:p>
            <a:pPr algn="l"/>
            <a:endParaRPr lang="en-US" sz="2800" b="0" dirty="0" smtClean="0"/>
          </a:p>
          <a:p>
            <a:pPr algn="l"/>
            <a:endParaRPr lang="en-US" sz="2800" b="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0FF2A5F8-E78D-4E2D-A355-42E7DDDF7407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9098" y="282067"/>
            <a:ext cx="2781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584048"/>
            <a:ext cx="9981565" cy="3580129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Database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Management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System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(DBMS)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collection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interrelated data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a set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programs to </a:t>
            </a:r>
            <a:r>
              <a:rPr sz="2200" spc="-10" dirty="0">
                <a:latin typeface="Times New Roman"/>
                <a:cs typeface="Times New Roman"/>
              </a:rPr>
              <a:t>access </a:t>
            </a:r>
            <a:r>
              <a:rPr sz="2200" spc="-5" dirty="0">
                <a:latin typeface="Times New Roman"/>
                <a:cs typeface="Times New Roman"/>
              </a:rPr>
              <a:t>those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data.</a:t>
            </a:r>
            <a:endParaRPr sz="2200">
              <a:latin typeface="Times New Roman"/>
              <a:cs typeface="Times New Roman"/>
            </a:endParaRPr>
          </a:p>
          <a:p>
            <a:pPr marL="299085" marR="5080" indent="-299085">
              <a:lnSpc>
                <a:spcPct val="114199"/>
              </a:lnSpc>
              <a:spcBef>
                <a:spcPts val="13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primary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goal of a </a:t>
            </a: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DBMS </a:t>
            </a:r>
            <a:r>
              <a:rPr sz="2400" dirty="0">
                <a:latin typeface="Times New Roman"/>
                <a:cs typeface="Times New Roman"/>
              </a:rPr>
              <a:t>is to provide a </a:t>
            </a:r>
            <a:r>
              <a:rPr sz="2400" spc="-5" dirty="0">
                <a:latin typeface="Times New Roman"/>
                <a:cs typeface="Times New Roman"/>
              </a:rPr>
              <a:t>way </a:t>
            </a:r>
            <a:r>
              <a:rPr sz="2400" dirty="0">
                <a:latin typeface="Times New Roman"/>
                <a:cs typeface="Times New Roman"/>
              </a:rPr>
              <a:t>to store and retrieve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 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that is both convenient and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efficient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7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Management of data </a:t>
            </a:r>
            <a:r>
              <a:rPr sz="2400" dirty="0">
                <a:latin typeface="Times New Roman"/>
                <a:cs typeface="Times New Roman"/>
              </a:rPr>
              <a:t>involves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9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Defining structures for storage </a:t>
            </a:r>
            <a:r>
              <a:rPr sz="2200" dirty="0">
                <a:solidFill>
                  <a:srgbClr val="6F2F9F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information</a:t>
            </a:r>
            <a:r>
              <a:rPr sz="2200" spc="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Providing </a:t>
            </a:r>
            <a:r>
              <a:rPr sz="2200" spc="-10" dirty="0">
                <a:solidFill>
                  <a:srgbClr val="6F2F9F"/>
                </a:solidFill>
                <a:latin typeface="Times New Roman"/>
                <a:cs typeface="Times New Roman"/>
              </a:rPr>
              <a:t>mechanisms </a:t>
            </a: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for the manipulation </a:t>
            </a:r>
            <a:r>
              <a:rPr sz="2200" dirty="0">
                <a:solidFill>
                  <a:srgbClr val="6F2F9F"/>
                </a:solidFill>
                <a:latin typeface="Times New Roman"/>
                <a:cs typeface="Times New Roman"/>
              </a:rPr>
              <a:t>of</a:t>
            </a:r>
            <a:r>
              <a:rPr sz="2200" spc="1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information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228600"/>
            <a:ext cx="11201400" cy="594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E8D9B56-D1A3-42AA-B271-4068F8A92950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253" y="282067"/>
            <a:ext cx="4874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</a:t>
            </a:r>
            <a:r>
              <a:rPr spc="-254" dirty="0"/>
              <a:t> </a:t>
            </a:r>
            <a:r>
              <a:rPr spc="-1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41907"/>
            <a:ext cx="10860405" cy="336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14199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1009650" algn="l"/>
                <a:tab pos="2625090" algn="l"/>
                <a:tab pos="3056255" algn="l"/>
                <a:tab pos="3370579" algn="l"/>
                <a:tab pos="4598670" algn="l"/>
                <a:tab pos="5622925" algn="l"/>
                <a:tab pos="6007100" algn="l"/>
                <a:tab pos="7029450" algn="l"/>
                <a:tab pos="8494395" algn="l"/>
                <a:tab pos="8976360" algn="l"/>
                <a:tab pos="9528175" algn="l"/>
              </a:tabLst>
            </a:pP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rch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tect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re	of	a	databa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y</a:t>
            </a: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dirty="0">
                <a:latin typeface="Times New Roman"/>
                <a:cs typeface="Times New Roman"/>
              </a:rPr>
              <a:t>em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rea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ly	infl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ced	by	the	underl</a:t>
            </a:r>
            <a:r>
              <a:rPr sz="2400" spc="-1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ing 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system on which the database system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runs.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7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Database </a:t>
            </a:r>
            <a:r>
              <a:rPr sz="2400" spc="-5" dirty="0">
                <a:latin typeface="Times New Roman"/>
                <a:cs typeface="Times New Roman"/>
              </a:rPr>
              <a:t>systems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centralized,</a:t>
            </a:r>
            <a:endParaRPr sz="22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13599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  <a:tab pos="2359660" algn="l"/>
                <a:tab pos="3188970" algn="l"/>
                <a:tab pos="3740785" algn="l"/>
                <a:tab pos="4571365" algn="l"/>
                <a:tab pos="5665470" algn="l"/>
                <a:tab pos="6773545" algn="l"/>
                <a:tab pos="7496175" algn="l"/>
                <a:tab pos="7922895" algn="l"/>
                <a:tab pos="8767445" algn="l"/>
                <a:tab pos="9149715" algn="l"/>
                <a:tab pos="10227310" algn="l"/>
              </a:tabLst>
            </a:pPr>
            <a:r>
              <a:rPr sz="2200" spc="-5" dirty="0">
                <a:latin typeface="Times New Roman"/>
                <a:cs typeface="Times New Roman"/>
              </a:rPr>
              <a:t>clien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-serve</a:t>
            </a:r>
            <a:r>
              <a:rPr sz="2200" spc="-95" dirty="0">
                <a:latin typeface="Times New Roman"/>
                <a:cs typeface="Times New Roman"/>
              </a:rPr>
              <a:t>r</a:t>
            </a:r>
            <a:r>
              <a:rPr sz="2200" spc="-5" dirty="0">
                <a:latin typeface="Times New Roman"/>
                <a:cs typeface="Times New Roman"/>
              </a:rPr>
              <a:t>,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where</a:t>
            </a:r>
            <a:r>
              <a:rPr sz="2200" dirty="0">
                <a:latin typeface="Times New Roman"/>
                <a:cs typeface="Times New Roman"/>
              </a:rPr>
              <a:t>	on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server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ch</a:t>
            </a:r>
            <a:r>
              <a:rPr sz="2200" spc="10" dirty="0">
                <a:latin typeface="Times New Roman"/>
                <a:cs typeface="Times New Roman"/>
              </a:rPr>
              <a:t>i</a:t>
            </a:r>
            <a:r>
              <a:rPr sz="2200" spc="-5" dirty="0">
                <a:latin typeface="Times New Roman"/>
                <a:cs typeface="Times New Roman"/>
              </a:rPr>
              <a:t>ne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executes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work</a:t>
            </a:r>
            <a:r>
              <a:rPr sz="2200" dirty="0">
                <a:latin typeface="Times New Roman"/>
                <a:cs typeface="Times New Roman"/>
              </a:rPr>
              <a:t>	o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behalf</a:t>
            </a:r>
            <a:r>
              <a:rPr sz="2200" dirty="0">
                <a:latin typeface="Times New Roman"/>
                <a:cs typeface="Times New Roman"/>
              </a:rPr>
              <a:t>	o</a:t>
            </a: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ulti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5" dirty="0">
                <a:latin typeface="Times New Roman"/>
                <a:cs typeface="Times New Roman"/>
              </a:rPr>
              <a:t>le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client  machines.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parallel computer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architectures.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Distributed databases which span multiple geographically separated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machines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228600"/>
            <a:ext cx="11506200" cy="563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C240A21-F4E0-4D0A-BA8B-4ED9C2A9DF5B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253" y="282067"/>
            <a:ext cx="4874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</a:t>
            </a:r>
            <a:r>
              <a:rPr spc="-254" dirty="0"/>
              <a:t> </a:t>
            </a:r>
            <a:r>
              <a:rPr spc="-1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37094"/>
            <a:ext cx="7680325" cy="83439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In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two-tier</a:t>
            </a:r>
            <a:r>
              <a:rPr sz="2400" b="1" spc="-4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architecture,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05"/>
              </a:spcBef>
              <a:tabLst>
                <a:tab pos="756285" algn="l"/>
                <a:tab pos="1289685" algn="l"/>
                <a:tab pos="2724150" algn="l"/>
                <a:tab pos="3690620" algn="l"/>
                <a:tab pos="4083685" algn="l"/>
                <a:tab pos="4617085" algn="l"/>
                <a:tab pos="5430520" algn="l"/>
                <a:tab pos="6638290" algn="l"/>
                <a:tab pos="7511415" algn="l"/>
              </a:tabLst>
            </a:pPr>
            <a:r>
              <a:rPr sz="2200" spc="-5" dirty="0">
                <a:latin typeface="Arial"/>
                <a:cs typeface="Arial"/>
              </a:rPr>
              <a:t>–	</a:t>
            </a:r>
            <a:r>
              <a:rPr sz="2200" spc="-5" dirty="0">
                <a:latin typeface="Times New Roman"/>
                <a:cs typeface="Times New Roman"/>
              </a:rPr>
              <a:t>the	ap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5" dirty="0">
                <a:latin typeface="Times New Roman"/>
                <a:cs typeface="Times New Roman"/>
              </a:rPr>
              <a:t>lication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resides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client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achine,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where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7193" y="1511299"/>
            <a:ext cx="30168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76325" algn="l"/>
                <a:tab pos="2226945" algn="l"/>
              </a:tabLst>
            </a:pPr>
            <a:r>
              <a:rPr sz="2200" dirty="0">
                <a:latin typeface="Times New Roman"/>
                <a:cs typeface="Times New Roman"/>
              </a:rPr>
              <a:t>invokes	</a:t>
            </a:r>
            <a:r>
              <a:rPr sz="2200" spc="-5" dirty="0">
                <a:latin typeface="Times New Roman"/>
                <a:cs typeface="Times New Roman"/>
              </a:rPr>
              <a:t>database	system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778" y="1847239"/>
            <a:ext cx="10862310" cy="44373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756285">
              <a:lnSpc>
                <a:spcPct val="100000"/>
              </a:lnSpc>
              <a:spcBef>
                <a:spcPts val="459"/>
              </a:spcBef>
            </a:pPr>
            <a:r>
              <a:rPr sz="2200" spc="-5" dirty="0">
                <a:latin typeface="Times New Roman"/>
                <a:cs typeface="Times New Roman"/>
              </a:rPr>
              <a:t>functionality at the server machine through query language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statements.</a:t>
            </a:r>
            <a:endParaRPr sz="2200">
              <a:latin typeface="Times New Roman"/>
              <a:cs typeface="Times New Roman"/>
            </a:endParaRPr>
          </a:p>
          <a:p>
            <a:pPr marL="756285" marR="6985" indent="-287020">
              <a:lnSpc>
                <a:spcPts val="3010"/>
              </a:lnSpc>
              <a:spcBef>
                <a:spcPts val="155"/>
              </a:spcBef>
              <a:tabLst>
                <a:tab pos="756285" algn="l"/>
              </a:tabLst>
            </a:pPr>
            <a:r>
              <a:rPr sz="2200" spc="-5" dirty="0">
                <a:latin typeface="Arial"/>
                <a:cs typeface="Arial"/>
              </a:rPr>
              <a:t>–	</a:t>
            </a:r>
            <a:r>
              <a:rPr sz="2200" spc="-5" dirty="0">
                <a:latin typeface="Times New Roman"/>
                <a:cs typeface="Times New Roman"/>
              </a:rPr>
              <a:t>Application program interface standards like </a:t>
            </a:r>
            <a:r>
              <a:rPr sz="2200" spc="-10" dirty="0">
                <a:latin typeface="Times New Roman"/>
                <a:cs typeface="Times New Roman"/>
              </a:rPr>
              <a:t>ODBC </a:t>
            </a:r>
            <a:r>
              <a:rPr sz="2200" spc="-5" dirty="0">
                <a:latin typeface="Times New Roman"/>
                <a:cs typeface="Times New Roman"/>
              </a:rPr>
              <a:t>and JDBC are used for interaction  between the client and the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server.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In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three-tier</a:t>
            </a:r>
            <a:r>
              <a:rPr sz="2400" b="1" spc="-7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architecture,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9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client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machine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acts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merely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front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end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does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not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contain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any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direct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database</a:t>
            </a:r>
            <a:endParaRPr sz="22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75"/>
              </a:spcBef>
            </a:pPr>
            <a:r>
              <a:rPr sz="2200" spc="-5" dirty="0">
                <a:latin typeface="Times New Roman"/>
                <a:cs typeface="Times New Roman"/>
              </a:rPr>
              <a:t>calls.</a:t>
            </a:r>
            <a:endParaRPr sz="2200">
              <a:latin typeface="Times New Roman"/>
              <a:cs typeface="Times New Roman"/>
            </a:endParaRPr>
          </a:p>
          <a:p>
            <a:pPr marL="756285" marR="7620" lvl="1" indent="-287020">
              <a:lnSpc>
                <a:spcPct val="1141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Instead, the client end communicates with an application </a:t>
            </a:r>
            <a:r>
              <a:rPr sz="2200" spc="-15" dirty="0">
                <a:latin typeface="Times New Roman"/>
                <a:cs typeface="Times New Roman"/>
              </a:rPr>
              <a:t>server, </a:t>
            </a:r>
            <a:r>
              <a:rPr sz="2200" spc="-5" dirty="0">
                <a:latin typeface="Times New Roman"/>
                <a:cs typeface="Times New Roman"/>
              </a:rPr>
              <a:t>usually through a forms  interface.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application server in turn communicates with a database </a:t>
            </a:r>
            <a:r>
              <a:rPr sz="2200" dirty="0">
                <a:latin typeface="Times New Roman"/>
                <a:cs typeface="Times New Roman"/>
              </a:rPr>
              <a:t>system </a:t>
            </a:r>
            <a:r>
              <a:rPr sz="2200" spc="-5" dirty="0">
                <a:latin typeface="Times New Roman"/>
                <a:cs typeface="Times New Roman"/>
              </a:rPr>
              <a:t>to access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data.</a:t>
            </a:r>
            <a:endParaRPr sz="2200">
              <a:latin typeface="Times New Roman"/>
              <a:cs typeface="Times New Roman"/>
            </a:endParaRPr>
          </a:p>
          <a:p>
            <a:pPr marL="756285" marR="6350" lvl="1" indent="-287020">
              <a:lnSpc>
                <a:spcPts val="3010"/>
              </a:lnSpc>
              <a:spcBef>
                <a:spcPts val="15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business logic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application </a:t>
            </a:r>
            <a:r>
              <a:rPr sz="2200" spc="-10" dirty="0">
                <a:latin typeface="Times New Roman"/>
                <a:cs typeface="Times New Roman"/>
              </a:rPr>
              <a:t>is </a:t>
            </a:r>
            <a:r>
              <a:rPr sz="2200" spc="-5" dirty="0">
                <a:latin typeface="Times New Roman"/>
                <a:cs typeface="Times New Roman"/>
              </a:rPr>
              <a:t>embedded in the application </a:t>
            </a:r>
            <a:r>
              <a:rPr sz="2200" spc="-15" dirty="0">
                <a:latin typeface="Times New Roman"/>
                <a:cs typeface="Times New Roman"/>
              </a:rPr>
              <a:t>server, </a:t>
            </a:r>
            <a:r>
              <a:rPr sz="2200" spc="-5" dirty="0">
                <a:latin typeface="Times New Roman"/>
                <a:cs typeface="Times New Roman"/>
              </a:rPr>
              <a:t>instead </a:t>
            </a:r>
            <a:r>
              <a:rPr sz="2200" spc="-15" dirty="0">
                <a:latin typeface="Times New Roman"/>
                <a:cs typeface="Times New Roman"/>
              </a:rPr>
              <a:t>of </a:t>
            </a:r>
            <a:r>
              <a:rPr sz="2200" spc="5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being distributed across multiple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clients.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2600" y="228600"/>
            <a:ext cx="11277600" cy="6172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253" y="282067"/>
            <a:ext cx="4874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</a:t>
            </a:r>
            <a:r>
              <a:rPr spc="-254" dirty="0"/>
              <a:t> </a:t>
            </a:r>
            <a:r>
              <a:rPr spc="-1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2820139" y="1275983"/>
            <a:ext cx="6781454" cy="4267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2374EE1-6A5F-49EE-9B4B-EDF5558D26F7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52</a:t>
            </a:fld>
            <a:endParaRPr dirty="0"/>
          </a:p>
        </p:txBody>
      </p:sp>
      <p:sp>
        <p:nvSpPr>
          <p:cNvPr id="7" name="Rounded Rectangle 6"/>
          <p:cNvSpPr/>
          <p:nvPr/>
        </p:nvSpPr>
        <p:spPr>
          <a:xfrm>
            <a:off x="558800" y="228600"/>
            <a:ext cx="10972800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4DD22D1-A0C2-426C-B02C-DC870164F14A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53</a:t>
            </a:fld>
            <a:endParaRPr dirty="0"/>
          </a:p>
        </p:txBody>
      </p:sp>
      <p:sp>
        <p:nvSpPr>
          <p:cNvPr id="5" name="Rounded Rectangle 4"/>
          <p:cNvSpPr/>
          <p:nvPr/>
        </p:nvSpPr>
        <p:spPr>
          <a:xfrm>
            <a:off x="1168400" y="0"/>
            <a:ext cx="10134600" cy="6477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 </a:t>
            </a:r>
            <a:r>
              <a:rPr lang="en-US" sz="2800" b="0" dirty="0" smtClean="0">
                <a:solidFill>
                  <a:schemeClr val="tx1"/>
                </a:solidFill>
              </a:rPr>
              <a:t>Models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languages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design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Engine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and application architecture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rgbClr val="FF0000"/>
                </a:solidFill>
              </a:rPr>
              <a:t>Database users and administrators</a:t>
            </a:r>
          </a:p>
          <a:p>
            <a:pPr algn="l"/>
            <a:endParaRPr lang="en-US" sz="2800" b="0" dirty="0" smtClean="0"/>
          </a:p>
          <a:p>
            <a:pPr algn="l"/>
            <a:endParaRPr lang="en-US" sz="2800" b="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9DE0E41-8772-4CFF-A4BA-8A2EEA61EFF5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6122" y="282067"/>
            <a:ext cx="7743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 Users and</a:t>
            </a:r>
            <a:r>
              <a:rPr spc="-180" dirty="0"/>
              <a:t> </a:t>
            </a:r>
            <a:r>
              <a:rPr spc="-5" dirty="0"/>
              <a:t>Administrators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41907"/>
            <a:ext cx="10860405" cy="280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14199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People who work with a </a:t>
            </a:r>
            <a:r>
              <a:rPr sz="2400" spc="-5" dirty="0">
                <a:latin typeface="Times New Roman"/>
                <a:cs typeface="Times New Roman"/>
              </a:rPr>
              <a:t>database 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categorized as database users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database  </a:t>
            </a:r>
            <a:r>
              <a:rPr sz="2400" dirty="0">
                <a:latin typeface="Times New Roman"/>
                <a:cs typeface="Times New Roman"/>
              </a:rPr>
              <a:t>administrators.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Database Users and User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Na¨ıve</a:t>
            </a:r>
            <a:r>
              <a:rPr sz="22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users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Application</a:t>
            </a:r>
            <a:r>
              <a:rPr sz="22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programmers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Sophisticated</a:t>
            </a:r>
            <a:r>
              <a:rPr sz="22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users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Specialized</a:t>
            </a:r>
            <a:r>
              <a:rPr sz="22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users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2600" y="304800"/>
            <a:ext cx="11277600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595CC94-F5E9-469B-A1DB-1A535269579A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6122" y="282067"/>
            <a:ext cx="7743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 Users and</a:t>
            </a:r>
            <a:r>
              <a:rPr spc="-180" dirty="0"/>
              <a:t> </a:t>
            </a:r>
            <a:r>
              <a:rPr spc="-5" dirty="0"/>
              <a:t>Administrators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37094"/>
            <a:ext cx="10861675" cy="43097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Database Users and User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Interfaces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14100"/>
              </a:lnSpc>
              <a:spcBef>
                <a:spcPts val="30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Na¨ıve users </a:t>
            </a:r>
            <a:r>
              <a:rPr sz="2200" spc="-5" dirty="0">
                <a:latin typeface="Times New Roman"/>
                <a:cs typeface="Times New Roman"/>
              </a:rPr>
              <a:t>are unsophisticated users who interact with the system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invoking one </a:t>
            </a:r>
            <a:r>
              <a:rPr sz="2200" dirty="0">
                <a:latin typeface="Times New Roman"/>
                <a:cs typeface="Times New Roman"/>
              </a:rPr>
              <a:t>of  </a:t>
            </a:r>
            <a:r>
              <a:rPr sz="2200" spc="-5" dirty="0">
                <a:latin typeface="Times New Roman"/>
                <a:cs typeface="Times New Roman"/>
              </a:rPr>
              <a:t>the application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programs.</a:t>
            </a:r>
            <a:endParaRPr sz="2200"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25"/>
              </a:spcBef>
              <a:buFont typeface="Arial"/>
              <a:buChar char="•"/>
              <a:tabLst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bank teller who needs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transfer </a:t>
            </a:r>
            <a:r>
              <a:rPr sz="2000" dirty="0">
                <a:latin typeface="Times New Roman"/>
                <a:cs typeface="Times New Roman"/>
              </a:rPr>
              <a:t>$50 </a:t>
            </a:r>
            <a:r>
              <a:rPr sz="2000" spc="-5" dirty="0">
                <a:latin typeface="Times New Roman"/>
                <a:cs typeface="Times New Roman"/>
              </a:rPr>
              <a:t>from account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account B </a:t>
            </a:r>
            <a:r>
              <a:rPr sz="2000" spc="-5" dirty="0">
                <a:latin typeface="Times New Roman"/>
                <a:cs typeface="Times New Roman"/>
              </a:rPr>
              <a:t>invokes </a:t>
            </a:r>
            <a:r>
              <a:rPr sz="2000" dirty="0">
                <a:latin typeface="Times New Roman"/>
                <a:cs typeface="Times New Roman"/>
              </a:rPr>
              <a:t>a  program </a:t>
            </a:r>
            <a:r>
              <a:rPr sz="2000" spc="-5" dirty="0">
                <a:latin typeface="Times New Roman"/>
                <a:cs typeface="Times New Roman"/>
              </a:rPr>
              <a:t>called </a:t>
            </a:r>
            <a:r>
              <a:rPr sz="2000" spc="-15" dirty="0">
                <a:latin typeface="Times New Roman"/>
                <a:cs typeface="Times New Roman"/>
              </a:rPr>
              <a:t>transfer.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program </a:t>
            </a:r>
            <a:r>
              <a:rPr sz="2000" spc="-5" dirty="0">
                <a:latin typeface="Times New Roman"/>
                <a:cs typeface="Times New Roman"/>
              </a:rPr>
              <a:t>asks the teller for the amount of money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be transferred, 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account from </a:t>
            </a:r>
            <a:r>
              <a:rPr sz="2000" dirty="0">
                <a:latin typeface="Times New Roman"/>
                <a:cs typeface="Times New Roman"/>
              </a:rPr>
              <a:t>which the </a:t>
            </a:r>
            <a:r>
              <a:rPr sz="2000" spc="-5" dirty="0">
                <a:latin typeface="Times New Roman"/>
                <a:cs typeface="Times New Roman"/>
              </a:rPr>
              <a:t>money is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transferred and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account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which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money is  to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transferred</a:t>
            </a:r>
            <a:endParaRPr sz="2000">
              <a:latin typeface="Times New Roman"/>
              <a:cs typeface="Times New Roman"/>
            </a:endParaRPr>
          </a:p>
          <a:p>
            <a:pPr marL="756285" marR="7620" lvl="1" indent="-287020" algn="just">
              <a:lnSpc>
                <a:spcPct val="114100"/>
              </a:lnSpc>
              <a:spcBef>
                <a:spcPts val="1335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Application 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programmers </a:t>
            </a:r>
            <a:r>
              <a:rPr sz="2200" spc="-5" dirty="0">
                <a:latin typeface="Times New Roman"/>
                <a:cs typeface="Times New Roman"/>
              </a:rPr>
              <a:t>are computer professionals who write application programs.  They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spc="-5" dirty="0">
                <a:latin typeface="Times New Roman"/>
                <a:cs typeface="Times New Roman"/>
              </a:rPr>
              <a:t>choose </a:t>
            </a:r>
            <a:r>
              <a:rPr sz="2200" dirty="0">
                <a:latin typeface="Times New Roman"/>
                <a:cs typeface="Times New Roman"/>
              </a:rPr>
              <a:t>from </a:t>
            </a:r>
            <a:r>
              <a:rPr sz="2200" spc="-10" dirty="0">
                <a:latin typeface="Times New Roman"/>
                <a:cs typeface="Times New Roman"/>
              </a:rPr>
              <a:t>many </a:t>
            </a:r>
            <a:r>
              <a:rPr sz="2200" spc="-5" dirty="0">
                <a:latin typeface="Times New Roman"/>
                <a:cs typeface="Times New Roman"/>
              </a:rPr>
              <a:t>tools to develop user interfaces. Rapid application  development (RAD) tools are tools that enable an application programmer to construct 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forms </a:t>
            </a:r>
            <a:r>
              <a:rPr sz="2200" spc="-5" dirty="0">
                <a:latin typeface="Times New Roman"/>
                <a:cs typeface="Times New Roman"/>
              </a:rPr>
              <a:t>and reports with </a:t>
            </a:r>
            <a:r>
              <a:rPr sz="2200" spc="-10" dirty="0">
                <a:latin typeface="Times New Roman"/>
                <a:cs typeface="Times New Roman"/>
              </a:rPr>
              <a:t>minimal programming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effort.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228600"/>
            <a:ext cx="11430000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60AAC8D-115D-4E0D-94D0-AEE1EC2588E5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6122" y="282067"/>
            <a:ext cx="7743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 Users and</a:t>
            </a:r>
            <a:r>
              <a:rPr spc="-180" dirty="0"/>
              <a:t> </a:t>
            </a:r>
            <a:r>
              <a:rPr spc="-5" dirty="0"/>
              <a:t>Administrators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93723"/>
            <a:ext cx="10861675" cy="456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Database Users and User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Interfaces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13999"/>
              </a:lnSpc>
              <a:spcBef>
                <a:spcPts val="1400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Sophisticated users </a:t>
            </a:r>
            <a:r>
              <a:rPr sz="2200" spc="-5" dirty="0">
                <a:latin typeface="Times New Roman"/>
                <a:cs typeface="Times New Roman"/>
              </a:rPr>
              <a:t>interact with the system without writing programs. they </a:t>
            </a:r>
            <a:r>
              <a:rPr sz="2200" dirty="0">
                <a:latin typeface="Times New Roman"/>
                <a:cs typeface="Times New Roman"/>
              </a:rPr>
              <a:t>form </a:t>
            </a:r>
            <a:r>
              <a:rPr sz="2200" spc="-5" dirty="0">
                <a:latin typeface="Times New Roman"/>
                <a:cs typeface="Times New Roman"/>
              </a:rPr>
              <a:t>their  requests using a database </a:t>
            </a:r>
            <a:r>
              <a:rPr sz="2200" dirty="0">
                <a:latin typeface="Times New Roman"/>
                <a:cs typeface="Times New Roman"/>
              </a:rPr>
              <a:t>query </a:t>
            </a:r>
            <a:r>
              <a:rPr sz="2200" spc="-5" dirty="0">
                <a:latin typeface="Times New Roman"/>
                <a:cs typeface="Times New Roman"/>
              </a:rPr>
              <a:t>language. They submit each such </a:t>
            </a:r>
            <a:r>
              <a:rPr sz="2200" dirty="0">
                <a:latin typeface="Times New Roman"/>
                <a:cs typeface="Times New Roman"/>
              </a:rPr>
              <a:t>query </a:t>
            </a:r>
            <a:r>
              <a:rPr sz="2200" spc="-5" dirty="0">
                <a:latin typeface="Times New Roman"/>
                <a:cs typeface="Times New Roman"/>
              </a:rPr>
              <a:t>to </a:t>
            </a:r>
            <a:r>
              <a:rPr sz="2200" spc="-10" dirty="0">
                <a:latin typeface="Times New Roman"/>
                <a:cs typeface="Times New Roman"/>
              </a:rPr>
              <a:t>query  </a:t>
            </a:r>
            <a:r>
              <a:rPr sz="2200" spc="-5" dirty="0">
                <a:latin typeface="Times New Roman"/>
                <a:cs typeface="Times New Roman"/>
              </a:rPr>
              <a:t>processor whose function is to break down DML statements into statements that the  storage manager understands. Analysts who </a:t>
            </a:r>
            <a:r>
              <a:rPr sz="2200" spc="-10" dirty="0">
                <a:latin typeface="Times New Roman"/>
                <a:cs typeface="Times New Roman"/>
              </a:rPr>
              <a:t>submit </a:t>
            </a:r>
            <a:r>
              <a:rPr sz="2200" dirty="0">
                <a:latin typeface="Times New Roman"/>
                <a:cs typeface="Times New Roman"/>
              </a:rPr>
              <a:t>queries </a:t>
            </a:r>
            <a:r>
              <a:rPr sz="2200" spc="-5" dirty="0">
                <a:latin typeface="Times New Roman"/>
                <a:cs typeface="Times New Roman"/>
              </a:rPr>
              <a:t>to explore data in the database  fall in this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category.</a:t>
            </a:r>
            <a:endParaRPr sz="2200">
              <a:latin typeface="Times New Roman"/>
              <a:cs typeface="Times New Roman"/>
            </a:endParaRPr>
          </a:p>
          <a:p>
            <a:pPr marL="756285" marR="5715" lvl="1" indent="-287020" algn="just">
              <a:lnSpc>
                <a:spcPct val="113999"/>
              </a:lnSpc>
              <a:spcBef>
                <a:spcPts val="1375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Specialized users </a:t>
            </a:r>
            <a:r>
              <a:rPr sz="2200" spc="-5" dirty="0">
                <a:latin typeface="Times New Roman"/>
                <a:cs typeface="Times New Roman"/>
              </a:rPr>
              <a:t>are sophisticated users who write specialized database applications </a:t>
            </a:r>
            <a:r>
              <a:rPr sz="2200" spc="-10" dirty="0">
                <a:latin typeface="Times New Roman"/>
                <a:cs typeface="Times New Roman"/>
              </a:rPr>
              <a:t>that  </a:t>
            </a:r>
            <a:r>
              <a:rPr sz="2200" dirty="0">
                <a:latin typeface="Times New Roman"/>
                <a:cs typeface="Times New Roman"/>
              </a:rPr>
              <a:t>do not </a:t>
            </a:r>
            <a:r>
              <a:rPr sz="2200" spc="-5" dirty="0">
                <a:latin typeface="Times New Roman"/>
                <a:cs typeface="Times New Roman"/>
              </a:rPr>
              <a:t>fit into the traditional data-processing </a:t>
            </a:r>
            <a:r>
              <a:rPr sz="2200" dirty="0">
                <a:latin typeface="Times New Roman"/>
                <a:cs typeface="Times New Roman"/>
              </a:rPr>
              <a:t>framework. </a:t>
            </a:r>
            <a:r>
              <a:rPr sz="2200" spc="-5" dirty="0">
                <a:latin typeface="Times New Roman"/>
                <a:cs typeface="Times New Roman"/>
              </a:rPr>
              <a:t>Among these applications are  computer-aided design </a:t>
            </a:r>
            <a:r>
              <a:rPr sz="2200" spc="-10" dirty="0">
                <a:latin typeface="Times New Roman"/>
                <a:cs typeface="Times New Roman"/>
              </a:rPr>
              <a:t>systems, </a:t>
            </a:r>
            <a:r>
              <a:rPr sz="2200" spc="-5" dirty="0">
                <a:latin typeface="Times New Roman"/>
                <a:cs typeface="Times New Roman"/>
              </a:rPr>
              <a:t>knowledgebase and expert systems, systems that store  data with complex data types (for example, graphics data and audio data), and  environment-modeling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2600" y="152400"/>
            <a:ext cx="11277600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F7F7FE0-41A5-4AB8-AC10-2ECE9E872FD7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6122" y="282067"/>
            <a:ext cx="7743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 Users and</a:t>
            </a:r>
            <a:r>
              <a:rPr spc="-180" dirty="0"/>
              <a:t> </a:t>
            </a:r>
            <a:r>
              <a:rPr spc="-5" dirty="0"/>
              <a:t>Administrators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37094"/>
            <a:ext cx="10861040" cy="420878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Database</a:t>
            </a:r>
            <a:r>
              <a:rPr sz="2400" b="1" spc="-12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Administrator</a:t>
            </a:r>
            <a:endParaRPr sz="2400">
              <a:latin typeface="Times New Roman"/>
              <a:cs typeface="Times New Roman"/>
            </a:endParaRPr>
          </a:p>
          <a:p>
            <a:pPr marL="756285" marR="6350" lvl="1" indent="-287020">
              <a:lnSpc>
                <a:spcPct val="114100"/>
              </a:lnSpc>
              <a:spcBef>
                <a:spcPts val="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A person who has central control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both data and program to access the data over the  system is called a database administrator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functions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DBA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include:</a:t>
            </a:r>
            <a:endParaRPr sz="2200"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35"/>
              </a:spcBef>
              <a:buFont typeface="Arial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Schema definition: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DBA </a:t>
            </a:r>
            <a:r>
              <a:rPr sz="2000" spc="-5" dirty="0">
                <a:latin typeface="Times New Roman"/>
                <a:cs typeface="Times New Roman"/>
              </a:rPr>
              <a:t>creates the original database schema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executing </a:t>
            </a:r>
            <a:r>
              <a:rPr sz="2000" dirty="0">
                <a:latin typeface="Times New Roman"/>
                <a:cs typeface="Times New Roman"/>
              </a:rPr>
              <a:t>a set of </a:t>
            </a:r>
            <a:r>
              <a:rPr sz="2000" spc="-5" dirty="0">
                <a:latin typeface="Times New Roman"/>
                <a:cs typeface="Times New Roman"/>
              </a:rPr>
              <a:t>data  definition statements 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DDL.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17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Storage </a:t>
            </a: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structure </a:t>
            </a: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and access-method</a:t>
            </a:r>
            <a:r>
              <a:rPr sz="2000" b="1" spc="-1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definition</a:t>
            </a:r>
            <a:endParaRPr sz="2000"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1375"/>
              </a:spcBef>
              <a:buFont typeface="Arial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Schema </a:t>
            </a: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and </a:t>
            </a: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physical-organization modification: </a:t>
            </a:r>
            <a:r>
              <a:rPr sz="2000" dirty="0">
                <a:latin typeface="Times New Roman"/>
                <a:cs typeface="Times New Roman"/>
              </a:rPr>
              <a:t>The DBA </a:t>
            </a:r>
            <a:r>
              <a:rPr sz="2000" spc="-5" dirty="0">
                <a:latin typeface="Times New Roman"/>
                <a:cs typeface="Times New Roman"/>
              </a:rPr>
              <a:t>carries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spc="-5" dirty="0">
                <a:latin typeface="Times New Roman"/>
                <a:cs typeface="Times New Roman"/>
              </a:rPr>
              <a:t>changes to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schema </a:t>
            </a:r>
            <a:r>
              <a:rPr sz="2000" dirty="0">
                <a:latin typeface="Times New Roman"/>
                <a:cs typeface="Times New Roman"/>
              </a:rPr>
              <a:t>and physical </a:t>
            </a:r>
            <a:r>
              <a:rPr sz="2000" spc="-5" dirty="0">
                <a:latin typeface="Times New Roman"/>
                <a:cs typeface="Times New Roman"/>
              </a:rPr>
              <a:t>organization to </a:t>
            </a:r>
            <a:r>
              <a:rPr sz="2000" dirty="0">
                <a:latin typeface="Times New Roman"/>
                <a:cs typeface="Times New Roman"/>
              </a:rPr>
              <a:t>reflect </a:t>
            </a:r>
            <a:r>
              <a:rPr sz="2000" spc="-5" dirty="0">
                <a:latin typeface="Times New Roman"/>
                <a:cs typeface="Times New Roman"/>
              </a:rPr>
              <a:t>the changing needs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organization, or </a:t>
            </a:r>
            <a:r>
              <a:rPr sz="2000" spc="-10" dirty="0">
                <a:latin typeface="Times New Roman"/>
                <a:cs typeface="Times New Roman"/>
              </a:rPr>
              <a:t>to alter  </a:t>
            </a:r>
            <a:r>
              <a:rPr sz="2000" dirty="0">
                <a:latin typeface="Times New Roman"/>
                <a:cs typeface="Times New Roman"/>
              </a:rPr>
              <a:t>the physical </a:t>
            </a:r>
            <a:r>
              <a:rPr sz="2000" spc="-5" dirty="0">
                <a:latin typeface="Times New Roman"/>
                <a:cs typeface="Times New Roman"/>
              </a:rPr>
              <a:t>organization to improve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performance.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2600" y="228600"/>
            <a:ext cx="11353800" cy="5867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E7C073F-EE33-456D-B962-29D28C665984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6122" y="282067"/>
            <a:ext cx="7743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 Users and</a:t>
            </a:r>
            <a:r>
              <a:rPr spc="-180" dirty="0"/>
              <a:t> </a:t>
            </a:r>
            <a:r>
              <a:rPr spc="-5" dirty="0"/>
              <a:t>Administrators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37094"/>
            <a:ext cx="10862310" cy="497713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Database</a:t>
            </a:r>
            <a:r>
              <a:rPr sz="2400" b="1" spc="-12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Administrator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functions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DBA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include:</a:t>
            </a:r>
            <a:endParaRPr sz="2200"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Granting of authorization for data access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By granting </a:t>
            </a:r>
            <a:r>
              <a:rPr sz="2000" spc="-10" dirty="0">
                <a:latin typeface="Times New Roman"/>
                <a:cs typeface="Times New Roman"/>
              </a:rPr>
              <a:t>different </a:t>
            </a:r>
            <a:r>
              <a:rPr sz="2000" spc="-5" dirty="0">
                <a:latin typeface="Times New Roman"/>
                <a:cs typeface="Times New Roman"/>
              </a:rPr>
              <a:t>types of authorization, the  </a:t>
            </a:r>
            <a:r>
              <a:rPr sz="2000" dirty="0">
                <a:latin typeface="Times New Roman"/>
                <a:cs typeface="Times New Roman"/>
              </a:rPr>
              <a:t>database </a:t>
            </a:r>
            <a:r>
              <a:rPr sz="2000" spc="-10" dirty="0">
                <a:latin typeface="Times New Roman"/>
                <a:cs typeface="Times New Roman"/>
              </a:rPr>
              <a:t>administrator </a:t>
            </a:r>
            <a:r>
              <a:rPr sz="2000" spc="-5" dirty="0">
                <a:latin typeface="Times New Roman"/>
                <a:cs typeface="Times New Roman"/>
              </a:rPr>
              <a:t>can regulate which </a:t>
            </a:r>
            <a:r>
              <a:rPr sz="2000" dirty="0">
                <a:latin typeface="Times New Roman"/>
                <a:cs typeface="Times New Roman"/>
              </a:rPr>
              <a:t>parts </a:t>
            </a:r>
            <a:r>
              <a:rPr sz="2000" spc="-5" dirty="0">
                <a:latin typeface="Times New Roman"/>
                <a:cs typeface="Times New Roman"/>
              </a:rPr>
              <a:t>of the </a:t>
            </a:r>
            <a:r>
              <a:rPr sz="2000" dirty="0">
                <a:latin typeface="Times New Roman"/>
                <a:cs typeface="Times New Roman"/>
              </a:rPr>
              <a:t>database </a:t>
            </a:r>
            <a:r>
              <a:rPr sz="2000" spc="-5" dirty="0">
                <a:latin typeface="Times New Roman"/>
                <a:cs typeface="Times New Roman"/>
              </a:rPr>
              <a:t>various users can access.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authorization information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kept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special system structure that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database system consults  </a:t>
            </a:r>
            <a:r>
              <a:rPr sz="2000" dirty="0">
                <a:latin typeface="Times New Roman"/>
                <a:cs typeface="Times New Roman"/>
              </a:rPr>
              <a:t>whenever </a:t>
            </a:r>
            <a:r>
              <a:rPr sz="2000" spc="-5" dirty="0">
                <a:latin typeface="Times New Roman"/>
                <a:cs typeface="Times New Roman"/>
              </a:rPr>
              <a:t>someone attempts to access </a:t>
            </a:r>
            <a:r>
              <a:rPr sz="2000" dirty="0">
                <a:latin typeface="Times New Roman"/>
                <a:cs typeface="Times New Roman"/>
              </a:rPr>
              <a:t>the data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  <a:p>
            <a:pPr marL="1155700" marR="5715" lvl="2" indent="-228600" algn="just">
              <a:lnSpc>
                <a:spcPct val="114100"/>
              </a:lnSpc>
              <a:spcBef>
                <a:spcPts val="1365"/>
              </a:spcBef>
              <a:buFont typeface="Arial"/>
              <a:buChar char="•"/>
              <a:tabLst>
                <a:tab pos="1156335" algn="l"/>
              </a:tabLst>
            </a:pP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Routine </a:t>
            </a: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maintenance: </a:t>
            </a:r>
            <a:r>
              <a:rPr sz="2000" spc="-5" dirty="0">
                <a:latin typeface="Times New Roman"/>
                <a:cs typeface="Times New Roman"/>
              </a:rPr>
              <a:t>Examples of the database </a:t>
            </a:r>
            <a:r>
              <a:rPr sz="2000" spc="-10" dirty="0">
                <a:latin typeface="Times New Roman"/>
                <a:cs typeface="Times New Roman"/>
              </a:rPr>
              <a:t>administrator’s </a:t>
            </a:r>
            <a:r>
              <a:rPr sz="2000" spc="-5" dirty="0">
                <a:latin typeface="Times New Roman"/>
                <a:cs typeface="Times New Roman"/>
              </a:rPr>
              <a:t>routine maintenance  activities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1612900" marR="8255" lvl="3" indent="-228600">
              <a:lnSpc>
                <a:spcPct val="114399"/>
              </a:lnSpc>
              <a:spcBef>
                <a:spcPts val="20"/>
              </a:spcBef>
              <a:buFont typeface="Arial"/>
              <a:buChar char="–"/>
              <a:tabLst>
                <a:tab pos="1613535" algn="l"/>
              </a:tabLst>
            </a:pPr>
            <a:r>
              <a:rPr sz="1800" spc="-5" dirty="0">
                <a:latin typeface="Times New Roman"/>
                <a:cs typeface="Times New Roman"/>
              </a:rPr>
              <a:t>Periodically backing </a:t>
            </a:r>
            <a:r>
              <a:rPr sz="1800" dirty="0">
                <a:latin typeface="Times New Roman"/>
                <a:cs typeface="Times New Roman"/>
              </a:rPr>
              <a:t>up the </a:t>
            </a:r>
            <a:r>
              <a:rPr sz="1800" spc="-5" dirty="0">
                <a:latin typeface="Times New Roman"/>
                <a:cs typeface="Times New Roman"/>
              </a:rPr>
              <a:t>database, either onto </a:t>
            </a:r>
            <a:r>
              <a:rPr sz="1800" dirty="0">
                <a:latin typeface="Times New Roman"/>
                <a:cs typeface="Times New Roman"/>
              </a:rPr>
              <a:t>tapes or onto </a:t>
            </a:r>
            <a:r>
              <a:rPr sz="1800" spc="-5" dirty="0">
                <a:latin typeface="Times New Roman"/>
                <a:cs typeface="Times New Roman"/>
              </a:rPr>
              <a:t>remote </a:t>
            </a:r>
            <a:r>
              <a:rPr sz="1800" dirty="0">
                <a:latin typeface="Times New Roman"/>
                <a:cs typeface="Times New Roman"/>
              </a:rPr>
              <a:t>servers, to prevent </a:t>
            </a:r>
            <a:r>
              <a:rPr sz="1800" spc="-5" dirty="0">
                <a:latin typeface="Times New Roman"/>
                <a:cs typeface="Times New Roman"/>
              </a:rPr>
              <a:t>loss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data  </a:t>
            </a:r>
            <a:r>
              <a:rPr sz="1800" dirty="0">
                <a:latin typeface="Times New Roman"/>
                <a:cs typeface="Times New Roman"/>
              </a:rPr>
              <a:t>in case of disasters such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flooding.</a:t>
            </a:r>
            <a:endParaRPr sz="1800">
              <a:latin typeface="Times New Roman"/>
              <a:cs typeface="Times New Roman"/>
            </a:endParaRPr>
          </a:p>
          <a:p>
            <a:pPr marL="1612900" marR="5080" lvl="3" indent="-228600">
              <a:lnSpc>
                <a:spcPct val="113900"/>
              </a:lnSpc>
              <a:buFont typeface="Arial"/>
              <a:buChar char="–"/>
              <a:tabLst>
                <a:tab pos="1613535" algn="l"/>
              </a:tabLst>
            </a:pPr>
            <a:r>
              <a:rPr sz="1800" dirty="0">
                <a:latin typeface="Times New Roman"/>
                <a:cs typeface="Times New Roman"/>
              </a:rPr>
              <a:t>Ensuring that </a:t>
            </a:r>
            <a:r>
              <a:rPr sz="1800" spc="-5" dirty="0">
                <a:latin typeface="Times New Roman"/>
                <a:cs typeface="Times New Roman"/>
              </a:rPr>
              <a:t>enough </a:t>
            </a:r>
            <a:r>
              <a:rPr sz="1800" dirty="0">
                <a:latin typeface="Times New Roman"/>
                <a:cs typeface="Times New Roman"/>
              </a:rPr>
              <a:t>free </a:t>
            </a:r>
            <a:r>
              <a:rPr sz="1800" spc="-5" dirty="0">
                <a:latin typeface="Times New Roman"/>
                <a:cs typeface="Times New Roman"/>
              </a:rPr>
              <a:t>disk </a:t>
            </a:r>
            <a:r>
              <a:rPr sz="1800" dirty="0">
                <a:latin typeface="Times New Roman"/>
                <a:cs typeface="Times New Roman"/>
              </a:rPr>
              <a:t>space </a:t>
            </a:r>
            <a:r>
              <a:rPr sz="1800" spc="-5" dirty="0">
                <a:latin typeface="Times New Roman"/>
                <a:cs typeface="Times New Roman"/>
              </a:rPr>
              <a:t>is available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normal operations,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upgrading </a:t>
            </a:r>
            <a:r>
              <a:rPr sz="1800" dirty="0">
                <a:latin typeface="Times New Roman"/>
                <a:cs typeface="Times New Roman"/>
              </a:rPr>
              <a:t>disk </a:t>
            </a:r>
            <a:r>
              <a:rPr sz="1800" spc="-5" dirty="0">
                <a:latin typeface="Times New Roman"/>
                <a:cs typeface="Times New Roman"/>
              </a:rPr>
              <a:t>space as  </a:t>
            </a:r>
            <a:r>
              <a:rPr sz="1800" dirty="0">
                <a:latin typeface="Times New Roman"/>
                <a:cs typeface="Times New Roman"/>
              </a:rPr>
              <a:t>required.</a:t>
            </a:r>
            <a:endParaRPr sz="1800">
              <a:latin typeface="Times New Roman"/>
              <a:cs typeface="Times New Roman"/>
            </a:endParaRPr>
          </a:p>
          <a:p>
            <a:pPr marL="1612900" marR="8890" lvl="3" indent="-228600">
              <a:lnSpc>
                <a:spcPct val="113900"/>
              </a:lnSpc>
              <a:buFont typeface="Arial"/>
              <a:buChar char="–"/>
              <a:tabLst>
                <a:tab pos="1613535" algn="l"/>
              </a:tabLst>
            </a:pPr>
            <a:r>
              <a:rPr sz="1800" dirty="0">
                <a:latin typeface="Times New Roman"/>
                <a:cs typeface="Times New Roman"/>
              </a:rPr>
              <a:t>Monitoring jobs running on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database and </a:t>
            </a:r>
            <a:r>
              <a:rPr sz="1800" spc="-5" dirty="0">
                <a:latin typeface="Times New Roman"/>
                <a:cs typeface="Times New Roman"/>
              </a:rPr>
              <a:t>ensuring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performance is not </a:t>
            </a:r>
            <a:r>
              <a:rPr sz="1800" dirty="0">
                <a:latin typeface="Times New Roman"/>
                <a:cs typeface="Times New Roman"/>
              </a:rPr>
              <a:t>degraded </a:t>
            </a:r>
            <a:r>
              <a:rPr sz="1800" spc="-10" dirty="0">
                <a:latin typeface="Times New Roman"/>
                <a:cs typeface="Times New Roman"/>
              </a:rPr>
              <a:t>by very  </a:t>
            </a:r>
            <a:r>
              <a:rPr sz="1800" dirty="0">
                <a:latin typeface="Times New Roman"/>
                <a:cs typeface="Times New Roman"/>
              </a:rPr>
              <a:t>expensive tasks </a:t>
            </a:r>
            <a:r>
              <a:rPr sz="1800" spc="-5" dirty="0">
                <a:latin typeface="Times New Roman"/>
                <a:cs typeface="Times New Roman"/>
              </a:rPr>
              <a:t>submitted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some users.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2600" y="304800"/>
            <a:ext cx="11277600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Introduction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rgbClr val="FF0000"/>
                </a:solidFill>
              </a:rPr>
              <a:t>Purpose of Database system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View of data</a:t>
            </a:r>
          </a:p>
          <a:p>
            <a:pPr algn="l"/>
            <a:endParaRPr lang="en-US" sz="2800" b="0" dirty="0" smtClean="0"/>
          </a:p>
          <a:p>
            <a:pPr algn="l"/>
            <a:endParaRPr lang="en-US" sz="2800" b="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 smtClean="0">
                <a:solidFill>
                  <a:schemeClr val="tx1"/>
                </a:solidFill>
              </a:rPr>
              <a:t>Introduction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 smtClean="0">
                <a:solidFill>
                  <a:schemeClr val="tx1"/>
                </a:solidFill>
              </a:rPr>
              <a:t>Purpose of Database system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 smtClean="0">
                <a:solidFill>
                  <a:schemeClr val="tx1"/>
                </a:solidFill>
              </a:rPr>
              <a:t>View of data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 smtClean="0">
                <a:solidFill>
                  <a:schemeClr val="tx1"/>
                </a:solidFill>
              </a:rPr>
              <a:t>Data Models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 smtClean="0">
                <a:solidFill>
                  <a:schemeClr val="tx1"/>
                </a:solidFill>
              </a:rPr>
              <a:t>Database languages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 smtClean="0">
                <a:solidFill>
                  <a:schemeClr val="tx1"/>
                </a:solidFill>
              </a:rPr>
              <a:t>Database design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 smtClean="0">
                <a:solidFill>
                  <a:schemeClr val="tx1"/>
                </a:solidFill>
              </a:rPr>
              <a:t>Database Engine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 smtClean="0">
                <a:solidFill>
                  <a:schemeClr val="tx1"/>
                </a:solidFill>
              </a:rPr>
              <a:t>Database and application architecture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 smtClean="0">
                <a:solidFill>
                  <a:schemeClr val="tx1"/>
                </a:solidFill>
              </a:rPr>
              <a:t>Database users and administrators</a:t>
            </a:r>
          </a:p>
          <a:p>
            <a:pPr algn="l">
              <a:buFont typeface="Wingdings" pitchFamily="2" charset="2"/>
              <a:buChar char="ü"/>
            </a:pPr>
            <a:endParaRPr lang="en-US" sz="2800" b="0" dirty="0" smtClean="0"/>
          </a:p>
          <a:p>
            <a:pPr algn="l"/>
            <a:endParaRPr lang="en-US" sz="2800" b="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417332" y="126133"/>
            <a:ext cx="11408137" cy="6473449"/>
          </a:xfrm>
          <a:prstGeom prst="rect">
            <a:avLst/>
          </a:prstGeom>
        </p:spPr>
        <p:txBody>
          <a:bodyPr spcFirstLastPara="1" wrap="square" lIns="122217" tIns="122217" rIns="122217" bIns="122217" anchor="ctr" anchorCtr="0">
            <a:noAutofit/>
          </a:bodyPr>
          <a:lstStyle/>
          <a:p>
            <a:pPr rtl="0"/>
            <a:r>
              <a:rPr lang="en" sz="7200" dirty="0">
                <a:latin typeface="Bradley Hand ITC" pitchFamily="66" charset="0"/>
              </a:rPr>
              <a:t>Thank You</a:t>
            </a:r>
            <a:endParaRPr sz="7200">
              <a:latin typeface="Bradley Hand ITC" pitchFamily="66" charset="0"/>
            </a:endParaRPr>
          </a:p>
          <a:p>
            <a:pPr rtl="0"/>
            <a:endParaRPr/>
          </a:p>
          <a:p>
            <a:pPr rtl="0"/>
            <a:r>
              <a:rPr lang="en" dirty="0">
                <a:latin typeface="Algerian" pitchFamily="82" charset="0"/>
              </a:rPr>
              <a:t>Happy to answer any questions ! ! !</a:t>
            </a:r>
            <a:endParaRPr>
              <a:latin typeface="Algerian" pitchFamily="82" charset="0"/>
            </a:endParaRPr>
          </a:p>
        </p:txBody>
      </p:sp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417332" y="5686767"/>
            <a:ext cx="11408137" cy="763600"/>
          </a:xfrm>
          <a:prstGeom prst="rect">
            <a:avLst/>
          </a:prstGeom>
        </p:spPr>
        <p:txBody>
          <a:bodyPr spcFirstLastPara="1" wrap="square" lIns="122217" tIns="122217" rIns="122217" bIns="122217" anchor="ctr" anchorCtr="0">
            <a:noAutofit/>
          </a:bodyPr>
          <a:lstStyle/>
          <a:p>
            <a:pPr algn="l" rtl="0"/>
            <a:r>
              <a:rPr lang="en" sz="3200" dirty="0"/>
              <a:t>                      </a:t>
            </a:r>
            <a:endParaRPr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330200" y="228600"/>
            <a:ext cx="11506200" cy="5867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417332" y="593367"/>
            <a:ext cx="11408137" cy="763600"/>
          </a:xfrm>
          <a:prstGeom prst="rect">
            <a:avLst/>
          </a:prstGeom>
        </p:spPr>
        <p:txBody>
          <a:bodyPr spcFirstLastPara="1" wrap="square" lIns="122217" tIns="122217" rIns="122217" bIns="122217" anchor="t" anchorCtr="0">
            <a:noAutofit/>
          </a:bodyPr>
          <a:lstStyle/>
          <a:p>
            <a:pPr algn="l" rtl="0"/>
            <a:r>
              <a:rPr lang="en" dirty="0"/>
              <a:t>Resources:</a:t>
            </a:r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417332" y="1536633"/>
            <a:ext cx="11408137" cy="4555200"/>
          </a:xfrm>
          <a:prstGeom prst="rect">
            <a:avLst/>
          </a:prstGeom>
        </p:spPr>
        <p:txBody>
          <a:bodyPr spcFirstLastPara="1" wrap="square" lIns="122217" tIns="122217" rIns="122217" bIns="122217" anchor="t" anchorCtr="0">
            <a:noAutofit/>
          </a:bodyPr>
          <a:lstStyle/>
          <a:p>
            <a:r>
              <a:rPr lang="en-US" dirty="0"/>
              <a:t>Text Book:</a:t>
            </a:r>
          </a:p>
          <a:p>
            <a:pPr marL="763981" lvl="1" indent="0">
              <a:spcBef>
                <a:spcPts val="0"/>
              </a:spcBef>
              <a:buNone/>
            </a:pPr>
            <a:r>
              <a:rPr lang="en-US" dirty="0" err="1"/>
              <a:t>Silberschatz</a:t>
            </a:r>
            <a:r>
              <a:rPr lang="en-US" dirty="0"/>
              <a:t> A </a:t>
            </a:r>
            <a:r>
              <a:rPr lang="en-US" dirty="0" err="1"/>
              <a:t>Korth</a:t>
            </a:r>
            <a:r>
              <a:rPr lang="en-US" dirty="0"/>
              <a:t> H F and </a:t>
            </a:r>
            <a:r>
              <a:rPr lang="en-US" dirty="0" err="1"/>
              <a:t>SudharshanS</a:t>
            </a:r>
            <a:r>
              <a:rPr lang="en-US" dirty="0"/>
              <a:t> , “Database System Concepts”, 6th Edition, TMH publishing company limited, 2011</a:t>
            </a:r>
            <a:r>
              <a:rPr lang="en-US" dirty="0" smtClean="0"/>
              <a:t>.</a:t>
            </a:r>
          </a:p>
          <a:p>
            <a:pPr marL="763981" lvl="1" indent="0" fontAlgn="base">
              <a:spcBef>
                <a:spcPts val="0"/>
              </a:spcBef>
              <a:buNone/>
            </a:pPr>
            <a:r>
              <a:rPr lang="en-US" sz="2100" dirty="0"/>
              <a:t>7th edition of text book is released in 2019 </a:t>
            </a:r>
            <a:r>
              <a:rPr lang="en-US" sz="2100" dirty="0" smtClean="0">
                <a:hlinkClick r:id="rId3"/>
              </a:rPr>
              <a:t>https</a:t>
            </a:r>
            <a:r>
              <a:rPr lang="en-US" sz="2100" dirty="0">
                <a:hlinkClick r:id="rId3"/>
              </a:rPr>
              <a:t>://www.db-book.com/db7/index.html</a:t>
            </a:r>
            <a:endParaRPr lang="en-US" sz="2100" dirty="0"/>
          </a:p>
          <a:p>
            <a:pPr marL="763981" lvl="1" indent="0" fontAlgn="base">
              <a:spcBef>
                <a:spcPts val="0"/>
              </a:spcBef>
              <a:buNone/>
            </a:pPr>
            <a:r>
              <a:rPr lang="en-US" sz="2100" dirty="0"/>
              <a:t>6th edition Textbook Link </a:t>
            </a:r>
            <a:r>
              <a:rPr lang="en-US" sz="2100" dirty="0">
                <a:hlinkClick r:id="rId4"/>
              </a:rPr>
              <a:t>https://www.db-book.com/db6/index.html</a:t>
            </a:r>
            <a:endParaRPr lang="en-US" sz="2100" dirty="0"/>
          </a:p>
          <a:p>
            <a:pPr marL="763981" lvl="1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References: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Hector Garcia-Molina, Jeffrey D Ullman, </a:t>
            </a:r>
            <a:r>
              <a:rPr lang="en-US" dirty="0" err="1"/>
              <a:t>JennierWidom</a:t>
            </a:r>
            <a:r>
              <a:rPr lang="en-US" dirty="0"/>
              <a:t>, ‘Database System ; The complete book”, 2nd Edition, 2011.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Elmasri</a:t>
            </a:r>
            <a:r>
              <a:rPr lang="en-US" dirty="0"/>
              <a:t> R and </a:t>
            </a:r>
            <a:r>
              <a:rPr lang="en-US" dirty="0" err="1"/>
              <a:t>Navathe</a:t>
            </a:r>
            <a:r>
              <a:rPr lang="en-US" dirty="0"/>
              <a:t> S B, “Fundamentals of Database Systems”, 5th Edition, Addison Wesley, 2006.</a:t>
            </a:r>
          </a:p>
          <a:p>
            <a:pPr lvl="1">
              <a:spcBef>
                <a:spcPts val="0"/>
              </a:spcBef>
            </a:pPr>
            <a:r>
              <a:rPr lang="en-US" dirty="0"/>
              <a:t>Ramakrishnan R and </a:t>
            </a:r>
            <a:r>
              <a:rPr lang="en-US" dirty="0" err="1"/>
              <a:t>Gehrke</a:t>
            </a:r>
            <a:r>
              <a:rPr lang="en-US" dirty="0"/>
              <a:t> J, “Database Management Systems”, 3rd Edition, TMH, 2003</a:t>
            </a:r>
            <a:endParaRPr dirty="0"/>
          </a:p>
        </p:txBody>
      </p:sp>
      <p:sp>
        <p:nvSpPr>
          <p:cNvPr id="4" name="Rounded Rectangle 3"/>
          <p:cNvSpPr/>
          <p:nvPr/>
        </p:nvSpPr>
        <p:spPr>
          <a:xfrm>
            <a:off x="330200" y="381000"/>
            <a:ext cx="11506200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AE63B1E-FCF5-4A4E-B539-1C0E5B14FF27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542" y="282067"/>
            <a:ext cx="6360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Purpose of Database</a:t>
            </a:r>
            <a:r>
              <a:rPr spc="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453641"/>
            <a:ext cx="10739755" cy="366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This typical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file-processing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system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supported by a conventional operating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Disadvantages </a:t>
            </a:r>
            <a:r>
              <a:rPr sz="2400" dirty="0">
                <a:latin typeface="Times New Roman"/>
                <a:cs typeface="Times New Roman"/>
              </a:rPr>
              <a:t>of this typical file processing system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9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Data redundancy 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inconsistency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Times New Roman"/>
                <a:cs typeface="Times New Roman"/>
              </a:rPr>
              <a:t>Difficulty </a:t>
            </a:r>
            <a:r>
              <a:rPr sz="2200" spc="-5" dirty="0">
                <a:latin typeface="Times New Roman"/>
                <a:cs typeface="Times New Roman"/>
              </a:rPr>
              <a:t>in accessing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isolation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Integrity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problems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5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Atomicity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problems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Concurrent-access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anomalies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Security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problems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152400"/>
            <a:ext cx="11353800" cy="6172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8AB4FD6-F769-4EA1-8EDF-E285B05C5FBC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542" y="282067"/>
            <a:ext cx="6360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Purpose of Database</a:t>
            </a:r>
            <a:r>
              <a:rPr spc="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243736"/>
            <a:ext cx="10859770" cy="42813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Disadvantages </a:t>
            </a:r>
            <a:r>
              <a:rPr sz="2600" dirty="0">
                <a:latin typeface="Times New Roman"/>
                <a:cs typeface="Times New Roman"/>
              </a:rPr>
              <a:t>of this typical </a:t>
            </a:r>
            <a:r>
              <a:rPr sz="2600" spc="-5" dirty="0">
                <a:latin typeface="Times New Roman"/>
                <a:cs typeface="Times New Roman"/>
              </a:rPr>
              <a:t>file processing </a:t>
            </a:r>
            <a:r>
              <a:rPr sz="2600" dirty="0">
                <a:latin typeface="Times New Roman"/>
                <a:cs typeface="Times New Roman"/>
              </a:rPr>
              <a:t>system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are:</a:t>
            </a:r>
            <a:endParaRPr sz="2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Data 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redundancy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200" b="1" spc="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inconsistency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programs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written in </a:t>
            </a:r>
            <a:r>
              <a:rPr sz="2000" dirty="0">
                <a:latin typeface="Times New Roman"/>
                <a:cs typeface="Times New Roman"/>
              </a:rPr>
              <a:t>several </a:t>
            </a:r>
            <a:r>
              <a:rPr sz="2000" spc="-5" dirty="0">
                <a:latin typeface="Times New Roman"/>
                <a:cs typeface="Times New Roman"/>
              </a:rPr>
              <a:t>programming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languages.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information </a:t>
            </a:r>
            <a:r>
              <a:rPr sz="2000" spc="-5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duplicated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several places </a:t>
            </a:r>
            <a:r>
              <a:rPr sz="2000">
                <a:latin typeface="Times New Roman"/>
                <a:cs typeface="Times New Roman"/>
              </a:rPr>
              <a:t>or</a:t>
            </a:r>
            <a:r>
              <a:rPr sz="2000" spc="-155">
                <a:latin typeface="Times New Roman"/>
                <a:cs typeface="Times New Roman"/>
              </a:rPr>
              <a:t> </a:t>
            </a:r>
            <a:r>
              <a:rPr sz="2000" spc="-5" smtClean="0">
                <a:latin typeface="Times New Roman"/>
                <a:cs typeface="Times New Roman"/>
              </a:rPr>
              <a:t>files</a:t>
            </a:r>
            <a:r>
              <a:rPr lang="en-US" sz="2000" spc="-5" dirty="0" smtClean="0">
                <a:latin typeface="Times New Roman"/>
                <a:cs typeface="Times New Roman"/>
              </a:rPr>
              <a:t>-</a:t>
            </a:r>
            <a:r>
              <a:rPr lang="en-US" sz="20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Redundancy</a:t>
            </a:r>
            <a:endParaRPr sz="20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612900" marR="5080" lvl="3" indent="-228600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1613535" algn="l"/>
              </a:tabLst>
            </a:pPr>
            <a:r>
              <a:rPr sz="1800" b="1" dirty="0">
                <a:latin typeface="Times New Roman"/>
                <a:cs typeface="Times New Roman"/>
              </a:rPr>
              <a:t>For example 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Times New Roman"/>
                <a:cs typeface="Times New Roman"/>
              </a:rPr>
              <a:t>the address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telephone number </a:t>
            </a:r>
            <a:r>
              <a:rPr sz="1800" dirty="0">
                <a:latin typeface="Times New Roman"/>
                <a:cs typeface="Times New Roman"/>
              </a:rPr>
              <a:t>of a particular customer </a:t>
            </a:r>
            <a:r>
              <a:rPr sz="1800" spc="-10" dirty="0">
                <a:latin typeface="Times New Roman"/>
                <a:cs typeface="Times New Roman"/>
              </a:rPr>
              <a:t>may </a:t>
            </a:r>
            <a:r>
              <a:rPr sz="1800" spc="-5" dirty="0">
                <a:latin typeface="Times New Roman"/>
                <a:cs typeface="Times New Roman"/>
              </a:rPr>
              <a:t>appear </a:t>
            </a:r>
            <a:r>
              <a:rPr sz="1800" dirty="0">
                <a:latin typeface="Times New Roman"/>
                <a:cs typeface="Times New Roman"/>
              </a:rPr>
              <a:t>in a </a:t>
            </a:r>
            <a:r>
              <a:rPr sz="1800" spc="-5" dirty="0">
                <a:latin typeface="Times New Roman"/>
                <a:cs typeface="Times New Roman"/>
              </a:rPr>
              <a:t>file that  consists </a:t>
            </a:r>
            <a:r>
              <a:rPr sz="1800" dirty="0">
                <a:latin typeface="Times New Roman"/>
                <a:cs typeface="Times New Roman"/>
              </a:rPr>
              <a:t>of savings-account records and in a file that </a:t>
            </a:r>
            <a:r>
              <a:rPr sz="1800" spc="-5" dirty="0">
                <a:latin typeface="Times New Roman"/>
                <a:cs typeface="Times New Roman"/>
              </a:rPr>
              <a:t>consists </a:t>
            </a:r>
            <a:r>
              <a:rPr sz="1800" dirty="0">
                <a:latin typeface="Times New Roman"/>
                <a:cs typeface="Times New Roman"/>
              </a:rPr>
              <a:t>of checking-account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records</a:t>
            </a:r>
            <a:r>
              <a:rPr sz="1800" smtClean="0">
                <a:latin typeface="Times New Roman"/>
                <a:cs typeface="Times New Roman"/>
              </a:rPr>
              <a:t>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1612900" marR="5080" lvl="3" indent="-228600">
              <a:lnSpc>
                <a:spcPct val="100000"/>
              </a:lnSpc>
              <a:spcBef>
                <a:spcPts val="440"/>
              </a:spcBef>
              <a:tabLst>
                <a:tab pos="1613535" algn="l"/>
              </a:tabLst>
            </a:pPr>
            <a:endParaRPr sz="1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redundancy of data </a:t>
            </a:r>
            <a:r>
              <a:rPr sz="2000" spc="-5" dirty="0">
                <a:latin typeface="Times New Roman"/>
                <a:cs typeface="Times New Roman"/>
              </a:rPr>
              <a:t>leads to </a:t>
            </a:r>
            <a:r>
              <a:rPr sz="2000" dirty="0">
                <a:latin typeface="Times New Roman"/>
                <a:cs typeface="Times New Roman"/>
              </a:rPr>
              <a:t>higher storage and </a:t>
            </a:r>
            <a:r>
              <a:rPr sz="2000" spc="-5" dirty="0">
                <a:latin typeface="Times New Roman"/>
                <a:cs typeface="Times New Roman"/>
              </a:rPr>
              <a:t>access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cost</a:t>
            </a:r>
            <a:r>
              <a:rPr sz="2000" smtClean="0">
                <a:latin typeface="Times New Roman"/>
                <a:cs typeface="Times New Roman"/>
              </a:rPr>
              <a:t>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75"/>
              </a:spcBef>
              <a:tabLst>
                <a:tab pos="1155700" algn="l"/>
                <a:tab pos="1156335" algn="l"/>
              </a:tabLst>
            </a:pP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various copies of the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no </a:t>
            </a:r>
            <a:r>
              <a:rPr sz="2000">
                <a:latin typeface="Times New Roman"/>
                <a:cs typeface="Times New Roman"/>
              </a:rPr>
              <a:t>longer</a:t>
            </a:r>
            <a:r>
              <a:rPr sz="2000" spc="-13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agree</a:t>
            </a:r>
            <a:r>
              <a:rPr lang="en-US" sz="2000" dirty="0" smtClean="0">
                <a:latin typeface="Times New Roman"/>
                <a:cs typeface="Times New Roman"/>
              </a:rPr>
              <a:t>-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Inconsistency</a:t>
            </a:r>
            <a:endParaRPr sz="20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612900" marR="511175" lvl="3" indent="-228600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1613535" algn="l"/>
              </a:tabLst>
            </a:pPr>
            <a:r>
              <a:rPr sz="1800" b="1" dirty="0">
                <a:latin typeface="Times New Roman"/>
                <a:cs typeface="Times New Roman"/>
              </a:rPr>
              <a:t>For example </a:t>
            </a:r>
            <a:r>
              <a:rPr sz="1800" dirty="0">
                <a:latin typeface="Times New Roman"/>
                <a:cs typeface="Times New Roman"/>
              </a:rPr>
              <a:t>, a changed customer address </a:t>
            </a:r>
            <a:r>
              <a:rPr sz="1800" spc="-5" dirty="0">
                <a:latin typeface="Times New Roman"/>
                <a:cs typeface="Times New Roman"/>
              </a:rPr>
              <a:t>may </a:t>
            </a:r>
            <a:r>
              <a:rPr sz="1800" dirty="0">
                <a:latin typeface="Times New Roman"/>
                <a:cs typeface="Times New Roman"/>
              </a:rPr>
              <a:t>be reflected in savings-account records but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  elsewhere in 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0200" y="228600"/>
            <a:ext cx="11430000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6E51371-35C7-4DAA-AF93-8E74CDB83084}" type="datetime1">
              <a:rPr lang="en-US" smtClean="0"/>
              <a:pPr marL="12700">
                <a:lnSpc>
                  <a:spcPts val="1240"/>
                </a:lnSpc>
              </a:pPr>
              <a:t>7/26/2020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542" y="282067"/>
            <a:ext cx="6360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Purpose of Database</a:t>
            </a:r>
            <a:r>
              <a:rPr spc="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235810"/>
            <a:ext cx="10861040" cy="421894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Disadvantages </a:t>
            </a:r>
            <a:r>
              <a:rPr sz="2400" dirty="0">
                <a:latin typeface="Times New Roman"/>
                <a:cs typeface="Times New Roman"/>
              </a:rPr>
              <a:t>of this typical file processing 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34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Difficulty in accessing</a:t>
            </a:r>
            <a:r>
              <a:rPr sz="2200" b="1" spc="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endParaRPr sz="2200"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04000"/>
              </a:lnSpc>
              <a:spcBef>
                <a:spcPts val="8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conventional file-processing environments do </a:t>
            </a:r>
            <a:r>
              <a:rPr sz="2000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allow needed </a:t>
            </a:r>
            <a:r>
              <a:rPr sz="2000" spc="-1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retrieved in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convenient and </a:t>
            </a:r>
            <a:r>
              <a:rPr sz="2000" spc="-10" dirty="0">
                <a:latin typeface="Times New Roman"/>
                <a:cs typeface="Times New Roman"/>
              </a:rPr>
              <a:t>efficient </a:t>
            </a:r>
            <a:r>
              <a:rPr sz="2000" spc="-20" dirty="0">
                <a:latin typeface="Times New Roman"/>
                <a:cs typeface="Times New Roman"/>
              </a:rPr>
              <a:t>manner. </a:t>
            </a:r>
            <a:r>
              <a:rPr sz="2000" spc="-5" dirty="0">
                <a:latin typeface="Times New Roman"/>
                <a:cs typeface="Times New Roman"/>
              </a:rPr>
              <a:t>More responsive data-retrieval systems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required for  </a:t>
            </a:r>
            <a:r>
              <a:rPr sz="2000" dirty="0">
                <a:latin typeface="Times New Roman"/>
                <a:cs typeface="Times New Roman"/>
              </a:rPr>
              <a:t>general use and need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write a new program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carry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spc="-5" dirty="0">
                <a:latin typeface="Times New Roman"/>
                <a:cs typeface="Times New Roman"/>
              </a:rPr>
              <a:t>each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task</a:t>
            </a:r>
            <a:endParaRPr sz="2000">
              <a:latin typeface="Times New Roman"/>
              <a:cs typeface="Times New Roman"/>
            </a:endParaRPr>
          </a:p>
          <a:p>
            <a:pPr marL="1612900" marR="6350" indent="-228600" algn="just">
              <a:lnSpc>
                <a:spcPct val="103899"/>
              </a:lnSpc>
              <a:spcBef>
                <a:spcPts val="1275"/>
              </a:spcBef>
            </a:pPr>
            <a:r>
              <a:rPr sz="1800" dirty="0">
                <a:latin typeface="Arial"/>
                <a:cs typeface="Arial"/>
              </a:rPr>
              <a:t>– </a:t>
            </a:r>
            <a:r>
              <a:rPr sz="1800" b="1" dirty="0">
                <a:latin typeface="Times New Roman"/>
                <a:cs typeface="Times New Roman"/>
              </a:rPr>
              <a:t>Example </a:t>
            </a:r>
            <a:r>
              <a:rPr sz="1800" spc="-5" dirty="0">
                <a:latin typeface="Times New Roman"/>
                <a:cs typeface="Times New Roman"/>
              </a:rPr>
              <a:t>Suppose that </a:t>
            </a:r>
            <a:r>
              <a:rPr sz="1800" dirty="0">
                <a:latin typeface="Times New Roman"/>
                <a:cs typeface="Times New Roman"/>
              </a:rPr>
              <a:t>one of </a:t>
            </a:r>
            <a:r>
              <a:rPr sz="1800" spc="-5" dirty="0">
                <a:latin typeface="Times New Roman"/>
                <a:cs typeface="Times New Roman"/>
              </a:rPr>
              <a:t>the bank </a:t>
            </a:r>
            <a:r>
              <a:rPr sz="1800" spc="-10" dirty="0">
                <a:latin typeface="Times New Roman"/>
                <a:cs typeface="Times New Roman"/>
              </a:rPr>
              <a:t>officers </a:t>
            </a:r>
            <a:r>
              <a:rPr sz="1800" dirty="0">
                <a:latin typeface="Times New Roman"/>
                <a:cs typeface="Times New Roman"/>
              </a:rPr>
              <a:t>needs to </a:t>
            </a:r>
            <a:r>
              <a:rPr sz="1800" spc="-5" dirty="0">
                <a:latin typeface="Times New Roman"/>
                <a:cs typeface="Times New Roman"/>
              </a:rPr>
              <a:t>find out </a:t>
            </a:r>
            <a:r>
              <a:rPr sz="1800" dirty="0">
                <a:latin typeface="Times New Roman"/>
                <a:cs typeface="Times New Roman"/>
              </a:rPr>
              <a:t>the names of </a:t>
            </a:r>
            <a:r>
              <a:rPr sz="1800" spc="-5" dirty="0">
                <a:latin typeface="Times New Roman"/>
                <a:cs typeface="Times New Roman"/>
              </a:rPr>
              <a:t>all </a:t>
            </a:r>
            <a:r>
              <a:rPr sz="1800" dirty="0">
                <a:latin typeface="Times New Roman"/>
                <a:cs typeface="Times New Roman"/>
              </a:rPr>
              <a:t>customers </a:t>
            </a:r>
            <a:r>
              <a:rPr sz="1800" spc="-10" dirty="0">
                <a:latin typeface="Times New Roman"/>
                <a:cs typeface="Times New Roman"/>
              </a:rPr>
              <a:t>who  </a:t>
            </a:r>
            <a:r>
              <a:rPr sz="1800" dirty="0">
                <a:latin typeface="Times New Roman"/>
                <a:cs typeface="Times New Roman"/>
              </a:rPr>
              <a:t>live </a:t>
            </a:r>
            <a:r>
              <a:rPr sz="1800" spc="-5" dirty="0">
                <a:latin typeface="Times New Roman"/>
                <a:cs typeface="Times New Roman"/>
              </a:rPr>
              <a:t>within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particular postal-code </a:t>
            </a:r>
            <a:r>
              <a:rPr sz="1800" dirty="0">
                <a:latin typeface="Times New Roman"/>
                <a:cs typeface="Times New Roman"/>
              </a:rPr>
              <a:t>area. The </a:t>
            </a:r>
            <a:r>
              <a:rPr sz="1800" spc="-10" dirty="0">
                <a:latin typeface="Times New Roman"/>
                <a:cs typeface="Times New Roman"/>
              </a:rPr>
              <a:t>officer </a:t>
            </a:r>
            <a:r>
              <a:rPr sz="1800" spc="-5" dirty="0">
                <a:latin typeface="Times New Roman"/>
                <a:cs typeface="Times New Roman"/>
              </a:rPr>
              <a:t>asks the data-processing department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generate  </a:t>
            </a:r>
            <a:r>
              <a:rPr sz="1800" dirty="0">
                <a:latin typeface="Times New Roman"/>
                <a:cs typeface="Times New Roman"/>
              </a:rPr>
              <a:t>such a </a:t>
            </a:r>
            <a:r>
              <a:rPr sz="1800" spc="-5" dirty="0">
                <a:latin typeface="Times New Roman"/>
                <a:cs typeface="Times New Roman"/>
              </a:rPr>
              <a:t>list. Because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designers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original </a:t>
            </a:r>
            <a:r>
              <a:rPr sz="1800" dirty="0">
                <a:latin typeface="Times New Roman"/>
                <a:cs typeface="Times New Roman"/>
              </a:rPr>
              <a:t>system did not anticipate this </a:t>
            </a:r>
            <a:r>
              <a:rPr sz="1800" spc="-5" dirty="0">
                <a:latin typeface="Times New Roman"/>
                <a:cs typeface="Times New Roman"/>
              </a:rPr>
              <a:t>request, there is </a:t>
            </a:r>
            <a:r>
              <a:rPr sz="1800" spc="-15" dirty="0">
                <a:latin typeface="Times New Roman"/>
                <a:cs typeface="Times New Roman"/>
              </a:rPr>
              <a:t>no  </a:t>
            </a:r>
            <a:r>
              <a:rPr sz="1800" dirty="0">
                <a:latin typeface="Times New Roman"/>
                <a:cs typeface="Times New Roman"/>
              </a:rPr>
              <a:t>application program on hand to </a:t>
            </a:r>
            <a:r>
              <a:rPr sz="1800" spc="-5" dirty="0">
                <a:latin typeface="Times New Roman"/>
                <a:cs typeface="Times New Roman"/>
              </a:rPr>
              <a:t>meet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it.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1320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sz="22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isolation</a:t>
            </a:r>
            <a:endParaRPr sz="2200">
              <a:latin typeface="Times New Roman"/>
              <a:cs typeface="Times New Roman"/>
            </a:endParaRPr>
          </a:p>
          <a:p>
            <a:pPr marL="1155700" marR="6350" lvl="2" indent="-228600" algn="just">
              <a:lnSpc>
                <a:spcPct val="104000"/>
              </a:lnSpc>
              <a:spcBef>
                <a:spcPts val="2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Because </a:t>
            </a:r>
            <a:r>
              <a:rPr sz="2000" spc="-5" dirty="0">
                <a:latin typeface="Times New Roman"/>
                <a:cs typeface="Times New Roman"/>
              </a:rPr>
              <a:t>data are scattered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various files, and files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different </a:t>
            </a:r>
            <a:r>
              <a:rPr sz="2000" spc="-5" dirty="0">
                <a:latin typeface="Times New Roman"/>
                <a:cs typeface="Times New Roman"/>
              </a:rPr>
              <a:t>formats, writing </a:t>
            </a:r>
            <a:r>
              <a:rPr sz="2000" dirty="0">
                <a:latin typeface="Times New Roman"/>
                <a:cs typeface="Times New Roman"/>
              </a:rPr>
              <a:t>new  application programs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retrieve the appropriate data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difficult.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2600" y="228600"/>
            <a:ext cx="11277600" cy="5867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1243</TotalTime>
  <Words>3772</Words>
  <Application>Microsoft Office PowerPoint</Application>
  <PresentationFormat>Custom</PresentationFormat>
  <Paragraphs>599</Paragraphs>
  <Slides>62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Algerian</vt:lpstr>
      <vt:lpstr>Arial</vt:lpstr>
      <vt:lpstr>Bradley Hand ITC</vt:lpstr>
      <vt:lpstr>Calibri</vt:lpstr>
      <vt:lpstr>Carlito</vt:lpstr>
      <vt:lpstr>Oswald</vt:lpstr>
      <vt:lpstr>Times New Roman</vt:lpstr>
      <vt:lpstr>Wingdings</vt:lpstr>
      <vt:lpstr>Office Theme</vt:lpstr>
      <vt:lpstr>Paintbrush Picture</vt:lpstr>
      <vt:lpstr>15CSE302 Database Management Systems Lecture 1    Introduction  B.Tech /III Year CSE/V Semester                           L T P C  2 0 2 3                                                             </vt:lpstr>
      <vt:lpstr>Contents</vt:lpstr>
      <vt:lpstr>Chapter 1 </vt:lpstr>
      <vt:lpstr>Contents</vt:lpstr>
      <vt:lpstr>Introduction</vt:lpstr>
      <vt:lpstr>Contents</vt:lpstr>
      <vt:lpstr>Purpose of Database Systems</vt:lpstr>
      <vt:lpstr>Purpose of Database Systems</vt:lpstr>
      <vt:lpstr>Purpose of Database Systems</vt:lpstr>
      <vt:lpstr>Purpose of Database Systems</vt:lpstr>
      <vt:lpstr>Purpose of Database Systems</vt:lpstr>
      <vt:lpstr>Contents</vt:lpstr>
      <vt:lpstr>View of Data</vt:lpstr>
      <vt:lpstr>View of Data</vt:lpstr>
      <vt:lpstr>View of Data</vt:lpstr>
      <vt:lpstr>PowerPoint Presentation</vt:lpstr>
      <vt:lpstr>View of Data</vt:lpstr>
      <vt:lpstr>Chapter 1 </vt:lpstr>
      <vt:lpstr>Contents</vt:lpstr>
      <vt:lpstr>Data Models</vt:lpstr>
      <vt:lpstr>Data Models</vt:lpstr>
      <vt:lpstr>Data Models</vt:lpstr>
      <vt:lpstr>Data Models</vt:lpstr>
      <vt:lpstr>Data Models</vt:lpstr>
      <vt:lpstr>Data Models</vt:lpstr>
      <vt:lpstr>Contents</vt:lpstr>
      <vt:lpstr>Database Languages</vt:lpstr>
      <vt:lpstr>PowerPoint Presentation</vt:lpstr>
      <vt:lpstr>PowerPoint Presentation</vt:lpstr>
      <vt:lpstr>PowerPoint Presentation</vt:lpstr>
      <vt:lpstr>PowerPoint Presentation</vt:lpstr>
      <vt:lpstr>Database Languages</vt:lpstr>
      <vt:lpstr>Database Languages</vt:lpstr>
      <vt:lpstr>Relational Database</vt:lpstr>
      <vt:lpstr>Relational Database</vt:lpstr>
      <vt:lpstr>Relational Database</vt:lpstr>
      <vt:lpstr>Relational Database</vt:lpstr>
      <vt:lpstr>Relational Database</vt:lpstr>
      <vt:lpstr>Contents</vt:lpstr>
      <vt:lpstr>Database Design</vt:lpstr>
      <vt:lpstr>Database Design</vt:lpstr>
      <vt:lpstr>Contents</vt:lpstr>
      <vt:lpstr>Data Storage and Querying</vt:lpstr>
      <vt:lpstr>Data Storage and Querying</vt:lpstr>
      <vt:lpstr>Data Storage and Querying</vt:lpstr>
      <vt:lpstr>Data Storage and Querying</vt:lpstr>
      <vt:lpstr>Transaction Management</vt:lpstr>
      <vt:lpstr>Transaction Management</vt:lpstr>
      <vt:lpstr>Contents</vt:lpstr>
      <vt:lpstr>Database Architecture</vt:lpstr>
      <vt:lpstr>Database Architecture</vt:lpstr>
      <vt:lpstr>Database Architecture</vt:lpstr>
      <vt:lpstr>PowerPoint Presentation</vt:lpstr>
      <vt:lpstr>Contents</vt:lpstr>
      <vt:lpstr>Database Users and Administrators</vt:lpstr>
      <vt:lpstr>Database Users and Administrators</vt:lpstr>
      <vt:lpstr>Database Users and Administrators</vt:lpstr>
      <vt:lpstr>Database Users and Administrators</vt:lpstr>
      <vt:lpstr>Database Users and Administrators</vt:lpstr>
      <vt:lpstr>Summary</vt:lpstr>
      <vt:lpstr>Thank You  Happy to answer any questions ! ! !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Manju Gani</dc:creator>
  <cp:lastModifiedBy>CSE DEPARTMENT</cp:lastModifiedBy>
  <cp:revision>38</cp:revision>
  <dcterms:created xsi:type="dcterms:W3CDTF">2020-07-21T07:26:03Z</dcterms:created>
  <dcterms:modified xsi:type="dcterms:W3CDTF">2020-07-26T07:38:12Z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2020-07-21T00:00:00Z</vt:filetime>
  </property>
</Properties>
</file>