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86" r:id="rId4"/>
    <p:sldId id="28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7" r:id="rId23"/>
    <p:sldId id="278" r:id="rId24"/>
    <p:sldId id="279" r:id="rId25"/>
    <p:sldId id="280" r:id="rId26"/>
    <p:sldId id="281" r:id="rId27"/>
    <p:sldId id="283" r:id="rId28"/>
    <p:sldId id="285" r:id="rId29"/>
    <p:sldId id="284"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59"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7/19/2018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Datapath and its understanding – mips – computer architecture – Session – 10  </a:t>
            </a:r>
            <a:endParaRPr lang="en-IN" sz="3600" dirty="0"/>
          </a:p>
        </p:txBody>
      </p:sp>
      <p:sp>
        <p:nvSpPr>
          <p:cNvPr id="3" name="Subtitle 2"/>
          <p:cNvSpPr>
            <a:spLocks noGrp="1"/>
          </p:cNvSpPr>
          <p:nvPr>
            <p:ph type="subTitle" idx="1"/>
          </p:nvPr>
        </p:nvSpPr>
        <p:spPr/>
        <p:txBody>
          <a:bodyPr/>
          <a:lstStyle/>
          <a:p>
            <a:r>
              <a:rPr lang="en-US" dirty="0" smtClean="0"/>
              <a:t>Shriram K Vasudevan </a:t>
            </a:r>
            <a:endParaRPr lang="en-IN" dirty="0"/>
          </a:p>
        </p:txBody>
      </p:sp>
    </p:spTree>
    <p:extLst>
      <p:ext uri="{BB962C8B-B14F-4D97-AF65-F5344CB8AC3E}">
        <p14:creationId xmlns:p14="http://schemas.microsoft.com/office/powerpoint/2010/main" val="870424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Word (LW)</a:t>
            </a:r>
            <a:endParaRPr lang="en-IN" dirty="0"/>
          </a:p>
        </p:txBody>
      </p:sp>
      <p:sp>
        <p:nvSpPr>
          <p:cNvPr id="4" name="Rectangle 3"/>
          <p:cNvSpPr/>
          <p:nvPr/>
        </p:nvSpPr>
        <p:spPr>
          <a:xfrm>
            <a:off x="2895600" y="1441240"/>
            <a:ext cx="3622040" cy="1015663"/>
          </a:xfrm>
          <a:prstGeom prst="rect">
            <a:avLst/>
          </a:prstGeom>
        </p:spPr>
        <p:txBody>
          <a:bodyPr wrap="square">
            <a:spAutoFit/>
          </a:bodyPr>
          <a:lstStyle/>
          <a:p>
            <a:pPr marL="457200" algn="just">
              <a:lnSpc>
                <a:spcPct val="150000"/>
              </a:lnSpc>
              <a:spcAft>
                <a:spcPts val="0"/>
              </a:spcAft>
            </a:pPr>
            <a:r>
              <a:rPr lang="en-US" sz="2000" b="1" dirty="0" err="1">
                <a:effectLst/>
                <a:latin typeface="Euphemia"/>
                <a:ea typeface="Calibri"/>
                <a:cs typeface="Times New Roman"/>
              </a:rPr>
              <a:t>lw</a:t>
            </a:r>
            <a:r>
              <a:rPr lang="en-US" sz="2000" b="1" dirty="0">
                <a:effectLst/>
                <a:latin typeface="Euphemia"/>
                <a:ea typeface="Calibri"/>
                <a:cs typeface="Times New Roman"/>
              </a:rPr>
              <a:t> $Rt, offset ($Rs)</a:t>
            </a:r>
            <a:endParaRPr lang="en-IN" sz="2000" dirty="0">
              <a:effectLst/>
              <a:latin typeface="Calibri"/>
              <a:ea typeface="Calibri"/>
              <a:cs typeface="Times New Roman"/>
            </a:endParaRPr>
          </a:p>
          <a:p>
            <a:pPr marL="457200" algn="just">
              <a:lnSpc>
                <a:spcPct val="150000"/>
              </a:lnSpc>
              <a:spcAft>
                <a:spcPts val="800"/>
              </a:spcAft>
            </a:pPr>
            <a:r>
              <a:rPr lang="en-US" sz="2000" b="1" dirty="0" err="1">
                <a:effectLst/>
                <a:latin typeface="Euphemia"/>
                <a:ea typeface="Calibri"/>
                <a:cs typeface="Times New Roman"/>
              </a:rPr>
              <a:t>lw</a:t>
            </a:r>
            <a:r>
              <a:rPr lang="en-US" sz="2000" b="1" dirty="0">
                <a:effectLst/>
                <a:latin typeface="Euphemia"/>
                <a:ea typeface="Calibri"/>
                <a:cs typeface="Times New Roman"/>
              </a:rPr>
              <a:t> $to, 15 ($t1) </a:t>
            </a:r>
            <a:endParaRPr lang="en-IN" sz="2000" dirty="0">
              <a:effectLst/>
              <a:latin typeface="Calibri"/>
              <a:ea typeface="Calibri"/>
              <a:cs typeface="Times New Roman"/>
            </a:endParaRPr>
          </a:p>
        </p:txBody>
      </p:sp>
      <p:sp>
        <p:nvSpPr>
          <p:cNvPr id="5" name="Rectangle 4"/>
          <p:cNvSpPr/>
          <p:nvPr/>
        </p:nvSpPr>
        <p:spPr>
          <a:xfrm>
            <a:off x="838200" y="2551837"/>
            <a:ext cx="7391400" cy="1200329"/>
          </a:xfrm>
          <a:prstGeom prst="rect">
            <a:avLst/>
          </a:prstGeom>
        </p:spPr>
        <p:txBody>
          <a:bodyPr wrap="square">
            <a:spAutoFit/>
          </a:bodyPr>
          <a:lstStyle/>
          <a:p>
            <a:pPr marL="285750" indent="-285750">
              <a:buFont typeface="Arial" pitchFamily="34" charset="0"/>
              <a:buChar char="•"/>
            </a:pPr>
            <a:r>
              <a:rPr lang="en-US" dirty="0"/>
              <a:t>Assuming t1 has the content 100 and offset as specified is 15, </a:t>
            </a:r>
            <a:r>
              <a:rPr lang="en-US" dirty="0" err="1"/>
              <a:t>lw</a:t>
            </a:r>
            <a:r>
              <a:rPr lang="en-US" dirty="0"/>
              <a:t> computes the sum as 100 + 15 = 115. </a:t>
            </a:r>
            <a:endParaRPr lang="en-US" dirty="0" smtClean="0"/>
          </a:p>
          <a:p>
            <a:pPr marL="285750" indent="-285750">
              <a:buFont typeface="Arial" pitchFamily="34" charset="0"/>
              <a:buChar char="•"/>
            </a:pPr>
            <a:r>
              <a:rPr lang="en-US" dirty="0" smtClean="0"/>
              <a:t>115 </a:t>
            </a:r>
            <a:r>
              <a:rPr lang="en-US" dirty="0"/>
              <a:t>is the location is which has the data to be loaded to the register t0. Content from the location from 115 shall be now copied to $to. </a:t>
            </a:r>
            <a:endParaRPr lang="en-IN" dirty="0"/>
          </a:p>
        </p:txBody>
      </p:sp>
    </p:spTree>
    <p:extLst>
      <p:ext uri="{BB962C8B-B14F-4D97-AF65-F5344CB8AC3E}">
        <p14:creationId xmlns:p14="http://schemas.microsoft.com/office/powerpoint/2010/main" val="2467452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733334" cy="35914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2133600" y="6114411"/>
            <a:ext cx="5562600" cy="369332"/>
          </a:xfrm>
          <a:prstGeom prst="rect">
            <a:avLst/>
          </a:prstGeom>
        </p:spPr>
        <p:txBody>
          <a:bodyPr wrap="square">
            <a:spAutoFit/>
          </a:bodyPr>
          <a:lstStyle/>
          <a:p>
            <a:r>
              <a:rPr lang="en-US" b="1" dirty="0"/>
              <a:t>Datapath representation for Load instruction</a:t>
            </a:r>
            <a:endParaRPr lang="en-IN" b="1" dirty="0"/>
          </a:p>
        </p:txBody>
      </p:sp>
    </p:spTree>
    <p:extLst>
      <p:ext uri="{BB962C8B-B14F-4D97-AF65-F5344CB8AC3E}">
        <p14:creationId xmlns:p14="http://schemas.microsoft.com/office/powerpoint/2010/main" val="1881484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Understand this!</a:t>
            </a:r>
          </a:p>
          <a:p>
            <a:pPr lvl="0" algn="just"/>
            <a:r>
              <a:rPr lang="en-US" dirty="0"/>
              <a:t>Offset is present in the instruction and is 16 bit wide. It has to be converted to 32 bits and sign extension unit is used for the purpose. </a:t>
            </a:r>
            <a:r>
              <a:rPr lang="en-US" dirty="0" err="1"/>
              <a:t>Eg</a:t>
            </a:r>
            <a:r>
              <a:rPr lang="en-US" dirty="0"/>
              <a:t>. </a:t>
            </a:r>
            <a:r>
              <a:rPr lang="en-US" b="1" dirty="0" err="1"/>
              <a:t>lw</a:t>
            </a:r>
            <a:r>
              <a:rPr lang="en-US" b="1" dirty="0"/>
              <a:t> $to, 15 ($t1)</a:t>
            </a:r>
            <a:r>
              <a:rPr lang="en-IN" dirty="0"/>
              <a:t> </a:t>
            </a:r>
          </a:p>
          <a:p>
            <a:pPr algn="just"/>
            <a:endParaRPr lang="en-IN" dirty="0"/>
          </a:p>
          <a:p>
            <a:pPr lvl="0" algn="just"/>
            <a:r>
              <a:rPr lang="en-US" dirty="0"/>
              <a:t>The register which has the value (in concurrence with the offset) is identified as Rs and the data from Rs is read. </a:t>
            </a:r>
          </a:p>
          <a:p>
            <a:pPr marL="0" lvl="0" indent="0" algn="just">
              <a:buNone/>
            </a:pPr>
            <a:endParaRPr lang="en-IN" dirty="0"/>
          </a:p>
          <a:p>
            <a:pPr lvl="0" algn="just"/>
            <a:r>
              <a:rPr lang="en-US" dirty="0"/>
              <a:t>The Rs data and offset value together gets the result (e.g. 15 from offset and 100 from Rs = 115). 115 is the memory location to be checked for the data to be loaded into the destination register. </a:t>
            </a:r>
            <a:endParaRPr lang="en-US" dirty="0" smtClean="0"/>
          </a:p>
          <a:p>
            <a:pPr marL="0" lvl="0" indent="0" algn="just">
              <a:buNone/>
            </a:pPr>
            <a:endParaRPr lang="en-IN" dirty="0"/>
          </a:p>
          <a:p>
            <a:pPr lvl="0" algn="just"/>
            <a:r>
              <a:rPr lang="en-US" dirty="0"/>
              <a:t>From the location computed the data shall be fetched (retrieved) and loaded into the register specified in the instruction. This is represented in the datapath representation.  </a:t>
            </a:r>
            <a:endParaRPr lang="en-IN" dirty="0"/>
          </a:p>
          <a:p>
            <a:endParaRPr lang="en-IN" dirty="0"/>
          </a:p>
        </p:txBody>
      </p:sp>
    </p:spTree>
    <p:extLst>
      <p:ext uri="{BB962C8B-B14F-4D97-AF65-F5344CB8AC3E}">
        <p14:creationId xmlns:p14="http://schemas.microsoft.com/office/powerpoint/2010/main" val="2957115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Datapath for </a:t>
            </a:r>
            <a:r>
              <a:rPr lang="en-US" dirty="0" err="1" smtClean="0"/>
              <a:t>Storeword</a:t>
            </a:r>
            <a:r>
              <a:rPr lang="en-US" dirty="0" smtClean="0"/>
              <a:t> (SW)</a:t>
            </a:r>
            <a:endParaRPr lang="en-IN" dirty="0"/>
          </a:p>
        </p:txBody>
      </p:sp>
      <p:sp>
        <p:nvSpPr>
          <p:cNvPr id="3" name="Content Placeholder 2"/>
          <p:cNvSpPr>
            <a:spLocks noGrp="1"/>
          </p:cNvSpPr>
          <p:nvPr>
            <p:ph idx="1"/>
          </p:nvPr>
        </p:nvSpPr>
        <p:spPr/>
        <p:txBody>
          <a:bodyPr/>
          <a:lstStyle/>
          <a:p>
            <a:r>
              <a:rPr lang="en-US" dirty="0"/>
              <a:t>SW is complementary for LW. Store word works this way.  (</a:t>
            </a:r>
            <a:r>
              <a:rPr lang="en-US" b="1" dirty="0"/>
              <a:t>SW $Rt, Offset ($Rs)) </a:t>
            </a:r>
            <a:endParaRPr lang="en-IN" dirty="0"/>
          </a:p>
          <a:p>
            <a:pPr lvl="1"/>
            <a:r>
              <a:rPr lang="en-US" dirty="0"/>
              <a:t>The content from a register specified should be loaded into a memory location. </a:t>
            </a:r>
            <a:endParaRPr lang="en-IN" dirty="0"/>
          </a:p>
          <a:p>
            <a:pPr lvl="1"/>
            <a:r>
              <a:rPr lang="en-US" dirty="0"/>
              <a:t>The memory location shall be computed with the offset + register content (As in case of LW). ALU sums up and gets the location to which the content from the source register has to be stored. </a:t>
            </a:r>
            <a:endParaRPr lang="en-IN" dirty="0"/>
          </a:p>
          <a:p>
            <a:pPr lvl="1"/>
            <a:r>
              <a:rPr lang="en-US" dirty="0"/>
              <a:t>Once memory location is identified, the value at Rt shall be stored in the location. </a:t>
            </a:r>
            <a:endParaRPr lang="en-IN" dirty="0"/>
          </a:p>
          <a:p>
            <a:endParaRPr lang="en-IN" dirty="0"/>
          </a:p>
        </p:txBody>
      </p:sp>
    </p:spTree>
    <p:extLst>
      <p:ext uri="{BB962C8B-B14F-4D97-AF65-F5344CB8AC3E}">
        <p14:creationId xmlns:p14="http://schemas.microsoft.com/office/powerpoint/2010/main" val="4046353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we draw as this!</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763000" cy="449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3276599" y="6364162"/>
            <a:ext cx="3159839" cy="369332"/>
          </a:xfrm>
          <a:prstGeom prst="rect">
            <a:avLst/>
          </a:prstGeom>
        </p:spPr>
        <p:txBody>
          <a:bodyPr wrap="none">
            <a:spAutoFit/>
          </a:bodyPr>
          <a:lstStyle/>
          <a:p>
            <a:r>
              <a:rPr lang="en-US" dirty="0"/>
              <a:t>Datapath for </a:t>
            </a:r>
            <a:r>
              <a:rPr lang="en-US" dirty="0" err="1"/>
              <a:t>Storeword</a:t>
            </a:r>
            <a:r>
              <a:rPr lang="en-US" dirty="0"/>
              <a:t> (SW)</a:t>
            </a:r>
            <a:endParaRPr lang="en-IN" dirty="0"/>
          </a:p>
        </p:txBody>
      </p:sp>
    </p:spTree>
    <p:extLst>
      <p:ext uri="{BB962C8B-B14F-4D97-AF65-F5344CB8AC3E}">
        <p14:creationId xmlns:p14="http://schemas.microsoft.com/office/powerpoint/2010/main" val="3244246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Datapath for Immediate Instruction</a:t>
            </a:r>
            <a:endParaRPr lang="en-IN" dirty="0"/>
          </a:p>
        </p:txBody>
      </p:sp>
      <p:sp>
        <p:nvSpPr>
          <p:cNvPr id="6" name="Rectangle 2"/>
          <p:cNvSpPr>
            <a:spLocks noChangeArrowheads="1"/>
          </p:cNvSpPr>
          <p:nvPr/>
        </p:nvSpPr>
        <p:spPr bwMode="auto">
          <a:xfrm>
            <a:off x="34636" y="6927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3"/>
          <p:cNvSpPr>
            <a:spLocks noChangeArrowheads="1"/>
          </p:cNvSpPr>
          <p:nvPr/>
        </p:nvSpPr>
        <p:spPr bwMode="auto">
          <a:xfrm>
            <a:off x="1601229" y="1417999"/>
            <a:ext cx="60108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Euphemia" pitchFamily="34" charset="0"/>
                <a:ea typeface="Calibri" pitchFamily="34" charset="0"/>
                <a:cs typeface="Times New Roman" pitchFamily="18" charset="0"/>
              </a:rPr>
              <a:t>Instruction format: </a:t>
            </a:r>
            <a:r>
              <a:rPr kumimoji="0" lang="en-US" b="1" i="0" u="none" strike="noStrike" cap="none" normalizeH="0" baseline="0" dirty="0" err="1" smtClean="0">
                <a:ln>
                  <a:noFill/>
                </a:ln>
                <a:solidFill>
                  <a:schemeClr val="tx1"/>
                </a:solidFill>
                <a:effectLst/>
                <a:latin typeface="Euphemia" pitchFamily="34" charset="0"/>
                <a:ea typeface="Calibri" pitchFamily="34" charset="0"/>
                <a:cs typeface="Times New Roman" pitchFamily="18" charset="0"/>
              </a:rPr>
              <a:t>addi</a:t>
            </a:r>
            <a:r>
              <a:rPr kumimoji="0" lang="en-US" b="1" i="0" u="none" strike="noStrike" cap="none" normalizeH="0" baseline="0" dirty="0" smtClean="0">
                <a:ln>
                  <a:noFill/>
                </a:ln>
                <a:solidFill>
                  <a:schemeClr val="tx1"/>
                </a:solidFill>
                <a:effectLst/>
                <a:latin typeface="Euphemia" pitchFamily="34" charset="0"/>
                <a:ea typeface="Calibri" pitchFamily="34" charset="0"/>
                <a:cs typeface="Times New Roman" pitchFamily="18" charset="0"/>
              </a:rPr>
              <a:t> $Rs, $Rt, Offset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Euphemia" pitchFamily="34" charset="0"/>
                <a:ea typeface="Calibri" pitchFamily="34" charset="0"/>
                <a:cs typeface="Times New Roman" pitchFamily="18" charset="0"/>
              </a:rPr>
              <a:t>Sample Instruction: </a:t>
            </a:r>
            <a:r>
              <a:rPr kumimoji="0" lang="en-US" b="1" i="0" u="none" strike="noStrike" cap="none" normalizeH="0" baseline="0" dirty="0" err="1" smtClean="0">
                <a:ln>
                  <a:noFill/>
                </a:ln>
                <a:solidFill>
                  <a:schemeClr val="tx1"/>
                </a:solidFill>
                <a:effectLst/>
                <a:latin typeface="Euphemia" pitchFamily="34" charset="0"/>
                <a:ea typeface="Calibri" pitchFamily="34" charset="0"/>
                <a:cs typeface="Times New Roman" pitchFamily="18" charset="0"/>
              </a:rPr>
              <a:t>addi</a:t>
            </a:r>
            <a:r>
              <a:rPr kumimoji="0" lang="en-US" b="1" i="0" u="none" strike="noStrike" cap="none" normalizeH="0" baseline="0" dirty="0" smtClean="0">
                <a:ln>
                  <a:noFill/>
                </a:ln>
                <a:solidFill>
                  <a:schemeClr val="tx1"/>
                </a:solidFill>
                <a:effectLst/>
                <a:latin typeface="Euphemia" pitchFamily="34" charset="0"/>
                <a:ea typeface="Calibri" pitchFamily="34" charset="0"/>
                <a:cs typeface="Times New Roman" pitchFamily="18" charset="0"/>
              </a:rPr>
              <a:t> $t0, $t0, 5 ($t0 = $t0 + 5)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8458200" cy="3886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39188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it complicated!</a:t>
            </a:r>
            <a:endParaRPr lang="en-IN" dirty="0"/>
          </a:p>
        </p:txBody>
      </p:sp>
      <p:sp>
        <p:nvSpPr>
          <p:cNvPr id="3" name="Content Placeholder 2"/>
          <p:cNvSpPr>
            <a:spLocks noGrp="1"/>
          </p:cNvSpPr>
          <p:nvPr>
            <p:ph idx="1"/>
          </p:nvPr>
        </p:nvSpPr>
        <p:spPr/>
        <p:txBody>
          <a:bodyPr/>
          <a:lstStyle/>
          <a:p>
            <a:r>
              <a:rPr lang="en-IN" b="1" dirty="0"/>
              <a:t>Single datapath – An approach to be appreciated. </a:t>
            </a:r>
            <a:endParaRPr lang="en-IN" b="1" dirty="0" smtClean="0"/>
          </a:p>
          <a:p>
            <a:r>
              <a:rPr lang="en-US" dirty="0" smtClean="0"/>
              <a:t>Can’t have multiple </a:t>
            </a:r>
            <a:r>
              <a:rPr lang="en-US" dirty="0" err="1" smtClean="0"/>
              <a:t>datapaths</a:t>
            </a:r>
            <a:r>
              <a:rPr lang="en-US" dirty="0" smtClean="0"/>
              <a:t> for multiple instructions. </a:t>
            </a:r>
          </a:p>
          <a:p>
            <a:r>
              <a:rPr lang="en-US" dirty="0" smtClean="0"/>
              <a:t>Cost would be more. </a:t>
            </a:r>
          </a:p>
          <a:p>
            <a:r>
              <a:rPr lang="en-US" dirty="0" smtClean="0"/>
              <a:t>Complexity would be fairly high! </a:t>
            </a:r>
          </a:p>
          <a:p>
            <a:r>
              <a:rPr lang="en-US" dirty="0" smtClean="0"/>
              <a:t>So, a single datapath should support all the instructions! </a:t>
            </a:r>
            <a:endParaRPr lang="en-IN" dirty="0"/>
          </a:p>
        </p:txBody>
      </p:sp>
      <p:sp>
        <p:nvSpPr>
          <p:cNvPr id="4" name="TextBox 3"/>
          <p:cNvSpPr txBox="1"/>
          <p:nvPr/>
        </p:nvSpPr>
        <p:spPr>
          <a:xfrm>
            <a:off x="1219200" y="4191000"/>
            <a:ext cx="6483927" cy="156966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400" b="1" dirty="0" smtClean="0">
                <a:solidFill>
                  <a:srgbClr val="FF0000"/>
                </a:solidFill>
              </a:rPr>
              <a:t>LET US SEE THAT IN NEXT SESSION!!! </a:t>
            </a:r>
            <a:r>
              <a:rPr lang="en-US" sz="2400" b="1" dirty="0" smtClean="0">
                <a:solidFill>
                  <a:srgbClr val="FF0000"/>
                </a:solidFill>
                <a:sym typeface="Wingdings" pitchFamily="2" charset="2"/>
              </a:rPr>
              <a:t></a:t>
            </a:r>
          </a:p>
          <a:p>
            <a:r>
              <a:rPr lang="en-US" sz="2400" b="1" dirty="0" smtClean="0">
                <a:solidFill>
                  <a:srgbClr val="FF0000"/>
                </a:solidFill>
                <a:sym typeface="Wingdings" pitchFamily="2" charset="2"/>
              </a:rPr>
              <a:t>		THANK YOU </a:t>
            </a:r>
          </a:p>
          <a:p>
            <a:r>
              <a:rPr lang="en-US" sz="2400" b="1" dirty="0" smtClean="0">
                <a:solidFill>
                  <a:srgbClr val="FF0000"/>
                </a:solidFill>
                <a:sym typeface="Wingdings" pitchFamily="2" charset="2"/>
              </a:rPr>
              <a:t>	SHRIRAM K VASUDEVAN </a:t>
            </a:r>
          </a:p>
          <a:p>
            <a:endParaRPr lang="en-IN" sz="2400" b="1" dirty="0">
              <a:solidFill>
                <a:srgbClr val="FF0000"/>
              </a:solidFill>
            </a:endParaRPr>
          </a:p>
        </p:txBody>
      </p:sp>
    </p:spTree>
    <p:extLst>
      <p:ext uri="{BB962C8B-B14F-4D97-AF65-F5344CB8AC3E}">
        <p14:creationId xmlns:p14="http://schemas.microsoft.com/office/powerpoint/2010/main" val="4262761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Datapath and its understanding – mips – computer architecture – Session – 11</a:t>
            </a:r>
            <a:endParaRPr lang="en-IN" sz="3600" dirty="0"/>
          </a:p>
        </p:txBody>
      </p:sp>
      <p:sp>
        <p:nvSpPr>
          <p:cNvPr id="3" name="Subtitle 2"/>
          <p:cNvSpPr>
            <a:spLocks noGrp="1"/>
          </p:cNvSpPr>
          <p:nvPr>
            <p:ph type="subTitle" idx="1"/>
          </p:nvPr>
        </p:nvSpPr>
        <p:spPr/>
        <p:txBody>
          <a:bodyPr/>
          <a:lstStyle/>
          <a:p>
            <a:r>
              <a:rPr lang="en-US" dirty="0" smtClean="0"/>
              <a:t>Shriram K Vasudevan </a:t>
            </a:r>
            <a:endParaRPr lang="en-IN" dirty="0"/>
          </a:p>
        </p:txBody>
      </p:sp>
    </p:spTree>
    <p:extLst>
      <p:ext uri="{BB962C8B-B14F-4D97-AF65-F5344CB8AC3E}">
        <p14:creationId xmlns:p14="http://schemas.microsoft.com/office/powerpoint/2010/main" val="1639916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datapath – An appreciable approach </a:t>
            </a:r>
            <a:endParaRPr lang="en-IN" dirty="0"/>
          </a:p>
        </p:txBody>
      </p:sp>
      <p:sp>
        <p:nvSpPr>
          <p:cNvPr id="3" name="Content Placeholder 2"/>
          <p:cNvSpPr>
            <a:spLocks noGrp="1"/>
          </p:cNvSpPr>
          <p:nvPr>
            <p:ph idx="1"/>
          </p:nvPr>
        </p:nvSpPr>
        <p:spPr>
          <a:xfrm>
            <a:off x="381000" y="1600200"/>
            <a:ext cx="8229600" cy="4876800"/>
          </a:xfrm>
        </p:spPr>
        <p:txBody>
          <a:bodyPr/>
          <a:lstStyle/>
          <a:p>
            <a:r>
              <a:rPr lang="en-US" dirty="0" smtClean="0"/>
              <a:t>Multiplexors needed! No other go! </a:t>
            </a:r>
          </a:p>
          <a:p>
            <a:r>
              <a:rPr lang="en-US" dirty="0" smtClean="0"/>
              <a:t>Signals – We shall explain later! But, know the names. </a:t>
            </a:r>
          </a:p>
          <a:p>
            <a:pPr lvl="1"/>
            <a:r>
              <a:rPr lang="en-US" dirty="0" err="1"/>
              <a:t>RegWrite</a:t>
            </a:r>
            <a:r>
              <a:rPr lang="en-US" dirty="0"/>
              <a:t> – Register Write Signal. </a:t>
            </a:r>
            <a:endParaRPr lang="en-IN" dirty="0"/>
          </a:p>
          <a:p>
            <a:pPr lvl="1"/>
            <a:r>
              <a:rPr lang="en-US" dirty="0"/>
              <a:t>ALUSRC – ALU source. </a:t>
            </a:r>
            <a:endParaRPr lang="en-IN" dirty="0"/>
          </a:p>
          <a:p>
            <a:pPr lvl="1"/>
            <a:r>
              <a:rPr lang="en-US" dirty="0" err="1"/>
              <a:t>MemRead</a:t>
            </a:r>
            <a:r>
              <a:rPr lang="en-US" dirty="0"/>
              <a:t> – Memory Read. </a:t>
            </a:r>
            <a:endParaRPr lang="en-IN" dirty="0"/>
          </a:p>
          <a:p>
            <a:pPr lvl="1"/>
            <a:r>
              <a:rPr lang="en-US" dirty="0" err="1"/>
              <a:t>MemWrite</a:t>
            </a:r>
            <a:r>
              <a:rPr lang="en-US" dirty="0"/>
              <a:t> – Memory Write. </a:t>
            </a:r>
            <a:endParaRPr lang="en-IN" dirty="0"/>
          </a:p>
          <a:p>
            <a:pPr lvl="1"/>
            <a:r>
              <a:rPr lang="en-US" dirty="0" err="1"/>
              <a:t>MemtoReg</a:t>
            </a:r>
            <a:r>
              <a:rPr lang="en-US" dirty="0"/>
              <a:t> – Memory to Register. </a:t>
            </a:r>
            <a:endParaRPr lang="en-IN" dirty="0"/>
          </a:p>
          <a:p>
            <a:endParaRPr lang="en-IN" dirty="0"/>
          </a:p>
        </p:txBody>
      </p:sp>
    </p:spTree>
    <p:extLst>
      <p:ext uri="{BB962C8B-B14F-4D97-AF65-F5344CB8AC3E}">
        <p14:creationId xmlns:p14="http://schemas.microsoft.com/office/powerpoint/2010/main" val="3460066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us see the versatile datapath!!!</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713663" cy="3131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2667000" y="5029200"/>
            <a:ext cx="4572000" cy="1477328"/>
          </a:xfrm>
          <a:prstGeom prst="rect">
            <a:avLst/>
          </a:prstGeom>
        </p:spPr>
        <p:txBody>
          <a:bodyPr>
            <a:spAutoFit/>
          </a:bodyPr>
          <a:lstStyle/>
          <a:p>
            <a:pPr marL="800100" lvl="1" indent="-342900">
              <a:buFont typeface="+mj-lt"/>
              <a:buAutoNum type="arabicPeriod"/>
            </a:pPr>
            <a:r>
              <a:rPr lang="en-US" dirty="0" err="1"/>
              <a:t>RegWrite</a:t>
            </a:r>
            <a:r>
              <a:rPr lang="en-US" dirty="0"/>
              <a:t> – Register Write Signal. </a:t>
            </a:r>
            <a:endParaRPr lang="en-IN" dirty="0"/>
          </a:p>
          <a:p>
            <a:pPr marL="800100" lvl="1" indent="-342900">
              <a:buFont typeface="+mj-lt"/>
              <a:buAutoNum type="arabicPeriod"/>
            </a:pPr>
            <a:r>
              <a:rPr lang="en-US" dirty="0"/>
              <a:t>ALUSRC – ALU source. </a:t>
            </a:r>
            <a:endParaRPr lang="en-IN" dirty="0"/>
          </a:p>
          <a:p>
            <a:pPr marL="800100" lvl="1" indent="-342900">
              <a:buFont typeface="+mj-lt"/>
              <a:buAutoNum type="arabicPeriod"/>
            </a:pPr>
            <a:r>
              <a:rPr lang="en-US" dirty="0" err="1"/>
              <a:t>MemRead</a:t>
            </a:r>
            <a:r>
              <a:rPr lang="en-US" dirty="0"/>
              <a:t> – Memory Read. </a:t>
            </a:r>
            <a:endParaRPr lang="en-IN" dirty="0"/>
          </a:p>
          <a:p>
            <a:pPr marL="800100" lvl="1" indent="-342900">
              <a:buFont typeface="+mj-lt"/>
              <a:buAutoNum type="arabicPeriod"/>
            </a:pPr>
            <a:r>
              <a:rPr lang="en-US" dirty="0" err="1"/>
              <a:t>MemWrite</a:t>
            </a:r>
            <a:r>
              <a:rPr lang="en-US" dirty="0"/>
              <a:t> – Memory Write. </a:t>
            </a:r>
            <a:endParaRPr lang="en-IN" dirty="0"/>
          </a:p>
          <a:p>
            <a:pPr marL="800100" lvl="1" indent="-342900">
              <a:buFont typeface="+mj-lt"/>
              <a:buAutoNum type="arabicPeriod"/>
            </a:pPr>
            <a:r>
              <a:rPr lang="en-US" dirty="0" err="1"/>
              <a:t>MemtoReg</a:t>
            </a:r>
            <a:r>
              <a:rPr lang="en-US" dirty="0"/>
              <a:t> – Memory to Register.</a:t>
            </a:r>
            <a:endParaRPr lang="en-IN" dirty="0"/>
          </a:p>
        </p:txBody>
      </p:sp>
    </p:spTree>
    <p:extLst>
      <p:ext uri="{BB962C8B-B14F-4D97-AF65-F5344CB8AC3E}">
        <p14:creationId xmlns:p14="http://schemas.microsoft.com/office/powerpoint/2010/main" val="3502250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lstStyle/>
          <a:p>
            <a:pPr lvl="0"/>
            <a:r>
              <a:rPr lang="en-US" dirty="0"/>
              <a:t>What a data path is all about? </a:t>
            </a:r>
            <a:endParaRPr lang="en-IN" dirty="0"/>
          </a:p>
          <a:p>
            <a:pPr lvl="0"/>
            <a:r>
              <a:rPr lang="en-US" dirty="0"/>
              <a:t>Major elements in the data path. </a:t>
            </a:r>
            <a:endParaRPr lang="en-IN" dirty="0"/>
          </a:p>
          <a:p>
            <a:pPr lvl="0"/>
            <a:r>
              <a:rPr lang="en-US" dirty="0"/>
              <a:t>Building a simple datapath for instructions. </a:t>
            </a:r>
            <a:endParaRPr lang="en-IN" dirty="0"/>
          </a:p>
          <a:p>
            <a:pPr lvl="0"/>
            <a:r>
              <a:rPr lang="en-US" dirty="0"/>
              <a:t>Branching and related hardware requirements for datapath. </a:t>
            </a:r>
            <a:endParaRPr lang="en-IN" dirty="0"/>
          </a:p>
          <a:p>
            <a:pPr lvl="0"/>
            <a:r>
              <a:rPr lang="en-US" dirty="0"/>
              <a:t>Building a comprehensive datapath. </a:t>
            </a:r>
            <a:endParaRPr lang="en-IN" dirty="0"/>
          </a:p>
          <a:p>
            <a:pPr lvl="0"/>
            <a:r>
              <a:rPr lang="en-US" dirty="0"/>
              <a:t>Tracing the datapath for instructions from the comprehensive datapath </a:t>
            </a:r>
            <a:endParaRPr lang="en-IN" dirty="0"/>
          </a:p>
          <a:p>
            <a:endParaRPr lang="en-IN" dirty="0"/>
          </a:p>
        </p:txBody>
      </p:sp>
    </p:spTree>
    <p:extLst>
      <p:ext uri="{BB962C8B-B14F-4D97-AF65-F5344CB8AC3E}">
        <p14:creationId xmlns:p14="http://schemas.microsoft.com/office/powerpoint/2010/main" val="5762690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starts fun! Lets trace the path! </a:t>
            </a:r>
            <a:endParaRPr lang="en-IN" dirty="0"/>
          </a:p>
        </p:txBody>
      </p:sp>
      <p:sp>
        <p:nvSpPr>
          <p:cNvPr id="3" name="Content Placeholder 2"/>
          <p:cNvSpPr>
            <a:spLocks noGrp="1"/>
          </p:cNvSpPr>
          <p:nvPr>
            <p:ph idx="1"/>
          </p:nvPr>
        </p:nvSpPr>
        <p:spPr/>
        <p:txBody>
          <a:bodyPr/>
          <a:lstStyle/>
          <a:p>
            <a:r>
              <a:rPr lang="en-US" dirty="0" smtClean="0"/>
              <a:t>Tracing R Type (ADD Instruction, for an instance)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10491" y="2590800"/>
            <a:ext cx="7713663" cy="3131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24346" y="2556164"/>
            <a:ext cx="7699808" cy="31664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2971800" y="5943600"/>
            <a:ext cx="4724400" cy="369332"/>
          </a:xfrm>
          <a:prstGeom prst="rect">
            <a:avLst/>
          </a:prstGeom>
          <a:noFill/>
        </p:spPr>
        <p:txBody>
          <a:bodyPr wrap="square" rtlCol="0">
            <a:spAutoFit/>
          </a:bodyPr>
          <a:lstStyle/>
          <a:p>
            <a:r>
              <a:rPr lang="en-US" b="1" dirty="0" smtClean="0"/>
              <a:t>R TYPE (ADD) FROM DATAPATH</a:t>
            </a:r>
            <a:endParaRPr lang="en-IN" b="1" dirty="0"/>
          </a:p>
        </p:txBody>
      </p:sp>
    </p:spTree>
    <p:extLst>
      <p:ext uri="{BB962C8B-B14F-4D97-AF65-F5344CB8AC3E}">
        <p14:creationId xmlns:p14="http://schemas.microsoft.com/office/powerpoint/2010/main" val="290690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Tracing LW from the versatile datapath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7713663" cy="3131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75855" y="2272144"/>
            <a:ext cx="7699808" cy="3145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2971800" y="5629686"/>
            <a:ext cx="4724400" cy="369332"/>
          </a:xfrm>
          <a:prstGeom prst="rect">
            <a:avLst/>
          </a:prstGeom>
          <a:noFill/>
        </p:spPr>
        <p:txBody>
          <a:bodyPr wrap="square" rtlCol="0">
            <a:spAutoFit/>
          </a:bodyPr>
          <a:lstStyle/>
          <a:p>
            <a:r>
              <a:rPr lang="en-US" b="1" dirty="0" smtClean="0"/>
              <a:t>LW  TRACE FROM DATAPATH</a:t>
            </a:r>
            <a:endParaRPr lang="en-IN" b="1" dirty="0"/>
          </a:p>
        </p:txBody>
      </p:sp>
      <p:sp>
        <p:nvSpPr>
          <p:cNvPr id="7" name="Rectangle 6"/>
          <p:cNvSpPr/>
          <p:nvPr/>
        </p:nvSpPr>
        <p:spPr>
          <a:xfrm>
            <a:off x="1002592" y="6317673"/>
            <a:ext cx="7473071" cy="369332"/>
          </a:xfrm>
          <a:prstGeom prst="rect">
            <a:avLst/>
          </a:prstGeom>
        </p:spPr>
        <p:txBody>
          <a:bodyPr wrap="none">
            <a:spAutoFit/>
          </a:bodyPr>
          <a:lstStyle/>
          <a:p>
            <a:r>
              <a:rPr lang="en-IN" b="1" dirty="0">
                <a:solidFill>
                  <a:srgbClr val="FF0000"/>
                </a:solidFill>
              </a:rPr>
              <a:t>Data path and Branching </a:t>
            </a:r>
            <a:r>
              <a:rPr lang="en-IN" b="1" dirty="0" smtClean="0">
                <a:solidFill>
                  <a:srgbClr val="FF0000"/>
                </a:solidFill>
              </a:rPr>
              <a:t>! Lets see in the next session, Thank You</a:t>
            </a:r>
            <a:endParaRPr lang="en-IN" dirty="0">
              <a:solidFill>
                <a:srgbClr val="FF0000"/>
              </a:solidFill>
            </a:endParaRPr>
          </a:p>
        </p:txBody>
      </p:sp>
    </p:spTree>
    <p:extLst>
      <p:ext uri="{BB962C8B-B14F-4D97-AF65-F5344CB8AC3E}">
        <p14:creationId xmlns:p14="http://schemas.microsoft.com/office/powerpoint/2010/main" val="417067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Datapath and its understanding – mips – computer architecture – Session – 3</a:t>
            </a:r>
            <a:endParaRPr lang="en-IN" sz="3600" dirty="0"/>
          </a:p>
        </p:txBody>
      </p:sp>
      <p:sp>
        <p:nvSpPr>
          <p:cNvPr id="3" name="Subtitle 2"/>
          <p:cNvSpPr>
            <a:spLocks noGrp="1"/>
          </p:cNvSpPr>
          <p:nvPr>
            <p:ph type="subTitle" idx="1"/>
          </p:nvPr>
        </p:nvSpPr>
        <p:spPr/>
        <p:txBody>
          <a:bodyPr/>
          <a:lstStyle/>
          <a:p>
            <a:r>
              <a:rPr lang="en-US" dirty="0" smtClean="0"/>
              <a:t>Shriram K Vasudevan </a:t>
            </a:r>
            <a:endParaRPr lang="en-IN" dirty="0"/>
          </a:p>
        </p:txBody>
      </p:sp>
    </p:spTree>
    <p:extLst>
      <p:ext uri="{BB962C8B-B14F-4D97-AF65-F5344CB8AC3E}">
        <p14:creationId xmlns:p14="http://schemas.microsoft.com/office/powerpoint/2010/main" val="1048179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 A tough zone!</a:t>
            </a:r>
            <a:endParaRPr lang="en-IN" dirty="0"/>
          </a:p>
        </p:txBody>
      </p:sp>
      <p:sp>
        <p:nvSpPr>
          <p:cNvPr id="3" name="Content Placeholder 2"/>
          <p:cNvSpPr>
            <a:spLocks noGrp="1"/>
          </p:cNvSpPr>
          <p:nvPr>
            <p:ph idx="1"/>
          </p:nvPr>
        </p:nvSpPr>
        <p:spPr/>
        <p:txBody>
          <a:bodyPr>
            <a:normAutofit lnSpcReduction="10000"/>
          </a:bodyPr>
          <a:lstStyle/>
          <a:p>
            <a:r>
              <a:rPr lang="en-US" dirty="0"/>
              <a:t>The instruction to be analyzed is BEQ for establishing a basic understanding about branching operation</a:t>
            </a:r>
            <a:r>
              <a:rPr lang="en-US" dirty="0" smtClean="0"/>
              <a:t>.</a:t>
            </a:r>
          </a:p>
          <a:p>
            <a:r>
              <a:rPr lang="en-US" dirty="0" smtClean="0"/>
              <a:t>BEQ </a:t>
            </a:r>
            <a:r>
              <a:rPr lang="en-US" dirty="0"/>
              <a:t>is expanded as branch if equal. </a:t>
            </a:r>
            <a:endParaRPr lang="en-US" dirty="0" smtClean="0"/>
          </a:p>
          <a:p>
            <a:r>
              <a:rPr lang="en-US" dirty="0" smtClean="0"/>
              <a:t>So</a:t>
            </a:r>
            <a:r>
              <a:rPr lang="en-US" dirty="0"/>
              <a:t>, the story is simple. </a:t>
            </a:r>
            <a:endParaRPr lang="en-US" dirty="0" smtClean="0"/>
          </a:p>
          <a:p>
            <a:r>
              <a:rPr lang="en-US" dirty="0" smtClean="0"/>
              <a:t>Two </a:t>
            </a:r>
            <a:r>
              <a:rPr lang="en-US" dirty="0"/>
              <a:t>registers are to be compared. There would be an offset made available as part of instruction and it shall help in computing target address to which the branch has to be taken. It also becomes important to understand if the branching would be taken or would the execution be sequential? </a:t>
            </a:r>
            <a:endParaRPr lang="en-US" dirty="0" smtClean="0"/>
          </a:p>
          <a:p>
            <a:r>
              <a:rPr lang="en-US" dirty="0" smtClean="0"/>
              <a:t>So</a:t>
            </a:r>
            <a:r>
              <a:rPr lang="en-US" dirty="0"/>
              <a:t>, the challenges are</a:t>
            </a:r>
            <a:endParaRPr lang="en-IN" dirty="0"/>
          </a:p>
          <a:p>
            <a:pPr lvl="1"/>
            <a:r>
              <a:rPr lang="en-US" dirty="0"/>
              <a:t>Compute the branch target address. </a:t>
            </a:r>
            <a:endParaRPr lang="en-IN" dirty="0"/>
          </a:p>
          <a:p>
            <a:pPr lvl="1"/>
            <a:r>
              <a:rPr lang="en-US" dirty="0"/>
              <a:t>Identify if the branching is really taken or not. </a:t>
            </a:r>
            <a:endParaRPr lang="en-IN" dirty="0"/>
          </a:p>
          <a:p>
            <a:endParaRPr lang="en-IN" dirty="0"/>
          </a:p>
        </p:txBody>
      </p:sp>
    </p:spTree>
    <p:extLst>
      <p:ext uri="{BB962C8B-B14F-4D97-AF65-F5344CB8AC3E}">
        <p14:creationId xmlns:p14="http://schemas.microsoft.com/office/powerpoint/2010/main" val="12060263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 this! </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3578473"/>
            <a:ext cx="2505425" cy="990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362199"/>
            <a:ext cx="4337685" cy="34232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5673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Complex Datapath With Branching Support!!!!</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229600" cy="45108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965717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the data path for ADD </a:t>
            </a:r>
            <a:r>
              <a:rPr lang="en-US" dirty="0" smtClean="0"/>
              <a:t>instruction </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229600" cy="45108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281668" y="1631513"/>
            <a:ext cx="8372475" cy="4905375"/>
          </a:xfrm>
          <a:prstGeom prst="rect">
            <a:avLst/>
          </a:prstGeom>
        </p:spPr>
      </p:pic>
    </p:spTree>
    <p:extLst>
      <p:ext uri="{BB962C8B-B14F-4D97-AF65-F5344CB8AC3E}">
        <p14:creationId xmlns:p14="http://schemas.microsoft.com/office/powerpoint/2010/main" val="67697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the data path for </a:t>
            </a:r>
            <a:r>
              <a:rPr lang="en-US" dirty="0" smtClean="0"/>
              <a:t>LW instruction </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229600" cy="45108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366712" y="1796143"/>
            <a:ext cx="8410575" cy="4695825"/>
          </a:xfrm>
          <a:prstGeom prst="rect">
            <a:avLst/>
          </a:prstGeom>
        </p:spPr>
      </p:pic>
    </p:spTree>
    <p:extLst>
      <p:ext uri="{BB962C8B-B14F-4D97-AF65-F5344CB8AC3E}">
        <p14:creationId xmlns:p14="http://schemas.microsoft.com/office/powerpoint/2010/main" val="160606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the data path for S</a:t>
            </a:r>
            <a:r>
              <a:rPr lang="en-US" dirty="0" smtClean="0"/>
              <a:t>W instruction </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229600" cy="45108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28800"/>
            <a:ext cx="8229600" cy="449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5145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the data path for </a:t>
            </a:r>
            <a:r>
              <a:rPr lang="en-US" dirty="0" smtClean="0"/>
              <a:t>Branching instruction (</a:t>
            </a:r>
            <a:r>
              <a:rPr lang="en-US" b="1" dirty="0" smtClean="0"/>
              <a:t>BEQ </a:t>
            </a:r>
            <a:r>
              <a:rPr lang="en-US" b="1" dirty="0"/>
              <a:t>path </a:t>
            </a:r>
            <a:r>
              <a:rPr lang="en-US" b="1" dirty="0" smtClean="0"/>
              <a:t>trace) </a:t>
            </a:r>
            <a:endParaRPr lang="en-IN" dirty="0"/>
          </a:p>
        </p:txBody>
      </p:sp>
      <p:pic>
        <p:nvPicPr>
          <p:cNvPr id="4"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229600" cy="45108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40327" y="1683327"/>
            <a:ext cx="8229600" cy="45038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5570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Remember this – a </a:t>
            </a:r>
            <a:r>
              <a:rPr lang="en-IN" dirty="0"/>
              <a:t>m</a:t>
            </a:r>
            <a:r>
              <a:rPr lang="en-IN" dirty="0" smtClean="0"/>
              <a:t>ust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8488" y="1371600"/>
            <a:ext cx="5562600" cy="2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243516"/>
            <a:ext cx="3691472" cy="234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99788" y="4209988"/>
            <a:ext cx="4363212" cy="25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36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4191000"/>
            <a:ext cx="6483927" cy="156966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400" b="1" dirty="0" smtClean="0">
                <a:solidFill>
                  <a:srgbClr val="FF0000"/>
                </a:solidFill>
              </a:rPr>
              <a:t>LET US SEE THAT IN NEXT SESSION!!! </a:t>
            </a:r>
            <a:r>
              <a:rPr lang="en-US" sz="2400" b="1" dirty="0" smtClean="0">
                <a:solidFill>
                  <a:srgbClr val="FF0000"/>
                </a:solidFill>
                <a:sym typeface="Wingdings" pitchFamily="2" charset="2"/>
              </a:rPr>
              <a:t></a:t>
            </a:r>
          </a:p>
          <a:p>
            <a:r>
              <a:rPr lang="en-US" sz="2400" b="1" dirty="0" smtClean="0">
                <a:solidFill>
                  <a:srgbClr val="FF0000"/>
                </a:solidFill>
                <a:sym typeface="Wingdings" pitchFamily="2" charset="2"/>
              </a:rPr>
              <a:t>		THANK YOU </a:t>
            </a:r>
          </a:p>
          <a:p>
            <a:r>
              <a:rPr lang="en-US" sz="2400" b="1" dirty="0" smtClean="0">
                <a:solidFill>
                  <a:srgbClr val="FF0000"/>
                </a:solidFill>
                <a:sym typeface="Wingdings" pitchFamily="2" charset="2"/>
              </a:rPr>
              <a:t>	SHRIRAM K VASUDEVAN </a:t>
            </a:r>
          </a:p>
          <a:p>
            <a:endParaRPr lang="en-IN" sz="2400" b="1" dirty="0">
              <a:solidFill>
                <a:srgbClr val="FF0000"/>
              </a:solidFill>
            </a:endParaRPr>
          </a:p>
        </p:txBody>
      </p:sp>
    </p:spTree>
    <p:extLst>
      <p:ext uri="{BB962C8B-B14F-4D97-AF65-F5344CB8AC3E}">
        <p14:creationId xmlns:p14="http://schemas.microsoft.com/office/powerpoint/2010/main" val="812795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mtClean="0"/>
              <a:t>Contd.,</a:t>
            </a:r>
          </a:p>
        </p:txBody>
      </p:sp>
      <p:sp>
        <p:nvSpPr>
          <p:cNvPr id="3" name="Content Placeholder 2"/>
          <p:cNvSpPr>
            <a:spLocks noGrp="1"/>
          </p:cNvSpPr>
          <p:nvPr>
            <p:ph idx="1"/>
          </p:nvPr>
        </p:nvSpPr>
        <p:spPr/>
        <p:txBody>
          <a:bodyPr rtlCol="0">
            <a:normAutofit/>
          </a:bodyPr>
          <a:lstStyle/>
          <a:p>
            <a:pPr>
              <a:defRPr/>
            </a:pPr>
            <a:r>
              <a:rPr lang="en-US" sz="1800" dirty="0">
                <a:latin typeface="Ebrima" panose="02000000000000000000" pitchFamily="2" charset="0"/>
                <a:ea typeface="Ebrima" panose="02000000000000000000" pitchFamily="2" charset="0"/>
                <a:cs typeface="Ebrima" panose="02000000000000000000" pitchFamily="2" charset="0"/>
              </a:rPr>
              <a:t>A state element has </a:t>
            </a:r>
            <a:r>
              <a:rPr lang="en-US" sz="1800" dirty="0">
                <a:solidFill>
                  <a:schemeClr val="accent2">
                    <a:lumMod val="50000"/>
                  </a:schemeClr>
                </a:solidFill>
                <a:latin typeface="Ebrima" panose="02000000000000000000" pitchFamily="2" charset="0"/>
                <a:ea typeface="Ebrima" panose="02000000000000000000" pitchFamily="2" charset="0"/>
                <a:cs typeface="Ebrima" panose="02000000000000000000" pitchFamily="2" charset="0"/>
              </a:rPr>
              <a:t>at least two inputs and one output. </a:t>
            </a:r>
          </a:p>
          <a:p>
            <a:pPr>
              <a:defRPr/>
            </a:pPr>
            <a:r>
              <a:rPr lang="en-US" sz="1800" dirty="0">
                <a:latin typeface="Ebrima" panose="02000000000000000000" pitchFamily="2" charset="0"/>
                <a:ea typeface="Ebrima" panose="02000000000000000000" pitchFamily="2" charset="0"/>
                <a:cs typeface="Ebrima" panose="02000000000000000000" pitchFamily="2" charset="0"/>
              </a:rPr>
              <a:t>The required inputs are the </a:t>
            </a:r>
            <a:r>
              <a:rPr lang="en-US" sz="1800" b="1" dirty="0">
                <a:solidFill>
                  <a:srgbClr val="FF0000"/>
                </a:solidFill>
                <a:latin typeface="Ebrima" panose="02000000000000000000" pitchFamily="2" charset="0"/>
                <a:ea typeface="Ebrima" panose="02000000000000000000" pitchFamily="2" charset="0"/>
                <a:cs typeface="Ebrima" panose="02000000000000000000" pitchFamily="2" charset="0"/>
              </a:rPr>
              <a:t>data value to be written into the element </a:t>
            </a:r>
            <a:r>
              <a:rPr lang="en-US" sz="1800" b="1" dirty="0">
                <a:solidFill>
                  <a:srgbClr val="00B050"/>
                </a:solidFill>
                <a:latin typeface="Ebrima" panose="02000000000000000000" pitchFamily="2" charset="0"/>
                <a:ea typeface="Ebrima" panose="02000000000000000000" pitchFamily="2" charset="0"/>
                <a:cs typeface="Ebrima" panose="02000000000000000000" pitchFamily="2" charset="0"/>
              </a:rPr>
              <a:t>and the clock</a:t>
            </a:r>
            <a:r>
              <a:rPr lang="en-US" sz="1800" b="1" dirty="0">
                <a:solidFill>
                  <a:srgbClr val="FF0000"/>
                </a:solidFill>
                <a:latin typeface="Ebrima" panose="02000000000000000000" pitchFamily="2" charset="0"/>
                <a:ea typeface="Ebrima" panose="02000000000000000000" pitchFamily="2" charset="0"/>
                <a:cs typeface="Ebrima" panose="02000000000000000000" pitchFamily="2" charset="0"/>
              </a:rPr>
              <a:t>, which determines </a:t>
            </a:r>
            <a:r>
              <a:rPr lang="en-US" sz="1800" b="1" dirty="0">
                <a:solidFill>
                  <a:srgbClr val="FF0000"/>
                </a:solidFill>
              </a:rPr>
              <a:t>when the data value is written. </a:t>
            </a:r>
          </a:p>
          <a:p>
            <a:pPr>
              <a:defRPr/>
            </a:pPr>
            <a:r>
              <a:rPr lang="en-US" sz="1800" dirty="0"/>
              <a:t>The output from a state element provides the value that was written in an earlier clock cycle</a:t>
            </a:r>
            <a:endParaRPr lang="en-US" sz="1800" dirty="0">
              <a:solidFill>
                <a:schemeClr val="accent2">
                  <a:lumMod val="50000"/>
                </a:schemeClr>
              </a:solidFill>
              <a:latin typeface="Ebrima" panose="02000000000000000000" pitchFamily="2" charset="0"/>
              <a:ea typeface="Ebrima" panose="02000000000000000000" pitchFamily="2" charset="0"/>
              <a:cs typeface="Ebrima" panose="02000000000000000000" pitchFamily="2" charset="0"/>
            </a:endParaRPr>
          </a:p>
          <a:p>
            <a:pPr>
              <a:defRPr/>
            </a:pPr>
            <a:r>
              <a:rPr lang="en-US" sz="1800" dirty="0">
                <a:solidFill>
                  <a:schemeClr val="accent2">
                    <a:lumMod val="50000"/>
                  </a:schemeClr>
                </a:solidFill>
                <a:latin typeface="Ebrima" panose="02000000000000000000" pitchFamily="2" charset="0"/>
                <a:ea typeface="Ebrima" panose="02000000000000000000" pitchFamily="2" charset="0"/>
                <a:cs typeface="Ebrima" panose="02000000000000000000" pitchFamily="2" charset="0"/>
              </a:rPr>
              <a:t>Example for a state element? – D – Flip-flop. Two inputs (a value and a clock) with exactly one output. </a:t>
            </a:r>
          </a:p>
          <a:p>
            <a:pPr>
              <a:defRPr/>
            </a:pPr>
            <a:r>
              <a:rPr lang="en-US" sz="1800" b="1" dirty="0"/>
              <a:t>In addition to flip-flops, our MIPS implementation also uses two other types of state elements: memories and registers, both of which appear in architecture. </a:t>
            </a:r>
          </a:p>
          <a:p>
            <a:pPr>
              <a:defRPr/>
            </a:pPr>
            <a:r>
              <a:rPr lang="en-US" sz="1800" b="1" dirty="0">
                <a:solidFill>
                  <a:schemeClr val="accent2">
                    <a:lumMod val="50000"/>
                  </a:schemeClr>
                </a:solidFill>
                <a:latin typeface="Ebrima" panose="02000000000000000000" pitchFamily="2" charset="0"/>
                <a:ea typeface="Ebrima" panose="02000000000000000000" pitchFamily="2" charset="0"/>
                <a:cs typeface="Ebrima" panose="02000000000000000000" pitchFamily="2" charset="0"/>
              </a:rPr>
              <a:t>Note: </a:t>
            </a:r>
            <a:r>
              <a:rPr lang="en-US" sz="1800" b="1" dirty="0">
                <a:solidFill>
                  <a:schemeClr val="accent2">
                    <a:lumMod val="50000"/>
                  </a:schemeClr>
                </a:solidFill>
              </a:rPr>
              <a:t>The clock is used to determine when the state element should be written; a state element can be read at any time.</a:t>
            </a:r>
            <a:endParaRPr lang="en-US" sz="1800" b="1" dirty="0">
              <a:solidFill>
                <a:schemeClr val="accent2">
                  <a:lumMod val="5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 name="Date Placeholder 3"/>
          <p:cNvSpPr>
            <a:spLocks noGrp="1"/>
          </p:cNvSpPr>
          <p:nvPr>
            <p:ph type="dt" sz="quarter" idx="10"/>
          </p:nvPr>
        </p:nvSpPr>
        <p:spPr/>
        <p:txBody>
          <a:bodyPr/>
          <a:lstStyle/>
          <a:p>
            <a:pPr>
              <a:defRPr/>
            </a:pPr>
            <a:fld id="{0F97736F-8DCB-4418-BE54-97E38A36A67C}" type="datetime1">
              <a:rPr lang="en-US"/>
              <a:pPr>
                <a:defRPr/>
              </a:pPr>
              <a:t>7/19/2018</a:t>
            </a:fld>
            <a:endParaRPr lang="en-US"/>
          </a:p>
        </p:txBody>
      </p:sp>
      <p:sp>
        <p:nvSpPr>
          <p:cNvPr id="5" name="Footer Placeholder 4"/>
          <p:cNvSpPr>
            <a:spLocks noGrp="1"/>
          </p:cNvSpPr>
          <p:nvPr>
            <p:ph type="ftr" sz="quarter" idx="11"/>
          </p:nvPr>
        </p:nvSpPr>
        <p:spPr/>
        <p:txBody>
          <a:bodyPr/>
          <a:lstStyle/>
          <a:p>
            <a:pPr>
              <a:defRPr/>
            </a:pPr>
            <a:r>
              <a:rPr lang="en-US"/>
              <a:t>Datapath design</a:t>
            </a:r>
          </a:p>
        </p:txBody>
      </p:sp>
    </p:spTree>
    <p:extLst>
      <p:ext uri="{BB962C8B-B14F-4D97-AF65-F5344CB8AC3E}">
        <p14:creationId xmlns:p14="http://schemas.microsoft.com/office/powerpoint/2010/main" val="1497461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IN" dirty="0"/>
          </a:p>
        </p:txBody>
      </p:sp>
      <p:sp>
        <p:nvSpPr>
          <p:cNvPr id="3" name="Content Placeholder 2"/>
          <p:cNvSpPr>
            <a:spLocks noGrp="1"/>
          </p:cNvSpPr>
          <p:nvPr>
            <p:ph idx="1"/>
          </p:nvPr>
        </p:nvSpPr>
        <p:spPr/>
        <p:txBody>
          <a:bodyPr/>
          <a:lstStyle/>
          <a:p>
            <a:r>
              <a:rPr lang="en-US" dirty="0" smtClean="0"/>
              <a:t>Let’s learn the basic terminologies, first! </a:t>
            </a:r>
          </a:p>
          <a:p>
            <a:pPr lvl="1"/>
            <a:r>
              <a:rPr lang="en-US" sz="2400" dirty="0"/>
              <a:t>A data path element is a unit (hardware component) which shall be helpful in holding the data. </a:t>
            </a:r>
            <a:endParaRPr lang="en-US" sz="2400" dirty="0" smtClean="0"/>
          </a:p>
          <a:p>
            <a:pPr lvl="1"/>
            <a:r>
              <a:rPr lang="en-US" sz="2400" dirty="0" smtClean="0"/>
              <a:t>The </a:t>
            </a:r>
            <a:r>
              <a:rPr lang="en-US" sz="2400" dirty="0"/>
              <a:t>data could be the one which has to be processed or could have been already processed. </a:t>
            </a:r>
            <a:endParaRPr lang="en-US" sz="2400" dirty="0" smtClean="0"/>
          </a:p>
          <a:p>
            <a:pPr lvl="1"/>
            <a:r>
              <a:rPr lang="en-US" sz="2400" dirty="0" smtClean="0"/>
              <a:t>Either </a:t>
            </a:r>
            <a:r>
              <a:rPr lang="en-US" sz="2400" dirty="0"/>
              <a:t>case, the data requires a place to stay and that is what we mean as data path element. </a:t>
            </a:r>
            <a:endParaRPr lang="en-US" sz="2400" dirty="0" smtClean="0"/>
          </a:p>
          <a:p>
            <a:pPr lvl="1"/>
            <a:r>
              <a:rPr lang="en-US" sz="2400" dirty="0"/>
              <a:t>Some of the data path elements could be memory elements to hold the instruction or data, ALU, registers, buses, adders, multiplexors </a:t>
            </a:r>
            <a:r>
              <a:rPr lang="en-US" sz="2400" dirty="0" smtClean="0"/>
              <a:t>etc. (I ignore control signals for now, we shall deal it later) </a:t>
            </a:r>
            <a:endParaRPr lang="en-IN" sz="2400" dirty="0"/>
          </a:p>
          <a:p>
            <a:endParaRPr lang="en-IN" sz="2800" dirty="0"/>
          </a:p>
        </p:txBody>
      </p:sp>
    </p:spTree>
    <p:extLst>
      <p:ext uri="{BB962C8B-B14F-4D97-AF65-F5344CB8AC3E}">
        <p14:creationId xmlns:p14="http://schemas.microsoft.com/office/powerpoint/2010/main" val="3790110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Datapath elements</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338" y="1447800"/>
            <a:ext cx="4009524" cy="1068704"/>
          </a:xfrm>
          <a:prstGeom prst="rect">
            <a:avLst/>
          </a:prstGeom>
          <a:noFill/>
          <a:ln>
            <a:noFill/>
          </a:ln>
        </p:spPr>
      </p:pic>
      <p:sp>
        <p:nvSpPr>
          <p:cNvPr id="5" name="TextBox 4"/>
          <p:cNvSpPr txBox="1"/>
          <p:nvPr/>
        </p:nvSpPr>
        <p:spPr>
          <a:xfrm>
            <a:off x="817418" y="2544679"/>
            <a:ext cx="2209800" cy="369332"/>
          </a:xfrm>
          <a:prstGeom prst="rect">
            <a:avLst/>
          </a:prstGeom>
          <a:noFill/>
        </p:spPr>
        <p:txBody>
          <a:bodyPr wrap="square" rtlCol="0">
            <a:spAutoFit/>
          </a:bodyPr>
          <a:lstStyle/>
          <a:p>
            <a:r>
              <a:rPr lang="en-US" dirty="0" smtClean="0"/>
              <a:t>Program Counter</a:t>
            </a:r>
            <a:endParaRPr lang="en-IN"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239674" y="1447799"/>
            <a:ext cx="2776220" cy="838201"/>
          </a:xfrm>
          <a:prstGeom prst="rect">
            <a:avLst/>
          </a:prstGeom>
          <a:noFill/>
          <a:ln>
            <a:noFill/>
          </a:ln>
        </p:spPr>
      </p:pic>
      <p:sp>
        <p:nvSpPr>
          <p:cNvPr id="7" name="TextBox 6"/>
          <p:cNvSpPr txBox="1"/>
          <p:nvPr/>
        </p:nvSpPr>
        <p:spPr>
          <a:xfrm>
            <a:off x="5806094" y="2286000"/>
            <a:ext cx="2209800" cy="369332"/>
          </a:xfrm>
          <a:prstGeom prst="rect">
            <a:avLst/>
          </a:prstGeom>
          <a:noFill/>
        </p:spPr>
        <p:txBody>
          <a:bodyPr wrap="square" rtlCol="0">
            <a:spAutoFit/>
          </a:bodyPr>
          <a:lstStyle/>
          <a:p>
            <a:r>
              <a:rPr lang="en-US" dirty="0" smtClean="0"/>
              <a:t>Adder</a:t>
            </a:r>
            <a:endParaRPr lang="en-IN" dirty="0"/>
          </a:p>
        </p:txBody>
      </p:sp>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1887682" y="2816372"/>
            <a:ext cx="4869180" cy="1420964"/>
          </a:xfrm>
          <a:prstGeom prst="rect">
            <a:avLst/>
          </a:prstGeom>
          <a:noFill/>
          <a:ln>
            <a:noFill/>
          </a:ln>
        </p:spPr>
      </p:pic>
      <p:sp>
        <p:nvSpPr>
          <p:cNvPr id="9" name="TextBox 8"/>
          <p:cNvSpPr txBox="1"/>
          <p:nvPr/>
        </p:nvSpPr>
        <p:spPr>
          <a:xfrm>
            <a:off x="3252008" y="2544679"/>
            <a:ext cx="2209800" cy="369332"/>
          </a:xfrm>
          <a:prstGeom prst="rect">
            <a:avLst/>
          </a:prstGeom>
          <a:noFill/>
        </p:spPr>
        <p:txBody>
          <a:bodyPr wrap="square" rtlCol="0">
            <a:spAutoFit/>
          </a:bodyPr>
          <a:lstStyle/>
          <a:p>
            <a:r>
              <a:rPr lang="en-US" dirty="0" smtClean="0"/>
              <a:t>Instruction Memory</a:t>
            </a:r>
            <a:endParaRPr lang="en-IN" dirty="0"/>
          </a:p>
        </p:txBody>
      </p:sp>
      <p:sp>
        <p:nvSpPr>
          <p:cNvPr id="13" name="TextBox 12"/>
          <p:cNvSpPr txBox="1"/>
          <p:nvPr/>
        </p:nvSpPr>
        <p:spPr>
          <a:xfrm>
            <a:off x="817418" y="4237336"/>
            <a:ext cx="7716982" cy="2554545"/>
          </a:xfrm>
          <a:prstGeom prst="rect">
            <a:avLst/>
          </a:prstGeom>
          <a:noFill/>
        </p:spPr>
        <p:txBody>
          <a:bodyPr wrap="square" rtlCol="0">
            <a:spAutoFit/>
          </a:bodyPr>
          <a:lstStyle/>
          <a:p>
            <a:pPr lvl="0"/>
            <a:r>
              <a:rPr lang="en-US" sz="1600" dirty="0"/>
              <a:t>There are more components like multiplexors and control signals to be learnt; We shall introduce them as and when needed appropriately. </a:t>
            </a:r>
            <a:endParaRPr lang="en-IN" sz="1600" dirty="0"/>
          </a:p>
          <a:p>
            <a:r>
              <a:rPr lang="en-US" sz="1600" dirty="0"/>
              <a:t>Now, it would be good to get a shape with all the datapath elements available in hand.  Just to reiterate, </a:t>
            </a:r>
            <a:endParaRPr lang="en-IN" sz="1600" dirty="0"/>
          </a:p>
          <a:p>
            <a:pPr marL="171450" lvl="0" indent="-171450">
              <a:buFont typeface="Arial" pitchFamily="34" charset="0"/>
              <a:buChar char="•"/>
            </a:pPr>
            <a:r>
              <a:rPr lang="en-US" sz="1600" b="1" dirty="0"/>
              <a:t>Program counter is used to store the address of next instruction. </a:t>
            </a:r>
            <a:endParaRPr lang="en-IN" sz="1600" b="1" dirty="0"/>
          </a:p>
          <a:p>
            <a:pPr marL="171450" lvl="0" indent="-171450">
              <a:buFont typeface="Arial" pitchFamily="34" charset="0"/>
              <a:buChar char="•"/>
            </a:pPr>
            <a:r>
              <a:rPr lang="en-US" sz="1600" b="1" dirty="0"/>
              <a:t>Adder helps in incrementing the address in the program counter so as to make it hold the address of next instruction. </a:t>
            </a:r>
            <a:endParaRPr lang="en-IN" sz="1600" b="1" dirty="0"/>
          </a:p>
          <a:p>
            <a:pPr marL="171450" lvl="0" indent="-171450">
              <a:buFont typeface="Arial" pitchFamily="34" charset="0"/>
              <a:buChar char="•"/>
            </a:pPr>
            <a:r>
              <a:rPr lang="en-US" sz="1600" b="1" dirty="0"/>
              <a:t>Instruction memory holds all the instructions and with the input from the program counter, one can identify the instructions one after another. </a:t>
            </a:r>
            <a:endParaRPr lang="en-IN" sz="1600" b="1" dirty="0"/>
          </a:p>
          <a:p>
            <a:pPr marL="171450" indent="-171450">
              <a:buFont typeface="Arial" pitchFamily="34" charset="0"/>
              <a:buChar char="•"/>
            </a:pPr>
            <a:endParaRPr lang="en-IN" sz="1600" b="1" dirty="0"/>
          </a:p>
        </p:txBody>
      </p:sp>
    </p:spTree>
    <p:extLst>
      <p:ext uri="{BB962C8B-B14F-4D97-AF65-F5344CB8AC3E}">
        <p14:creationId xmlns:p14="http://schemas.microsoft.com/office/powerpoint/2010/main" val="3492997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us connect all the three.. </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1828800"/>
            <a:ext cx="4876800" cy="4038600"/>
          </a:xfrm>
          <a:prstGeom prst="rect">
            <a:avLst/>
          </a:prstGeom>
          <a:noFill/>
          <a:ln>
            <a:noFill/>
          </a:ln>
        </p:spPr>
      </p:pic>
    </p:spTree>
    <p:extLst>
      <p:ext uri="{BB962C8B-B14F-4D97-AF65-F5344CB8AC3E}">
        <p14:creationId xmlns:p14="http://schemas.microsoft.com/office/powerpoint/2010/main" val="541782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90600"/>
          </a:xfrm>
        </p:spPr>
        <p:txBody>
          <a:bodyPr>
            <a:normAutofit fontScale="90000"/>
          </a:bodyPr>
          <a:lstStyle/>
          <a:p>
            <a:r>
              <a:rPr lang="en-US" dirty="0" smtClean="0"/>
              <a:t>Datapath for ADD/SUB instruction </a:t>
            </a:r>
            <a:br>
              <a:rPr lang="en-US" dirty="0" smtClean="0"/>
            </a:br>
            <a:r>
              <a:rPr lang="en-US" dirty="0" smtClean="0"/>
              <a:t>(R – Type)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95400"/>
            <a:ext cx="4918363" cy="2066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duotone>
              <a:prstClr val="black"/>
              <a:srgbClr val="D9C3A5">
                <a:tint val="50000"/>
                <a:satMod val="180000"/>
              </a:srgbClr>
            </a:duotone>
            <a:extLst>
              <a:ext uri="{BEBA8EAE-BF5A-486C-A8C5-ECC9F3942E4B}">
                <a14:imgProps xmlns:a14="http://schemas.microsoft.com/office/drawing/2010/main">
                  <a14:imgLayer r:embed="rId4">
                    <a14:imgEffect>
                      <a14:sharpenSoften amount="50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057400" y="3556347"/>
            <a:ext cx="5937250" cy="2877185"/>
          </a:xfrm>
          <a:prstGeom prst="rect">
            <a:avLst/>
          </a:prstGeom>
          <a:noFill/>
          <a:ln>
            <a:noFill/>
          </a:ln>
        </p:spPr>
      </p:pic>
    </p:spTree>
    <p:extLst>
      <p:ext uri="{BB962C8B-B14F-4D97-AF65-F5344CB8AC3E}">
        <p14:creationId xmlns:p14="http://schemas.microsoft.com/office/powerpoint/2010/main" val="304982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6" name="Rectangle 5"/>
          <p:cNvSpPr/>
          <p:nvPr/>
        </p:nvSpPr>
        <p:spPr>
          <a:xfrm>
            <a:off x="2362200" y="6324600"/>
            <a:ext cx="5410200" cy="369332"/>
          </a:xfrm>
          <a:prstGeom prst="rect">
            <a:avLst/>
          </a:prstGeom>
        </p:spPr>
        <p:txBody>
          <a:bodyPr wrap="square">
            <a:spAutoFit/>
          </a:bodyPr>
          <a:lstStyle/>
          <a:p>
            <a:r>
              <a:rPr lang="en-US" b="1" dirty="0"/>
              <a:t>Datapath representation for ADD instruction</a:t>
            </a:r>
            <a:endParaRPr lang="en-IN" b="1" dirty="0"/>
          </a:p>
        </p:txBody>
      </p:sp>
      <p:pic>
        <p:nvPicPr>
          <p:cNvPr id="12" name="Picture 11"/>
          <p:cNvPicPr>
            <a:picLocks noChangeAspect="1"/>
          </p:cNvPicPr>
          <p:nvPr/>
        </p:nvPicPr>
        <p:blipFill>
          <a:blip r:embed="rId2"/>
          <a:stretch>
            <a:fillRect/>
          </a:stretch>
        </p:blipFill>
        <p:spPr>
          <a:xfrm>
            <a:off x="152400" y="1295400"/>
            <a:ext cx="8839200" cy="5149961"/>
          </a:xfrm>
          <a:prstGeom prst="rect">
            <a:avLst/>
          </a:prstGeom>
        </p:spPr>
      </p:pic>
    </p:spTree>
    <p:extLst>
      <p:ext uri="{BB962C8B-B14F-4D97-AF65-F5344CB8AC3E}">
        <p14:creationId xmlns:p14="http://schemas.microsoft.com/office/powerpoint/2010/main" val="26575055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132</TotalTime>
  <Words>1200</Words>
  <Application>Microsoft Office PowerPoint</Application>
  <PresentationFormat>On-screen Show (4:3)</PresentationFormat>
  <Paragraphs>114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Ebrima</vt:lpstr>
      <vt:lpstr>Euphemia</vt:lpstr>
      <vt:lpstr>Times New Roman</vt:lpstr>
      <vt:lpstr>Wingdings</vt:lpstr>
      <vt:lpstr>Clarity</vt:lpstr>
      <vt:lpstr>Datapath and its understanding – mips – computer architecture – Session – 10  </vt:lpstr>
      <vt:lpstr>Agenda</vt:lpstr>
      <vt:lpstr>Remember this – a must </vt:lpstr>
      <vt:lpstr>Contd.,</vt:lpstr>
      <vt:lpstr>Introduction</vt:lpstr>
      <vt:lpstr>Datapath elements</vt:lpstr>
      <vt:lpstr>Let us connect all the three.. </vt:lpstr>
      <vt:lpstr>Datapath for ADD/SUB instruction  (R – Type)</vt:lpstr>
      <vt:lpstr>Contd., </vt:lpstr>
      <vt:lpstr>Load Word (LW)</vt:lpstr>
      <vt:lpstr>Contd.,</vt:lpstr>
      <vt:lpstr>Contd., </vt:lpstr>
      <vt:lpstr>Datapath for Storeword (SW)</vt:lpstr>
      <vt:lpstr>So we draw as this!</vt:lpstr>
      <vt:lpstr>Datapath for Immediate Instruction</vt:lpstr>
      <vt:lpstr>Lets make it complicated!</vt:lpstr>
      <vt:lpstr>Datapath and its understanding – mips – computer architecture – Session – 11</vt:lpstr>
      <vt:lpstr>Single datapath – An appreciable approach </vt:lpstr>
      <vt:lpstr>Let us see the versatile datapath!!!</vt:lpstr>
      <vt:lpstr>Now starts fun! Lets trace the path! </vt:lpstr>
      <vt:lpstr>Tracing LW from the versatile datapath </vt:lpstr>
      <vt:lpstr>Datapath and its understanding – mips – computer architecture – Session – 3</vt:lpstr>
      <vt:lpstr>Branching! – A tough zone!</vt:lpstr>
      <vt:lpstr>See this! </vt:lpstr>
      <vt:lpstr>A Complex Datapath With Branching Support!!!!</vt:lpstr>
      <vt:lpstr>Tracing the data path for ADD instruction </vt:lpstr>
      <vt:lpstr>Tracing the data path for LW instruction </vt:lpstr>
      <vt:lpstr>Tracing the data path for SW instruction </vt:lpstr>
      <vt:lpstr>Tracing the data path for Branching instruction (BEQ path trace)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Datapath and its understanding – mips – computer architecture</dc:title>
  <dc:creator>Shriram K Vasudevan</dc:creator>
  <cp:lastModifiedBy>Shriram K V</cp:lastModifiedBy>
  <cp:revision>33</cp:revision>
  <dcterms:created xsi:type="dcterms:W3CDTF">2006-08-16T00:00:00Z</dcterms:created>
  <dcterms:modified xsi:type="dcterms:W3CDTF">2018-07-19T05:15:56Z</dcterms:modified>
</cp:coreProperties>
</file>