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3" r:id="rId17"/>
    <p:sldId id="274" r:id="rId18"/>
    <p:sldId id="271" r:id="rId19"/>
    <p:sldId id="276" r:id="rId20"/>
    <p:sldId id="275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26" autoAdjust="0"/>
    <p:restoredTop sz="94552" autoAdjust="0"/>
  </p:normalViewPr>
  <p:slideViewPr>
    <p:cSldViewPr snapToGrid="0">
      <p:cViewPr varScale="1">
        <p:scale>
          <a:sx n="76" d="100"/>
          <a:sy n="76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3A866-4A9F-42DB-9EFB-B88DA3D77544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5486D-6B22-47A7-A407-25A19CB83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5486D-6B22-47A7-A407-25A19CB834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3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65336C-78A9-436F-897E-5F34AF1E56B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3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5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4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8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4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1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4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C5C62B3-F459-4496-BC4D-6176D241573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8623BF7-AEB3-4F01-B404-80863C1E4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8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Computer organization and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Vasudevan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6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96000" y="254026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Minion-Regular"/>
              </a:rPr>
              <a:t>The multiplexors are governed by the control signals – </a:t>
            </a:r>
            <a:r>
              <a:rPr lang="en-US" altLang="en-US" sz="2000" dirty="0" err="1" smtClean="0">
                <a:latin typeface="Minion-Regular"/>
              </a:rPr>
              <a:t>RegDst</a:t>
            </a:r>
            <a:r>
              <a:rPr lang="en-US" altLang="en-US" sz="2000" dirty="0" smtClean="0">
                <a:latin typeface="Minion-Regular"/>
              </a:rPr>
              <a:t>, </a:t>
            </a:r>
            <a:r>
              <a:rPr lang="en-US" altLang="en-US" sz="2000" dirty="0" err="1" smtClean="0">
                <a:latin typeface="Minion-Regular"/>
              </a:rPr>
              <a:t>ALUSrc</a:t>
            </a:r>
            <a:r>
              <a:rPr lang="en-US" altLang="en-US" sz="2000" dirty="0" smtClean="0">
                <a:latin typeface="Minion-Regular"/>
              </a:rPr>
              <a:t>, </a:t>
            </a:r>
            <a:r>
              <a:rPr lang="en-US" altLang="en-US" sz="2000" dirty="0" err="1" smtClean="0">
                <a:latin typeface="Minion-Regular"/>
              </a:rPr>
              <a:t>MemtoReg</a:t>
            </a:r>
            <a:r>
              <a:rPr lang="en-US" altLang="en-US" sz="2000" dirty="0" smtClean="0">
                <a:latin typeface="Minion-Regular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Minion-Regular"/>
              </a:rPr>
              <a:t>There are signals which govern the Read and Write. Read and write can be carried out in the Register and Memory. Signals RegWrite, </a:t>
            </a:r>
            <a:r>
              <a:rPr lang="en-US" altLang="en-US" sz="2000" dirty="0" err="1" smtClean="0">
                <a:latin typeface="Minion-Regular"/>
              </a:rPr>
              <a:t>MemRead</a:t>
            </a:r>
            <a:r>
              <a:rPr lang="en-US" altLang="en-US" sz="2000" dirty="0" smtClean="0">
                <a:latin typeface="Minion-Regular"/>
              </a:rPr>
              <a:t>, </a:t>
            </a:r>
            <a:r>
              <a:rPr lang="en-US" altLang="en-US" sz="2000" dirty="0" err="1" smtClean="0">
                <a:latin typeface="Minion-Regular"/>
              </a:rPr>
              <a:t>MemWrite</a:t>
            </a:r>
            <a:r>
              <a:rPr lang="en-US" altLang="en-US" sz="2000" dirty="0" smtClean="0">
                <a:latin typeface="Minion-Regular"/>
              </a:rPr>
              <a:t> are taking care of the read and write and control the same.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Minion-Regular"/>
              </a:rPr>
              <a:t>Branch is the signal which would control the branching.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Minion-Regular"/>
              </a:rPr>
              <a:t>ALU is controlled by </a:t>
            </a:r>
            <a:r>
              <a:rPr lang="en-US" altLang="en-US" sz="2000" dirty="0" err="1" smtClean="0">
                <a:latin typeface="Minion-Regular"/>
              </a:rPr>
              <a:t>ALUOp</a:t>
            </a:r>
            <a:r>
              <a:rPr lang="en-US" altLang="en-US" sz="2000" dirty="0" smtClean="0">
                <a:latin typeface="Minion-Regular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480"/>
            <a:ext cx="5687365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096000" y="218139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One could spot and </a:t>
            </a:r>
            <a:r>
              <a:rPr lang="en-US" sz="1600" dirty="0" err="1" smtClean="0"/>
              <a:t>AND</a:t>
            </a:r>
            <a:r>
              <a:rPr lang="en-US" sz="1600" dirty="0" smtClean="0"/>
              <a:t> gate in the diagram. It is fed with the Branch and Zero output from ALU as input.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This would control what the PC should be.  (Means, should it be a branch or should it be a traditional next successive address.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/>
              <a:t>PCSrc</a:t>
            </a:r>
            <a:r>
              <a:rPr lang="en-US" sz="1600" dirty="0" smtClean="0"/>
              <a:t> does not directly come from the control unit. (Derived signal) </a:t>
            </a:r>
          </a:p>
          <a:p>
            <a:pPr marL="285750" indent="-285750" algn="just">
              <a:defRPr/>
            </a:pPr>
            <a:endParaRPr lang="en-US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480"/>
            <a:ext cx="5687365" cy="504952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3261360" y="2458720"/>
            <a:ext cx="5110480" cy="2966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Control signals – for all signals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Vasudevan</a:t>
            </a:r>
          </a:p>
          <a:p>
            <a:r>
              <a:rPr lang="en-IN" dirty="0" smtClean="0"/>
              <a:t>Session - 14</a:t>
            </a:r>
          </a:p>
        </p:txBody>
      </p:sp>
    </p:spTree>
    <p:extLst>
      <p:ext uri="{BB962C8B-B14F-4D97-AF65-F5344CB8AC3E}">
        <p14:creationId xmlns:p14="http://schemas.microsoft.com/office/powerpoint/2010/main" val="4054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us decode the status of the control signals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2936"/>
            <a:ext cx="4704105" cy="420624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Control Signal Status for R – Format Instructions: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Let us understand the format once again, with having an instance which we discussed earlier.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Now, it is to be understood what the signals are which could be high/low for R operations to be performed. </a:t>
            </a: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634" y="1808480"/>
            <a:ext cx="5687365" cy="5049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0" y="4707255"/>
            <a:ext cx="3781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48" y="5185662"/>
            <a:ext cx="9784080" cy="150876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FOR R TYPE INSTRUCTIONS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6404"/>
            <a:ext cx="9784080" cy="4206240"/>
          </a:xfrm>
        </p:spPr>
        <p:txBody>
          <a:bodyPr/>
          <a:lstStyle/>
          <a:p>
            <a:r>
              <a:rPr lang="en-IN" dirty="0" smtClean="0"/>
              <a:t>The status of the control signals shall be as shown</a:t>
            </a:r>
          </a:p>
          <a:p>
            <a:pPr marL="0" indent="0">
              <a:buNone/>
            </a:pPr>
            <a:r>
              <a:rPr lang="en-IN" dirty="0" smtClean="0"/>
              <a:t>    above in the table!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88920"/>
              </p:ext>
            </p:extLst>
          </p:nvPr>
        </p:nvGraphicFramePr>
        <p:xfrm>
          <a:off x="138048" y="252625"/>
          <a:ext cx="83039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60"/>
                <a:gridCol w="922660"/>
                <a:gridCol w="922660"/>
                <a:gridCol w="922660"/>
                <a:gridCol w="922660"/>
                <a:gridCol w="922660"/>
                <a:gridCol w="922660"/>
                <a:gridCol w="914709"/>
                <a:gridCol w="9306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RegDst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ALUSrc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Memto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480"/>
            <a:ext cx="12191999" cy="5049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592" y="185973"/>
            <a:ext cx="3090140" cy="16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48" y="5185662"/>
            <a:ext cx="9784080" cy="150876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FOR LW INSTRUCTIONS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6404"/>
            <a:ext cx="9784080" cy="4206240"/>
          </a:xfrm>
        </p:spPr>
        <p:txBody>
          <a:bodyPr/>
          <a:lstStyle/>
          <a:p>
            <a:r>
              <a:rPr lang="en-IN" dirty="0" smtClean="0"/>
              <a:t>The status of the control signals shall be as shown</a:t>
            </a:r>
          </a:p>
          <a:p>
            <a:pPr marL="0" indent="0">
              <a:buNone/>
            </a:pPr>
            <a:r>
              <a:rPr lang="en-IN" dirty="0" smtClean="0"/>
              <a:t>    above in the table! </a:t>
            </a:r>
          </a:p>
          <a:p>
            <a:r>
              <a:rPr lang="en-IN" dirty="0"/>
              <a:t>An instance shall help you understanding this better.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65342"/>
              </p:ext>
            </p:extLst>
          </p:nvPr>
        </p:nvGraphicFramePr>
        <p:xfrm>
          <a:off x="0" y="-20096"/>
          <a:ext cx="8303943" cy="129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60"/>
                <a:gridCol w="922660"/>
                <a:gridCol w="922660"/>
                <a:gridCol w="922660"/>
                <a:gridCol w="922660"/>
                <a:gridCol w="922660"/>
                <a:gridCol w="922660"/>
                <a:gridCol w="914709"/>
                <a:gridCol w="930614"/>
              </a:tblGrid>
              <a:tr h="91946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RegDst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ALUSrc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Memto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43" y="2797"/>
            <a:ext cx="3888056" cy="1805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480"/>
            <a:ext cx="12191999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48" y="5185662"/>
            <a:ext cx="9784080" cy="150876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FOR SW INSTRUCTIONS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6404"/>
            <a:ext cx="9784080" cy="4206240"/>
          </a:xfrm>
        </p:spPr>
        <p:txBody>
          <a:bodyPr/>
          <a:lstStyle/>
          <a:p>
            <a:r>
              <a:rPr lang="en-IN" dirty="0" smtClean="0"/>
              <a:t>The status of the control signals shall be as shown</a:t>
            </a:r>
          </a:p>
          <a:p>
            <a:pPr marL="0" indent="0">
              <a:buNone/>
            </a:pPr>
            <a:r>
              <a:rPr lang="en-IN" dirty="0" smtClean="0"/>
              <a:t>    above in the table! </a:t>
            </a:r>
          </a:p>
          <a:p>
            <a:r>
              <a:rPr lang="en-IN" dirty="0"/>
              <a:t>An instance shall help you understanding this better.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3161"/>
              </p:ext>
            </p:extLst>
          </p:nvPr>
        </p:nvGraphicFramePr>
        <p:xfrm>
          <a:off x="1731306" y="385928"/>
          <a:ext cx="83039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60"/>
                <a:gridCol w="922660"/>
                <a:gridCol w="922660"/>
                <a:gridCol w="922660"/>
                <a:gridCol w="922660"/>
                <a:gridCol w="922660"/>
                <a:gridCol w="922660"/>
                <a:gridCol w="914709"/>
                <a:gridCol w="9306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RegDst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ALUSrc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Memto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13" y="3386666"/>
            <a:ext cx="3476625" cy="2228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34" y="1808480"/>
            <a:ext cx="5687365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48" y="5185662"/>
            <a:ext cx="9784080" cy="150876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FOR BEQ INSTRUCTIONS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6404"/>
            <a:ext cx="9784080" cy="4206240"/>
          </a:xfrm>
        </p:spPr>
        <p:txBody>
          <a:bodyPr/>
          <a:lstStyle/>
          <a:p>
            <a:r>
              <a:rPr lang="en-IN" dirty="0" smtClean="0"/>
              <a:t>The status of the control signals shall be as shown</a:t>
            </a:r>
          </a:p>
          <a:p>
            <a:pPr marL="0" indent="0">
              <a:buNone/>
            </a:pPr>
            <a:r>
              <a:rPr lang="en-IN" dirty="0" smtClean="0"/>
              <a:t>    above in the table! </a:t>
            </a:r>
          </a:p>
          <a:p>
            <a:r>
              <a:rPr lang="en-IN" dirty="0"/>
              <a:t>An instance shall help you understanding this better.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60207"/>
              </p:ext>
            </p:extLst>
          </p:nvPr>
        </p:nvGraphicFramePr>
        <p:xfrm>
          <a:off x="1731306" y="385928"/>
          <a:ext cx="83039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60"/>
                <a:gridCol w="922660"/>
                <a:gridCol w="922660"/>
                <a:gridCol w="922660"/>
                <a:gridCol w="922660"/>
                <a:gridCol w="922660"/>
                <a:gridCol w="922660"/>
                <a:gridCol w="914709"/>
                <a:gridCol w="9306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RegDst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ALUSrc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Memto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3" y="3511127"/>
            <a:ext cx="3451767" cy="2049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34" y="1808480"/>
            <a:ext cx="5687365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 elaboration – R TYPE (We prefer R type here)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41950" y="2834640"/>
            <a:ext cx="595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did we trace the path? (Orange line). </a:t>
            </a:r>
          </a:p>
          <a:p>
            <a:endParaRPr lang="en-IN" dirty="0"/>
          </a:p>
          <a:p>
            <a:r>
              <a:rPr lang="en-IN" dirty="0" smtClean="0"/>
              <a:t>1. When the instruction, add $s1, $s2, $s3 is fetched, the PC gets updated (PC + 4). (This is not a branching instruction, hence branching action would not happen). </a:t>
            </a:r>
          </a:p>
          <a:p>
            <a:r>
              <a:rPr lang="en-IN" dirty="0" smtClean="0"/>
              <a:t>2.The source registers (Rs, Rt) are read and shall be fed into the ALU. </a:t>
            </a:r>
          </a:p>
          <a:p>
            <a:r>
              <a:rPr lang="en-IN" dirty="0" smtClean="0"/>
              <a:t>3. ALU computes the result and writes the result back to the Register Rd. The entire path is highlighted and traced. 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3" y="1792936"/>
            <a:ext cx="5564307" cy="49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Trace LOAD/</a:t>
            </a:r>
            <a:r>
              <a:rPr lang="en-IN" dirty="0" err="1" smtClean="0"/>
              <a:t>STore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2422" y="2184611"/>
            <a:ext cx="5074277" cy="2100217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1792936"/>
            <a:ext cx="6595930" cy="498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40068" y="4659630"/>
            <a:ext cx="45989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400" dirty="0">
                <a:latin typeface="Minion-Regular"/>
              </a:rPr>
              <a:t>The control lines, datapath units, and connections that are active are highlighted.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dirty="0">
                <a:latin typeface="Minion-Regular"/>
              </a:rPr>
              <a:t>A store instruction would operate very similarly.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400" dirty="0">
                <a:latin typeface="Minion-Regular"/>
              </a:rPr>
              <a:t>The main difference would be that the memory control would indicate a write rather than a </a:t>
            </a:r>
            <a:r>
              <a:rPr lang="en-US" altLang="en-US" sz="1400" dirty="0" smtClean="0">
                <a:latin typeface="Minion-Regular"/>
              </a:rPr>
              <a:t>read, the </a:t>
            </a:r>
            <a:r>
              <a:rPr lang="en-US" altLang="en-US" sz="1400" dirty="0">
                <a:latin typeface="Minion-Regular"/>
              </a:rPr>
              <a:t>second register value read would be used for the data to store, and the operation of writing the data memory value to the register file would not occur.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08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Control signals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Vasudevan</a:t>
            </a:r>
          </a:p>
          <a:p>
            <a:r>
              <a:rPr lang="en-IN" dirty="0" smtClean="0"/>
              <a:t>Session - 13</a:t>
            </a:r>
          </a:p>
        </p:txBody>
      </p:sp>
    </p:spTree>
    <p:extLst>
      <p:ext uri="{BB962C8B-B14F-4D97-AF65-F5344CB8AC3E}">
        <p14:creationId xmlns:p14="http://schemas.microsoft.com/office/powerpoint/2010/main" val="27163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Trace the path for BEQ (Easier)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920" y="1919923"/>
            <a:ext cx="6008459" cy="4831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621" y="1919923"/>
            <a:ext cx="5069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Instruction is fetched from the memory. 2 registers are to be compared and we know it already.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$s1 and $2 are read and they are compared (Literally subtract happens).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If zero (here we assume it is zero), PC will be updated  with appropriate adder result to be stored into the PC.  (See the term, Adder result) . The address shall be computed properly by adding PC+4 with sign extended 16 to 32 bit offset.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 If not zero, the regular traditional PC + 4 shall be used.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1280" y="57402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00"/>
                </a:solidFill>
                <a:latin typeface="Minion-Regular"/>
              </a:rPr>
              <a:t>Note: After </a:t>
            </a:r>
            <a:r>
              <a:rPr lang="en-US" altLang="en-US" b="1" dirty="0">
                <a:solidFill>
                  <a:srgbClr val="FFFF00"/>
                </a:solidFill>
                <a:latin typeface="Minion-Regular"/>
              </a:rPr>
              <a:t>using the register file and ALU to perform the compare, the Zero output is used to select the next </a:t>
            </a:r>
            <a:r>
              <a:rPr lang="en-US" altLang="en-US" b="1" dirty="0" smtClean="0">
                <a:solidFill>
                  <a:srgbClr val="FFFF00"/>
                </a:solidFill>
                <a:latin typeface="Minion-Regular"/>
              </a:rPr>
              <a:t>program </a:t>
            </a:r>
            <a:r>
              <a:rPr lang="en-US" altLang="en-US" b="1" dirty="0">
                <a:solidFill>
                  <a:srgbClr val="FFFF00"/>
                </a:solidFill>
                <a:latin typeface="Minion-Regular"/>
              </a:rPr>
              <a:t>counter </a:t>
            </a:r>
            <a:r>
              <a:rPr lang="en-US" altLang="en-US" b="1" dirty="0" smtClean="0">
                <a:solidFill>
                  <a:srgbClr val="FFFF00"/>
                </a:solidFill>
                <a:latin typeface="Minion-Regular"/>
              </a:rPr>
              <a:t>from between </a:t>
            </a:r>
            <a:r>
              <a:rPr lang="en-US" altLang="en-US" b="1" dirty="0">
                <a:solidFill>
                  <a:srgbClr val="FFFF00"/>
                </a:solidFill>
                <a:latin typeface="Minion-Regular"/>
              </a:rPr>
              <a:t>the two candidates.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JUMP </a:t>
            </a:r>
            <a:r>
              <a:rPr lang="en-IN" dirty="0" smtClean="0"/>
              <a:t>– a tough zone to pla</a:t>
            </a:r>
            <a:r>
              <a:rPr lang="en-IN" dirty="0"/>
              <a:t>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Vasudevan</a:t>
            </a:r>
          </a:p>
          <a:p>
            <a:r>
              <a:rPr lang="en-IN" dirty="0" smtClean="0"/>
              <a:t>Session – 15</a:t>
            </a:r>
          </a:p>
        </p:txBody>
      </p:sp>
    </p:spTree>
    <p:extLst>
      <p:ext uri="{BB962C8B-B14F-4D97-AF65-F5344CB8AC3E}">
        <p14:creationId xmlns:p14="http://schemas.microsoft.com/office/powerpoint/2010/main" val="14650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Jumps!!!! A tough zone! </a:t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62467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" y="1922794"/>
            <a:ext cx="5702300" cy="4595813"/>
          </a:xfrm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DADEC5-95C9-41DD-9756-4D1B4D767F61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5926137" y="2002999"/>
            <a:ext cx="6096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dirty="0">
                <a:latin typeface="Minion-Regular"/>
              </a:rPr>
              <a:t>An additional multiplexor (at the upper right) is used to choose between the jump target and either the branch target or the sequential instruction following this one.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en-US" sz="1400" b="1" dirty="0">
              <a:latin typeface="Minion-Regular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dirty="0">
                <a:latin typeface="Minion-Regular"/>
              </a:rPr>
              <a:t>This multiplexor is controlled by the jump control signal.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en-US" sz="1400" b="1" dirty="0">
              <a:latin typeface="Minion-Regular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dirty="0">
                <a:latin typeface="Minion-Regular"/>
              </a:rPr>
              <a:t>The jump target address is obtained by shifting the lower 26 bits of the jump instruction left 2 bits, effectively adding 00 as the low-order bits, and then concatenating the upper 4 bits of PC + 4 as the high-order bits, thus yielding a 32-bit address. </a:t>
            </a:r>
            <a:endParaRPr lang="en-US" alt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26" y="4329973"/>
            <a:ext cx="4125732" cy="23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altLang="en-US" smtClean="0"/>
              <a:t>Multicycle Implementation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000" b="1" dirty="0" smtClean="0">
                <a:latin typeface="+mj-lt"/>
              </a:rPr>
              <a:t>Multicycle implementation - </a:t>
            </a:r>
            <a:r>
              <a:rPr lang="en-US" sz="2000" dirty="0" smtClean="0">
                <a:latin typeface="+mj-lt"/>
              </a:rPr>
              <a:t>Also called multiple </a:t>
            </a:r>
            <a:r>
              <a:rPr lang="en-US" sz="2000" dirty="0">
                <a:latin typeface="+mj-lt"/>
              </a:rPr>
              <a:t>clock cycle </a:t>
            </a:r>
            <a:r>
              <a:rPr lang="en-US" sz="2000" dirty="0" smtClean="0">
                <a:latin typeface="+mj-lt"/>
              </a:rPr>
              <a:t> implementation</a:t>
            </a:r>
            <a:r>
              <a:rPr lang="en-US" sz="2000" dirty="0">
                <a:latin typeface="+mj-lt"/>
              </a:rPr>
              <a:t>.</a:t>
            </a:r>
          </a:p>
          <a:p>
            <a:pPr algn="just">
              <a:defRPr/>
            </a:pPr>
            <a:r>
              <a:rPr lang="en-US" sz="2000" dirty="0">
                <a:latin typeface="+mj-lt"/>
              </a:rPr>
              <a:t>An implementation </a:t>
            </a:r>
            <a:r>
              <a:rPr lang="en-US" sz="2000" dirty="0" smtClean="0">
                <a:latin typeface="+mj-lt"/>
              </a:rPr>
              <a:t>in which </a:t>
            </a:r>
            <a:r>
              <a:rPr lang="en-US" sz="2000" dirty="0">
                <a:latin typeface="+mj-lt"/>
              </a:rPr>
              <a:t>an instruction is </a:t>
            </a:r>
            <a:r>
              <a:rPr lang="en-US" sz="2000" dirty="0" smtClean="0">
                <a:latin typeface="+mj-lt"/>
              </a:rPr>
              <a:t>executed in </a:t>
            </a:r>
            <a:r>
              <a:rPr lang="en-US" sz="2000" dirty="0">
                <a:latin typeface="+mj-lt"/>
              </a:rPr>
              <a:t>multiple clock cycles</a:t>
            </a:r>
            <a:r>
              <a:rPr lang="en-US" sz="2000" dirty="0" smtClean="0">
                <a:latin typeface="+mj-lt"/>
              </a:rPr>
              <a:t>. (Against the one which we considered earlier.. I.e. Single cycle.)</a:t>
            </a:r>
          </a:p>
          <a:p>
            <a:pPr algn="just">
              <a:defRPr/>
            </a:pPr>
            <a:r>
              <a:rPr lang="en-US" sz="2000" dirty="0">
                <a:latin typeface="+mj-lt"/>
              </a:rPr>
              <a:t>In a multicycle implementation, each </a:t>
            </a:r>
            <a:r>
              <a:rPr lang="en-US" sz="2000" i="1" dirty="0">
                <a:latin typeface="+mj-lt"/>
              </a:rPr>
              <a:t>step </a:t>
            </a:r>
            <a:r>
              <a:rPr lang="en-US" sz="2000" dirty="0">
                <a:latin typeface="+mj-lt"/>
              </a:rPr>
              <a:t>in the </a:t>
            </a:r>
            <a:r>
              <a:rPr lang="en-US" sz="2000" dirty="0" smtClean="0">
                <a:latin typeface="+mj-lt"/>
              </a:rPr>
              <a:t>execution will </a:t>
            </a:r>
            <a:r>
              <a:rPr lang="en-US" sz="2000" dirty="0">
                <a:latin typeface="+mj-lt"/>
              </a:rPr>
              <a:t>take 1 clock </a:t>
            </a:r>
            <a:r>
              <a:rPr lang="en-US" sz="2000" dirty="0" smtClean="0">
                <a:latin typeface="+mj-lt"/>
              </a:rPr>
              <a:t>cycle. </a:t>
            </a:r>
          </a:p>
          <a:p>
            <a:pPr algn="just">
              <a:defRPr/>
            </a:pPr>
            <a:r>
              <a:rPr lang="en-US" sz="2000" dirty="0">
                <a:latin typeface="+mj-lt"/>
              </a:rPr>
              <a:t>The multicycle implementation allows a </a:t>
            </a:r>
            <a:r>
              <a:rPr lang="en-US" sz="2000" dirty="0" smtClean="0">
                <a:latin typeface="+mj-lt"/>
              </a:rPr>
              <a:t>functional unit </a:t>
            </a:r>
            <a:r>
              <a:rPr lang="en-US" sz="2000" dirty="0">
                <a:latin typeface="+mj-lt"/>
              </a:rPr>
              <a:t>to be used more than once per instruction, as long as it is used on </a:t>
            </a:r>
            <a:r>
              <a:rPr lang="en-US" sz="2000" dirty="0" smtClean="0">
                <a:latin typeface="+mj-lt"/>
              </a:rPr>
              <a:t>different clock cycles. </a:t>
            </a:r>
          </a:p>
          <a:p>
            <a:pPr algn="just">
              <a:defRPr/>
            </a:pPr>
            <a:r>
              <a:rPr lang="en-US" sz="2000" b="1" dirty="0" smtClean="0">
                <a:latin typeface="+mj-lt"/>
              </a:rPr>
              <a:t>The ability </a:t>
            </a:r>
            <a:r>
              <a:rPr lang="en-US" sz="2000" b="1" dirty="0">
                <a:latin typeface="+mj-lt"/>
              </a:rPr>
              <a:t>to allow instructions to take different numbers of clock cycles and the </a:t>
            </a:r>
            <a:r>
              <a:rPr lang="en-US" sz="2000" b="1" dirty="0" smtClean="0">
                <a:latin typeface="+mj-lt"/>
              </a:rPr>
              <a:t>ability to </a:t>
            </a:r>
            <a:r>
              <a:rPr lang="en-US" sz="2000" b="1" dirty="0">
                <a:latin typeface="+mj-lt"/>
              </a:rPr>
              <a:t>share functional units within the execution of a single instruction are the </a:t>
            </a:r>
            <a:r>
              <a:rPr lang="en-US" sz="2000" b="1" dirty="0" smtClean="0">
                <a:latin typeface="+mj-lt"/>
              </a:rPr>
              <a:t>major advantages </a:t>
            </a:r>
            <a:r>
              <a:rPr lang="en-US" sz="2000" b="1" dirty="0">
                <a:latin typeface="+mj-lt"/>
              </a:rPr>
              <a:t>of a multicycle </a:t>
            </a:r>
            <a:r>
              <a:rPr lang="en-US" sz="2000" b="1" dirty="0" smtClean="0">
                <a:latin typeface="+mj-lt"/>
              </a:rPr>
              <a:t>design.</a:t>
            </a:r>
          </a:p>
          <a:p>
            <a:pPr algn="just">
              <a:defRPr/>
            </a:pPr>
            <a:endParaRPr lang="en-US" sz="2000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DADEC5-95C9-41DD-9756-4D1B4D767F61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8" y="1136460"/>
            <a:ext cx="11299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54652" y="5221116"/>
            <a:ext cx="8061325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FF00"/>
                </a:solidFill>
                <a:latin typeface="Minion-Regular"/>
              </a:rPr>
              <a:t>This picture shows the key elements of the datapath: </a:t>
            </a:r>
            <a:r>
              <a:rPr lang="en-US" sz="1400" b="1" dirty="0">
                <a:solidFill>
                  <a:srgbClr val="FFFF00"/>
                </a:solidFill>
                <a:latin typeface="Minion-Regular"/>
              </a:rPr>
              <a:t>a shared memory unit</a:t>
            </a:r>
            <a:r>
              <a:rPr lang="en-US" sz="1400" dirty="0">
                <a:solidFill>
                  <a:srgbClr val="FFFF00"/>
                </a:solidFill>
                <a:latin typeface="Minion-Regular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Minion-Regular"/>
              </a:rPr>
              <a:t>a single ALU shared among instructions, and the connections among these shared units.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FF00"/>
                </a:solidFill>
                <a:latin typeface="Minion-Regular"/>
              </a:rPr>
              <a:t>The use of shared functional units requires </a:t>
            </a:r>
            <a:r>
              <a:rPr lang="en-US" sz="1400" b="1" dirty="0">
                <a:solidFill>
                  <a:srgbClr val="FFFF00"/>
                </a:solidFill>
                <a:latin typeface="Minion-Regular"/>
              </a:rPr>
              <a:t>the addition or widening of multiplexors as well as new temporary registers that hold </a:t>
            </a:r>
            <a:r>
              <a:rPr lang="en-US" sz="1400" dirty="0">
                <a:solidFill>
                  <a:srgbClr val="FFFF00"/>
                </a:solidFill>
                <a:latin typeface="Minion-Regular"/>
              </a:rPr>
              <a:t>data between clock cycles of the same instruction.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FF00"/>
                </a:solidFill>
                <a:latin typeface="Minion-Regular"/>
              </a:rPr>
              <a:t>The additional registers are the Instruction register (IR), the Memory data register (MDR), A, B, and </a:t>
            </a:r>
            <a:r>
              <a:rPr lang="en-US" sz="1400" dirty="0" err="1">
                <a:solidFill>
                  <a:srgbClr val="FFFF00"/>
                </a:solidFill>
                <a:latin typeface="Minion-Regular"/>
              </a:rPr>
              <a:t>ALUOut</a:t>
            </a:r>
            <a:r>
              <a:rPr lang="en-US" sz="1400" dirty="0">
                <a:solidFill>
                  <a:srgbClr val="FFFF00"/>
                </a:solidFill>
                <a:latin typeface="Minion-Regular"/>
              </a:rPr>
              <a:t>.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Let us compare…</a:t>
            </a:r>
          </a:p>
        </p:txBody>
      </p:sp>
      <p:pic>
        <p:nvPicPr>
          <p:cNvPr id="6451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8" y="1282700"/>
            <a:ext cx="12192000" cy="457835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4CB215-CFB2-4BD7-9F6B-637724B1DCDF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Datapath design</a:t>
            </a:r>
            <a:endParaRPr lang="en-US" dirty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486400" y="4706938"/>
            <a:ext cx="6705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C000"/>
                </a:solidFill>
                <a:latin typeface="Minion-Regular"/>
              </a:rPr>
              <a:t>A single memory unit is used for both instructions and data.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C000"/>
                </a:solidFill>
                <a:latin typeface="Minion-Regular"/>
              </a:rPr>
              <a:t>There is a single ALU, rather than an ALU and two adders.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C000"/>
                </a:solidFill>
                <a:latin typeface="Minion-Regular"/>
              </a:rPr>
              <a:t>One or more registers are added after every major functional unit to hold the output of that unit until the value is used in a subsequent clock cycle.</a:t>
            </a:r>
          </a:p>
        </p:txBody>
      </p:sp>
    </p:spTree>
    <p:extLst>
      <p:ext uri="{BB962C8B-B14F-4D97-AF65-F5344CB8AC3E}">
        <p14:creationId xmlns:p14="http://schemas.microsoft.com/office/powerpoint/2010/main" val="32047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Contd.,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sz="half" idx="1"/>
          </p:nvPr>
        </p:nvSpPr>
        <p:spPr>
          <a:xfrm>
            <a:off x="0" y="1916113"/>
            <a:ext cx="5181600" cy="4351337"/>
          </a:xfrm>
        </p:spPr>
        <p:txBody>
          <a:bodyPr/>
          <a:lstStyle/>
          <a:p>
            <a:pPr algn="just"/>
            <a:r>
              <a:rPr lang="en-US" altLang="en-US" sz="2000" dirty="0" smtClean="0"/>
              <a:t>The Instruction register (IR) and the Memory data register (MDR) are added to save the output of the memory for an instruction read and a data read, respectively. </a:t>
            </a:r>
          </a:p>
          <a:p>
            <a:pPr algn="just"/>
            <a:r>
              <a:rPr lang="en-US" altLang="en-US" sz="2000" dirty="0" smtClean="0"/>
              <a:t>Two separate registers are used, both values are needed during the same clock cycle. </a:t>
            </a:r>
          </a:p>
          <a:p>
            <a:pPr algn="just"/>
            <a:r>
              <a:rPr lang="en-US" altLang="en-US" sz="2000" dirty="0" smtClean="0"/>
              <a:t>The A and B registers are used to hold the register operand values read from the register file.</a:t>
            </a:r>
          </a:p>
          <a:p>
            <a:pPr algn="just"/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ALUOut</a:t>
            </a:r>
            <a:r>
              <a:rPr lang="en-US" altLang="en-US" sz="2000" dirty="0" smtClean="0"/>
              <a:t> register holds the output of the ALU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9AD1C1-B6C3-445D-A67F-9FADB8276E6E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62" y="1916113"/>
            <a:ext cx="6080760" cy="456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7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Contd.,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The IR needs to hold the instruction until the end of execution of that instruction. (Understand this folks). </a:t>
            </a:r>
          </a:p>
          <a:p>
            <a:r>
              <a:rPr lang="en-US" altLang="en-US" dirty="0" smtClean="0"/>
              <a:t>Because several functional units are shared for different purposes, we need both to add multiplexors and to expand existing multiplexors. </a:t>
            </a:r>
          </a:p>
          <a:p>
            <a:endParaRPr lang="en-US" altLang="en-US" dirty="0" smtClean="0"/>
          </a:p>
        </p:txBody>
      </p:sp>
      <p:sp>
        <p:nvSpPr>
          <p:cNvPr id="6758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 smtClean="0"/>
              <a:t>For example, since one memory is used for both instructions and data, we need a multiplexor to select between the two sources for a memory address, namely, the PC (for instruction access) and </a:t>
            </a:r>
            <a:r>
              <a:rPr lang="en-US" altLang="en-US" dirty="0" err="1" smtClean="0"/>
              <a:t>ALUOut</a:t>
            </a:r>
            <a:r>
              <a:rPr lang="en-US" altLang="en-US" dirty="0" smtClean="0"/>
              <a:t> (for data access).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12A38E-5F65-4FF6-B051-B388100A42B8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Contd.,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Replacing the three ALUs of the single-cycle datapath by a single ALU means </a:t>
            </a:r>
            <a:r>
              <a:rPr lang="en-US" dirty="0" smtClean="0"/>
              <a:t>that the </a:t>
            </a:r>
            <a:r>
              <a:rPr lang="en-US" dirty="0"/>
              <a:t>single ALU must accommodate all the inputs that used to go to the three </a:t>
            </a:r>
            <a:r>
              <a:rPr lang="en-US" dirty="0" smtClean="0"/>
              <a:t>different ALUs.</a:t>
            </a:r>
          </a:p>
          <a:p>
            <a:pPr>
              <a:defRPr/>
            </a:pPr>
            <a:r>
              <a:rPr lang="en-US" dirty="0"/>
              <a:t>Handling the additional inputs requires two changes to the datapath:</a:t>
            </a:r>
          </a:p>
          <a:p>
            <a:pPr>
              <a:defRPr/>
            </a:pPr>
            <a:r>
              <a:rPr lang="en-US" dirty="0"/>
              <a:t>1. An additional multiplexor is added for the first ALU input. The </a:t>
            </a:r>
            <a:r>
              <a:rPr lang="en-US" dirty="0" smtClean="0"/>
              <a:t>multiplexor chooses </a:t>
            </a:r>
            <a:r>
              <a:rPr lang="en-US" dirty="0"/>
              <a:t>between the A register and the PC.</a:t>
            </a:r>
          </a:p>
          <a:p>
            <a:pPr>
              <a:defRPr/>
            </a:pPr>
            <a:r>
              <a:rPr lang="en-US" dirty="0"/>
              <a:t>2. The multiplexor on the second ALU input is changed from a two-way to </a:t>
            </a:r>
            <a:r>
              <a:rPr lang="en-US" dirty="0" smtClean="0"/>
              <a:t>a four-way </a:t>
            </a:r>
            <a:r>
              <a:rPr lang="en-US" dirty="0"/>
              <a:t>multiplexor. The two additional inputs to the multiplexor are </a:t>
            </a:r>
            <a:r>
              <a:rPr lang="en-US" dirty="0" smtClean="0"/>
              <a:t>the constant </a:t>
            </a:r>
            <a:r>
              <a:rPr lang="en-US" dirty="0"/>
              <a:t>4 (used to increment the PC) and the sign-extended and </a:t>
            </a:r>
            <a:r>
              <a:rPr lang="en-US" dirty="0" smtClean="0"/>
              <a:t>shifted offset </a:t>
            </a:r>
            <a:r>
              <a:rPr lang="en-US" dirty="0"/>
              <a:t>field (used in the branch address computation).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12A38E-5F65-4FF6-B051-B388100A42B8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39" y="1971635"/>
            <a:ext cx="10503440" cy="481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Contd.,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38200" y="1222375"/>
            <a:ext cx="10515600" cy="4351338"/>
          </a:xfrm>
        </p:spPr>
        <p:txBody>
          <a:bodyPr/>
          <a:lstStyle/>
          <a:p>
            <a:r>
              <a:rPr lang="en-IN" altLang="en-US" smtClean="0"/>
              <a:t>Because the datapath takes multiple clock cycles per instruction, it will require a different set of control signals.</a:t>
            </a:r>
          </a:p>
          <a:p>
            <a:r>
              <a:rPr lang="en-IN" altLang="en-US" smtClean="0"/>
              <a:t>The multicycle datapath still requires additions to support branches and jumps; after these additions, we will see how the instructions are sequenced and then generate the datapath control.</a:t>
            </a:r>
          </a:p>
          <a:p>
            <a:r>
              <a:rPr lang="en-IN" altLang="en-US" smtClean="0"/>
              <a:t>With the jump instruction and branch instruction, there are three possible sources for the value to be written into the PC:</a:t>
            </a:r>
          </a:p>
          <a:p>
            <a:r>
              <a:rPr lang="en-IN" altLang="en-US" sz="1800" smtClean="0"/>
              <a:t>The output of the ALU, which is the value PC + 4 during instruction fetch. This value should be stored directly into the PC.</a:t>
            </a:r>
          </a:p>
          <a:p>
            <a:r>
              <a:rPr lang="en-IN" altLang="en-US" sz="1800" smtClean="0"/>
              <a:t>The register ALUOut, which is where we will store the address of the branch target after it is computed.</a:t>
            </a:r>
          </a:p>
          <a:p>
            <a:r>
              <a:rPr lang="en-IN" altLang="en-US" sz="1800" smtClean="0"/>
              <a:t>The lower 26 bits of the Instruction register (IR) shifted left by two and concatenated with the upper 4 bits of the incremented PC, which is the source when the instruction is a jump.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EC9CF-944E-40BD-AF33-32B2F2C4DC71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With control signals..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EC9CF-944E-40BD-AF33-32B2F2C4DC71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  <p:pic>
        <p:nvPicPr>
          <p:cNvPr id="7066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05000"/>
            <a:ext cx="880268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2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Recollect this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313432"/>
          </a:xfrm>
        </p:spPr>
        <p:txBody>
          <a:bodyPr/>
          <a:lstStyle/>
          <a:p>
            <a:r>
              <a:rPr lang="en-IN" dirty="0" smtClean="0"/>
              <a:t>OPCODE is part of the 32 bits and it is positioned between the bits 26 – 31 (0 – 31). R Type / I Type / J Type all have the same position for the OP.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31" y="2862576"/>
            <a:ext cx="10496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0" y="-201613"/>
            <a:ext cx="10515600" cy="1325563"/>
          </a:xfrm>
        </p:spPr>
        <p:txBody>
          <a:bodyPr/>
          <a:lstStyle/>
          <a:p>
            <a:r>
              <a:rPr lang="en-IN" altLang="en-US" sz="2400" smtClean="0"/>
              <a:t>A bit more detailed..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EC9CF-944E-40BD-AF33-32B2F2C4DC71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  <p:pic>
        <p:nvPicPr>
          <p:cNvPr id="7168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61" y="297887"/>
            <a:ext cx="8367502" cy="6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91931" y="2143661"/>
            <a:ext cx="31115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IN" altLang="en-US" sz="1400" b="1" dirty="0">
                <a:latin typeface="Minion-Regular"/>
              </a:rPr>
              <a:t>As we observed when we implemented the single-cycle control, the PC is written both unconditionally and conditionally. During a normal increment and for jumps, the PC is written unconditionally. If the instruction is a conditional branch, the incremented PC is replaced with the value in </a:t>
            </a:r>
            <a:r>
              <a:rPr lang="en-IN" altLang="en-US" sz="1400" b="1" dirty="0" err="1">
                <a:latin typeface="Minion-Regular"/>
              </a:rPr>
              <a:t>ALUOut</a:t>
            </a:r>
            <a:r>
              <a:rPr lang="en-IN" altLang="en-US" sz="1400" b="1" dirty="0">
                <a:latin typeface="Minion-Regular"/>
              </a:rPr>
              <a:t> only if</a:t>
            </a:r>
          </a:p>
          <a:p>
            <a:pPr algn="just"/>
            <a:r>
              <a:rPr lang="en-IN" altLang="en-US" sz="1400" b="1" dirty="0">
                <a:latin typeface="Minion-Regular"/>
              </a:rPr>
              <a:t>the two designated registers are equal. Hence, our implementation uses two separate control signals: </a:t>
            </a:r>
            <a:r>
              <a:rPr lang="en-IN" altLang="en-US" sz="1400" b="1" dirty="0" err="1">
                <a:latin typeface="Minion-Regular"/>
              </a:rPr>
              <a:t>PCWrite</a:t>
            </a:r>
            <a:r>
              <a:rPr lang="en-IN" altLang="en-US" sz="1400" b="1" dirty="0">
                <a:latin typeface="Minion-Regular"/>
              </a:rPr>
              <a:t>, which causes an unconditional write of the PC, and </a:t>
            </a:r>
            <a:r>
              <a:rPr lang="en-IN" altLang="en-US" sz="1400" b="1" dirty="0" err="1">
                <a:latin typeface="Minion-Regular"/>
              </a:rPr>
              <a:t>PCWriteCond</a:t>
            </a:r>
            <a:r>
              <a:rPr lang="en-IN" altLang="en-US" sz="1400" b="1" dirty="0">
                <a:latin typeface="Minion-Regular"/>
              </a:rPr>
              <a:t>, which causes a write of the PC if the branch condition is also true.</a:t>
            </a:r>
            <a:endParaRPr lang="en-I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93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Contd.,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EC9CF-944E-40BD-AF33-32B2F2C4DC71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  <p:pic>
        <p:nvPicPr>
          <p:cNvPr id="7270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13" y="1954725"/>
            <a:ext cx="6154420" cy="4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2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This Page is intentionally left blank.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9AD1C1-B6C3-445D-A67F-9FADB8276E6E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@all, thanks! Lets analyze the performance. </a:t>
            </a:r>
            <a:br>
              <a:rPr lang="en-US" altLang="en-US" smtClean="0"/>
            </a:br>
            <a:r>
              <a:rPr lang="en-US" altLang="en-US" smtClean="0"/>
              <a:t>Shriram K 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542F84-0311-47D6-B15A-D69DFBDD9004}" type="datetime1">
              <a:rPr lang="en-US" smtClean="0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Datapath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it comes to register representation it is always Rs, Rt being the source registers for all R Type instructions, BEQ or Store instructions. The positions of Rs and Rt never changes and can be seen from the format. (refer previous slide). </a:t>
            </a:r>
          </a:p>
          <a:p>
            <a:r>
              <a:rPr lang="en-IN" dirty="0" smtClean="0"/>
              <a:t> Rs is always consistent in its position for LW and SW.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49" y="3667759"/>
            <a:ext cx="9696450" cy="30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Having looked into these identities, we could come to a decision of using multiplexors at appropriate places. </a:t>
            </a:r>
          </a:p>
          <a:p>
            <a:pPr lvl="1"/>
            <a:r>
              <a:rPr lang="en-IN" dirty="0" smtClean="0"/>
              <a:t>Wherever multiplexors are used in this datapath, it will have only 2 inputs. </a:t>
            </a:r>
          </a:p>
          <a:p>
            <a:pPr lvl="1"/>
            <a:r>
              <a:rPr lang="en-IN" dirty="0" smtClean="0"/>
              <a:t>Also, there is definite need for control signal and one control signal shall be there for each multiplexor we use in the data path. </a:t>
            </a:r>
            <a:endParaRPr lang="en-IN" dirty="0"/>
          </a:p>
          <a:p>
            <a:r>
              <a:rPr lang="en-IN" dirty="0" smtClean="0"/>
              <a:t>Also, we could decide on the usage of the control signals for the datapath to work fine. </a:t>
            </a:r>
          </a:p>
          <a:p>
            <a:pPr lvl="1"/>
            <a:r>
              <a:rPr lang="en-IN" dirty="0" smtClean="0"/>
              <a:t>Recollect the control signals we used sometime back.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5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736"/>
            <a:ext cx="7538720" cy="4961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09840" y="2755658"/>
            <a:ext cx="458216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Note this points: </a:t>
            </a:r>
          </a:p>
          <a:p>
            <a:pPr algn="just"/>
            <a:endParaRPr lang="en" sz="1600" b="1" dirty="0" smtClean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IN" sz="16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1. The figure is complete now with all the multiplexors included. </a:t>
            </a:r>
          </a:p>
          <a:p>
            <a:pPr algn="just"/>
            <a:r>
              <a:rPr lang="en-IN" sz="16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2. All the control signals are in place. </a:t>
            </a:r>
          </a:p>
          <a:p>
            <a:pPr algn="just"/>
            <a:r>
              <a:rPr lang="en-IN" sz="16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3. ALU Control is also added to make the datapath complete. </a:t>
            </a:r>
          </a:p>
          <a:p>
            <a:pPr algn="just"/>
            <a:r>
              <a:rPr lang="en-IN" sz="16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Also, there is no </a:t>
            </a:r>
            <a:r>
              <a:rPr lang="en-IN" sz="1600" b="1" dirty="0" err="1" smtClean="0">
                <a:solidFill>
                  <a:srgbClr val="FFFF00"/>
                </a:solidFill>
                <a:latin typeface="Arial Narrow" panose="020B0606020202030204" pitchFamily="34" charset="0"/>
              </a:rPr>
              <a:t>PCWrite</a:t>
            </a:r>
            <a:r>
              <a:rPr lang="en-IN" sz="16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as </a:t>
            </a:r>
            <a:r>
              <a:rPr lang="en-IN" sz="1600" b="1" dirty="0" err="1" smtClean="0">
                <a:solidFill>
                  <a:srgbClr val="FFFF00"/>
                </a:solidFill>
                <a:latin typeface="Arial Narrow" panose="020B0606020202030204" pitchFamily="34" charset="0"/>
              </a:rPr>
              <a:t>MemWrite</a:t>
            </a:r>
            <a:r>
              <a:rPr lang="en-IN" sz="16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or RegWrite. (This happens automatically at the end of each clock cycle and no one needs to give an alarm to do this task)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7600" y="576891"/>
            <a:ext cx="6167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Note: </a:t>
            </a:r>
          </a:p>
          <a:p>
            <a:r>
              <a:rPr lang="en-US" altLang="en-US" b="1" dirty="0" smtClean="0">
                <a:solidFill>
                  <a:schemeClr val="accent2"/>
                </a:solidFill>
              </a:rPr>
              <a:t>Assert – to represent a signal as logically high. </a:t>
            </a:r>
          </a:p>
          <a:p>
            <a:r>
              <a:rPr lang="en-US" altLang="en-US" b="1" dirty="0" smtClean="0">
                <a:solidFill>
                  <a:schemeClr val="accent2"/>
                </a:solidFill>
              </a:rPr>
              <a:t>De-assert – logically low. </a:t>
            </a:r>
          </a:p>
        </p:txBody>
      </p:sp>
    </p:spTree>
    <p:extLst>
      <p:ext uri="{BB962C8B-B14F-4D97-AF65-F5344CB8AC3E}">
        <p14:creationId xmlns:p14="http://schemas.microsoft.com/office/powerpoint/2010/main" val="13067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comes the real control unit and the control signals in picture. </a:t>
            </a:r>
          </a:p>
          <a:p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15" y="2897755"/>
            <a:ext cx="6822886" cy="34731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47" y="2831966"/>
            <a:ext cx="3560332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us understand the control signals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4233"/>
              </p:ext>
            </p:extLst>
          </p:nvPr>
        </p:nvGraphicFramePr>
        <p:xfrm>
          <a:off x="0" y="1792938"/>
          <a:ext cx="6338779" cy="506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19"/>
                <a:gridCol w="2448560"/>
                <a:gridCol w="2641600"/>
              </a:tblGrid>
              <a:tr h="335044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Control Signal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De-asserted</a:t>
                      </a:r>
                      <a:r>
                        <a:rPr lang="en-IN" sz="1100" baseline="0" dirty="0" smtClean="0"/>
                        <a:t> state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Asserted state</a:t>
                      </a:r>
                      <a:endParaRPr lang="en-IN" sz="1100" dirty="0"/>
                    </a:p>
                  </a:txBody>
                  <a:tcPr/>
                </a:tc>
              </a:tr>
              <a:tr h="76862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RegDst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As one can see from RHS,</a:t>
                      </a:r>
                      <a:r>
                        <a:rPr lang="en-IN" sz="1100" baseline="0" dirty="0" smtClean="0"/>
                        <a:t> when de-asserted, destination register is identified by Rt.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If asserted, destination register</a:t>
                      </a:r>
                      <a:r>
                        <a:rPr lang="en-IN" sz="1100" baseline="0" dirty="0" smtClean="0"/>
                        <a:t> is identified by Rd. </a:t>
                      </a:r>
                      <a:endParaRPr lang="en-IN" sz="1100" dirty="0"/>
                    </a:p>
                  </a:txBody>
                  <a:tcPr/>
                </a:tc>
              </a:tr>
              <a:tr h="551835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RegWrite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Not</a:t>
                      </a:r>
                      <a:r>
                        <a:rPr lang="en-IN" sz="1100" baseline="0" dirty="0" smtClean="0"/>
                        <a:t> Applicable.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Selected</a:t>
                      </a:r>
                      <a:r>
                        <a:rPr lang="en-IN" sz="1100" baseline="0" dirty="0" smtClean="0"/>
                        <a:t> register shall be written with the write data input. </a:t>
                      </a:r>
                      <a:endParaRPr lang="en-IN" sz="1100" dirty="0"/>
                    </a:p>
                  </a:txBody>
                  <a:tcPr/>
                </a:tc>
              </a:tr>
              <a:tr h="551835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ALUSrc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Input</a:t>
                      </a:r>
                      <a:r>
                        <a:rPr lang="en-IN" sz="1100" baseline="0" dirty="0" smtClean="0"/>
                        <a:t> shall be from READ DATA 2 when de-asserted.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Sign</a:t>
                      </a:r>
                      <a:r>
                        <a:rPr lang="en-IN" sz="1100" baseline="0" dirty="0" smtClean="0"/>
                        <a:t> extended 32 bit input. </a:t>
                      </a:r>
                      <a:endParaRPr lang="en-IN" sz="1100" dirty="0"/>
                    </a:p>
                  </a:txBody>
                  <a:tcPr/>
                </a:tc>
              </a:tr>
              <a:tr h="76862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PCSrc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PC shall get</a:t>
                      </a:r>
                      <a:r>
                        <a:rPr lang="en-IN" sz="1100" baseline="0" dirty="0" smtClean="0"/>
                        <a:t> value of PC + 4 (This is how the computation happens normally)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This will work for the branching. PC</a:t>
                      </a:r>
                      <a:r>
                        <a:rPr lang="en-IN" sz="1100" baseline="0" dirty="0" smtClean="0"/>
                        <a:t> shall be fed with the output of the adder which shall update the branch address. </a:t>
                      </a:r>
                      <a:endParaRPr lang="en-IN" sz="1100" dirty="0"/>
                    </a:p>
                  </a:txBody>
                  <a:tcPr/>
                </a:tc>
              </a:tr>
              <a:tr h="76862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MemRead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None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Content</a:t>
                      </a:r>
                      <a:r>
                        <a:rPr lang="en-IN" sz="1100" baseline="0" dirty="0" smtClean="0"/>
                        <a:t> shall be read from the memory location pointed by the address and made available in Read Data output. </a:t>
                      </a:r>
                      <a:endParaRPr lang="en-IN" sz="1100" dirty="0"/>
                    </a:p>
                  </a:txBody>
                  <a:tcPr/>
                </a:tc>
              </a:tr>
              <a:tr h="768628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MemWrite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None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Writing</a:t>
                      </a:r>
                      <a:r>
                        <a:rPr lang="en-IN" sz="1100" baseline="0" dirty="0" smtClean="0"/>
                        <a:t> into the memory happens from the write data inputs. Memory address generated earlier shall be used. </a:t>
                      </a:r>
                      <a:endParaRPr lang="en-IN" sz="1100" dirty="0"/>
                    </a:p>
                  </a:txBody>
                  <a:tcPr/>
                </a:tc>
              </a:tr>
              <a:tr h="551835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MemtoReg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Value fed</a:t>
                      </a:r>
                      <a:r>
                        <a:rPr lang="en-IN" sz="1100" baseline="0" dirty="0" smtClean="0"/>
                        <a:t> to Register write comes out directly from ALU.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Value fed</a:t>
                      </a:r>
                      <a:r>
                        <a:rPr lang="en-IN" sz="1100" baseline="0" dirty="0" smtClean="0"/>
                        <a:t> to Register write comes out directly from data memory. 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75" y="2231136"/>
            <a:ext cx="5533043" cy="40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detail…</a:t>
            </a:r>
            <a:endParaRPr lang="en-IN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59" y="1792936"/>
            <a:ext cx="5881398" cy="497252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79694"/>
              </p:ext>
            </p:extLst>
          </p:nvPr>
        </p:nvGraphicFramePr>
        <p:xfrm>
          <a:off x="5881398" y="1792937"/>
          <a:ext cx="6338779" cy="497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19"/>
                <a:gridCol w="2448560"/>
                <a:gridCol w="2641600"/>
              </a:tblGrid>
              <a:tr h="328922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Control Signal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De-asserted</a:t>
                      </a:r>
                      <a:r>
                        <a:rPr lang="en-IN" sz="1100" baseline="0" dirty="0" smtClean="0"/>
                        <a:t> state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Asserted state</a:t>
                      </a:r>
                      <a:endParaRPr lang="en-IN" sz="1100" dirty="0"/>
                    </a:p>
                  </a:txBody>
                  <a:tcPr/>
                </a:tc>
              </a:tr>
              <a:tr h="754585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RegDst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As one can see from RHS,</a:t>
                      </a:r>
                      <a:r>
                        <a:rPr lang="en-IN" sz="1100" baseline="0" dirty="0" smtClean="0"/>
                        <a:t> when de-asserted, destination register is identified by Rt.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If asserted, destination register</a:t>
                      </a:r>
                      <a:r>
                        <a:rPr lang="en-IN" sz="1100" baseline="0" dirty="0" smtClean="0"/>
                        <a:t> is identified by Rd. </a:t>
                      </a:r>
                      <a:endParaRPr lang="en-IN" sz="1100" dirty="0"/>
                    </a:p>
                  </a:txBody>
                  <a:tcPr/>
                </a:tc>
              </a:tr>
              <a:tr h="541753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RegWrite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Not</a:t>
                      </a:r>
                      <a:r>
                        <a:rPr lang="en-IN" sz="1100" baseline="0" dirty="0" smtClean="0"/>
                        <a:t> Applicable.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Selected</a:t>
                      </a:r>
                      <a:r>
                        <a:rPr lang="en-IN" sz="1100" baseline="0" dirty="0" smtClean="0"/>
                        <a:t> register shall be written with the write data input. </a:t>
                      </a:r>
                      <a:endParaRPr lang="en-IN" sz="1100" dirty="0"/>
                    </a:p>
                  </a:txBody>
                  <a:tcPr/>
                </a:tc>
              </a:tr>
              <a:tr h="541753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ALUSrc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Input</a:t>
                      </a:r>
                      <a:r>
                        <a:rPr lang="en-IN" sz="1100" baseline="0" dirty="0" smtClean="0"/>
                        <a:t> shall be from READ DATA 2 when de-asserted.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Sign</a:t>
                      </a:r>
                      <a:r>
                        <a:rPr lang="en-IN" sz="1100" baseline="0" dirty="0" smtClean="0"/>
                        <a:t> extended 32 bit input. </a:t>
                      </a:r>
                      <a:endParaRPr lang="en-IN" sz="1100" dirty="0"/>
                    </a:p>
                  </a:txBody>
                  <a:tcPr/>
                </a:tc>
              </a:tr>
              <a:tr h="754585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PCSrc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PC shall get</a:t>
                      </a:r>
                      <a:r>
                        <a:rPr lang="en-IN" sz="1100" baseline="0" dirty="0" smtClean="0"/>
                        <a:t> value of PC + 4 (This is how the computation happens normally)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This will work for the branching. PC</a:t>
                      </a:r>
                      <a:r>
                        <a:rPr lang="en-IN" sz="1100" baseline="0" dirty="0" smtClean="0"/>
                        <a:t> shall be fed with the output of the adder which shall update the branch address. </a:t>
                      </a:r>
                      <a:endParaRPr lang="en-IN" sz="1100" dirty="0"/>
                    </a:p>
                  </a:txBody>
                  <a:tcPr/>
                </a:tc>
              </a:tr>
              <a:tr h="754585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MemRead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None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Content</a:t>
                      </a:r>
                      <a:r>
                        <a:rPr lang="en-IN" sz="1100" baseline="0" dirty="0" smtClean="0"/>
                        <a:t> shall be read from the memory location pointed by the address and made available in Read Data output. </a:t>
                      </a:r>
                      <a:endParaRPr lang="en-IN" sz="1100" dirty="0"/>
                    </a:p>
                  </a:txBody>
                  <a:tcPr/>
                </a:tc>
              </a:tr>
              <a:tr h="754585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MemWrite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None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Writing</a:t>
                      </a:r>
                      <a:r>
                        <a:rPr lang="en-IN" sz="1100" baseline="0" dirty="0" smtClean="0"/>
                        <a:t> into the memory happens from the write data inputs. Memory address generated earlier shall be used. </a:t>
                      </a:r>
                      <a:endParaRPr lang="en-IN" sz="1100" dirty="0"/>
                    </a:p>
                  </a:txBody>
                  <a:tcPr/>
                </a:tc>
              </a:tr>
              <a:tr h="541753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MemtoReg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Value fed</a:t>
                      </a:r>
                      <a:r>
                        <a:rPr lang="en-IN" sz="1100" baseline="0" dirty="0" smtClean="0"/>
                        <a:t> to Register write comes out directly from ALU.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Value fed</a:t>
                      </a:r>
                      <a:r>
                        <a:rPr lang="en-IN" sz="1100" baseline="0" dirty="0" smtClean="0"/>
                        <a:t> to Register write comes out directly from data memory. 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480"/>
            <a:ext cx="5687365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3515</TotalTime>
  <Words>2390</Words>
  <Application>Microsoft Office PowerPoint</Application>
  <PresentationFormat>Widescreen</PresentationFormat>
  <Paragraphs>289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Corbel</vt:lpstr>
      <vt:lpstr>Minion-Regular</vt:lpstr>
      <vt:lpstr>Wingdings</vt:lpstr>
      <vt:lpstr>Banded</vt:lpstr>
      <vt:lpstr>Computer organization and architecture</vt:lpstr>
      <vt:lpstr>Control signals</vt:lpstr>
      <vt:lpstr>Recollect this</vt:lpstr>
      <vt:lpstr>Contd., </vt:lpstr>
      <vt:lpstr>Contd., </vt:lpstr>
      <vt:lpstr>Contd., </vt:lpstr>
      <vt:lpstr>Contd., </vt:lpstr>
      <vt:lpstr>Let us understand the control signals</vt:lpstr>
      <vt:lpstr>In detail…</vt:lpstr>
      <vt:lpstr>Contd., </vt:lpstr>
      <vt:lpstr>Contd., </vt:lpstr>
      <vt:lpstr>Control signals – for all signals</vt:lpstr>
      <vt:lpstr>Let us decode the status of the control signals </vt:lpstr>
      <vt:lpstr>FOR R TYPE INSTRUCTIONS</vt:lpstr>
      <vt:lpstr>FOR LW INSTRUCTIONS</vt:lpstr>
      <vt:lpstr>FOR SW INSTRUCTIONS</vt:lpstr>
      <vt:lpstr>FOR BEQ INSTRUCTIONS</vt:lpstr>
      <vt:lpstr>Operation elaboration – R TYPE (We prefer R type here) </vt:lpstr>
      <vt:lpstr>Trace LOAD/STore</vt:lpstr>
      <vt:lpstr>Trace the path for BEQ (Easier) </vt:lpstr>
      <vt:lpstr>JUMP – a tough zone to play</vt:lpstr>
      <vt:lpstr>Implementing Jumps!!!! A tough zone!  </vt:lpstr>
      <vt:lpstr>Multicycle Implementation</vt:lpstr>
      <vt:lpstr>Let us compare…</vt:lpstr>
      <vt:lpstr>Contd.,</vt:lpstr>
      <vt:lpstr>Contd.,</vt:lpstr>
      <vt:lpstr>Contd.,</vt:lpstr>
      <vt:lpstr>Contd.,</vt:lpstr>
      <vt:lpstr>With control signals..</vt:lpstr>
      <vt:lpstr>A bit more detailed..</vt:lpstr>
      <vt:lpstr>Contd.,</vt:lpstr>
      <vt:lpstr>This Page is intentionally left blank. </vt:lpstr>
      <vt:lpstr>@all, thanks! Lets analyze the performance.  Shriram K 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Shriram K V</dc:creator>
  <cp:lastModifiedBy>Shriram K V</cp:lastModifiedBy>
  <cp:revision>52</cp:revision>
  <dcterms:created xsi:type="dcterms:W3CDTF">2018-05-21T13:31:38Z</dcterms:created>
  <dcterms:modified xsi:type="dcterms:W3CDTF">2018-08-05T12:06:34Z</dcterms:modified>
</cp:coreProperties>
</file>