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9" r:id="rId23"/>
    <p:sldId id="278"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7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E2E5F6-CE97-4579-A535-115007E611A9}" type="datetimeFigureOut">
              <a:rPr lang="en-IN" smtClean="0"/>
              <a:t>10-07-2018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8163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2E5F6-CE97-4579-A535-115007E611A9}" type="datetimeFigureOut">
              <a:rPr lang="en-IN" smtClean="0"/>
              <a:t>10-07-2018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362977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4DE2E5F6-CE97-4579-A535-115007E611A9}" type="datetimeFigureOut">
              <a:rPr lang="en-IN" smtClean="0"/>
              <a:t>10-07-2018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96532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4DE2E5F6-CE97-4579-A535-115007E611A9}" type="datetimeFigureOut">
              <a:rPr lang="en-IN" smtClean="0"/>
              <a:t>10-07-2018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2756771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E2E5F6-CE97-4579-A535-115007E611A9}" type="datetimeFigureOut">
              <a:rPr lang="en-IN" smtClean="0"/>
              <a:t>10-07-2018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206391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E2E5F6-CE97-4579-A535-115007E611A9}" type="datetimeFigureOut">
              <a:rPr lang="en-IN" smtClean="0"/>
              <a:t>10-07-2018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36983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E2E5F6-CE97-4579-A535-115007E611A9}" type="datetimeFigureOut">
              <a:rPr lang="en-IN" smtClean="0"/>
              <a:t>10-07-2018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264367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2E5F6-CE97-4579-A535-115007E611A9}" type="datetimeFigureOut">
              <a:rPr lang="en-IN" smtClean="0"/>
              <a:t>10-07-2018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150451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E2E5F6-CE97-4579-A535-115007E611A9}" type="datetimeFigureOut">
              <a:rPr lang="en-IN" smtClean="0"/>
              <a:t>10-07-2018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303417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E2E5F6-CE97-4579-A535-115007E611A9}" type="datetimeFigureOut">
              <a:rPr lang="en-IN" smtClean="0"/>
              <a:t>10-07-2018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398226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E2E5F6-CE97-4579-A535-115007E611A9}" type="datetimeFigureOut">
              <a:rPr lang="en-IN" smtClean="0"/>
              <a:t>10-07-2018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52511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2E5F6-CE97-4579-A535-115007E611A9}" type="datetimeFigureOut">
              <a:rPr lang="en-IN" smtClean="0"/>
              <a:t>10-07-2018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20928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E2E5F6-CE97-4579-A535-115007E611A9}" type="datetimeFigureOut">
              <a:rPr lang="en-IN" smtClean="0"/>
              <a:t>10-07-2018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359582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DE2E5F6-CE97-4579-A535-115007E611A9}" type="datetimeFigureOut">
              <a:rPr lang="en-IN" smtClean="0"/>
              <a:t>10-07-2018</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178214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DE2E5F6-CE97-4579-A535-115007E611A9}" type="datetimeFigureOut">
              <a:rPr lang="en-IN" smtClean="0"/>
              <a:t>10-07-2018</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E47458F-D49D-4A90-87E9-7F64B23A07B2}" type="slidenum">
              <a:rPr lang="en-IN" smtClean="0"/>
              <a:t>‹#›</a:t>
            </a:fld>
            <a:endParaRPr lang="en-IN"/>
          </a:p>
        </p:txBody>
      </p:sp>
    </p:spTree>
    <p:extLst>
      <p:ext uri="{BB962C8B-B14F-4D97-AF65-F5344CB8AC3E}">
        <p14:creationId xmlns:p14="http://schemas.microsoft.com/office/powerpoint/2010/main" val="39271441"/>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Computer Organization and Architecture </a:t>
            </a:r>
            <a:br>
              <a:rPr lang="en-IN" dirty="0" smtClean="0"/>
            </a:br>
            <a:r>
              <a:rPr lang="en-IN" dirty="0" smtClean="0"/>
              <a:t>- Performance Analysis. </a:t>
            </a:r>
            <a:endParaRPr lang="en-IN" dirty="0"/>
          </a:p>
        </p:txBody>
      </p:sp>
      <p:sp>
        <p:nvSpPr>
          <p:cNvPr id="3" name="Subtitle 2"/>
          <p:cNvSpPr>
            <a:spLocks noGrp="1"/>
          </p:cNvSpPr>
          <p:nvPr>
            <p:ph type="subTitle" idx="1"/>
          </p:nvPr>
        </p:nvSpPr>
        <p:spPr/>
        <p:txBody>
          <a:bodyPr>
            <a:normAutofit fontScale="47500" lnSpcReduction="20000"/>
          </a:bodyPr>
          <a:lstStyle/>
          <a:p>
            <a:r>
              <a:rPr lang="en-IN" dirty="0" smtClean="0"/>
              <a:t>Shriram K Vasudevan</a:t>
            </a:r>
          </a:p>
          <a:p>
            <a:r>
              <a:rPr lang="en-IN" b="1" dirty="0" smtClean="0">
                <a:solidFill>
                  <a:srgbClr val="FFC000"/>
                </a:solidFill>
              </a:rPr>
              <a:t>Session – 16 </a:t>
            </a:r>
            <a:endParaRPr lang="en-IN" b="1" dirty="0">
              <a:solidFill>
                <a:srgbClr val="FFC000"/>
              </a:solidFill>
            </a:endParaRPr>
          </a:p>
        </p:txBody>
      </p:sp>
    </p:spTree>
    <p:extLst>
      <p:ext uri="{BB962C8B-B14F-4D97-AF65-F5344CB8AC3E}">
        <p14:creationId xmlns:p14="http://schemas.microsoft.com/office/powerpoint/2010/main" val="172262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normAutofit/>
          </a:bodyPr>
          <a:lstStyle/>
          <a:p>
            <a:r>
              <a:rPr lang="en-IN" dirty="0"/>
              <a:t>Performance is generally defined by the formula presented below: 	</a:t>
            </a:r>
          </a:p>
          <a:p>
            <a:pPr marL="0" indent="0">
              <a:buNone/>
            </a:pPr>
            <a:r>
              <a:rPr lang="en-IN" dirty="0"/>
              <a:t>			</a:t>
            </a:r>
            <a:r>
              <a:rPr lang="en-IN" dirty="0" smtClean="0"/>
              <a:t>		</a:t>
            </a:r>
            <a:r>
              <a:rPr lang="en-IN" b="1" dirty="0" smtClean="0">
                <a:solidFill>
                  <a:srgbClr val="FFC000"/>
                </a:solidFill>
              </a:rPr>
              <a:t>Performance </a:t>
            </a:r>
            <a:r>
              <a:rPr lang="en-IN" b="1" dirty="0">
                <a:solidFill>
                  <a:srgbClr val="FFC000"/>
                </a:solidFill>
              </a:rPr>
              <a:t>= 1 / Execution Time. </a:t>
            </a:r>
          </a:p>
          <a:p>
            <a:r>
              <a:rPr lang="en-IN" dirty="0" smtClean="0"/>
              <a:t>As </a:t>
            </a:r>
            <a:r>
              <a:rPr lang="en-IN" dirty="0"/>
              <a:t>discussed earlier, when someone has to compare the performance of two </a:t>
            </a:r>
            <a:r>
              <a:rPr lang="en-IN" dirty="0" err="1"/>
              <a:t>diffferent</a:t>
            </a:r>
            <a:r>
              <a:rPr lang="en-IN" dirty="0"/>
              <a:t> PCs say A and B, the following would be the method. </a:t>
            </a:r>
          </a:p>
          <a:p>
            <a:r>
              <a:rPr lang="en-IN" b="1" dirty="0" smtClean="0">
                <a:solidFill>
                  <a:srgbClr val="FFFF00"/>
                </a:solidFill>
              </a:rPr>
              <a:t>Assume </a:t>
            </a:r>
            <a:r>
              <a:rPr lang="en-IN" b="1" dirty="0">
                <a:solidFill>
                  <a:srgbClr val="FFFF00"/>
                </a:solidFill>
              </a:rPr>
              <a:t>performance of A is better than B. </a:t>
            </a:r>
            <a:r>
              <a:rPr lang="en-IN" b="1" dirty="0" smtClean="0">
                <a:solidFill>
                  <a:srgbClr val="FFFF00"/>
                </a:solidFill>
              </a:rPr>
              <a:t> (Disclaimer : Assume) </a:t>
            </a:r>
            <a:endParaRPr lang="en-IN" b="1" dirty="0">
              <a:solidFill>
                <a:srgbClr val="FFFF00"/>
              </a:solidFill>
            </a:endParaRPr>
          </a:p>
          <a:p>
            <a:pPr marL="0" indent="0">
              <a:buNone/>
            </a:pPr>
            <a:r>
              <a:rPr lang="en-IN" dirty="0" smtClean="0"/>
              <a:t>					</a:t>
            </a:r>
            <a:r>
              <a:rPr lang="en-IN" b="1" dirty="0" smtClean="0">
                <a:solidFill>
                  <a:srgbClr val="FFC000"/>
                </a:solidFill>
              </a:rPr>
              <a:t>A's </a:t>
            </a:r>
            <a:r>
              <a:rPr lang="en-IN" b="1" dirty="0">
                <a:solidFill>
                  <a:srgbClr val="FFC000"/>
                </a:solidFill>
              </a:rPr>
              <a:t>Performance &gt; B's Performance </a:t>
            </a:r>
          </a:p>
          <a:p>
            <a:pPr marL="0" indent="0">
              <a:buNone/>
            </a:pPr>
            <a:r>
              <a:rPr lang="en-IN" b="1" dirty="0" smtClean="0">
                <a:solidFill>
                  <a:srgbClr val="FFC000"/>
                </a:solidFill>
              </a:rPr>
              <a:t>					1</a:t>
            </a:r>
            <a:r>
              <a:rPr lang="en-IN" b="1" dirty="0">
                <a:solidFill>
                  <a:srgbClr val="FFC000"/>
                </a:solidFill>
              </a:rPr>
              <a:t>/ A's Execution Time &gt; 1 / B's Execution </a:t>
            </a:r>
            <a:r>
              <a:rPr lang="en-IN" b="1" dirty="0" smtClean="0">
                <a:solidFill>
                  <a:srgbClr val="FFC000"/>
                </a:solidFill>
              </a:rPr>
              <a:t>Time</a:t>
            </a:r>
          </a:p>
          <a:p>
            <a:pPr marL="0" indent="0">
              <a:buNone/>
            </a:pPr>
            <a:r>
              <a:rPr lang="en-IN" b="1" dirty="0">
                <a:solidFill>
                  <a:srgbClr val="FFC000"/>
                </a:solidFill>
              </a:rPr>
              <a:t>	</a:t>
            </a:r>
            <a:r>
              <a:rPr lang="en-IN" b="1" dirty="0" smtClean="0">
                <a:solidFill>
                  <a:srgbClr val="FFC000"/>
                </a:solidFill>
              </a:rPr>
              <a:t>				Execution </a:t>
            </a:r>
            <a:r>
              <a:rPr lang="en-IN" b="1" dirty="0">
                <a:solidFill>
                  <a:srgbClr val="FFC000"/>
                </a:solidFill>
              </a:rPr>
              <a:t>Time of B &gt; Execution Time of A </a:t>
            </a:r>
            <a:r>
              <a:rPr lang="en-IN" b="1" dirty="0" smtClean="0">
                <a:solidFill>
                  <a:srgbClr val="FFC000"/>
                </a:solidFill>
              </a:rPr>
              <a:t> </a:t>
            </a:r>
          </a:p>
          <a:p>
            <a:r>
              <a:rPr lang="en-IN" dirty="0"/>
              <a:t>Or in other words</a:t>
            </a:r>
            <a:r>
              <a:rPr lang="en-IN" b="1" dirty="0" smtClean="0">
                <a:solidFill>
                  <a:srgbClr val="FFC000"/>
                </a:solidFill>
              </a:rPr>
              <a:t>, Execution Time of A &lt; Execution Time of B. </a:t>
            </a:r>
            <a:endParaRPr lang="en-IN" b="1" dirty="0">
              <a:solidFill>
                <a:srgbClr val="FFC000"/>
              </a:solidFill>
            </a:endParaRPr>
          </a:p>
        </p:txBody>
      </p:sp>
    </p:spTree>
    <p:extLst>
      <p:ext uri="{BB962C8B-B14F-4D97-AF65-F5344CB8AC3E}">
        <p14:creationId xmlns:p14="http://schemas.microsoft.com/office/powerpoint/2010/main" val="3497686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r>
              <a:rPr lang="en-IN" dirty="0" smtClean="0"/>
              <a:t>Instead of saying just Performance of A is greater than performance of B, it would always be better if someone can say it as “A is n times faster than B”. So, ‘n’ is to be found.</a:t>
            </a:r>
          </a:p>
          <a:p>
            <a:r>
              <a:rPr lang="en-IN" dirty="0" smtClean="0"/>
              <a:t>To find ‘n’, one can use the following expression: </a:t>
            </a:r>
            <a:endParaRPr lang="en-IN" dirty="0"/>
          </a:p>
          <a:p>
            <a:pPr marL="0" indent="0">
              <a:buNone/>
            </a:pPr>
            <a:r>
              <a:rPr lang="en-IN" dirty="0" smtClean="0"/>
              <a:t>							n = </a:t>
            </a:r>
            <a:r>
              <a:rPr lang="en-IN" b="1" dirty="0">
                <a:solidFill>
                  <a:srgbClr val="FFC000"/>
                </a:solidFill>
              </a:rPr>
              <a:t>A's Performance </a:t>
            </a:r>
            <a:r>
              <a:rPr lang="en-IN" b="1" dirty="0" smtClean="0">
                <a:solidFill>
                  <a:srgbClr val="FFC000"/>
                </a:solidFill>
              </a:rPr>
              <a:t>/ B’s Performance. </a:t>
            </a:r>
          </a:p>
        </p:txBody>
      </p:sp>
      <p:grpSp>
        <p:nvGrpSpPr>
          <p:cNvPr id="9" name="Group 8"/>
          <p:cNvGrpSpPr/>
          <p:nvPr/>
        </p:nvGrpSpPr>
        <p:grpSpPr>
          <a:xfrm>
            <a:off x="3200971" y="5095697"/>
            <a:ext cx="5991225" cy="857250"/>
            <a:chOff x="3200971" y="5095697"/>
            <a:chExt cx="5991225" cy="857250"/>
          </a:xfrm>
        </p:grpSpPr>
        <p:pic>
          <p:nvPicPr>
            <p:cNvPr id="5" name="Picture 4"/>
            <p:cNvPicPr>
              <a:picLocks noChangeAspect="1"/>
            </p:cNvPicPr>
            <p:nvPr/>
          </p:nvPicPr>
          <p:blipFill>
            <a:blip r:embed="rId2"/>
            <a:stretch>
              <a:fillRect/>
            </a:stretch>
          </p:blipFill>
          <p:spPr>
            <a:xfrm>
              <a:off x="3200971" y="5095697"/>
              <a:ext cx="5991225" cy="857250"/>
            </a:xfrm>
            <a:prstGeom prst="rect">
              <a:avLst/>
            </a:prstGeom>
          </p:spPr>
        </p:pic>
        <p:cxnSp>
          <p:nvCxnSpPr>
            <p:cNvPr id="7" name="Straight Connector 6"/>
            <p:cNvCxnSpPr/>
            <p:nvPr/>
          </p:nvCxnSpPr>
          <p:spPr>
            <a:xfrm>
              <a:off x="3264979" y="5524322"/>
              <a:ext cx="170935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6205727" y="5513476"/>
              <a:ext cx="1709357" cy="0"/>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1552660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pic>
        <p:nvPicPr>
          <p:cNvPr id="4" name="Picture 3"/>
          <p:cNvPicPr>
            <a:picLocks noChangeAspect="1"/>
          </p:cNvPicPr>
          <p:nvPr/>
        </p:nvPicPr>
        <p:blipFill>
          <a:blip r:embed="rId2"/>
          <a:stretch>
            <a:fillRect/>
          </a:stretch>
        </p:blipFill>
        <p:spPr>
          <a:xfrm>
            <a:off x="2818447" y="2127694"/>
            <a:ext cx="7286625" cy="4486275"/>
          </a:xfrm>
          <a:prstGeom prst="rect">
            <a:avLst/>
          </a:prstGeom>
        </p:spPr>
      </p:pic>
    </p:spTree>
    <p:extLst>
      <p:ext uri="{BB962C8B-B14F-4D97-AF65-F5344CB8AC3E}">
        <p14:creationId xmlns:p14="http://schemas.microsoft.com/office/powerpoint/2010/main" val="3186254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do we analyse the performance of Embedded Systems?</a:t>
            </a:r>
            <a:endParaRPr lang="en-IN" dirty="0"/>
          </a:p>
        </p:txBody>
      </p:sp>
      <p:sp>
        <p:nvSpPr>
          <p:cNvPr id="3" name="Content Placeholder 2"/>
          <p:cNvSpPr>
            <a:spLocks noGrp="1"/>
          </p:cNvSpPr>
          <p:nvPr>
            <p:ph idx="1"/>
          </p:nvPr>
        </p:nvSpPr>
        <p:spPr>
          <a:xfrm>
            <a:off x="818712" y="2222287"/>
            <a:ext cx="10554574" cy="4059641"/>
          </a:xfrm>
        </p:spPr>
        <p:txBody>
          <a:bodyPr>
            <a:normAutofit fontScale="92500" lnSpcReduction="20000"/>
          </a:bodyPr>
          <a:lstStyle/>
          <a:p>
            <a:r>
              <a:rPr lang="en-IN" dirty="0" smtClean="0"/>
              <a:t>First, let us answer this question. </a:t>
            </a:r>
          </a:p>
          <a:p>
            <a:r>
              <a:rPr lang="en-IN" dirty="0" smtClean="0"/>
              <a:t>What is an “embedded system”? </a:t>
            </a:r>
          </a:p>
          <a:p>
            <a:pPr lvl="1"/>
            <a:r>
              <a:rPr lang="en-IN" dirty="0" smtClean="0"/>
              <a:t>An embedded system is combination of software + hardware meant to do a dedicated task. </a:t>
            </a:r>
          </a:p>
          <a:p>
            <a:pPr lvl="1"/>
            <a:r>
              <a:rPr lang="en-IN" dirty="0" smtClean="0"/>
              <a:t>Simple example: Projector, Washing Machine etc. </a:t>
            </a:r>
          </a:p>
          <a:p>
            <a:r>
              <a:rPr lang="en-IN" dirty="0" smtClean="0"/>
              <a:t>Now, the target is to measure the performance of the Embedded Systems and it is not as other general purpose systems. </a:t>
            </a:r>
          </a:p>
          <a:p>
            <a:r>
              <a:rPr lang="en-IN" dirty="0" smtClean="0"/>
              <a:t>Recollect the term “Real Time”. </a:t>
            </a:r>
          </a:p>
          <a:p>
            <a:pPr lvl="1"/>
            <a:r>
              <a:rPr lang="en-IN" dirty="0" smtClean="0"/>
              <a:t>Embedded Systems are all expected to perform the task real time. Real time is “Logical correctness of the operation within deterministic deadlines”. </a:t>
            </a:r>
          </a:p>
          <a:p>
            <a:pPr lvl="1"/>
            <a:r>
              <a:rPr lang="en-IN" dirty="0" smtClean="0"/>
              <a:t>Real time can be hard real time or soft real time. </a:t>
            </a:r>
            <a:endParaRPr lang="en-IN" dirty="0"/>
          </a:p>
          <a:p>
            <a:pPr lvl="1"/>
            <a:r>
              <a:rPr lang="en-IN" dirty="0" smtClean="0"/>
              <a:t>So, to conclude, for embedded systems, “Meeting the deadlines” is the very important performance measure. </a:t>
            </a:r>
          </a:p>
          <a:p>
            <a:pPr lvl="2"/>
            <a:r>
              <a:rPr lang="en-IN" dirty="0" smtClean="0"/>
              <a:t>Relate this. If car braking system does not work in time, what will happen? </a:t>
            </a:r>
          </a:p>
          <a:p>
            <a:pPr lvl="1"/>
            <a:r>
              <a:rPr lang="en-IN" dirty="0" smtClean="0"/>
              <a:t>Rest all performance measures are looked into after looking at the real time behaviour. </a:t>
            </a:r>
            <a:endParaRPr lang="en-IN" dirty="0"/>
          </a:p>
        </p:txBody>
      </p:sp>
    </p:spTree>
    <p:extLst>
      <p:ext uri="{BB962C8B-B14F-4D97-AF65-F5344CB8AC3E}">
        <p14:creationId xmlns:p14="http://schemas.microsoft.com/office/powerpoint/2010/main" val="3106998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Performance Measurement – Let us get better.</a:t>
            </a:r>
            <a:endParaRPr lang="en-IN" dirty="0"/>
          </a:p>
        </p:txBody>
      </p:sp>
      <p:sp>
        <p:nvSpPr>
          <p:cNvPr id="4" name="Text Placeholder 3"/>
          <p:cNvSpPr>
            <a:spLocks noGrp="1"/>
          </p:cNvSpPr>
          <p:nvPr>
            <p:ph type="body" idx="1"/>
          </p:nvPr>
        </p:nvSpPr>
        <p:spPr/>
        <p:txBody>
          <a:bodyPr/>
          <a:lstStyle/>
          <a:p>
            <a:r>
              <a:rPr lang="en-IN" dirty="0"/>
              <a:t>Session - 17</a:t>
            </a:r>
          </a:p>
        </p:txBody>
      </p:sp>
    </p:spTree>
    <p:extLst>
      <p:ext uri="{BB962C8B-B14F-4D97-AF65-F5344CB8AC3E}">
        <p14:creationId xmlns:p14="http://schemas.microsoft.com/office/powerpoint/2010/main" val="1046851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Let us understand the definitions, first! </a:t>
            </a:r>
            <a:endParaRPr lang="en-IN" dirty="0"/>
          </a:p>
        </p:txBody>
      </p:sp>
      <p:sp>
        <p:nvSpPr>
          <p:cNvPr id="5" name="Content Placeholder 4"/>
          <p:cNvSpPr>
            <a:spLocks noGrp="1"/>
          </p:cNvSpPr>
          <p:nvPr>
            <p:ph idx="1"/>
          </p:nvPr>
        </p:nvSpPr>
        <p:spPr/>
        <p:txBody>
          <a:bodyPr/>
          <a:lstStyle/>
          <a:p>
            <a:r>
              <a:rPr lang="en-IN" dirty="0" smtClean="0"/>
              <a:t>First, let us understand what is </a:t>
            </a:r>
            <a:r>
              <a:rPr lang="en-IN" b="1" dirty="0" smtClean="0">
                <a:solidFill>
                  <a:srgbClr val="FFFF00"/>
                </a:solidFill>
              </a:rPr>
              <a:t>CPU execution time.  (AKA CPU TIME) </a:t>
            </a:r>
          </a:p>
          <a:p>
            <a:r>
              <a:rPr lang="en-IN" b="1" dirty="0" smtClean="0">
                <a:solidFill>
                  <a:srgbClr val="FFFF00"/>
                </a:solidFill>
              </a:rPr>
              <a:t>Amount of time, the CPU actually spends on executing a task is referred as “CPU Execution Time”. </a:t>
            </a:r>
          </a:p>
          <a:p>
            <a:r>
              <a:rPr lang="en-IN" b="1" dirty="0" smtClean="0">
                <a:solidFill>
                  <a:srgbClr val="FFFF00"/>
                </a:solidFill>
              </a:rPr>
              <a:t>CPU could spend time on “the tasks” and “OS” tasks. The tasks given by the user, when CPU spends time for it, it is called, user CPU time.  Meanwhile, if spent time for OS tasks, it could be termed “System CPU time”.  </a:t>
            </a:r>
            <a:endParaRPr lang="en-IN" dirty="0"/>
          </a:p>
          <a:p>
            <a:endParaRPr lang="en-IN" b="1" dirty="0">
              <a:solidFill>
                <a:srgbClr val="FFFF00"/>
              </a:solidFill>
            </a:endParaRPr>
          </a:p>
        </p:txBody>
      </p:sp>
    </p:spTree>
    <p:extLst>
      <p:ext uri="{BB962C8B-B14F-4D97-AF65-F5344CB8AC3E}">
        <p14:creationId xmlns:p14="http://schemas.microsoft.com/office/powerpoint/2010/main" val="2818752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818712" y="2222287"/>
            <a:ext cx="10554574" cy="1929089"/>
          </a:xfrm>
        </p:spPr>
        <p:txBody>
          <a:bodyPr>
            <a:normAutofit lnSpcReduction="10000"/>
          </a:bodyPr>
          <a:lstStyle/>
          <a:p>
            <a:r>
              <a:rPr lang="en-IN" dirty="0" smtClean="0"/>
              <a:t>How </a:t>
            </a:r>
            <a:r>
              <a:rPr lang="en-IN" dirty="0"/>
              <a:t>do you defined the speed of a computer (i.e. CPU)? You could have read it as 4 GHZ, 2 GHZ etc. There is a term for the same. It is called </a:t>
            </a:r>
            <a:r>
              <a:rPr lang="en-IN" b="1" dirty="0">
                <a:solidFill>
                  <a:srgbClr val="FFFF00"/>
                </a:solidFill>
              </a:rPr>
              <a:t>clock cycle</a:t>
            </a:r>
            <a:r>
              <a:rPr lang="en-IN" dirty="0"/>
              <a:t>. It is the amount of time spent between the two pulses of an oscillator. </a:t>
            </a:r>
            <a:endParaRPr lang="en-IN" dirty="0" smtClean="0"/>
          </a:p>
          <a:p>
            <a:r>
              <a:rPr lang="en-IN" dirty="0"/>
              <a:t>Unit of the Clock Cycle is Hz. We are never used the slower processors in the recent days and the unit has not grown to GHz. Typically a 2GHz processor go for 2,00,00,00,000 clock cycles per second</a:t>
            </a:r>
            <a:r>
              <a:rPr lang="en-IN" dirty="0" smtClean="0"/>
              <a:t>. (People call this clock rate) </a:t>
            </a:r>
            <a:endParaRPr lang="en-IN" dirty="0"/>
          </a:p>
          <a:p>
            <a:endParaRPr lang="en-IN" dirty="0"/>
          </a:p>
        </p:txBody>
      </p:sp>
      <p:pic>
        <p:nvPicPr>
          <p:cNvPr id="4" name="Picture 3"/>
          <p:cNvPicPr>
            <a:picLocks noChangeAspect="1"/>
          </p:cNvPicPr>
          <p:nvPr/>
        </p:nvPicPr>
        <p:blipFill>
          <a:blip r:embed="rId2"/>
          <a:stretch>
            <a:fillRect/>
          </a:stretch>
        </p:blipFill>
        <p:spPr>
          <a:xfrm>
            <a:off x="3822190" y="4151376"/>
            <a:ext cx="4547617" cy="2331720"/>
          </a:xfrm>
          <a:prstGeom prst="rect">
            <a:avLst/>
          </a:prstGeom>
        </p:spPr>
      </p:pic>
    </p:spTree>
    <p:extLst>
      <p:ext uri="{BB962C8B-B14F-4D97-AF65-F5344CB8AC3E}">
        <p14:creationId xmlns:p14="http://schemas.microsoft.com/office/powerpoint/2010/main" val="3608799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a:xfrm>
            <a:off x="818712" y="2222287"/>
            <a:ext cx="10554574" cy="1837649"/>
          </a:xfrm>
        </p:spPr>
        <p:txBody>
          <a:bodyPr/>
          <a:lstStyle/>
          <a:p>
            <a:r>
              <a:rPr lang="en-IN" dirty="0" smtClean="0"/>
              <a:t>Let us understand </a:t>
            </a:r>
            <a:r>
              <a:rPr lang="en-IN" b="1" dirty="0" smtClean="0"/>
              <a:t>Falling edge and Rising edge. </a:t>
            </a:r>
          </a:p>
          <a:p>
            <a:r>
              <a:rPr lang="en-IN" dirty="0" smtClean="0"/>
              <a:t>If </a:t>
            </a:r>
            <a:r>
              <a:rPr lang="en-IN" b="1" dirty="0" smtClean="0">
                <a:solidFill>
                  <a:srgbClr val="FFFF00"/>
                </a:solidFill>
              </a:rPr>
              <a:t>a circuit gets rising edge triggered</a:t>
            </a:r>
            <a:r>
              <a:rPr lang="en-IN" dirty="0" smtClean="0"/>
              <a:t>, the circuit will become active when its </a:t>
            </a:r>
            <a:r>
              <a:rPr lang="en-IN" b="1" dirty="0" smtClean="0">
                <a:solidFill>
                  <a:srgbClr val="FFFF00"/>
                </a:solidFill>
              </a:rPr>
              <a:t>clock signal turns</a:t>
            </a:r>
            <a:r>
              <a:rPr lang="en-IN" b="1" dirty="0" smtClean="0"/>
              <a:t> from </a:t>
            </a:r>
            <a:r>
              <a:rPr lang="en-IN" b="1" dirty="0" smtClean="0">
                <a:solidFill>
                  <a:srgbClr val="FFFF00"/>
                </a:solidFill>
              </a:rPr>
              <a:t>LOW TO HIGH.  This is also referred as “Rising Edge or positive edge”. </a:t>
            </a:r>
          </a:p>
          <a:p>
            <a:r>
              <a:rPr lang="en-IN" dirty="0" smtClean="0">
                <a:solidFill>
                  <a:srgbClr val="FFFF00"/>
                </a:solidFill>
              </a:rPr>
              <a:t>Similarly for a falling is referred as high to low transition! </a:t>
            </a:r>
          </a:p>
          <a:p>
            <a:pPr marL="0" indent="0">
              <a:buNone/>
            </a:pPr>
            <a:endParaRPr lang="en-IN" dirty="0"/>
          </a:p>
        </p:txBody>
      </p:sp>
      <p:pic>
        <p:nvPicPr>
          <p:cNvPr id="4" name="Picture 3"/>
          <p:cNvPicPr>
            <a:picLocks noChangeAspect="1"/>
          </p:cNvPicPr>
          <p:nvPr/>
        </p:nvPicPr>
        <p:blipFill>
          <a:blip r:embed="rId2"/>
          <a:stretch>
            <a:fillRect/>
          </a:stretch>
        </p:blipFill>
        <p:spPr>
          <a:xfrm>
            <a:off x="2780538" y="4059936"/>
            <a:ext cx="6210300" cy="2362200"/>
          </a:xfrm>
          <a:prstGeom prst="rect">
            <a:avLst/>
          </a:prstGeom>
        </p:spPr>
      </p:pic>
    </p:spTree>
    <p:extLst>
      <p:ext uri="{BB962C8B-B14F-4D97-AF65-F5344CB8AC3E}">
        <p14:creationId xmlns:p14="http://schemas.microsoft.com/office/powerpoint/2010/main" val="1945269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 related to CPU performance – Some formulas. </a:t>
            </a:r>
            <a:endParaRPr lang="en-IN" dirty="0"/>
          </a:p>
        </p:txBody>
      </p:sp>
      <p:sp>
        <p:nvSpPr>
          <p:cNvPr id="3" name="Content Placeholder 2"/>
          <p:cNvSpPr>
            <a:spLocks noGrp="1"/>
          </p:cNvSpPr>
          <p:nvPr>
            <p:ph idx="1"/>
          </p:nvPr>
        </p:nvSpPr>
        <p:spPr>
          <a:xfrm>
            <a:off x="818712" y="2222287"/>
            <a:ext cx="10554574" cy="1682201"/>
          </a:xfrm>
        </p:spPr>
        <p:txBody>
          <a:bodyPr/>
          <a:lstStyle/>
          <a:p>
            <a:r>
              <a:rPr lang="en-IN" dirty="0" smtClean="0"/>
              <a:t>There are so many metrics followed by designers. Let us follow one metric – CPU execution time. </a:t>
            </a:r>
          </a:p>
          <a:p>
            <a:r>
              <a:rPr lang="en-US" dirty="0" smtClean="0">
                <a:solidFill>
                  <a:srgbClr val="00B0F0"/>
                </a:solidFill>
              </a:rPr>
              <a:t>Let us learn some formula:  </a:t>
            </a:r>
            <a:endParaRPr lang="en-IN" dirty="0"/>
          </a:p>
        </p:txBody>
      </p:sp>
      <p:pic>
        <p:nvPicPr>
          <p:cNvPr id="4" name="Picture 3"/>
          <p:cNvPicPr>
            <a:picLocks noChangeAspect="1"/>
          </p:cNvPicPr>
          <p:nvPr/>
        </p:nvPicPr>
        <p:blipFill>
          <a:blip r:embed="rId2"/>
          <a:stretch>
            <a:fillRect/>
          </a:stretch>
        </p:blipFill>
        <p:spPr>
          <a:xfrm>
            <a:off x="2008060" y="3816667"/>
            <a:ext cx="8486775" cy="2333625"/>
          </a:xfrm>
          <a:prstGeom prst="rect">
            <a:avLst/>
          </a:prstGeom>
        </p:spPr>
      </p:pic>
    </p:spTree>
    <p:extLst>
      <p:ext uri="{BB962C8B-B14F-4D97-AF65-F5344CB8AC3E}">
        <p14:creationId xmlns:p14="http://schemas.microsoft.com/office/powerpoint/2010/main" val="2127905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Problem … </a:t>
            </a:r>
            <a:endParaRPr lang="en-IN" dirty="0"/>
          </a:p>
        </p:txBody>
      </p:sp>
      <p:pic>
        <p:nvPicPr>
          <p:cNvPr id="4" name="Content Placeholder 3"/>
          <p:cNvPicPr>
            <a:picLocks noGrp="1" noChangeAspect="1"/>
          </p:cNvPicPr>
          <p:nvPr>
            <p:ph idx="1"/>
          </p:nvPr>
        </p:nvPicPr>
        <p:blipFill>
          <a:blip r:embed="rId2"/>
          <a:stretch>
            <a:fillRect/>
          </a:stretch>
        </p:blipFill>
        <p:spPr>
          <a:xfrm>
            <a:off x="2461798" y="2277364"/>
            <a:ext cx="7550882" cy="4410912"/>
          </a:xfrm>
          <a:prstGeom prst="rect">
            <a:avLst/>
          </a:prstGeom>
        </p:spPr>
      </p:pic>
      <p:pic>
        <p:nvPicPr>
          <p:cNvPr id="5" name="Picture 4"/>
          <p:cNvPicPr>
            <a:picLocks noChangeAspect="1"/>
          </p:cNvPicPr>
          <p:nvPr/>
        </p:nvPicPr>
        <p:blipFill>
          <a:blip r:embed="rId3"/>
          <a:stretch>
            <a:fillRect/>
          </a:stretch>
        </p:blipFill>
        <p:spPr>
          <a:xfrm>
            <a:off x="895349" y="2167128"/>
            <a:ext cx="10401300" cy="4521148"/>
          </a:xfrm>
          <a:prstGeom prst="rect">
            <a:avLst/>
          </a:prstGeom>
        </p:spPr>
      </p:pic>
      <p:pic>
        <p:nvPicPr>
          <p:cNvPr id="6" name="Picture 5"/>
          <p:cNvPicPr>
            <a:picLocks noChangeAspect="1"/>
          </p:cNvPicPr>
          <p:nvPr/>
        </p:nvPicPr>
        <p:blipFill>
          <a:blip r:embed="rId4"/>
          <a:stretch>
            <a:fillRect/>
          </a:stretch>
        </p:blipFill>
        <p:spPr>
          <a:xfrm>
            <a:off x="895349" y="2103120"/>
            <a:ext cx="10401300" cy="4585156"/>
          </a:xfrm>
          <a:prstGeom prst="rect">
            <a:avLst/>
          </a:prstGeom>
        </p:spPr>
      </p:pic>
    </p:spTree>
    <p:extLst>
      <p:ext uri="{BB962C8B-B14F-4D97-AF65-F5344CB8AC3E}">
        <p14:creationId xmlns:p14="http://schemas.microsoft.com/office/powerpoint/2010/main" val="29935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818712" y="2222287"/>
            <a:ext cx="10554574" cy="4379681"/>
          </a:xfrm>
        </p:spPr>
        <p:txBody>
          <a:bodyPr>
            <a:normAutofit/>
          </a:bodyPr>
          <a:lstStyle/>
          <a:p>
            <a:r>
              <a:rPr lang="en-US" dirty="0" smtClean="0"/>
              <a:t>How can someone say that “the CAR A has better economy than CAR B?”. They will have to measure the performance. One should measure, summarize the factors which actually governs  the performance.  Here, if you take a CAR, its mileage, efficiency, engine capacity, maintenance etc. all help in determining the performance. </a:t>
            </a:r>
          </a:p>
          <a:p>
            <a:r>
              <a:rPr lang="en-US" dirty="0" smtClean="0"/>
              <a:t>A simple example can be Car A gives 30 KMPL whereas CAR B gives 25 KMPL. So, it is obvious with respect to mileage Car A is better.  </a:t>
            </a:r>
          </a:p>
          <a:p>
            <a:r>
              <a:rPr lang="en-US" dirty="0" smtClean="0"/>
              <a:t>Now comes the crux. How to measure performance of a computer? One should measure and summarize the key factors which govern the performance of a computer. </a:t>
            </a:r>
          </a:p>
          <a:p>
            <a:r>
              <a:rPr lang="en-US" dirty="0" smtClean="0"/>
              <a:t>The next question to be answered is “Why do we measure performance?” Answer is simple and straight forward. To understand how much effective the system is, one should measure the performance.   </a:t>
            </a:r>
          </a:p>
          <a:p>
            <a:r>
              <a:rPr lang="en-US" dirty="0" smtClean="0"/>
              <a:t>More about measuring performance is to be seen in this session. </a:t>
            </a:r>
            <a:endParaRPr lang="en-US" dirty="0"/>
          </a:p>
          <a:p>
            <a:endParaRPr lang="en-IN" dirty="0"/>
          </a:p>
        </p:txBody>
      </p:sp>
    </p:spTree>
    <p:extLst>
      <p:ext uri="{BB962C8B-B14F-4D97-AF65-F5344CB8AC3E}">
        <p14:creationId xmlns:p14="http://schemas.microsoft.com/office/powerpoint/2010/main" val="4220538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get deeper!</a:t>
            </a:r>
            <a:endParaRPr lang="en-IN" dirty="0"/>
          </a:p>
        </p:txBody>
      </p:sp>
      <p:sp>
        <p:nvSpPr>
          <p:cNvPr id="3" name="Content Placeholder 2"/>
          <p:cNvSpPr>
            <a:spLocks noGrp="1"/>
          </p:cNvSpPr>
          <p:nvPr>
            <p:ph idx="1"/>
          </p:nvPr>
        </p:nvSpPr>
        <p:spPr/>
        <p:txBody>
          <a:bodyPr/>
          <a:lstStyle/>
          <a:p>
            <a:r>
              <a:rPr lang="en-IN" dirty="0" smtClean="0"/>
              <a:t>Let me ask a question to you guys. I can read a book with 250 pages in 3 hours. Should it be same as your speed? </a:t>
            </a:r>
          </a:p>
          <a:p>
            <a:pPr lvl="1"/>
            <a:r>
              <a:rPr lang="en-IN" dirty="0" smtClean="0"/>
              <a:t>I could be faster or slower. Am I right? – Think about it. </a:t>
            </a:r>
          </a:p>
          <a:p>
            <a:pPr lvl="1"/>
            <a:r>
              <a:rPr lang="en-IN" dirty="0" smtClean="0"/>
              <a:t>This is the point. </a:t>
            </a:r>
          </a:p>
          <a:p>
            <a:pPr lvl="1"/>
            <a:r>
              <a:rPr lang="en-IN" dirty="0" smtClean="0"/>
              <a:t>Remember this formula, This could be useful. </a:t>
            </a:r>
          </a:p>
          <a:p>
            <a:pPr lvl="1"/>
            <a:endParaRPr lang="en-IN" dirty="0"/>
          </a:p>
        </p:txBody>
      </p:sp>
      <p:pic>
        <p:nvPicPr>
          <p:cNvPr id="5" name="Picture 4"/>
          <p:cNvPicPr>
            <a:picLocks noChangeAspect="1"/>
          </p:cNvPicPr>
          <p:nvPr/>
        </p:nvPicPr>
        <p:blipFill>
          <a:blip r:embed="rId2"/>
          <a:stretch>
            <a:fillRect/>
          </a:stretch>
        </p:blipFill>
        <p:spPr>
          <a:xfrm>
            <a:off x="3117723" y="5263485"/>
            <a:ext cx="5810250" cy="1190625"/>
          </a:xfrm>
          <a:prstGeom prst="rect">
            <a:avLst/>
          </a:prstGeom>
        </p:spPr>
      </p:pic>
    </p:spTree>
    <p:extLst>
      <p:ext uri="{BB962C8B-B14F-4D97-AF65-F5344CB8AC3E}">
        <p14:creationId xmlns:p14="http://schemas.microsoft.com/office/powerpoint/2010/main" val="2160962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solve </a:t>
            </a:r>
            <a:r>
              <a:rPr lang="en-IN" smtClean="0"/>
              <a:t>a problem. </a:t>
            </a:r>
            <a:endParaRPr lang="en-IN"/>
          </a:p>
        </p:txBody>
      </p:sp>
      <p:pic>
        <p:nvPicPr>
          <p:cNvPr id="4" name="Picture 3"/>
          <p:cNvPicPr>
            <a:picLocks noChangeAspect="1"/>
          </p:cNvPicPr>
          <p:nvPr/>
        </p:nvPicPr>
        <p:blipFill>
          <a:blip r:embed="rId2"/>
          <a:stretch>
            <a:fillRect/>
          </a:stretch>
        </p:blipFill>
        <p:spPr>
          <a:xfrm>
            <a:off x="0" y="0"/>
            <a:ext cx="12191999" cy="6923314"/>
          </a:xfrm>
          <a:prstGeom prst="rect">
            <a:avLst/>
          </a:prstGeom>
        </p:spPr>
      </p:pic>
      <p:pic>
        <p:nvPicPr>
          <p:cNvPr id="5" name="Picture 4"/>
          <p:cNvPicPr>
            <a:picLocks noChangeAspect="1"/>
          </p:cNvPicPr>
          <p:nvPr/>
        </p:nvPicPr>
        <p:blipFill>
          <a:blip r:embed="rId3">
            <a:duotone>
              <a:prstClr val="black"/>
              <a:schemeClr val="accent5">
                <a:tint val="45000"/>
                <a:satMod val="400000"/>
              </a:schemeClr>
            </a:duotone>
          </a:blip>
          <a:stretch>
            <a:fillRect/>
          </a:stretch>
        </p:blipFill>
        <p:spPr>
          <a:xfrm>
            <a:off x="-1" y="0"/>
            <a:ext cx="12192001" cy="6858000"/>
          </a:xfrm>
          <a:prstGeom prst="rect">
            <a:avLst/>
          </a:prstGeom>
        </p:spPr>
      </p:pic>
      <p:pic>
        <p:nvPicPr>
          <p:cNvPr id="6" name="Picture 5"/>
          <p:cNvPicPr>
            <a:picLocks noChangeAspect="1"/>
          </p:cNvPicPr>
          <p:nvPr/>
        </p:nvPicPr>
        <p:blipFill>
          <a:blip r:embed="rId4">
            <a:duotone>
              <a:prstClr val="black"/>
              <a:schemeClr val="accent1">
                <a:tint val="45000"/>
                <a:satMod val="400000"/>
              </a:schemeClr>
            </a:duotone>
          </a:blip>
          <a:stretch>
            <a:fillRect/>
          </a:stretch>
        </p:blipFill>
        <p:spPr>
          <a:xfrm>
            <a:off x="-2" y="0"/>
            <a:ext cx="12192001" cy="6923314"/>
          </a:xfrm>
          <a:prstGeom prst="rect">
            <a:avLst/>
          </a:prstGeom>
        </p:spPr>
      </p:pic>
    </p:spTree>
    <p:extLst>
      <p:ext uri="{BB962C8B-B14F-4D97-AF65-F5344CB8AC3E}">
        <p14:creationId xmlns:p14="http://schemas.microsoft.com/office/powerpoint/2010/main" val="237378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get a step better. </a:t>
            </a:r>
            <a:endParaRPr lang="en-IN" dirty="0"/>
          </a:p>
        </p:txBody>
      </p:sp>
      <p:sp>
        <p:nvSpPr>
          <p:cNvPr id="3" name="Content Placeholder 2"/>
          <p:cNvSpPr>
            <a:spLocks noGrp="1"/>
          </p:cNvSpPr>
          <p:nvPr>
            <p:ph idx="1"/>
          </p:nvPr>
        </p:nvSpPr>
        <p:spPr/>
        <p:txBody>
          <a:bodyPr/>
          <a:lstStyle/>
          <a:p>
            <a:r>
              <a:rPr lang="en-IN" dirty="0" smtClean="0"/>
              <a:t>CPI = Clock Cycles Per Instruction (Remember this, without fail). </a:t>
            </a:r>
          </a:p>
          <a:p>
            <a:pPr algn="just"/>
            <a:r>
              <a:rPr lang="en-US" dirty="0" smtClean="0"/>
              <a:t>How do we get CPI?. It is possible through simulation of the implementation. Or, one could choose hardware over the simulation to get the details of CPI. </a:t>
            </a:r>
          </a:p>
        </p:txBody>
      </p:sp>
    </p:spTree>
    <p:extLst>
      <p:ext uri="{BB962C8B-B14F-4D97-AF65-F5344CB8AC3E}">
        <p14:creationId xmlns:p14="http://schemas.microsoft.com/office/powerpoint/2010/main" val="1423920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pic>
        <p:nvPicPr>
          <p:cNvPr id="4" name="Content Placeholder 3"/>
          <p:cNvPicPr>
            <a:picLocks noGrp="1" noChangeAspect="1"/>
          </p:cNvPicPr>
          <p:nvPr>
            <p:ph idx="1"/>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 y="0"/>
            <a:ext cx="5896947" cy="690684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6946" y="9331"/>
            <a:ext cx="6295054" cy="6858000"/>
          </a:xfrm>
          <a:prstGeom prst="rect">
            <a:avLst/>
          </a:prstGeom>
        </p:spPr>
      </p:pic>
    </p:spTree>
    <p:extLst>
      <p:ext uri="{BB962C8B-B14F-4D97-AF65-F5344CB8AC3E}">
        <p14:creationId xmlns:p14="http://schemas.microsoft.com/office/powerpoint/2010/main" val="203392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Home work – Solve More Problems with the inputs given</a:t>
            </a:r>
            <a:endParaRPr lang="en-IN" dirty="0"/>
          </a:p>
        </p:txBody>
      </p:sp>
      <p:sp>
        <p:nvSpPr>
          <p:cNvPr id="5" name="Text Placeholder 4"/>
          <p:cNvSpPr>
            <a:spLocks noGrp="1"/>
          </p:cNvSpPr>
          <p:nvPr>
            <p:ph type="body" idx="1"/>
          </p:nvPr>
        </p:nvSpPr>
        <p:spPr/>
        <p:txBody>
          <a:bodyPr/>
          <a:lstStyle/>
          <a:p>
            <a:r>
              <a:rPr lang="en-IN" dirty="0" smtClean="0"/>
              <a:t>Shriram K Vasudevan</a:t>
            </a:r>
            <a:endParaRPr lang="en-IN" dirty="0"/>
          </a:p>
        </p:txBody>
      </p:sp>
    </p:spTree>
    <p:extLst>
      <p:ext uri="{BB962C8B-B14F-4D97-AF65-F5344CB8AC3E}">
        <p14:creationId xmlns:p14="http://schemas.microsoft.com/office/powerpoint/2010/main" val="3275976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 is challenging – Let us understand why!</a:t>
            </a:r>
            <a:endParaRPr lang="en-IN" dirty="0"/>
          </a:p>
        </p:txBody>
      </p:sp>
      <p:sp>
        <p:nvSpPr>
          <p:cNvPr id="3" name="Content Placeholder 2"/>
          <p:cNvSpPr>
            <a:spLocks noGrp="1"/>
          </p:cNvSpPr>
          <p:nvPr>
            <p:ph idx="1"/>
          </p:nvPr>
        </p:nvSpPr>
        <p:spPr>
          <a:xfrm>
            <a:off x="910152" y="2322576"/>
            <a:ext cx="10554574" cy="4151376"/>
          </a:xfrm>
        </p:spPr>
        <p:txBody>
          <a:bodyPr>
            <a:noAutofit/>
          </a:bodyPr>
          <a:lstStyle/>
          <a:p>
            <a:pPr algn="just"/>
            <a:r>
              <a:rPr lang="en-IN" sz="1600" dirty="0" smtClean="0"/>
              <a:t>We </a:t>
            </a:r>
            <a:r>
              <a:rPr lang="en-IN" sz="1600" dirty="0"/>
              <a:t>know very well that computer is not just hardware or software. It is a mix of both. </a:t>
            </a:r>
          </a:p>
          <a:p>
            <a:pPr algn="just"/>
            <a:r>
              <a:rPr lang="en-IN" sz="1600" dirty="0" smtClean="0"/>
              <a:t>The </a:t>
            </a:r>
            <a:r>
              <a:rPr lang="en-IN" sz="1600" dirty="0"/>
              <a:t>moment you have both in picture, complexity comes in as an non-invited guest. </a:t>
            </a:r>
          </a:p>
          <a:p>
            <a:pPr algn="just"/>
            <a:r>
              <a:rPr lang="en-IN" sz="1600" dirty="0" smtClean="0"/>
              <a:t>That </a:t>
            </a:r>
            <a:r>
              <a:rPr lang="en-IN" sz="1600" dirty="0"/>
              <a:t>too, with the </a:t>
            </a:r>
            <a:r>
              <a:rPr lang="en-IN" sz="1600" dirty="0" smtClean="0"/>
              <a:t>amount </a:t>
            </a:r>
            <a:r>
              <a:rPr lang="en-IN" sz="1600" dirty="0"/>
              <a:t>of features and sophistication the recent systems have, measuring performance is not an easy task. How to measure the performance itself is a research area and the designers really have a tough time in this sector. </a:t>
            </a:r>
          </a:p>
          <a:p>
            <a:pPr algn="just"/>
            <a:r>
              <a:rPr lang="en-IN" sz="1600" dirty="0" smtClean="0"/>
              <a:t>One </a:t>
            </a:r>
            <a:r>
              <a:rPr lang="en-IN" sz="1600" dirty="0"/>
              <a:t>can think about </a:t>
            </a:r>
            <a:r>
              <a:rPr lang="en-IN" sz="1600" dirty="0" smtClean="0"/>
              <a:t>analysing </a:t>
            </a:r>
            <a:r>
              <a:rPr lang="en-IN" sz="1600" dirty="0"/>
              <a:t>the performance of the system by reading through the </a:t>
            </a:r>
            <a:r>
              <a:rPr lang="en-IN" sz="1600" dirty="0" smtClean="0"/>
              <a:t>existing </a:t>
            </a:r>
            <a:r>
              <a:rPr lang="en-IN" sz="1600" dirty="0"/>
              <a:t>instruction set details and other technical information pamphlets. It is next to impossible to read through all of these and to assess the performance. </a:t>
            </a:r>
          </a:p>
          <a:p>
            <a:pPr algn="just"/>
            <a:r>
              <a:rPr lang="en-IN" sz="1600" dirty="0" smtClean="0"/>
              <a:t>Based </a:t>
            </a:r>
            <a:r>
              <a:rPr lang="en-IN" sz="1600" dirty="0"/>
              <a:t>on the applications installed, based on the type of application, performance measurement metrics may be different and certainly, it is not an easy task. </a:t>
            </a:r>
          </a:p>
          <a:p>
            <a:pPr algn="just"/>
            <a:r>
              <a:rPr lang="en-IN" sz="1600" dirty="0"/>
              <a:t>Again, measuring the performance while also carefully </a:t>
            </a:r>
            <a:r>
              <a:rPr lang="en-IN" sz="1600" dirty="0" smtClean="0"/>
              <a:t>analysing </a:t>
            </a:r>
            <a:r>
              <a:rPr lang="en-IN" sz="1600" dirty="0"/>
              <a:t>the limitations would help in selecting the most appropriate computer. </a:t>
            </a:r>
          </a:p>
        </p:txBody>
      </p:sp>
    </p:spTree>
    <p:extLst>
      <p:ext uri="{BB962C8B-B14F-4D97-AF65-F5344CB8AC3E}">
        <p14:creationId xmlns:p14="http://schemas.microsoft.com/office/powerpoint/2010/main" val="1016811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 </a:t>
            </a:r>
            <a:endParaRPr lang="en-IN" dirty="0"/>
          </a:p>
        </p:txBody>
      </p:sp>
      <p:sp>
        <p:nvSpPr>
          <p:cNvPr id="3" name="Content Placeholder 2"/>
          <p:cNvSpPr>
            <a:spLocks noGrp="1"/>
          </p:cNvSpPr>
          <p:nvPr>
            <p:ph idx="1"/>
          </p:nvPr>
        </p:nvSpPr>
        <p:spPr/>
        <p:txBody>
          <a:bodyPr/>
          <a:lstStyle/>
          <a:p>
            <a:endParaRPr lang="en-IN" dirty="0"/>
          </a:p>
          <a:p>
            <a:pPr algn="just"/>
            <a:r>
              <a:rPr lang="en-IN" dirty="0"/>
              <a:t>One should not just think that performance is connected to external parameters of a computer. It is much more than that. </a:t>
            </a:r>
            <a:endParaRPr lang="en-IN" dirty="0" smtClean="0"/>
          </a:p>
          <a:p>
            <a:pPr algn="just"/>
            <a:r>
              <a:rPr lang="en-IN" dirty="0" smtClean="0"/>
              <a:t>Before </a:t>
            </a:r>
            <a:r>
              <a:rPr lang="en-IN" dirty="0"/>
              <a:t>going any deeper to </a:t>
            </a:r>
            <a:r>
              <a:rPr lang="en-IN" dirty="0" smtClean="0"/>
              <a:t>analyse </a:t>
            </a:r>
            <a:r>
              <a:rPr lang="en-IN" dirty="0"/>
              <a:t>the performance it is important to understand that what governs the performance of a typical computer. </a:t>
            </a:r>
            <a:endParaRPr lang="en-IN" dirty="0" smtClean="0"/>
          </a:p>
          <a:p>
            <a:pPr algn="just"/>
            <a:r>
              <a:rPr lang="en-IN" dirty="0" smtClean="0"/>
              <a:t>This </a:t>
            </a:r>
            <a:r>
              <a:rPr lang="en-IN" dirty="0"/>
              <a:t>discussion is aimed at it and will help the readers in understanding the importance of performance monitoring while also highlighting the measurement criteria. </a:t>
            </a:r>
          </a:p>
        </p:txBody>
      </p:sp>
    </p:spTree>
    <p:extLst>
      <p:ext uri="{BB962C8B-B14F-4D97-AF65-F5344CB8AC3E}">
        <p14:creationId xmlns:p14="http://schemas.microsoft.com/office/powerpoint/2010/main" val="2915924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define performance</a:t>
            </a:r>
            <a:endParaRPr lang="en-IN" dirty="0"/>
          </a:p>
        </p:txBody>
      </p:sp>
      <p:sp>
        <p:nvSpPr>
          <p:cNvPr id="3" name="Content Placeholder 2"/>
          <p:cNvSpPr>
            <a:spLocks noGrp="1"/>
          </p:cNvSpPr>
          <p:nvPr>
            <p:ph idx="1"/>
          </p:nvPr>
        </p:nvSpPr>
        <p:spPr>
          <a:xfrm>
            <a:off x="516960" y="2213143"/>
            <a:ext cx="10554574" cy="2642321"/>
          </a:xfrm>
        </p:spPr>
        <p:txBody>
          <a:bodyPr>
            <a:normAutofit/>
          </a:bodyPr>
          <a:lstStyle/>
          <a:p>
            <a:r>
              <a:rPr lang="en-IN" sz="1400" dirty="0"/>
              <a:t>When someone looks abstract, the performance could appear simple. But, once </a:t>
            </a:r>
            <a:r>
              <a:rPr lang="en-IN" sz="1400" dirty="0" err="1"/>
              <a:t>digged</a:t>
            </a:r>
            <a:r>
              <a:rPr lang="en-IN" sz="1400" dirty="0"/>
              <a:t> deeper, it will really be challenging. </a:t>
            </a:r>
          </a:p>
          <a:p>
            <a:r>
              <a:rPr lang="en-IN" sz="1400" dirty="0"/>
              <a:t>Well, the simple question one should try answering now is "How can someone say Computer A is performing better than Computer B?". </a:t>
            </a:r>
          </a:p>
          <a:p>
            <a:r>
              <a:rPr lang="en-IN" sz="1400" dirty="0"/>
              <a:t>We will see an example to understand how and why it challenging to measure the performance. </a:t>
            </a:r>
          </a:p>
          <a:p>
            <a:r>
              <a:rPr lang="en-IN" sz="1400" dirty="0"/>
              <a:t>Let us take two different car manufacturers - A and B. </a:t>
            </a:r>
          </a:p>
          <a:p>
            <a:r>
              <a:rPr lang="en-IN" sz="1400" dirty="0"/>
              <a:t>Metrics for  Maker </a:t>
            </a:r>
            <a:r>
              <a:rPr lang="en-IN" sz="1400" dirty="0" smtClean="0"/>
              <a:t>A's and Maker B’s </a:t>
            </a:r>
            <a:r>
              <a:rPr lang="en-IN" sz="1400" dirty="0"/>
              <a:t>Car are summarized </a:t>
            </a:r>
            <a:r>
              <a:rPr lang="en-IN" sz="1400" dirty="0" smtClean="0"/>
              <a:t>below as a table 1 and 2.  </a:t>
            </a:r>
            <a:r>
              <a:rPr lang="en-IN" sz="1400" dirty="0"/>
              <a:t>(All assumptions) </a:t>
            </a:r>
          </a:p>
          <a:p>
            <a:endParaRPr lang="en-IN" sz="1400" dirty="0"/>
          </a:p>
          <a:p>
            <a:endParaRPr lang="en-IN" sz="1400" dirty="0"/>
          </a:p>
        </p:txBody>
      </p:sp>
      <p:graphicFrame>
        <p:nvGraphicFramePr>
          <p:cNvPr id="4" name="Table 3"/>
          <p:cNvGraphicFramePr>
            <a:graphicFrameLocks noGrp="1"/>
          </p:cNvGraphicFramePr>
          <p:nvPr>
            <p:extLst>
              <p:ext uri="{D42A27DB-BD31-4B8C-83A1-F6EECF244321}">
                <p14:modId xmlns:p14="http://schemas.microsoft.com/office/powerpoint/2010/main" val="2625427066"/>
              </p:ext>
            </p:extLst>
          </p:nvPr>
        </p:nvGraphicFramePr>
        <p:xfrm>
          <a:off x="175583" y="4475480"/>
          <a:ext cx="5920416" cy="2011680"/>
        </p:xfrm>
        <a:graphic>
          <a:graphicData uri="http://schemas.openxmlformats.org/drawingml/2006/table">
            <a:tbl>
              <a:tblPr firstRow="1" bandRow="1">
                <a:tableStyleId>{5C22544A-7EE6-4342-B048-85BDC9FD1C3A}</a:tableStyleId>
              </a:tblPr>
              <a:tblGrid>
                <a:gridCol w="2960208"/>
                <a:gridCol w="2960208"/>
              </a:tblGrid>
              <a:tr h="370840">
                <a:tc>
                  <a:txBody>
                    <a:bodyPr/>
                    <a:lstStyle/>
                    <a:p>
                      <a:r>
                        <a:rPr lang="en-IN" dirty="0" smtClean="0"/>
                        <a:t>1. CC - 3000 </a:t>
                      </a:r>
                    </a:p>
                    <a:p>
                      <a:r>
                        <a:rPr lang="en-IN" dirty="0" smtClean="0"/>
                        <a:t>2. Highest Speed </a:t>
                      </a:r>
                    </a:p>
                    <a:p>
                      <a:r>
                        <a:rPr lang="en-IN" dirty="0" smtClean="0"/>
                        <a:t>3. Economy </a:t>
                      </a:r>
                    </a:p>
                    <a:p>
                      <a:r>
                        <a:rPr lang="en-IN" dirty="0" smtClean="0"/>
                        <a:t>4. Gears </a:t>
                      </a:r>
                    </a:p>
                    <a:p>
                      <a:r>
                        <a:rPr lang="en-IN" dirty="0" smtClean="0"/>
                        <a:t>5. Safety Features</a:t>
                      </a:r>
                    </a:p>
                    <a:p>
                      <a:r>
                        <a:rPr lang="en-IN" dirty="0" smtClean="0"/>
                        <a:t>6. Maintenance cost per year </a:t>
                      </a:r>
                      <a:endParaRPr lang="en-IN" dirty="0"/>
                    </a:p>
                  </a:txBody>
                  <a:tcPr/>
                </a:tc>
                <a:tc>
                  <a:txBody>
                    <a:bodyPr/>
                    <a:lstStyle/>
                    <a:p>
                      <a:r>
                        <a:rPr lang="en-IN" dirty="0" smtClean="0"/>
                        <a:t>3000</a:t>
                      </a:r>
                    </a:p>
                    <a:p>
                      <a:pPr marL="342900" indent="-342900">
                        <a:buAutoNum type="arabicPlain" startAt="280"/>
                      </a:pPr>
                      <a:r>
                        <a:rPr lang="en-IN" dirty="0" smtClean="0"/>
                        <a:t>KMPH</a:t>
                      </a:r>
                      <a:r>
                        <a:rPr lang="en-IN" baseline="0" dirty="0" smtClean="0"/>
                        <a:t> </a:t>
                      </a:r>
                    </a:p>
                    <a:p>
                      <a:pPr marL="0" indent="0">
                        <a:buNone/>
                      </a:pPr>
                      <a:r>
                        <a:rPr lang="en-IN" baseline="0" dirty="0" smtClean="0"/>
                        <a:t>10 KMPL </a:t>
                      </a:r>
                    </a:p>
                    <a:p>
                      <a:pPr marL="0" indent="0">
                        <a:buNone/>
                      </a:pPr>
                      <a:r>
                        <a:rPr lang="en-IN" baseline="0" dirty="0" smtClean="0"/>
                        <a:t>Manual – 6 Gears </a:t>
                      </a:r>
                    </a:p>
                    <a:p>
                      <a:pPr marL="0" indent="0">
                        <a:buNone/>
                      </a:pPr>
                      <a:r>
                        <a:rPr lang="en-IN" baseline="0" dirty="0" smtClean="0"/>
                        <a:t>2 Airbags + ABS</a:t>
                      </a:r>
                    </a:p>
                    <a:p>
                      <a:pPr marL="0" indent="0">
                        <a:buNone/>
                      </a:pPr>
                      <a:r>
                        <a:rPr lang="en-IN" baseline="0" dirty="0" smtClean="0"/>
                        <a:t>500 USD</a:t>
                      </a:r>
                    </a:p>
                    <a:p>
                      <a:pPr marL="342900" indent="-342900">
                        <a:buAutoNum type="arabicPlain" startAt="280"/>
                      </a:pP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88376970"/>
              </p:ext>
            </p:extLst>
          </p:nvPr>
        </p:nvGraphicFramePr>
        <p:xfrm>
          <a:off x="6180143" y="4475480"/>
          <a:ext cx="5920416" cy="2011680"/>
        </p:xfrm>
        <a:graphic>
          <a:graphicData uri="http://schemas.openxmlformats.org/drawingml/2006/table">
            <a:tbl>
              <a:tblPr firstRow="1" bandRow="1">
                <a:tableStyleId>{073A0DAA-6AF3-43AB-8588-CEC1D06C72B9}</a:tableStyleId>
              </a:tblPr>
              <a:tblGrid>
                <a:gridCol w="2960208"/>
                <a:gridCol w="2960208"/>
              </a:tblGrid>
              <a:tr h="370840">
                <a:tc>
                  <a:txBody>
                    <a:bodyPr/>
                    <a:lstStyle/>
                    <a:p>
                      <a:r>
                        <a:rPr lang="en-IN" dirty="0" smtClean="0"/>
                        <a:t>1. CC - 3000 </a:t>
                      </a:r>
                    </a:p>
                    <a:p>
                      <a:r>
                        <a:rPr lang="en-IN" dirty="0" smtClean="0"/>
                        <a:t>2. Highest Speed </a:t>
                      </a:r>
                    </a:p>
                    <a:p>
                      <a:r>
                        <a:rPr lang="en-IN" dirty="0" smtClean="0"/>
                        <a:t>3. Economy </a:t>
                      </a:r>
                    </a:p>
                    <a:p>
                      <a:r>
                        <a:rPr lang="en-IN" dirty="0" smtClean="0"/>
                        <a:t>4. Gears </a:t>
                      </a:r>
                    </a:p>
                    <a:p>
                      <a:r>
                        <a:rPr lang="en-IN" dirty="0" smtClean="0"/>
                        <a:t>5. Safety Features</a:t>
                      </a:r>
                    </a:p>
                    <a:p>
                      <a:r>
                        <a:rPr lang="en-IN" dirty="0" smtClean="0"/>
                        <a:t>6. Maintenance cost per year </a:t>
                      </a:r>
                      <a:endParaRPr lang="en-IN" dirty="0"/>
                    </a:p>
                  </a:txBody>
                  <a:tcPr/>
                </a:tc>
                <a:tc>
                  <a:txBody>
                    <a:bodyPr/>
                    <a:lstStyle/>
                    <a:p>
                      <a:r>
                        <a:rPr lang="en-IN" dirty="0" smtClean="0"/>
                        <a:t>2000</a:t>
                      </a:r>
                    </a:p>
                    <a:p>
                      <a:r>
                        <a:rPr lang="en-IN" dirty="0" smtClean="0"/>
                        <a:t>180</a:t>
                      </a:r>
                      <a:r>
                        <a:rPr lang="en-IN" baseline="0" dirty="0" smtClean="0"/>
                        <a:t> </a:t>
                      </a:r>
                      <a:r>
                        <a:rPr lang="en-IN" dirty="0" smtClean="0"/>
                        <a:t>KMPH</a:t>
                      </a:r>
                      <a:r>
                        <a:rPr lang="en-IN" baseline="0" dirty="0" smtClean="0"/>
                        <a:t> </a:t>
                      </a:r>
                    </a:p>
                    <a:p>
                      <a:pPr marL="0" indent="0">
                        <a:buNone/>
                      </a:pPr>
                      <a:r>
                        <a:rPr lang="en-IN" baseline="0" dirty="0" smtClean="0"/>
                        <a:t>18 KMPL </a:t>
                      </a:r>
                    </a:p>
                    <a:p>
                      <a:pPr marL="0" indent="0">
                        <a:buNone/>
                      </a:pPr>
                      <a:r>
                        <a:rPr lang="en-IN" baseline="0" dirty="0" smtClean="0"/>
                        <a:t>Manual – 4 Gears </a:t>
                      </a:r>
                    </a:p>
                    <a:p>
                      <a:pPr marL="0" indent="0">
                        <a:buNone/>
                      </a:pPr>
                      <a:r>
                        <a:rPr lang="en-IN" baseline="0" dirty="0" smtClean="0"/>
                        <a:t>No Airbags </a:t>
                      </a:r>
                    </a:p>
                    <a:p>
                      <a:pPr marL="0" indent="0">
                        <a:buNone/>
                      </a:pPr>
                      <a:r>
                        <a:rPr lang="en-IN" baseline="0" dirty="0" smtClean="0"/>
                        <a:t>100 USD</a:t>
                      </a:r>
                    </a:p>
                    <a:p>
                      <a:pPr marL="342900" indent="-342900">
                        <a:buAutoNum type="arabicPlain" startAt="280"/>
                      </a:pPr>
                      <a:endParaRPr lang="en-IN" dirty="0"/>
                    </a:p>
                  </a:txBody>
                  <a:tcPr/>
                </a:tc>
              </a:tr>
            </a:tbl>
          </a:graphicData>
        </a:graphic>
      </p:graphicFrame>
    </p:spTree>
    <p:extLst>
      <p:ext uri="{BB962C8B-B14F-4D97-AF65-F5344CB8AC3E}">
        <p14:creationId xmlns:p14="http://schemas.microsoft.com/office/powerpoint/2010/main" val="262106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IN" dirty="0"/>
          </a:p>
        </p:txBody>
      </p:sp>
      <p:sp>
        <p:nvSpPr>
          <p:cNvPr id="4" name="Content Placeholder 3"/>
          <p:cNvSpPr>
            <a:spLocks noGrp="1"/>
          </p:cNvSpPr>
          <p:nvPr>
            <p:ph sz="half" idx="1"/>
          </p:nvPr>
        </p:nvSpPr>
        <p:spPr/>
        <p:txBody>
          <a:bodyPr>
            <a:normAutofit lnSpcReduction="10000"/>
          </a:bodyPr>
          <a:lstStyle/>
          <a:p>
            <a:r>
              <a:rPr lang="en-IN" dirty="0" smtClean="0"/>
              <a:t>So, let us see which of these two cars is a better performing car. </a:t>
            </a:r>
          </a:p>
          <a:p>
            <a:r>
              <a:rPr lang="en-IN" dirty="0" smtClean="0"/>
              <a:t>Car A is better than CAR B when it comes to </a:t>
            </a:r>
          </a:p>
          <a:p>
            <a:pPr lvl="1"/>
            <a:r>
              <a:rPr lang="en-IN" dirty="0" smtClean="0"/>
              <a:t>Speed </a:t>
            </a:r>
          </a:p>
          <a:p>
            <a:pPr lvl="1"/>
            <a:r>
              <a:rPr lang="en-IN" dirty="0" smtClean="0"/>
              <a:t>Pickup </a:t>
            </a:r>
          </a:p>
          <a:p>
            <a:pPr lvl="1"/>
            <a:r>
              <a:rPr lang="en-IN" dirty="0" smtClean="0"/>
              <a:t>Safety Features </a:t>
            </a:r>
          </a:p>
          <a:p>
            <a:r>
              <a:rPr lang="en-IN" dirty="0" smtClean="0"/>
              <a:t>Car B is better than CAR A when it comes it </a:t>
            </a:r>
          </a:p>
          <a:p>
            <a:pPr lvl="1"/>
            <a:r>
              <a:rPr lang="en-IN" dirty="0" smtClean="0"/>
              <a:t>Fuel economy. </a:t>
            </a:r>
          </a:p>
          <a:p>
            <a:pPr lvl="1"/>
            <a:r>
              <a:rPr lang="en-IN" dirty="0" smtClean="0"/>
              <a:t>Maintenance cost </a:t>
            </a:r>
            <a:endParaRPr lang="en-IN" dirty="0"/>
          </a:p>
        </p:txBody>
      </p:sp>
      <p:pic>
        <p:nvPicPr>
          <p:cNvPr id="6" name="Content Placeholder 5"/>
          <p:cNvPicPr>
            <a:picLocks noGrp="1" noChangeAspect="1"/>
          </p:cNvPicPr>
          <p:nvPr>
            <p:ph sz="half" idx="2"/>
          </p:nvPr>
        </p:nvPicPr>
        <p:blipFill>
          <a:blip r:embed="rId2"/>
          <a:stretch>
            <a:fillRect/>
          </a:stretch>
        </p:blipFill>
        <p:spPr>
          <a:xfrm>
            <a:off x="6069967" y="1975558"/>
            <a:ext cx="6003926" cy="1295754"/>
          </a:xfrm>
          <a:prstGeom prst="rect">
            <a:avLst/>
          </a:prstGeom>
        </p:spPr>
      </p:pic>
      <p:sp>
        <p:nvSpPr>
          <p:cNvPr id="8" name="TextBox 7"/>
          <p:cNvSpPr txBox="1"/>
          <p:nvPr/>
        </p:nvSpPr>
        <p:spPr>
          <a:xfrm>
            <a:off x="6333302" y="3383629"/>
            <a:ext cx="5477256"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smtClean="0"/>
              <a:t>Now, it could be understood! Performance can’t be blindly measured! Based on what you measure, performance varies! </a:t>
            </a:r>
            <a:endParaRPr lang="en-IN" dirty="0"/>
          </a:p>
        </p:txBody>
      </p:sp>
      <p:sp>
        <p:nvSpPr>
          <p:cNvPr id="9" name="TextBox 8"/>
          <p:cNvSpPr txBox="1"/>
          <p:nvPr/>
        </p:nvSpPr>
        <p:spPr>
          <a:xfrm>
            <a:off x="6227062" y="4419276"/>
            <a:ext cx="597789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smtClean="0"/>
              <a:t>If you want </a:t>
            </a:r>
            <a:r>
              <a:rPr lang="en-IN" dirty="0" err="1" smtClean="0"/>
              <a:t>Virat</a:t>
            </a:r>
            <a:r>
              <a:rPr lang="en-IN" dirty="0" smtClean="0"/>
              <a:t> </a:t>
            </a:r>
            <a:r>
              <a:rPr lang="en-IN" dirty="0" err="1" smtClean="0"/>
              <a:t>Kohli</a:t>
            </a:r>
            <a:r>
              <a:rPr lang="en-IN" dirty="0" smtClean="0"/>
              <a:t> to perform for bowling you can’t get the best performance and vice versa with bat for </a:t>
            </a:r>
            <a:r>
              <a:rPr lang="en-IN" dirty="0" err="1" smtClean="0"/>
              <a:t>Bumrah</a:t>
            </a:r>
            <a:r>
              <a:rPr lang="en-IN" dirty="0" smtClean="0"/>
              <a:t>!</a:t>
            </a:r>
            <a:endParaRPr lang="en-IN" dirty="0"/>
          </a:p>
        </p:txBody>
      </p:sp>
      <p:pic>
        <p:nvPicPr>
          <p:cNvPr id="10" name="Picture 9"/>
          <p:cNvPicPr>
            <a:picLocks noChangeAspect="1"/>
          </p:cNvPicPr>
          <p:nvPr/>
        </p:nvPicPr>
        <p:blipFill>
          <a:blip r:embed="rId3"/>
          <a:stretch>
            <a:fillRect/>
          </a:stretch>
        </p:blipFill>
        <p:spPr>
          <a:xfrm>
            <a:off x="7269478" y="5377512"/>
            <a:ext cx="1356742" cy="1441902"/>
          </a:xfrm>
          <a:prstGeom prst="rect">
            <a:avLst/>
          </a:prstGeom>
        </p:spPr>
      </p:pic>
      <p:pic>
        <p:nvPicPr>
          <p:cNvPr id="11" name="Picture 10"/>
          <p:cNvPicPr>
            <a:picLocks noChangeAspect="1"/>
          </p:cNvPicPr>
          <p:nvPr/>
        </p:nvPicPr>
        <p:blipFill>
          <a:blip r:embed="rId4"/>
          <a:stretch>
            <a:fillRect/>
          </a:stretch>
        </p:blipFill>
        <p:spPr>
          <a:xfrm>
            <a:off x="8756912" y="5360894"/>
            <a:ext cx="2625086" cy="1441902"/>
          </a:xfrm>
          <a:prstGeom prst="rect">
            <a:avLst/>
          </a:prstGeom>
        </p:spPr>
      </p:pic>
    </p:spTree>
    <p:extLst>
      <p:ext uri="{BB962C8B-B14F-4D97-AF65-F5344CB8AC3E}">
        <p14:creationId xmlns:p14="http://schemas.microsoft.com/office/powerpoint/2010/main" val="2687180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Contd., </a:t>
            </a:r>
            <a:endParaRPr lang="en-IN" dirty="0"/>
          </a:p>
        </p:txBody>
      </p:sp>
      <p:sp>
        <p:nvSpPr>
          <p:cNvPr id="8" name="Content Placeholder 7"/>
          <p:cNvSpPr>
            <a:spLocks noGrp="1"/>
          </p:cNvSpPr>
          <p:nvPr>
            <p:ph idx="1"/>
          </p:nvPr>
        </p:nvSpPr>
        <p:spPr>
          <a:xfrm>
            <a:off x="736416" y="2203999"/>
            <a:ext cx="10554574" cy="3636511"/>
          </a:xfrm>
        </p:spPr>
        <p:txBody>
          <a:bodyPr/>
          <a:lstStyle/>
          <a:p>
            <a:r>
              <a:rPr lang="en-IN" dirty="0"/>
              <a:t>Assume you have 2 computers (PCs). PC named Sachin and PC named Sehwag. </a:t>
            </a:r>
          </a:p>
          <a:p>
            <a:r>
              <a:rPr lang="en-IN" dirty="0"/>
              <a:t>How do we compare the performance now? </a:t>
            </a:r>
          </a:p>
          <a:p>
            <a:pPr lvl="1"/>
            <a:r>
              <a:rPr lang="en-IN" dirty="0"/>
              <a:t>We can say that, whichever PC completes the task first can be regarded as the fastest one. Correct? Here,  if Sachin completes the task faster, then, he is the fastest. </a:t>
            </a:r>
          </a:p>
          <a:p>
            <a:r>
              <a:rPr lang="en-IN" dirty="0"/>
              <a:t>Assume there is a group of 11 PCs (11 Players) in a lab. How could performance be measured in this scenario? </a:t>
            </a:r>
          </a:p>
          <a:p>
            <a:pPr lvl="1"/>
            <a:r>
              <a:rPr lang="en-IN" dirty="0"/>
              <a:t>Simple, how much work has been done as a team (all PCs together) is the performance measurement criteria here. </a:t>
            </a:r>
          </a:p>
          <a:p>
            <a:r>
              <a:rPr lang="en-IN" dirty="0"/>
              <a:t>Given this example, one should understand that "Performance metrics are different for different conditions". </a:t>
            </a:r>
          </a:p>
          <a:p>
            <a:endParaRPr lang="en-IN" dirty="0"/>
          </a:p>
        </p:txBody>
      </p:sp>
      <p:pic>
        <p:nvPicPr>
          <p:cNvPr id="9" name="Picture 8"/>
          <p:cNvPicPr>
            <a:picLocks noChangeAspect="1"/>
          </p:cNvPicPr>
          <p:nvPr/>
        </p:nvPicPr>
        <p:blipFill>
          <a:blip r:embed="rId2"/>
          <a:stretch>
            <a:fillRect/>
          </a:stretch>
        </p:blipFill>
        <p:spPr>
          <a:xfrm>
            <a:off x="7824406" y="5321807"/>
            <a:ext cx="1045341" cy="1414653"/>
          </a:xfrm>
          <a:prstGeom prst="rect">
            <a:avLst/>
          </a:prstGeom>
        </p:spPr>
      </p:pic>
      <p:pic>
        <p:nvPicPr>
          <p:cNvPr id="10" name="Picture 9"/>
          <p:cNvPicPr>
            <a:picLocks noChangeAspect="1"/>
          </p:cNvPicPr>
          <p:nvPr/>
        </p:nvPicPr>
        <p:blipFill>
          <a:blip r:embed="rId3"/>
          <a:stretch>
            <a:fillRect/>
          </a:stretch>
        </p:blipFill>
        <p:spPr>
          <a:xfrm>
            <a:off x="9204388" y="5533738"/>
            <a:ext cx="1172881" cy="990790"/>
          </a:xfrm>
          <a:prstGeom prst="rect">
            <a:avLst/>
          </a:prstGeom>
        </p:spPr>
      </p:pic>
    </p:spTree>
    <p:extLst>
      <p:ext uri="{BB962C8B-B14F-4D97-AF65-F5344CB8AC3E}">
        <p14:creationId xmlns:p14="http://schemas.microsoft.com/office/powerpoint/2010/main" val="379854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Question For You !!!</a:t>
            </a:r>
            <a:endParaRPr lang="en-IN" dirty="0"/>
          </a:p>
        </p:txBody>
      </p:sp>
      <p:pic>
        <p:nvPicPr>
          <p:cNvPr id="4" name="Picture 3"/>
          <p:cNvPicPr>
            <a:picLocks noChangeAspect="1"/>
          </p:cNvPicPr>
          <p:nvPr/>
        </p:nvPicPr>
        <p:blipFill>
          <a:blip r:embed="rId2">
            <a:duotone>
              <a:prstClr val="black"/>
              <a:schemeClr val="accent3">
                <a:tint val="45000"/>
                <a:satMod val="400000"/>
              </a:schemeClr>
            </a:duotone>
          </a:blip>
          <a:stretch>
            <a:fillRect/>
          </a:stretch>
        </p:blipFill>
        <p:spPr>
          <a:xfrm>
            <a:off x="2915031" y="4833003"/>
            <a:ext cx="7258050" cy="1914525"/>
          </a:xfrm>
          <a:prstGeom prst="rect">
            <a:avLst/>
          </a:prstGeom>
        </p:spPr>
      </p:pic>
      <p:pic>
        <p:nvPicPr>
          <p:cNvPr id="5" name="Content Placeholder 6"/>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2915031" y="2040617"/>
            <a:ext cx="7274185" cy="1666875"/>
          </a:xfrm>
          <a:prstGeom prst="rect">
            <a:avLst/>
          </a:prstGeom>
        </p:spPr>
      </p:pic>
      <p:pic>
        <p:nvPicPr>
          <p:cNvPr id="6" name="Picture 5"/>
          <p:cNvPicPr>
            <a:picLocks noChangeAspect="1"/>
          </p:cNvPicPr>
          <p:nvPr/>
        </p:nvPicPr>
        <p:blipFill>
          <a:blip r:embed="rId5">
            <a:duotone>
              <a:prstClr val="black"/>
              <a:schemeClr val="accent2">
                <a:tint val="45000"/>
                <a:satMod val="400000"/>
              </a:schemeClr>
            </a:duotone>
          </a:blip>
          <a:stretch>
            <a:fillRect/>
          </a:stretch>
        </p:blipFill>
        <p:spPr>
          <a:xfrm>
            <a:off x="2915031" y="3960685"/>
            <a:ext cx="7181850" cy="619125"/>
          </a:xfrm>
          <a:prstGeom prst="rect">
            <a:avLst/>
          </a:prstGeom>
        </p:spPr>
      </p:pic>
    </p:spTree>
    <p:extLst>
      <p:ext uri="{BB962C8B-B14F-4D97-AF65-F5344CB8AC3E}">
        <p14:creationId xmlns:p14="http://schemas.microsoft.com/office/powerpoint/2010/main" val="3843258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 us do some math!</a:t>
            </a:r>
            <a:endParaRPr lang="en-IN" dirty="0"/>
          </a:p>
        </p:txBody>
      </p:sp>
      <p:sp>
        <p:nvSpPr>
          <p:cNvPr id="3" name="Content Placeholder 2"/>
          <p:cNvSpPr>
            <a:spLocks noGrp="1"/>
          </p:cNvSpPr>
          <p:nvPr>
            <p:ph idx="1"/>
          </p:nvPr>
        </p:nvSpPr>
        <p:spPr/>
        <p:txBody>
          <a:bodyPr/>
          <a:lstStyle/>
          <a:p>
            <a:r>
              <a:rPr lang="en-IN" dirty="0"/>
              <a:t>An </a:t>
            </a:r>
            <a:r>
              <a:rPr lang="en-IN" dirty="0" smtClean="0"/>
              <a:t>Athlete </a:t>
            </a:r>
            <a:r>
              <a:rPr lang="en-IN" dirty="0"/>
              <a:t>is running 100 meters in 15 Seconds. With glucose being consumed before race, he covers it by 12 Seconds. </a:t>
            </a:r>
          </a:p>
          <a:p>
            <a:r>
              <a:rPr lang="en-IN" dirty="0"/>
              <a:t>With decrease or reduction in the time consumed to cover the race distance, one can see improved performance. </a:t>
            </a:r>
          </a:p>
          <a:p>
            <a:r>
              <a:rPr lang="en-IN" dirty="0"/>
              <a:t>Relating this to computers, one can say, with the execution time getting reduced, one can maximize the performance. </a:t>
            </a:r>
          </a:p>
        </p:txBody>
      </p:sp>
    </p:spTree>
    <p:extLst>
      <p:ext uri="{BB962C8B-B14F-4D97-AF65-F5344CB8AC3E}">
        <p14:creationId xmlns:p14="http://schemas.microsoft.com/office/powerpoint/2010/main" val="1884766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Facet</Template>
  <TotalTime>1391</TotalTime>
  <Words>1600</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Century Gothic</vt:lpstr>
      <vt:lpstr>Wingdings 2</vt:lpstr>
      <vt:lpstr>Quotable</vt:lpstr>
      <vt:lpstr>Computer Organization and Architecture  - Performance Analysis. </vt:lpstr>
      <vt:lpstr>Introduction</vt:lpstr>
      <vt:lpstr>It is challenging – Let us understand why!</vt:lpstr>
      <vt:lpstr>Contd., </vt:lpstr>
      <vt:lpstr>Let us define performance</vt:lpstr>
      <vt:lpstr>Contd.,</vt:lpstr>
      <vt:lpstr>Contd., </vt:lpstr>
      <vt:lpstr>One Question For You !!!</vt:lpstr>
      <vt:lpstr>Let us do some math!</vt:lpstr>
      <vt:lpstr>Contd., </vt:lpstr>
      <vt:lpstr>Contd., </vt:lpstr>
      <vt:lpstr>Contd., </vt:lpstr>
      <vt:lpstr>How do we analyse the performance of Embedded Systems?</vt:lpstr>
      <vt:lpstr>Performance Measurement – Let us get better.</vt:lpstr>
      <vt:lpstr>Let us understand the definitions, first! </vt:lpstr>
      <vt:lpstr>Contd., </vt:lpstr>
      <vt:lpstr>Contd., </vt:lpstr>
      <vt:lpstr>Factors related to CPU performance – Some formulas. </vt:lpstr>
      <vt:lpstr>A Problem … </vt:lpstr>
      <vt:lpstr>Lets get deeper!</vt:lpstr>
      <vt:lpstr>Let’s solve a problem. </vt:lpstr>
      <vt:lpstr>Let us get a step better. </vt:lpstr>
      <vt:lpstr>Contd.,</vt:lpstr>
      <vt:lpstr>Home work – Solve More Problems with the inputs given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  - Performance Analysis.</dc:title>
  <dc:creator>Shriram K V</dc:creator>
  <cp:lastModifiedBy>Shriram K V</cp:lastModifiedBy>
  <cp:revision>55</cp:revision>
  <dcterms:created xsi:type="dcterms:W3CDTF">2018-06-05T08:45:12Z</dcterms:created>
  <dcterms:modified xsi:type="dcterms:W3CDTF">2018-07-10T03:37:36Z</dcterms:modified>
</cp:coreProperties>
</file>