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2" r:id="rId19"/>
    <p:sldId id="330" r:id="rId20"/>
    <p:sldId id="275" r:id="rId21"/>
    <p:sldId id="276" r:id="rId22"/>
    <p:sldId id="340" r:id="rId23"/>
    <p:sldId id="342" r:id="rId24"/>
    <p:sldId id="343" r:id="rId25"/>
    <p:sldId id="332" r:id="rId26"/>
    <p:sldId id="333" r:id="rId27"/>
    <p:sldId id="334" r:id="rId28"/>
    <p:sldId id="335" r:id="rId29"/>
    <p:sldId id="336" r:id="rId30"/>
    <p:sldId id="337" r:id="rId31"/>
    <p:sldId id="338" r:id="rId32"/>
    <p:sldId id="279" r:id="rId33"/>
    <p:sldId id="280" r:id="rId34"/>
    <p:sldId id="281" r:id="rId35"/>
    <p:sldId id="282" r:id="rId36"/>
    <p:sldId id="277" r:id="rId37"/>
    <p:sldId id="283" r:id="rId38"/>
    <p:sldId id="284" r:id="rId39"/>
    <p:sldId id="286" r:id="rId40"/>
    <p:sldId id="345" r:id="rId41"/>
    <p:sldId id="346" r:id="rId42"/>
    <p:sldId id="347" r:id="rId43"/>
    <p:sldId id="293" r:id="rId44"/>
    <p:sldId id="310" r:id="rId45"/>
    <p:sldId id="311" r:id="rId46"/>
    <p:sldId id="312" r:id="rId47"/>
    <p:sldId id="318" r:id="rId48"/>
    <p:sldId id="319" r:id="rId49"/>
    <p:sldId id="320" r:id="rId50"/>
    <p:sldId id="301" r:id="rId51"/>
    <p:sldId id="322" r:id="rId52"/>
    <p:sldId id="300" r:id="rId53"/>
    <p:sldId id="302" r:id="rId54"/>
    <p:sldId id="303" r:id="rId55"/>
    <p:sldId id="304" r:id="rId56"/>
    <p:sldId id="305" r:id="rId57"/>
    <p:sldId id="306" r:id="rId58"/>
    <p:sldId id="307" r:id="rId59"/>
    <p:sldId id="308" r:id="rId60"/>
    <p:sldId id="321" r:id="rId61"/>
    <p:sldId id="323" r:id="rId62"/>
    <p:sldId id="324" r:id="rId63"/>
    <p:sldId id="325" r:id="rId64"/>
    <p:sldId id="326" r:id="rId65"/>
    <p:sldId id="327" r:id="rId66"/>
    <p:sldId id="328" r:id="rId67"/>
    <p:sldId id="309" r:id="rId68"/>
    <p:sldId id="329" r:id="rId69"/>
    <p:sldId id="348" r:id="rId70"/>
    <p:sldId id="349" r:id="rId71"/>
    <p:sldId id="351" r:id="rId72"/>
    <p:sldId id="352" r:id="rId73"/>
    <p:sldId id="353" r:id="rId74"/>
    <p:sldId id="354" r:id="rId75"/>
    <p:sldId id="355" r:id="rId76"/>
    <p:sldId id="356" r:id="rId77"/>
    <p:sldId id="359" r:id="rId78"/>
    <p:sldId id="360" r:id="rId79"/>
    <p:sldId id="362" r:id="rId80"/>
    <p:sldId id="361" r:id="rId81"/>
    <p:sldId id="363" r:id="rId82"/>
    <p:sldId id="364" r:id="rId83"/>
    <p:sldId id="365" r:id="rId84"/>
    <p:sldId id="367" r:id="rId85"/>
    <p:sldId id="368" r:id="rId86"/>
    <p:sldId id="369" r:id="rId87"/>
    <p:sldId id="370" r:id="rId88"/>
    <p:sldId id="294"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7567" autoAdjust="0"/>
  </p:normalViewPr>
  <p:slideViewPr>
    <p:cSldViewPr>
      <p:cViewPr>
        <p:scale>
          <a:sx n="66" d="100"/>
          <a:sy n="66" d="100"/>
        </p:scale>
        <p:origin x="-127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EBAD7A-A325-4B09-9632-E7E0162FD40C}" type="datetimeFigureOut">
              <a:rPr lang="en-IN" smtClean="0"/>
              <a:t>31-03-2018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630935-8388-4FB7-B32D-6C83AAFC9F53}" type="slidenum">
              <a:rPr lang="en-IN" smtClean="0"/>
              <a:t>‹#›</a:t>
            </a:fld>
            <a:endParaRPr lang="en-IN"/>
          </a:p>
        </p:txBody>
      </p:sp>
    </p:spTree>
    <p:extLst>
      <p:ext uri="{BB962C8B-B14F-4D97-AF65-F5344CB8AC3E}">
        <p14:creationId xmlns:p14="http://schemas.microsoft.com/office/powerpoint/2010/main" val="878444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A </a:t>
            </a:r>
            <a:r>
              <a:rPr lang="en-IN" sz="1200" b="1" i="0" kern="1200" dirty="0" smtClean="0">
                <a:solidFill>
                  <a:schemeClr val="tx1"/>
                </a:solidFill>
                <a:effectLst/>
                <a:latin typeface="+mn-lt"/>
                <a:ea typeface="+mn-ea"/>
                <a:cs typeface="+mn-cs"/>
              </a:rPr>
              <a:t>barrel shifter</a:t>
            </a:r>
            <a:r>
              <a:rPr lang="en-IN" sz="1200" b="0" i="0" kern="1200" dirty="0" smtClean="0">
                <a:solidFill>
                  <a:schemeClr val="tx1"/>
                </a:solidFill>
                <a:effectLst/>
                <a:latin typeface="+mn-lt"/>
                <a:ea typeface="+mn-ea"/>
                <a:cs typeface="+mn-cs"/>
              </a:rPr>
              <a:t> is a digital circuit that can </a:t>
            </a:r>
            <a:r>
              <a:rPr lang="en-IN" sz="1200" b="1" i="0" kern="1200" dirty="0" smtClean="0">
                <a:solidFill>
                  <a:schemeClr val="tx1"/>
                </a:solidFill>
                <a:effectLst/>
                <a:latin typeface="+mn-lt"/>
                <a:ea typeface="+mn-ea"/>
                <a:cs typeface="+mn-cs"/>
              </a:rPr>
              <a:t>shift</a:t>
            </a:r>
            <a:r>
              <a:rPr lang="en-IN" sz="1200" b="0" i="0" kern="1200" dirty="0" smtClean="0">
                <a:solidFill>
                  <a:schemeClr val="tx1"/>
                </a:solidFill>
                <a:effectLst/>
                <a:latin typeface="+mn-lt"/>
                <a:ea typeface="+mn-ea"/>
                <a:cs typeface="+mn-cs"/>
              </a:rPr>
              <a:t> a data word by a specified number of bits without the use of any sequential logic, only pure combinatorial logic. ... A </a:t>
            </a:r>
            <a:r>
              <a:rPr lang="en-IN" sz="1200" b="1" i="0" kern="1200" dirty="0" smtClean="0">
                <a:solidFill>
                  <a:schemeClr val="tx1"/>
                </a:solidFill>
                <a:effectLst/>
                <a:latin typeface="+mn-lt"/>
                <a:ea typeface="+mn-ea"/>
                <a:cs typeface="+mn-cs"/>
              </a:rPr>
              <a:t>barrel shifter</a:t>
            </a:r>
            <a:r>
              <a:rPr lang="en-IN" sz="1200" b="0" i="0" kern="1200" dirty="0" smtClean="0">
                <a:solidFill>
                  <a:schemeClr val="tx1"/>
                </a:solidFill>
                <a:effectLst/>
                <a:latin typeface="+mn-lt"/>
                <a:ea typeface="+mn-ea"/>
                <a:cs typeface="+mn-cs"/>
              </a:rPr>
              <a:t> is often used to </a:t>
            </a:r>
            <a:r>
              <a:rPr lang="en-IN" sz="1200" b="1" i="0" kern="1200" dirty="0" smtClean="0">
                <a:solidFill>
                  <a:schemeClr val="tx1"/>
                </a:solidFill>
                <a:effectLst/>
                <a:latin typeface="+mn-lt"/>
                <a:ea typeface="+mn-ea"/>
                <a:cs typeface="+mn-cs"/>
              </a:rPr>
              <a:t>shift</a:t>
            </a:r>
            <a:r>
              <a:rPr lang="en-IN" sz="1200" b="0" i="0" kern="1200" dirty="0" smtClean="0">
                <a:solidFill>
                  <a:schemeClr val="tx1"/>
                </a:solidFill>
                <a:effectLst/>
                <a:latin typeface="+mn-lt"/>
                <a:ea typeface="+mn-ea"/>
                <a:cs typeface="+mn-cs"/>
              </a:rPr>
              <a:t> and rotate n-bits in modern microprocessors, typically within a single clock cycle.</a:t>
            </a:r>
            <a:endParaRPr lang="en-IN" dirty="0"/>
          </a:p>
        </p:txBody>
      </p:sp>
      <p:sp>
        <p:nvSpPr>
          <p:cNvPr id="4" name="Slide Number Placeholder 3"/>
          <p:cNvSpPr>
            <a:spLocks noGrp="1"/>
          </p:cNvSpPr>
          <p:nvPr>
            <p:ph type="sldNum" sz="quarter" idx="10"/>
          </p:nvPr>
        </p:nvSpPr>
        <p:spPr/>
        <p:txBody>
          <a:bodyPr/>
          <a:lstStyle/>
          <a:p>
            <a:fld id="{A3630935-8388-4FB7-B32D-6C83AAFC9F53}" type="slidenum">
              <a:rPr lang="en-IN" smtClean="0"/>
              <a:t>8</a:t>
            </a:fld>
            <a:endParaRPr lang="en-IN"/>
          </a:p>
        </p:txBody>
      </p:sp>
    </p:spTree>
    <p:extLst>
      <p:ext uri="{BB962C8B-B14F-4D97-AF65-F5344CB8AC3E}">
        <p14:creationId xmlns:p14="http://schemas.microsoft.com/office/powerpoint/2010/main" val="256573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A </a:t>
            </a:r>
            <a:r>
              <a:rPr lang="en-IN" sz="1200" b="1" i="0" kern="1200" dirty="0" smtClean="0">
                <a:solidFill>
                  <a:schemeClr val="tx1"/>
                </a:solidFill>
                <a:effectLst/>
                <a:latin typeface="+mn-lt"/>
                <a:ea typeface="+mn-ea"/>
                <a:cs typeface="+mn-cs"/>
              </a:rPr>
              <a:t>barrel shifter</a:t>
            </a:r>
            <a:r>
              <a:rPr lang="en-IN" sz="1200" b="0" i="0" kern="1200" dirty="0" smtClean="0">
                <a:solidFill>
                  <a:schemeClr val="tx1"/>
                </a:solidFill>
                <a:effectLst/>
                <a:latin typeface="+mn-lt"/>
                <a:ea typeface="+mn-ea"/>
                <a:cs typeface="+mn-cs"/>
              </a:rPr>
              <a:t> is a digital circuit that can </a:t>
            </a:r>
            <a:r>
              <a:rPr lang="en-IN" sz="1200" b="1" i="0" kern="1200" dirty="0" smtClean="0">
                <a:solidFill>
                  <a:schemeClr val="tx1"/>
                </a:solidFill>
                <a:effectLst/>
                <a:latin typeface="+mn-lt"/>
                <a:ea typeface="+mn-ea"/>
                <a:cs typeface="+mn-cs"/>
              </a:rPr>
              <a:t>shift</a:t>
            </a:r>
            <a:r>
              <a:rPr lang="en-IN" sz="1200" b="0" i="0" kern="1200" dirty="0" smtClean="0">
                <a:solidFill>
                  <a:schemeClr val="tx1"/>
                </a:solidFill>
                <a:effectLst/>
                <a:latin typeface="+mn-lt"/>
                <a:ea typeface="+mn-ea"/>
                <a:cs typeface="+mn-cs"/>
              </a:rPr>
              <a:t> a data word by a specified number of bits without the use of any sequential logic, only pure combinatorial logic. ... A </a:t>
            </a:r>
            <a:r>
              <a:rPr lang="en-IN" sz="1200" b="1" i="0" kern="1200" dirty="0" smtClean="0">
                <a:solidFill>
                  <a:schemeClr val="tx1"/>
                </a:solidFill>
                <a:effectLst/>
                <a:latin typeface="+mn-lt"/>
                <a:ea typeface="+mn-ea"/>
                <a:cs typeface="+mn-cs"/>
              </a:rPr>
              <a:t>barrel shifter</a:t>
            </a:r>
            <a:r>
              <a:rPr lang="en-IN" sz="1200" b="0" i="0" kern="1200" dirty="0" smtClean="0">
                <a:solidFill>
                  <a:schemeClr val="tx1"/>
                </a:solidFill>
                <a:effectLst/>
                <a:latin typeface="+mn-lt"/>
                <a:ea typeface="+mn-ea"/>
                <a:cs typeface="+mn-cs"/>
              </a:rPr>
              <a:t> is often used to </a:t>
            </a:r>
            <a:r>
              <a:rPr lang="en-IN" sz="1200" b="1" i="0" kern="1200" dirty="0" smtClean="0">
                <a:solidFill>
                  <a:schemeClr val="tx1"/>
                </a:solidFill>
                <a:effectLst/>
                <a:latin typeface="+mn-lt"/>
                <a:ea typeface="+mn-ea"/>
                <a:cs typeface="+mn-cs"/>
              </a:rPr>
              <a:t>shift</a:t>
            </a:r>
            <a:r>
              <a:rPr lang="en-IN" sz="1200" b="0" i="0" kern="1200" dirty="0" smtClean="0">
                <a:solidFill>
                  <a:schemeClr val="tx1"/>
                </a:solidFill>
                <a:effectLst/>
                <a:latin typeface="+mn-lt"/>
                <a:ea typeface="+mn-ea"/>
                <a:cs typeface="+mn-cs"/>
              </a:rPr>
              <a:t> and rotate n-bits in modern microprocessors, typically within a single clock cycle.</a:t>
            </a:r>
            <a:endParaRPr lang="en-IN" dirty="0"/>
          </a:p>
        </p:txBody>
      </p:sp>
      <p:sp>
        <p:nvSpPr>
          <p:cNvPr id="4" name="Slide Number Placeholder 3"/>
          <p:cNvSpPr>
            <a:spLocks noGrp="1"/>
          </p:cNvSpPr>
          <p:nvPr>
            <p:ph type="sldNum" sz="quarter" idx="10"/>
          </p:nvPr>
        </p:nvSpPr>
        <p:spPr/>
        <p:txBody>
          <a:bodyPr/>
          <a:lstStyle/>
          <a:p>
            <a:fld id="{A3630935-8388-4FB7-B32D-6C83AAFC9F53}" type="slidenum">
              <a:rPr lang="en-IN" smtClean="0"/>
              <a:t>11</a:t>
            </a:fld>
            <a:endParaRPr lang="en-IN"/>
          </a:p>
        </p:txBody>
      </p:sp>
    </p:spTree>
    <p:extLst>
      <p:ext uri="{BB962C8B-B14F-4D97-AF65-F5344CB8AC3E}">
        <p14:creationId xmlns:p14="http://schemas.microsoft.com/office/powerpoint/2010/main" val="322158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a:t>
            </a:r>
            <a:r>
              <a:rPr lang="en-US" b="1" dirty="0" smtClean="0">
                <a:solidFill>
                  <a:schemeClr val="hlink"/>
                </a:solidFill>
              </a:rPr>
              <a:t>animated</a:t>
            </a:r>
            <a:r>
              <a:rPr lang="en-US" dirty="0" smtClean="0"/>
              <a:t> slide shows the way that the banking of registers works. On the left the currently visible set of registers are shown for a particular mode.</a:t>
            </a:r>
          </a:p>
          <a:p>
            <a:r>
              <a:rPr lang="en-US" dirty="0" smtClean="0"/>
              <a:t>On the right are the registers that are banked out whilst in that mode.</a:t>
            </a:r>
          </a:p>
          <a:p>
            <a:endParaRPr lang="en-US" dirty="0" smtClean="0"/>
          </a:p>
          <a:p>
            <a:r>
              <a:rPr lang="en-US" dirty="0" smtClean="0"/>
              <a:t>Each key press will switch mode:</a:t>
            </a:r>
          </a:p>
          <a:p>
            <a:endParaRPr lang="en-US" dirty="0" smtClean="0"/>
          </a:p>
          <a:p>
            <a:r>
              <a:rPr lang="en-US" dirty="0" smtClean="0"/>
              <a:t>user -&gt; FIQ -&gt;user -&gt; IRQ -&gt; user -&gt;SVC -&gt; User -&gt; Undef -&gt; User -&gt; Abort and then back to user.</a:t>
            </a:r>
          </a:p>
          <a:p>
            <a:endParaRPr lang="en-US" dirty="0" smtClean="0"/>
          </a:p>
          <a:p>
            <a:r>
              <a:rPr lang="en-US" dirty="0" smtClean="0"/>
              <a:t>The following slide then shows this in a more static way that is more useful for reference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630935-8388-4FB7-B32D-6C83AAFC9F53}" type="slidenum">
              <a:rPr lang="en-IN" smtClean="0"/>
              <a:t>61</a:t>
            </a:fld>
            <a:endParaRPr lang="en-IN"/>
          </a:p>
        </p:txBody>
      </p:sp>
    </p:spTree>
    <p:extLst>
      <p:ext uri="{BB962C8B-B14F-4D97-AF65-F5344CB8AC3E}">
        <p14:creationId xmlns:p14="http://schemas.microsoft.com/office/powerpoint/2010/main" val="963921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32EDB-579F-43E2-863F-CC224749B1C0}" type="slidenum">
              <a:rPr lang="en-US" smtClean="0"/>
              <a:t>72</a:t>
            </a:fld>
            <a:endParaRPr lang="en-US"/>
          </a:p>
        </p:txBody>
      </p:sp>
    </p:spTree>
    <p:extLst>
      <p:ext uri="{BB962C8B-B14F-4D97-AF65-F5344CB8AC3E}">
        <p14:creationId xmlns:p14="http://schemas.microsoft.com/office/powerpoint/2010/main" val="2537445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5E99B0-0BEC-411D-9A02-C3712F2C55BA}"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2B2DB-8544-44A3-80CD-E0BE9CF8C41B}"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14564-3E9D-43C0-B330-74396B816739}"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772400" y="6553200"/>
            <a:ext cx="1211263" cy="3048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fld id="{4D0038B7-3759-42E9-B83A-B742EDC73181}" type="slidenum">
              <a:rPr lang="en-US" sz="1400">
                <a:solidFill>
                  <a:srgbClr val="FFFFFF"/>
                </a:solidFill>
              </a:rPr>
              <a:pPr algn="ctr" eaLnBrk="0" fontAlgn="base" hangingPunct="0">
                <a:spcBef>
                  <a:spcPct val="50000"/>
                </a:spcBef>
                <a:spcAft>
                  <a:spcPct val="0"/>
                </a:spcAft>
                <a:defRPr/>
              </a:pPr>
              <a:t>‹#›</a:t>
            </a:fld>
            <a:endParaRPr lang="en-US" sz="1400">
              <a:solidFill>
                <a:srgbClr val="FFFFFF"/>
              </a:solidFill>
            </a:endParaRPr>
          </a:p>
        </p:txBody>
      </p:sp>
      <p:sp>
        <p:nvSpPr>
          <p:cNvPr id="4" name="Text Box 3"/>
          <p:cNvSpPr txBox="1">
            <a:spLocks noChangeArrowheads="1"/>
          </p:cNvSpPr>
          <p:nvPr/>
        </p:nvSpPr>
        <p:spPr bwMode="auto">
          <a:xfrm>
            <a:off x="4970463" y="6597650"/>
            <a:ext cx="293687" cy="184150"/>
          </a:xfrm>
          <a:prstGeom prst="rect">
            <a:avLst/>
          </a:prstGeom>
          <a:noFill/>
          <a:ln w="9525">
            <a:noFill/>
            <a:miter lim="800000"/>
            <a:headEnd/>
            <a:tailEnd/>
          </a:ln>
          <a:effectLst/>
        </p:spPr>
        <p:txBody>
          <a:bodyPr wrap="none">
            <a:spAutoFit/>
          </a:bodyPr>
          <a:lstStyle/>
          <a:p>
            <a:pPr eaLnBrk="0" fontAlgn="base" hangingPunct="0">
              <a:spcBef>
                <a:spcPct val="50000"/>
              </a:spcBef>
              <a:spcAft>
                <a:spcPct val="0"/>
              </a:spcAft>
              <a:defRPr/>
            </a:pPr>
            <a:r>
              <a:rPr lang="en-US" sz="600" b="1">
                <a:solidFill>
                  <a:srgbClr val="00618C"/>
                </a:solidFill>
              </a:rPr>
              <a:t>TM</a:t>
            </a:r>
          </a:p>
        </p:txBody>
      </p:sp>
      <p:sp>
        <p:nvSpPr>
          <p:cNvPr id="5" name="Rectangle 4"/>
          <p:cNvSpPr>
            <a:spLocks noChangeArrowheads="1"/>
          </p:cNvSpPr>
          <p:nvPr/>
        </p:nvSpPr>
        <p:spPr bwMode="auto">
          <a:xfrm>
            <a:off x="0" y="6473825"/>
            <a:ext cx="9144000" cy="384175"/>
          </a:xfrm>
          <a:prstGeom prst="rect">
            <a:avLst/>
          </a:prstGeom>
          <a:solidFill>
            <a:schemeClr val="bg2"/>
          </a:solidFill>
          <a:ln w="38100">
            <a:noFill/>
            <a:miter lim="800000"/>
            <a:headEnd/>
            <a:tailEnd/>
          </a:ln>
          <a:effectLst/>
        </p:spPr>
        <p:txBody>
          <a:bodyPr wrap="none" anchor="ctr"/>
          <a:lstStyle/>
          <a:p>
            <a:pPr eaLnBrk="0" fontAlgn="base" hangingPunct="0">
              <a:spcBef>
                <a:spcPct val="0"/>
              </a:spcBef>
              <a:spcAft>
                <a:spcPct val="0"/>
              </a:spcAft>
              <a:defRPr/>
            </a:pPr>
            <a:endParaRPr lang="en-US" sz="1400" b="1">
              <a:solidFill>
                <a:srgbClr val="00234A"/>
              </a:solidFill>
              <a:latin typeface="Courier New" pitchFamily="49" charset="0"/>
            </a:endParaRPr>
          </a:p>
        </p:txBody>
      </p:sp>
      <p:sp>
        <p:nvSpPr>
          <p:cNvPr id="6" name="Text Box 5"/>
          <p:cNvSpPr txBox="1">
            <a:spLocks noChangeArrowheads="1"/>
          </p:cNvSpPr>
          <p:nvPr/>
        </p:nvSpPr>
        <p:spPr bwMode="gray">
          <a:xfrm>
            <a:off x="0" y="6557963"/>
            <a:ext cx="9144000" cy="2286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r>
              <a:rPr lang="en-US" sz="900" b="1">
                <a:solidFill>
                  <a:srgbClr val="FFFFFF"/>
                </a:solidFill>
              </a:rPr>
              <a:t>T     H     E           A     R     C     H     I     T     E     C     T     U     R     E           F     O    R          T    H     E           D     I     G     I     T     A     L           W     O     R     L     D</a:t>
            </a:r>
            <a:endParaRPr lang="en-US" sz="900" b="1">
              <a:solidFill>
                <a:srgbClr val="FFFFFF"/>
              </a:solidFill>
              <a:latin typeface="Univers 45 Light" pitchFamily="34" charset="0"/>
            </a:endParaRPr>
          </a:p>
        </p:txBody>
      </p:sp>
      <p:sp>
        <p:nvSpPr>
          <p:cNvPr id="7" name="Rectangle 7"/>
          <p:cNvSpPr>
            <a:spLocks noChangeArrowheads="1"/>
          </p:cNvSpPr>
          <p:nvPr/>
        </p:nvSpPr>
        <p:spPr bwMode="auto">
          <a:xfrm>
            <a:off x="0" y="0"/>
            <a:ext cx="9144000" cy="990600"/>
          </a:xfrm>
          <a:prstGeom prst="rect">
            <a:avLst/>
          </a:prstGeom>
          <a:solidFill>
            <a:schemeClr val="tx1"/>
          </a:solidFill>
          <a:ln w="38100">
            <a:noFill/>
            <a:miter lim="800000"/>
            <a:headEnd/>
            <a:tailEnd/>
          </a:ln>
          <a:effectLst/>
        </p:spPr>
        <p:txBody>
          <a:bodyPr wrap="none" anchor="ctr"/>
          <a:lstStyle/>
          <a:p>
            <a:pPr eaLnBrk="0" fontAlgn="base" hangingPunct="0">
              <a:spcBef>
                <a:spcPct val="0"/>
              </a:spcBef>
              <a:spcAft>
                <a:spcPct val="0"/>
              </a:spcAft>
              <a:defRPr/>
            </a:pPr>
            <a:endParaRPr lang="en-US" sz="1400" b="1">
              <a:solidFill>
                <a:srgbClr val="00234A"/>
              </a:solidFill>
              <a:latin typeface="Courier New" pitchFamily="49" charset="0"/>
            </a:endParaRPr>
          </a:p>
        </p:txBody>
      </p:sp>
      <p:pic>
        <p:nvPicPr>
          <p:cNvPr id="8" name="Picture 9" descr="A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79375"/>
            <a:ext cx="21336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846" name="Rectangle 6"/>
          <p:cNvSpPr>
            <a:spLocks noGrp="1" noChangeArrowheads="1"/>
          </p:cNvSpPr>
          <p:nvPr>
            <p:ph type="ctrTitle"/>
          </p:nvPr>
        </p:nvSpPr>
        <p:spPr bwMode="auto">
          <a:xfrm>
            <a:off x="228600" y="2209800"/>
            <a:ext cx="8686800" cy="1752600"/>
          </a:xfrm>
          <a:noFill/>
        </p:spPr>
        <p:txBody>
          <a:bodyPr tIns="45720" bIns="45720" anchorCtr="1"/>
          <a:lstStyle>
            <a:lvl1pPr algn="ctr">
              <a:defRPr sz="5200">
                <a:solidFill>
                  <a:schemeClr val="tx1"/>
                </a:solidFill>
              </a:defRPr>
            </a:lvl1pPr>
          </a:lstStyle>
          <a:p>
            <a:r>
              <a:rPr lang="en-US"/>
              <a:t>Click to edit Master title style</a:t>
            </a:r>
          </a:p>
        </p:txBody>
      </p:sp>
    </p:spTree>
    <p:extLst>
      <p:ext uri="{BB962C8B-B14F-4D97-AF65-F5344CB8AC3E}">
        <p14:creationId xmlns:p14="http://schemas.microsoft.com/office/powerpoint/2010/main" val="3567472452"/>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6763698"/>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53212141"/>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143000"/>
            <a:ext cx="4191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91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4026789"/>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8413464"/>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1524366"/>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28329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9382506"/>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8033032"/>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0530894"/>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0"/>
            <a:ext cx="21336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2484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550505"/>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D6770-EC0F-4388-BC42-4C8CB19F3FA1}"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2781B4-012C-4706-934F-E23AD920B62D}" type="datetime1">
              <a:rPr lang="en-US" smtClean="0"/>
              <a:t>3/31/2018</a:t>
            </a:fld>
            <a:endParaRPr lang="en-IN"/>
          </a:p>
        </p:txBody>
      </p:sp>
      <p:sp>
        <p:nvSpPr>
          <p:cNvPr id="8" name="Footer Placeholder 7"/>
          <p:cNvSpPr>
            <a:spLocks noGrp="1"/>
          </p:cNvSpPr>
          <p:nvPr>
            <p:ph type="ftr" sz="quarter" idx="11"/>
          </p:nvPr>
        </p:nvSpPr>
        <p:spPr/>
        <p:txBody>
          <a:bodyPr/>
          <a:lstStyle/>
          <a:p>
            <a:r>
              <a:rPr lang="en-IN" smtClean="0"/>
              <a:t>ARM by Shriram</a:t>
            </a:r>
            <a:endParaRPr lang="en-IN"/>
          </a:p>
        </p:txBody>
      </p:sp>
      <p:sp>
        <p:nvSpPr>
          <p:cNvPr id="9" name="Slide Number Placeholder 8"/>
          <p:cNvSpPr>
            <a:spLocks noGrp="1"/>
          </p:cNvSpPr>
          <p:nvPr>
            <p:ph type="sldNum" sz="quarter" idx="12"/>
          </p:nvPr>
        </p:nvSpPr>
        <p:spPr/>
        <p:txBody>
          <a:bodyPr/>
          <a:lstStyle/>
          <a:p>
            <a:fld id="{6A62D07B-C644-4C1A-8832-5F21DBCCF5FD}"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3D1AF2-BD2A-4A7E-AD29-EC3B96537F2B}" type="datetime1">
              <a:rPr lang="en-US" smtClean="0"/>
              <a:t>3/31/2018</a:t>
            </a:fld>
            <a:endParaRPr lang="en-IN"/>
          </a:p>
        </p:txBody>
      </p:sp>
      <p:sp>
        <p:nvSpPr>
          <p:cNvPr id="4" name="Footer Placeholder 3"/>
          <p:cNvSpPr>
            <a:spLocks noGrp="1"/>
          </p:cNvSpPr>
          <p:nvPr>
            <p:ph type="ftr" sz="quarter" idx="11"/>
          </p:nvPr>
        </p:nvSpPr>
        <p:spPr/>
        <p:txBody>
          <a:bodyPr/>
          <a:lstStyle/>
          <a:p>
            <a:r>
              <a:rPr lang="en-IN" smtClean="0"/>
              <a:t>ARM by Shriram</a:t>
            </a:r>
            <a:endParaRPr lang="en-IN"/>
          </a:p>
        </p:txBody>
      </p:sp>
      <p:sp>
        <p:nvSpPr>
          <p:cNvPr id="5" name="Slide Number Placeholder 4"/>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2F25F-F909-4A31-8266-424A119A20FD}" type="datetime1">
              <a:rPr lang="en-US" smtClean="0"/>
              <a:t>3/31/2018</a:t>
            </a:fld>
            <a:endParaRPr lang="en-IN"/>
          </a:p>
        </p:txBody>
      </p:sp>
      <p:sp>
        <p:nvSpPr>
          <p:cNvPr id="3" name="Footer Placeholder 2"/>
          <p:cNvSpPr>
            <a:spLocks noGrp="1"/>
          </p:cNvSpPr>
          <p:nvPr>
            <p:ph type="ftr" sz="quarter" idx="11"/>
          </p:nvPr>
        </p:nvSpPr>
        <p:spPr/>
        <p:txBody>
          <a:bodyPr/>
          <a:lstStyle/>
          <a:p>
            <a:r>
              <a:rPr lang="en-IN" smtClean="0"/>
              <a:t>ARM by Shriram</a:t>
            </a:r>
            <a:endParaRPr lang="en-IN"/>
          </a:p>
        </p:txBody>
      </p:sp>
      <p:sp>
        <p:nvSpPr>
          <p:cNvPr id="4" name="Slide Number Placeholder 3"/>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BC5F-627B-4FBF-BFD9-3B46B94F6C25}"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2FFF5-385C-490D-A66C-FF48E74D0E82}"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FFB7F3B-FFC0-492D-81E7-63951E9DDC46}" type="datetime1">
              <a:rPr lang="en-US" smtClean="0"/>
              <a:t>3/31/2018</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IN" smtClean="0"/>
              <a:t>ARM by Shriram</a:t>
            </a:r>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A62D07B-C644-4C1A-8832-5F21DBCCF5F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304800" y="1143000"/>
            <a:ext cx="853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0819" name="Text Box 3"/>
          <p:cNvSpPr txBox="1">
            <a:spLocks noChangeArrowheads="1"/>
          </p:cNvSpPr>
          <p:nvPr/>
        </p:nvSpPr>
        <p:spPr bwMode="auto">
          <a:xfrm>
            <a:off x="7696200" y="6553200"/>
            <a:ext cx="1211263" cy="304800"/>
          </a:xfrm>
          <a:prstGeom prst="rect">
            <a:avLst/>
          </a:prstGeom>
          <a:noFill/>
          <a:ln w="9525">
            <a:noFill/>
            <a:miter lim="800000"/>
            <a:headEnd/>
            <a:tailEnd/>
          </a:ln>
          <a:effectLst/>
        </p:spPr>
        <p:txBody>
          <a:bodyPr>
            <a:spAutoFit/>
          </a:bodyPr>
          <a:lstStyle/>
          <a:p>
            <a:pPr algn="ctr" eaLnBrk="0" fontAlgn="base" hangingPunct="0">
              <a:spcBef>
                <a:spcPct val="50000"/>
              </a:spcBef>
              <a:spcAft>
                <a:spcPct val="0"/>
              </a:spcAft>
              <a:defRPr/>
            </a:pPr>
            <a:fld id="{694F7601-F5D6-4184-80AB-51B3736E6613}" type="slidenum">
              <a:rPr lang="en-US" sz="1400">
                <a:solidFill>
                  <a:srgbClr val="FFFFFF"/>
                </a:solidFill>
              </a:rPr>
              <a:pPr algn="ctr" eaLnBrk="0" fontAlgn="base" hangingPunct="0">
                <a:spcBef>
                  <a:spcPct val="50000"/>
                </a:spcBef>
                <a:spcAft>
                  <a:spcPct val="0"/>
                </a:spcAft>
                <a:defRPr/>
              </a:pPr>
              <a:t>‹#›</a:t>
            </a:fld>
            <a:endParaRPr lang="en-US" sz="1400">
              <a:solidFill>
                <a:srgbClr val="FFFFFF"/>
              </a:solidFill>
            </a:endParaRPr>
          </a:p>
        </p:txBody>
      </p:sp>
      <p:sp>
        <p:nvSpPr>
          <p:cNvPr id="290820" name="Text Box 4"/>
          <p:cNvSpPr txBox="1">
            <a:spLocks noChangeArrowheads="1"/>
          </p:cNvSpPr>
          <p:nvPr/>
        </p:nvSpPr>
        <p:spPr bwMode="auto">
          <a:xfrm>
            <a:off x="4970463" y="6597650"/>
            <a:ext cx="293687" cy="184150"/>
          </a:xfrm>
          <a:prstGeom prst="rect">
            <a:avLst/>
          </a:prstGeom>
          <a:noFill/>
          <a:ln w="9525">
            <a:noFill/>
            <a:miter lim="800000"/>
            <a:headEnd/>
            <a:tailEnd/>
          </a:ln>
          <a:effectLst/>
        </p:spPr>
        <p:txBody>
          <a:bodyPr wrap="none">
            <a:spAutoFit/>
          </a:bodyPr>
          <a:lstStyle/>
          <a:p>
            <a:pPr eaLnBrk="0" fontAlgn="base" hangingPunct="0">
              <a:spcBef>
                <a:spcPct val="50000"/>
              </a:spcBef>
              <a:spcAft>
                <a:spcPct val="0"/>
              </a:spcAft>
              <a:defRPr/>
            </a:pPr>
            <a:r>
              <a:rPr lang="en-US" sz="600" b="1">
                <a:solidFill>
                  <a:srgbClr val="00618C"/>
                </a:solidFill>
              </a:rPr>
              <a:t>TM</a:t>
            </a:r>
          </a:p>
        </p:txBody>
      </p:sp>
      <p:sp>
        <p:nvSpPr>
          <p:cNvPr id="290821" name="Rectangle 5"/>
          <p:cNvSpPr>
            <a:spLocks noChangeArrowheads="1"/>
          </p:cNvSpPr>
          <p:nvPr/>
        </p:nvSpPr>
        <p:spPr bwMode="auto">
          <a:xfrm>
            <a:off x="0" y="0"/>
            <a:ext cx="9144000" cy="990600"/>
          </a:xfrm>
          <a:prstGeom prst="rect">
            <a:avLst/>
          </a:prstGeom>
          <a:solidFill>
            <a:schemeClr val="tx1"/>
          </a:solidFill>
          <a:ln w="38100">
            <a:noFill/>
            <a:miter lim="800000"/>
            <a:headEnd/>
            <a:tailEnd/>
          </a:ln>
          <a:effectLst/>
        </p:spPr>
        <p:txBody>
          <a:bodyPr wrap="none" anchor="ctr"/>
          <a:lstStyle/>
          <a:p>
            <a:pPr eaLnBrk="0" fontAlgn="base" hangingPunct="0">
              <a:spcBef>
                <a:spcPct val="0"/>
              </a:spcBef>
              <a:spcAft>
                <a:spcPct val="0"/>
              </a:spcAft>
              <a:defRPr/>
            </a:pPr>
            <a:endParaRPr lang="en-US" sz="1400" b="1">
              <a:solidFill>
                <a:srgbClr val="00234A"/>
              </a:solidFill>
              <a:latin typeface="Courier New" pitchFamily="49" charset="0"/>
            </a:endParaRPr>
          </a:p>
        </p:txBody>
      </p:sp>
      <p:sp>
        <p:nvSpPr>
          <p:cNvPr id="290822" name="Rectangle 6"/>
          <p:cNvSpPr>
            <a:spLocks noChangeArrowheads="1"/>
          </p:cNvSpPr>
          <p:nvPr/>
        </p:nvSpPr>
        <p:spPr bwMode="auto">
          <a:xfrm>
            <a:off x="0" y="6473825"/>
            <a:ext cx="9144000" cy="384175"/>
          </a:xfrm>
          <a:prstGeom prst="rect">
            <a:avLst/>
          </a:prstGeom>
          <a:solidFill>
            <a:schemeClr val="bg2"/>
          </a:solidFill>
          <a:ln w="38100">
            <a:noFill/>
            <a:miter lim="800000"/>
            <a:headEnd/>
            <a:tailEnd/>
          </a:ln>
          <a:effectLst/>
        </p:spPr>
        <p:txBody>
          <a:bodyPr wrap="none" anchor="ctr"/>
          <a:lstStyle/>
          <a:p>
            <a:pPr eaLnBrk="0" fontAlgn="base" hangingPunct="0">
              <a:spcBef>
                <a:spcPct val="0"/>
              </a:spcBef>
              <a:spcAft>
                <a:spcPct val="0"/>
              </a:spcAft>
              <a:defRPr/>
            </a:pPr>
            <a:endParaRPr lang="en-US" sz="1400" b="1">
              <a:solidFill>
                <a:srgbClr val="00234A"/>
              </a:solidFill>
              <a:latin typeface="Courier New" pitchFamily="49" charset="0"/>
            </a:endParaRPr>
          </a:p>
        </p:txBody>
      </p:sp>
      <p:sp>
        <p:nvSpPr>
          <p:cNvPr id="3079" name="Rectangle 7"/>
          <p:cNvSpPr>
            <a:spLocks noGrp="1" noChangeArrowheads="1"/>
          </p:cNvSpPr>
          <p:nvPr>
            <p:ph type="title"/>
          </p:nvPr>
        </p:nvSpPr>
        <p:spPr bwMode="gray">
          <a:xfrm>
            <a:off x="1981200" y="0"/>
            <a:ext cx="6811963" cy="990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 rIns="91440" bIns="10800" numCol="1" anchor="ctr" anchorCtr="0" compatLnSpc="1">
            <a:prstTxWarp prst="textNoShape">
              <a:avLst/>
            </a:prstTxWarp>
          </a:bodyPr>
          <a:lstStyle/>
          <a:p>
            <a:pPr lvl="0"/>
            <a:r>
              <a:rPr lang="en-US" smtClean="0"/>
              <a:t>Click to Edit Master Title Style</a:t>
            </a:r>
          </a:p>
        </p:txBody>
      </p:sp>
      <p:sp>
        <p:nvSpPr>
          <p:cNvPr id="290824" name="Text Box 8"/>
          <p:cNvSpPr txBox="1">
            <a:spLocks noChangeArrowheads="1"/>
          </p:cNvSpPr>
          <p:nvPr/>
        </p:nvSpPr>
        <p:spPr bwMode="gray">
          <a:xfrm>
            <a:off x="8686800" y="6529388"/>
            <a:ext cx="457200" cy="274637"/>
          </a:xfrm>
          <a:prstGeom prst="rect">
            <a:avLst/>
          </a:prstGeom>
          <a:solidFill>
            <a:schemeClr val="bg2"/>
          </a:solidFill>
          <a:ln w="38100">
            <a:noFill/>
            <a:miter lim="800000"/>
            <a:headEnd/>
            <a:tailEnd/>
          </a:ln>
          <a:effectLst/>
        </p:spPr>
        <p:txBody>
          <a:bodyPr anchor="ctr">
            <a:spAutoFit/>
          </a:bodyPr>
          <a:lstStyle/>
          <a:p>
            <a:pPr algn="ctr" eaLnBrk="0" fontAlgn="base" hangingPunct="0">
              <a:spcBef>
                <a:spcPct val="50000"/>
              </a:spcBef>
              <a:spcAft>
                <a:spcPct val="0"/>
              </a:spcAft>
              <a:defRPr/>
            </a:pPr>
            <a:fld id="{98D08C9A-D9D7-4104-8120-163D3D7F248E}" type="slidenum">
              <a:rPr lang="en-GB" sz="1200">
                <a:solidFill>
                  <a:srgbClr val="FFFFFF"/>
                </a:solidFill>
              </a:rPr>
              <a:pPr algn="ctr" eaLnBrk="0" fontAlgn="base" hangingPunct="0">
                <a:spcBef>
                  <a:spcPct val="50000"/>
                </a:spcBef>
                <a:spcAft>
                  <a:spcPct val="0"/>
                </a:spcAft>
                <a:defRPr/>
              </a:pPr>
              <a:t>‹#›</a:t>
            </a:fld>
            <a:endParaRPr lang="en-GB" sz="1200">
              <a:solidFill>
                <a:srgbClr val="FFFFFF"/>
              </a:solidFill>
            </a:endParaRPr>
          </a:p>
        </p:txBody>
      </p:sp>
      <p:sp>
        <p:nvSpPr>
          <p:cNvPr id="290825" name="Text Box 9"/>
          <p:cNvSpPr txBox="1">
            <a:spLocks noChangeArrowheads="1"/>
          </p:cNvSpPr>
          <p:nvPr/>
        </p:nvSpPr>
        <p:spPr bwMode="gray">
          <a:xfrm>
            <a:off x="320675" y="6530975"/>
            <a:ext cx="7620000" cy="274638"/>
          </a:xfrm>
          <a:prstGeom prst="rect">
            <a:avLst/>
          </a:prstGeom>
          <a:solidFill>
            <a:schemeClr val="bg2"/>
          </a:solidFill>
          <a:ln w="38100">
            <a:noFill/>
            <a:miter lim="800000"/>
            <a:headEnd/>
            <a:tailEnd/>
          </a:ln>
          <a:effectLst/>
        </p:spPr>
        <p:txBody>
          <a:bodyPr anchor="ctr">
            <a:spAutoFit/>
          </a:bodyPr>
          <a:lstStyle/>
          <a:p>
            <a:pPr eaLnBrk="0" fontAlgn="base" hangingPunct="0">
              <a:spcBef>
                <a:spcPct val="50000"/>
              </a:spcBef>
              <a:spcAft>
                <a:spcPct val="0"/>
              </a:spcAft>
              <a:defRPr/>
            </a:pPr>
            <a:r>
              <a:rPr lang="en-GB" sz="1200">
                <a:solidFill>
                  <a:srgbClr val="FFFFFF"/>
                </a:solidFill>
              </a:rPr>
              <a:t>39v10 The ARM Architecture</a:t>
            </a:r>
          </a:p>
        </p:txBody>
      </p:sp>
      <p:pic>
        <p:nvPicPr>
          <p:cNvPr id="3082" name="Picture 11" descr="AR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152400"/>
            <a:ext cx="17526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895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ll dir="ru"/>
  </p:transition>
  <p:hf hdr="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Arial" pitchFamily="34" charset="0"/>
        </a:defRPr>
      </a:lvl2pPr>
      <a:lvl3pPr algn="r" rtl="0" eaLnBrk="0" fontAlgn="base" hangingPunct="0">
        <a:spcBef>
          <a:spcPct val="0"/>
        </a:spcBef>
        <a:spcAft>
          <a:spcPct val="0"/>
        </a:spcAft>
        <a:defRPr sz="3200" b="1">
          <a:solidFill>
            <a:schemeClr val="bg1"/>
          </a:solidFill>
          <a:latin typeface="Arial" pitchFamily="34" charset="0"/>
        </a:defRPr>
      </a:lvl3pPr>
      <a:lvl4pPr algn="r" rtl="0" eaLnBrk="0" fontAlgn="base" hangingPunct="0">
        <a:spcBef>
          <a:spcPct val="0"/>
        </a:spcBef>
        <a:spcAft>
          <a:spcPct val="0"/>
        </a:spcAft>
        <a:defRPr sz="3200" b="1">
          <a:solidFill>
            <a:schemeClr val="bg1"/>
          </a:solidFill>
          <a:latin typeface="Arial" pitchFamily="34" charset="0"/>
        </a:defRPr>
      </a:lvl4pPr>
      <a:lvl5pPr algn="r" rtl="0" eaLnBrk="0" fontAlgn="base" hangingPunct="0">
        <a:spcBef>
          <a:spcPct val="0"/>
        </a:spcBef>
        <a:spcAft>
          <a:spcPct val="0"/>
        </a:spcAft>
        <a:defRPr sz="3200" b="1">
          <a:solidFill>
            <a:schemeClr val="bg1"/>
          </a:solidFill>
          <a:latin typeface="Arial" pitchFamily="34" charset="0"/>
        </a:defRPr>
      </a:lvl5pPr>
      <a:lvl6pPr marL="457200" algn="r" rtl="0" eaLnBrk="0" fontAlgn="base" hangingPunct="0">
        <a:spcBef>
          <a:spcPct val="0"/>
        </a:spcBef>
        <a:spcAft>
          <a:spcPct val="0"/>
        </a:spcAft>
        <a:defRPr sz="3200" b="1">
          <a:solidFill>
            <a:schemeClr val="bg1"/>
          </a:solidFill>
          <a:latin typeface="Arial" pitchFamily="34" charset="0"/>
        </a:defRPr>
      </a:lvl6pPr>
      <a:lvl7pPr marL="914400" algn="r" rtl="0" eaLnBrk="0" fontAlgn="base" hangingPunct="0">
        <a:spcBef>
          <a:spcPct val="0"/>
        </a:spcBef>
        <a:spcAft>
          <a:spcPct val="0"/>
        </a:spcAft>
        <a:defRPr sz="3200" b="1">
          <a:solidFill>
            <a:schemeClr val="bg1"/>
          </a:solidFill>
          <a:latin typeface="Arial" pitchFamily="34" charset="0"/>
        </a:defRPr>
      </a:lvl7pPr>
      <a:lvl8pPr marL="1371600" algn="r" rtl="0" eaLnBrk="0" fontAlgn="base" hangingPunct="0">
        <a:spcBef>
          <a:spcPct val="0"/>
        </a:spcBef>
        <a:spcAft>
          <a:spcPct val="0"/>
        </a:spcAft>
        <a:defRPr sz="3200" b="1">
          <a:solidFill>
            <a:schemeClr val="bg1"/>
          </a:solidFill>
          <a:latin typeface="Arial" pitchFamily="34" charset="0"/>
        </a:defRPr>
      </a:lvl8pPr>
      <a:lvl9pPr marL="1828800" algn="r" rtl="0" eaLnBrk="0" fontAlgn="base" hangingPunct="0">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spcBef>
          <a:spcPct val="50000"/>
        </a:spcBef>
        <a:spcAft>
          <a:spcPct val="0"/>
        </a:spcAft>
        <a:buClr>
          <a:schemeClr val="bg2"/>
        </a:buClr>
        <a:buSzPct val="80000"/>
        <a:buFont typeface="Wingdings" pitchFamily="2" charset="2"/>
        <a:buChar char="n"/>
        <a:defRPr b="1">
          <a:solidFill>
            <a:schemeClr val="tx1"/>
          </a:solidFill>
          <a:latin typeface="+mn-lt"/>
          <a:ea typeface="+mn-ea"/>
          <a:cs typeface="+mn-cs"/>
        </a:defRPr>
      </a:lvl1pPr>
      <a:lvl2pPr marL="742950" indent="-285750" algn="l" rtl="0" eaLnBrk="0" fontAlgn="base" hangingPunct="0">
        <a:spcBef>
          <a:spcPct val="10000"/>
        </a:spcBef>
        <a:spcAft>
          <a:spcPct val="0"/>
        </a:spcAft>
        <a:buClr>
          <a:schemeClr val="bg2"/>
        </a:buClr>
        <a:buSzPct val="70000"/>
        <a:buFont typeface="Wingdings" pitchFamily="2" charset="2"/>
        <a:buChar char="n"/>
        <a:defRPr sz="1700">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v_shriram@cb.amrita.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3.wdp"/></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microsoft.com/office/2007/relationships/hdphoto" Target="../media/hdphoto5.wdp"/></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 An Understanding and More. </a:t>
            </a:r>
            <a:endParaRPr lang="en-IN" dirty="0"/>
          </a:p>
        </p:txBody>
      </p:sp>
      <p:sp>
        <p:nvSpPr>
          <p:cNvPr id="3" name="Subtitle 2"/>
          <p:cNvSpPr>
            <a:spLocks noGrp="1"/>
          </p:cNvSpPr>
          <p:nvPr>
            <p:ph type="subTitle" idx="1"/>
          </p:nvPr>
        </p:nvSpPr>
        <p:spPr/>
        <p:txBody>
          <a:bodyPr>
            <a:normAutofit fontScale="62500" lnSpcReduction="20000"/>
          </a:bodyPr>
          <a:lstStyle/>
          <a:p>
            <a:r>
              <a:rPr lang="en-US" dirty="0" smtClean="0"/>
              <a:t>Shriram K Vasudevan</a:t>
            </a:r>
          </a:p>
          <a:p>
            <a:r>
              <a:rPr lang="en-US" dirty="0" smtClean="0"/>
              <a:t>Dept. of CSE, Amrita University, Coimbatore, India. </a:t>
            </a:r>
          </a:p>
          <a:p>
            <a:r>
              <a:rPr lang="en-US" dirty="0" smtClean="0">
                <a:hlinkClick r:id="rId2"/>
              </a:rPr>
              <a:t>Kv_shriram@cb.amrita.edu</a:t>
            </a:r>
            <a:r>
              <a:rPr lang="en-US" dirty="0" smtClean="0"/>
              <a:t> </a:t>
            </a:r>
          </a:p>
          <a:p>
            <a:r>
              <a:rPr lang="en-US" dirty="0" err="1" smtClean="0"/>
              <a:t>Ph</a:t>
            </a:r>
            <a:r>
              <a:rPr lang="en-US" dirty="0" smtClean="0"/>
              <a:t>: 89399 18562</a:t>
            </a:r>
          </a:p>
          <a:p>
            <a:endParaRPr lang="en-US" dirty="0"/>
          </a:p>
          <a:p>
            <a:r>
              <a:rPr lang="en-US" dirty="0" smtClean="0"/>
              <a:t>Source: inspired by various materials and it is a consolidation! Materials available are plenty, choosing the right one is the toughest task! </a:t>
            </a:r>
            <a:r>
              <a:rPr lang="en-US" dirty="0" smtClean="0">
                <a:sym typeface="Wingdings" pitchFamily="2" charset="2"/>
              </a:rPr>
              <a:t> </a:t>
            </a:r>
            <a:endParaRPr lang="en-IN" dirty="0"/>
          </a:p>
        </p:txBody>
      </p:sp>
      <p:sp>
        <p:nvSpPr>
          <p:cNvPr id="4" name="Date Placeholder 3"/>
          <p:cNvSpPr>
            <a:spLocks noGrp="1"/>
          </p:cNvSpPr>
          <p:nvPr>
            <p:ph type="dt" sz="half" idx="10"/>
          </p:nvPr>
        </p:nvSpPr>
        <p:spPr/>
        <p:txBody>
          <a:bodyPr/>
          <a:lstStyle/>
          <a:p>
            <a:fld id="{8EC21B56-A7E1-41C0-AC53-73D9770D66E8}"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a:t>
            </a:fld>
            <a:endParaRPr lang="en-IN"/>
          </a:p>
        </p:txBody>
      </p:sp>
    </p:spTree>
    <p:extLst>
      <p:ext uri="{BB962C8B-B14F-4D97-AF65-F5344CB8AC3E}">
        <p14:creationId xmlns:p14="http://schemas.microsoft.com/office/powerpoint/2010/main" val="3500643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half" idx="1"/>
          </p:nvPr>
        </p:nvSpPr>
        <p:spPr/>
        <p:txBody>
          <a:bodyPr>
            <a:normAutofit/>
          </a:bodyPr>
          <a:lstStyle/>
          <a:p>
            <a:pPr algn="just"/>
            <a:r>
              <a:rPr lang="en-IN" sz="2000" dirty="0"/>
              <a:t>The central set of registers are a bank of 16 </a:t>
            </a:r>
            <a:r>
              <a:rPr lang="en-IN" sz="2000" dirty="0" smtClean="0"/>
              <a:t>user </a:t>
            </a:r>
            <a:r>
              <a:rPr lang="en-IN" sz="2000" dirty="0"/>
              <a:t>registers R0 – R15. Each of these registers </a:t>
            </a:r>
            <a:r>
              <a:rPr lang="en-IN" sz="2000" dirty="0" smtClean="0"/>
              <a:t>is </a:t>
            </a:r>
            <a:r>
              <a:rPr lang="en-IN" sz="2000" dirty="0"/>
              <a:t>32 bits wide and R0 – R12 are user </a:t>
            </a:r>
            <a:r>
              <a:rPr lang="en-IN" sz="2000" dirty="0" smtClean="0"/>
              <a:t>registers </a:t>
            </a:r>
            <a:r>
              <a:rPr lang="en-IN" sz="2000" dirty="0"/>
              <a:t>in that they do not have any specific other </a:t>
            </a:r>
            <a:r>
              <a:rPr lang="en-IN" sz="2000" dirty="0" smtClean="0"/>
              <a:t>function. (Means, general purpose registers)</a:t>
            </a:r>
          </a:p>
          <a:p>
            <a:r>
              <a:rPr lang="en-IN" sz="2000" dirty="0"/>
              <a:t>The Registers R13 – R15 </a:t>
            </a:r>
            <a:r>
              <a:rPr lang="en-IN" sz="2000" dirty="0" smtClean="0"/>
              <a:t>do </a:t>
            </a:r>
            <a:r>
              <a:rPr lang="en-IN" sz="2000" dirty="0"/>
              <a:t>have special functions in the </a:t>
            </a:r>
            <a:r>
              <a:rPr lang="en-IN" sz="2000" dirty="0" smtClean="0"/>
              <a:t> CPU</a:t>
            </a:r>
            <a:r>
              <a:rPr lang="en-IN" sz="2000" dirty="0"/>
              <a:t>. </a:t>
            </a:r>
            <a:endParaRPr lang="en-IN" sz="2000" dirty="0" smtClean="0"/>
          </a:p>
          <a:p>
            <a:r>
              <a:rPr lang="en-IN" sz="2000" dirty="0" smtClean="0"/>
              <a:t>R13 </a:t>
            </a:r>
            <a:r>
              <a:rPr lang="en-IN" sz="2000" dirty="0"/>
              <a:t>is used as the </a:t>
            </a:r>
            <a:r>
              <a:rPr lang="en-IN" sz="2000" dirty="0" smtClean="0"/>
              <a:t>stack </a:t>
            </a:r>
            <a:r>
              <a:rPr lang="en-IN" sz="2000" dirty="0"/>
              <a:t>pointer (SP</a:t>
            </a:r>
            <a:r>
              <a:rPr lang="en-IN" sz="2000" dirty="0" smtClean="0"/>
              <a:t>).  (You know what it is!) </a:t>
            </a:r>
            <a:endParaRPr lang="en-IN" sz="2000" dirty="0"/>
          </a:p>
          <a:p>
            <a:pPr algn="just"/>
            <a:endParaRPr lang="en-IN" sz="2000" dirty="0"/>
          </a:p>
          <a:p>
            <a:endParaRPr lang="en-IN" dirty="0"/>
          </a:p>
        </p:txBody>
      </p:sp>
      <p:sp>
        <p:nvSpPr>
          <p:cNvPr id="4" name="Date Placeholder 3"/>
          <p:cNvSpPr>
            <a:spLocks noGrp="1"/>
          </p:cNvSpPr>
          <p:nvPr>
            <p:ph type="dt" sz="half" idx="10"/>
          </p:nvPr>
        </p:nvSpPr>
        <p:spPr/>
        <p:txBody>
          <a:bodyPr/>
          <a:lstStyle/>
          <a:p>
            <a:fld id="{7387B4F5-3DB5-49D1-8C43-00DD19D3E946}"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10</a:t>
            </a:fld>
            <a:endParaRPr lang="en-IN"/>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877399" y="1844824"/>
            <a:ext cx="3930774"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634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half" idx="1"/>
          </p:nvPr>
        </p:nvSpPr>
        <p:spPr>
          <a:xfrm>
            <a:off x="457200" y="1673352"/>
            <a:ext cx="4258816" cy="4996008"/>
          </a:xfrm>
        </p:spPr>
        <p:txBody>
          <a:bodyPr>
            <a:normAutofit fontScale="85000" lnSpcReduction="10000"/>
          </a:bodyPr>
          <a:lstStyle/>
          <a:p>
            <a:pPr algn="just"/>
            <a:r>
              <a:rPr lang="en-IN" sz="2000" dirty="0" smtClean="0"/>
              <a:t>R14 </a:t>
            </a:r>
            <a:r>
              <a:rPr lang="en-IN" sz="2000" dirty="0"/>
              <a:t>is called the link </a:t>
            </a:r>
            <a:r>
              <a:rPr lang="en-IN" sz="2000" dirty="0" smtClean="0"/>
              <a:t>register (</a:t>
            </a:r>
            <a:r>
              <a:rPr lang="en-IN" sz="2000" dirty="0"/>
              <a:t>LR). </a:t>
            </a:r>
            <a:endParaRPr lang="en-IN" sz="2000" dirty="0" smtClean="0"/>
          </a:p>
          <a:p>
            <a:pPr algn="just"/>
            <a:r>
              <a:rPr lang="en-IN" sz="2000" b="1" dirty="0" smtClean="0"/>
              <a:t>When </a:t>
            </a:r>
            <a:r>
              <a:rPr lang="en-IN" sz="2000" b="1" dirty="0"/>
              <a:t>a call is made to a function the </a:t>
            </a:r>
            <a:r>
              <a:rPr lang="en-IN" sz="2000" b="1" dirty="0" smtClean="0"/>
              <a:t>return </a:t>
            </a:r>
            <a:r>
              <a:rPr lang="en-IN" sz="2000" b="1" dirty="0"/>
              <a:t>address is automatically stored in </a:t>
            </a:r>
            <a:r>
              <a:rPr lang="en-IN" sz="2000" b="1" dirty="0" smtClean="0"/>
              <a:t>the </a:t>
            </a:r>
            <a:r>
              <a:rPr lang="en-IN" sz="2000" b="1" dirty="0"/>
              <a:t>link register and is </a:t>
            </a:r>
            <a:r>
              <a:rPr lang="en-IN" sz="2000" b="1" dirty="0" smtClean="0"/>
              <a:t>immediately </a:t>
            </a:r>
            <a:r>
              <a:rPr lang="en-IN" sz="2000" b="1" dirty="0"/>
              <a:t>available </a:t>
            </a:r>
            <a:r>
              <a:rPr lang="en-IN" sz="2000" b="1" dirty="0" smtClean="0"/>
              <a:t>on return </a:t>
            </a:r>
            <a:r>
              <a:rPr lang="en-IN" sz="2000" b="1" dirty="0"/>
              <a:t>from the function</a:t>
            </a:r>
            <a:r>
              <a:rPr lang="en-IN" sz="2000" dirty="0"/>
              <a:t>. </a:t>
            </a:r>
            <a:endParaRPr lang="en-IN" sz="2000" dirty="0" smtClean="0"/>
          </a:p>
          <a:p>
            <a:pPr algn="just"/>
            <a:r>
              <a:rPr lang="en-IN" sz="2000" b="1" dirty="0" smtClean="0">
                <a:solidFill>
                  <a:srgbClr val="FF0000"/>
                </a:solidFill>
              </a:rPr>
              <a:t>This allows </a:t>
            </a:r>
            <a:r>
              <a:rPr lang="en-IN" sz="2000" b="1" dirty="0">
                <a:solidFill>
                  <a:srgbClr val="FF0000"/>
                </a:solidFill>
              </a:rPr>
              <a:t>quick entry and return </a:t>
            </a:r>
            <a:r>
              <a:rPr lang="en-IN" sz="2000" b="1" dirty="0" smtClean="0">
                <a:solidFill>
                  <a:srgbClr val="FF0000"/>
                </a:solidFill>
              </a:rPr>
              <a:t>in to </a:t>
            </a:r>
            <a:r>
              <a:rPr lang="en-IN" sz="2000" b="1" dirty="0">
                <a:solidFill>
                  <a:srgbClr val="FF0000"/>
                </a:solidFill>
              </a:rPr>
              <a:t>a ‘leaf’ function (a function </a:t>
            </a:r>
            <a:r>
              <a:rPr lang="en-IN" sz="2000" b="1" dirty="0" smtClean="0">
                <a:solidFill>
                  <a:srgbClr val="FF0000"/>
                </a:solidFill>
              </a:rPr>
              <a:t>that </a:t>
            </a:r>
            <a:r>
              <a:rPr lang="en-IN" sz="2000" b="1" dirty="0">
                <a:solidFill>
                  <a:srgbClr val="FF0000"/>
                </a:solidFill>
              </a:rPr>
              <a:t>is not going to call further functions). </a:t>
            </a:r>
            <a:endParaRPr lang="en-IN" sz="2000" b="1" dirty="0" smtClean="0">
              <a:solidFill>
                <a:srgbClr val="FF0000"/>
              </a:solidFill>
            </a:endParaRPr>
          </a:p>
          <a:p>
            <a:pPr algn="just"/>
            <a:r>
              <a:rPr lang="en-IN" sz="2000" dirty="0" smtClean="0"/>
              <a:t>If the </a:t>
            </a:r>
            <a:r>
              <a:rPr lang="en-IN" sz="2000" dirty="0"/>
              <a:t>function is part of a branch (i.e. it is </a:t>
            </a:r>
            <a:r>
              <a:rPr lang="en-IN" sz="2000" dirty="0" smtClean="0"/>
              <a:t>going to </a:t>
            </a:r>
            <a:r>
              <a:rPr lang="en-IN" sz="2000" dirty="0"/>
              <a:t>call other functions) then the link register </a:t>
            </a:r>
            <a:r>
              <a:rPr lang="en-IN" sz="2000" dirty="0" smtClean="0"/>
              <a:t>must </a:t>
            </a:r>
            <a:r>
              <a:rPr lang="en-IN" sz="2000" dirty="0"/>
              <a:t>be preserved on the stack (R13</a:t>
            </a:r>
            <a:r>
              <a:rPr lang="en-IN" sz="2000" dirty="0" smtClean="0"/>
              <a:t>). </a:t>
            </a:r>
            <a:r>
              <a:rPr lang="en-IN" sz="2000" b="1" dirty="0" smtClean="0"/>
              <a:t>(Do you understand??)</a:t>
            </a:r>
          </a:p>
          <a:p>
            <a:pPr algn="just"/>
            <a:r>
              <a:rPr lang="en-IN" sz="2000" b="1" dirty="0" smtClean="0"/>
              <a:t>Finally R15 </a:t>
            </a:r>
            <a:r>
              <a:rPr lang="en-IN" sz="2000" b="1" dirty="0"/>
              <a:t>is the program counter (PC). </a:t>
            </a:r>
            <a:endParaRPr lang="en-IN" sz="2000" b="1" dirty="0" smtClean="0"/>
          </a:p>
          <a:p>
            <a:pPr algn="just"/>
            <a:r>
              <a:rPr lang="en-IN" sz="2000" dirty="0" smtClean="0"/>
              <a:t>Interestingly</a:t>
            </a:r>
            <a:r>
              <a:rPr lang="en-IN" sz="2000" dirty="0"/>
              <a:t>, many instructions can be performed on </a:t>
            </a:r>
            <a:r>
              <a:rPr lang="en-IN" sz="2000" b="1" dirty="0"/>
              <a:t>R13 </a:t>
            </a:r>
            <a:r>
              <a:rPr lang="en-IN" sz="2000" b="1" dirty="0" smtClean="0"/>
              <a:t>- </a:t>
            </a:r>
            <a:r>
              <a:rPr lang="en-IN" sz="2000" b="1" dirty="0"/>
              <a:t>R15 </a:t>
            </a:r>
            <a:r>
              <a:rPr lang="en-IN" sz="2000" dirty="0"/>
              <a:t>as if they were standard user </a:t>
            </a:r>
            <a:r>
              <a:rPr lang="en-IN" sz="2000" dirty="0" smtClean="0"/>
              <a:t>registers (But, don’t ever do this please!) </a:t>
            </a:r>
            <a:endParaRPr lang="en-IN" sz="2000" dirty="0"/>
          </a:p>
          <a:p>
            <a:pPr algn="just"/>
            <a:endParaRPr lang="en-IN" sz="2000" dirty="0" smtClean="0"/>
          </a:p>
          <a:p>
            <a:pPr algn="just"/>
            <a:endParaRPr lang="en-IN" sz="2000" dirty="0"/>
          </a:p>
          <a:p>
            <a:pPr algn="just"/>
            <a:endParaRPr lang="en-IN" dirty="0"/>
          </a:p>
        </p:txBody>
      </p:sp>
      <p:sp>
        <p:nvSpPr>
          <p:cNvPr id="4" name="Date Placeholder 3"/>
          <p:cNvSpPr>
            <a:spLocks noGrp="1"/>
          </p:cNvSpPr>
          <p:nvPr>
            <p:ph type="dt" sz="half" idx="10"/>
          </p:nvPr>
        </p:nvSpPr>
        <p:spPr/>
        <p:txBody>
          <a:bodyPr/>
          <a:lstStyle/>
          <a:p>
            <a:fld id="{93A0E32C-CA23-4DF8-92C0-93DB0D9717E7}"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11</a:t>
            </a:fld>
            <a:endParaRPr lang="en-IN"/>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4877399" y="1700808"/>
            <a:ext cx="3930774"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084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Current Program Status Register </a:t>
            </a:r>
          </a:p>
        </p:txBody>
      </p:sp>
      <p:sp>
        <p:nvSpPr>
          <p:cNvPr id="3" name="Content Placeholder 2"/>
          <p:cNvSpPr>
            <a:spLocks noGrp="1"/>
          </p:cNvSpPr>
          <p:nvPr>
            <p:ph idx="1"/>
          </p:nvPr>
        </p:nvSpPr>
        <p:spPr/>
        <p:txBody>
          <a:bodyPr>
            <a:normAutofit/>
          </a:bodyPr>
          <a:lstStyle/>
          <a:p>
            <a:pPr algn="just"/>
            <a:r>
              <a:rPr lang="en-IN" sz="1800" b="1" dirty="0"/>
              <a:t>In addition to the register bank </a:t>
            </a:r>
            <a:r>
              <a:rPr lang="en-IN" sz="1800" b="1" dirty="0" smtClean="0"/>
              <a:t>there </a:t>
            </a:r>
            <a:r>
              <a:rPr lang="en-IN" sz="1800" b="1" dirty="0"/>
              <a:t>is an additional 32 bit </a:t>
            </a:r>
            <a:r>
              <a:rPr lang="en-IN" sz="1800" b="1" dirty="0" smtClean="0"/>
              <a:t>wide register </a:t>
            </a:r>
            <a:r>
              <a:rPr lang="en-IN" sz="1800" b="1" dirty="0"/>
              <a:t>called the ‘current </a:t>
            </a:r>
            <a:r>
              <a:rPr lang="en-IN" sz="1800" b="1" dirty="0" smtClean="0"/>
              <a:t>program </a:t>
            </a:r>
            <a:r>
              <a:rPr lang="en-IN" sz="1800" b="1" dirty="0"/>
              <a:t>status register’ (CPSR). The CPSR </a:t>
            </a:r>
            <a:r>
              <a:rPr lang="en-IN" sz="1800" b="1" dirty="0" smtClean="0"/>
              <a:t>contains </a:t>
            </a:r>
            <a:r>
              <a:rPr lang="en-IN" sz="1800" b="1" dirty="0"/>
              <a:t>a number of flags which report </a:t>
            </a:r>
            <a:r>
              <a:rPr lang="en-IN" sz="1800" b="1" dirty="0" smtClean="0"/>
              <a:t>and control </a:t>
            </a:r>
            <a:r>
              <a:rPr lang="en-IN" sz="1800" b="1" dirty="0"/>
              <a:t>the operation of the ARM7 CPU. </a:t>
            </a:r>
          </a:p>
          <a:p>
            <a:endParaRPr lang="en-IN" dirty="0"/>
          </a:p>
        </p:txBody>
      </p:sp>
      <p:sp>
        <p:nvSpPr>
          <p:cNvPr id="5" name="Date Placeholder 4"/>
          <p:cNvSpPr>
            <a:spLocks noGrp="1"/>
          </p:cNvSpPr>
          <p:nvPr>
            <p:ph type="dt" sz="half" idx="10"/>
          </p:nvPr>
        </p:nvSpPr>
        <p:spPr/>
        <p:txBody>
          <a:bodyPr/>
          <a:lstStyle/>
          <a:p>
            <a:fld id="{4F10F6D4-AA34-4807-8E23-2BEB109F4B29}"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12</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24944"/>
            <a:ext cx="8743925" cy="366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540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323528" y="1340768"/>
            <a:ext cx="8229600" cy="4876800"/>
          </a:xfrm>
        </p:spPr>
        <p:txBody>
          <a:bodyPr>
            <a:normAutofit/>
          </a:bodyPr>
          <a:lstStyle/>
          <a:p>
            <a:r>
              <a:rPr lang="en-IN" sz="1800" dirty="0"/>
              <a:t>The top four bits of the CPSR contain the </a:t>
            </a:r>
            <a:r>
              <a:rPr lang="en-IN" sz="1800" dirty="0" smtClean="0"/>
              <a:t>condition </a:t>
            </a:r>
            <a:r>
              <a:rPr lang="en-IN" sz="1800" dirty="0"/>
              <a:t>codes which are set by the CPU. </a:t>
            </a:r>
            <a:r>
              <a:rPr lang="en-IN" sz="1800" dirty="0" smtClean="0"/>
              <a:t> (Flags) </a:t>
            </a:r>
          </a:p>
          <a:p>
            <a:r>
              <a:rPr lang="en-IN" sz="1800" dirty="0" smtClean="0"/>
              <a:t>The </a:t>
            </a:r>
            <a:r>
              <a:rPr lang="en-IN" sz="1800" dirty="0"/>
              <a:t>lowest eight bits in the </a:t>
            </a:r>
            <a:r>
              <a:rPr lang="en-IN" sz="1800" dirty="0" smtClean="0"/>
              <a:t>CPSR </a:t>
            </a:r>
            <a:r>
              <a:rPr lang="en-IN" sz="1800" dirty="0"/>
              <a:t>contain flags which may be set or cleared </a:t>
            </a:r>
            <a:r>
              <a:rPr lang="en-IN" sz="1800" dirty="0" smtClean="0"/>
              <a:t>by </a:t>
            </a:r>
            <a:r>
              <a:rPr lang="en-IN" sz="1800" dirty="0"/>
              <a:t>the application code. </a:t>
            </a:r>
            <a:endParaRPr lang="en-IN" sz="1800" dirty="0" smtClean="0"/>
          </a:p>
          <a:p>
            <a:r>
              <a:rPr lang="en-IN" sz="1800" dirty="0" smtClean="0"/>
              <a:t>Bits </a:t>
            </a:r>
            <a:r>
              <a:rPr lang="en-IN" sz="1800" dirty="0"/>
              <a:t>7 </a:t>
            </a:r>
            <a:r>
              <a:rPr lang="en-IN" sz="1800" dirty="0" smtClean="0"/>
              <a:t>and </a:t>
            </a:r>
            <a:r>
              <a:rPr lang="en-IN" sz="1800" dirty="0"/>
              <a:t>8 are the I and F bits. These </a:t>
            </a:r>
            <a:r>
              <a:rPr lang="en-IN" sz="1800" dirty="0" smtClean="0"/>
              <a:t>bits </a:t>
            </a:r>
            <a:r>
              <a:rPr lang="en-IN" sz="1800" dirty="0"/>
              <a:t>are used to enable and </a:t>
            </a:r>
            <a:r>
              <a:rPr lang="en-IN" sz="1800" dirty="0" smtClean="0"/>
              <a:t>disable </a:t>
            </a:r>
            <a:r>
              <a:rPr lang="en-IN" sz="1800" dirty="0"/>
              <a:t>the two interrupt sources which are </a:t>
            </a:r>
            <a:r>
              <a:rPr lang="en-IN" sz="1800" dirty="0" smtClean="0"/>
              <a:t>external </a:t>
            </a:r>
            <a:r>
              <a:rPr lang="en-IN" sz="1800" dirty="0"/>
              <a:t>to the ARM7 </a:t>
            </a:r>
            <a:r>
              <a:rPr lang="en-IN" sz="1800" dirty="0" smtClean="0"/>
              <a:t>PU. </a:t>
            </a:r>
            <a:r>
              <a:rPr lang="en-IN" sz="1800" b="1" dirty="0" smtClean="0"/>
              <a:t>You </a:t>
            </a:r>
            <a:r>
              <a:rPr lang="en-IN" sz="1800" b="1" dirty="0"/>
              <a:t>should be </a:t>
            </a:r>
            <a:r>
              <a:rPr lang="en-IN" sz="1800" b="1" dirty="0" smtClean="0"/>
              <a:t>careful </a:t>
            </a:r>
            <a:r>
              <a:rPr lang="en-IN" sz="1800" b="1" dirty="0"/>
              <a:t>when programming these two bits because </a:t>
            </a:r>
            <a:r>
              <a:rPr lang="en-IN" sz="1800" b="1" dirty="0" smtClean="0"/>
              <a:t>in </a:t>
            </a:r>
            <a:r>
              <a:rPr lang="en-IN" sz="1800" b="1" dirty="0"/>
              <a:t>order to disable either interrupt source </a:t>
            </a:r>
            <a:r>
              <a:rPr lang="en-IN" sz="1800" b="1" dirty="0" smtClean="0"/>
              <a:t>the </a:t>
            </a:r>
            <a:r>
              <a:rPr lang="en-IN" sz="1800" b="1" dirty="0"/>
              <a:t>bit must be set to ‘1’ not ‘0’ as </a:t>
            </a:r>
            <a:r>
              <a:rPr lang="en-IN" sz="1800" b="1" dirty="0" smtClean="0"/>
              <a:t>you </a:t>
            </a:r>
            <a:r>
              <a:rPr lang="en-IN" sz="1800" b="1" dirty="0"/>
              <a:t>might expect</a:t>
            </a:r>
            <a:r>
              <a:rPr lang="en-IN" sz="1800" dirty="0"/>
              <a:t>. Bit 5 is the THUMB bit. </a:t>
            </a:r>
          </a:p>
          <a:p>
            <a:endParaRPr lang="en-IN" sz="1800" dirty="0"/>
          </a:p>
        </p:txBody>
      </p:sp>
      <p:sp>
        <p:nvSpPr>
          <p:cNvPr id="4" name="Date Placeholder 3"/>
          <p:cNvSpPr>
            <a:spLocks noGrp="1"/>
          </p:cNvSpPr>
          <p:nvPr>
            <p:ph type="dt" sz="half" idx="10"/>
          </p:nvPr>
        </p:nvSpPr>
        <p:spPr/>
        <p:txBody>
          <a:bodyPr/>
          <a:lstStyle/>
          <a:p>
            <a:fld id="{00DE3295-F64E-4643-83CB-640A8078BCB4}"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13</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4221088"/>
            <a:ext cx="8801100" cy="248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72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467544" y="1268760"/>
            <a:ext cx="8229600" cy="4876800"/>
          </a:xfrm>
        </p:spPr>
        <p:txBody>
          <a:bodyPr>
            <a:noAutofit/>
          </a:bodyPr>
          <a:lstStyle/>
          <a:p>
            <a:r>
              <a:rPr lang="en-IN" sz="1800" b="1" dirty="0"/>
              <a:t>The ARM7 CPU is capable of </a:t>
            </a:r>
            <a:r>
              <a:rPr lang="en-IN" sz="1800" b="1" dirty="0" smtClean="0"/>
              <a:t>executing </a:t>
            </a:r>
            <a:r>
              <a:rPr lang="en-IN" sz="1800" b="1" dirty="0"/>
              <a:t>two instruction sets; the ARM instruction set which </a:t>
            </a:r>
            <a:r>
              <a:rPr lang="en-IN" sz="1800" b="1" dirty="0" smtClean="0"/>
              <a:t> is </a:t>
            </a:r>
            <a:r>
              <a:rPr lang="en-IN" sz="1800" b="1" dirty="0"/>
              <a:t>32 bits wide and the THUMB instruction set </a:t>
            </a:r>
            <a:r>
              <a:rPr lang="en-IN" sz="1800" b="1" dirty="0" smtClean="0"/>
              <a:t> which </a:t>
            </a:r>
            <a:r>
              <a:rPr lang="en-IN" sz="1800" b="1" dirty="0"/>
              <a:t>is 16 bits wide. </a:t>
            </a:r>
            <a:r>
              <a:rPr lang="en-IN" sz="1800" b="1" dirty="0" smtClean="0"/>
              <a:t>(</a:t>
            </a:r>
            <a:r>
              <a:rPr lang="en-IN" sz="1800" b="1" dirty="0" err="1" smtClean="0"/>
              <a:t>Jazelle</a:t>
            </a:r>
            <a:r>
              <a:rPr lang="en-IN" sz="1800" b="1" dirty="0" smtClean="0"/>
              <a:t> is also there. We are not worried!)</a:t>
            </a:r>
          </a:p>
          <a:p>
            <a:r>
              <a:rPr lang="en-IN" sz="1800" dirty="0" smtClean="0"/>
              <a:t>Consequently </a:t>
            </a:r>
            <a:r>
              <a:rPr lang="en-IN" sz="1800" dirty="0"/>
              <a:t>the T bit </a:t>
            </a:r>
            <a:r>
              <a:rPr lang="en-IN" sz="1800" dirty="0" smtClean="0"/>
              <a:t> reports </a:t>
            </a:r>
            <a:r>
              <a:rPr lang="en-IN" sz="1800" dirty="0"/>
              <a:t>which instruction set is being executed</a:t>
            </a:r>
            <a:r>
              <a:rPr lang="en-IN" sz="1800" dirty="0" smtClean="0"/>
              <a:t>. </a:t>
            </a:r>
            <a:r>
              <a:rPr lang="en-IN" sz="1800" b="1" dirty="0" smtClean="0"/>
              <a:t>(Refer the label slide). </a:t>
            </a:r>
          </a:p>
          <a:p>
            <a:r>
              <a:rPr lang="en-IN" sz="1800" dirty="0" smtClean="0"/>
              <a:t> Your </a:t>
            </a:r>
            <a:r>
              <a:rPr lang="en-IN" sz="1800" dirty="0"/>
              <a:t>code should not try to set or clear this </a:t>
            </a:r>
            <a:r>
              <a:rPr lang="en-IN" sz="1800" dirty="0" smtClean="0"/>
              <a:t> bit </a:t>
            </a:r>
            <a:r>
              <a:rPr lang="en-IN" sz="1800" dirty="0"/>
              <a:t>to switch between instruction sets. </a:t>
            </a:r>
            <a:r>
              <a:rPr lang="en-IN" sz="1800" b="1" dirty="0" smtClean="0"/>
              <a:t>(Means, instructions shall be different for different modes) </a:t>
            </a:r>
          </a:p>
          <a:p>
            <a:r>
              <a:rPr lang="en-IN" sz="1800" dirty="0" smtClean="0"/>
              <a:t>The </a:t>
            </a:r>
            <a:r>
              <a:rPr lang="en-IN" sz="1800" dirty="0"/>
              <a:t>last five bits are the mode bits. </a:t>
            </a:r>
            <a:endParaRPr lang="en-IN" sz="1800" dirty="0" smtClean="0"/>
          </a:p>
          <a:p>
            <a:r>
              <a:rPr lang="en-IN" sz="1800" dirty="0" smtClean="0"/>
              <a:t>The ARM7 </a:t>
            </a:r>
            <a:r>
              <a:rPr lang="en-IN" sz="1800" dirty="0"/>
              <a:t>has </a:t>
            </a:r>
            <a:r>
              <a:rPr lang="en-IN" sz="1800" dirty="0" smtClean="0"/>
              <a:t>7 different </a:t>
            </a:r>
            <a:r>
              <a:rPr lang="en-IN" sz="1800" dirty="0"/>
              <a:t>operating modes.</a:t>
            </a:r>
            <a:r>
              <a:rPr lang="en-IN" sz="1800" b="1" dirty="0"/>
              <a:t> </a:t>
            </a:r>
            <a:r>
              <a:rPr lang="en-IN" sz="1800" b="1" dirty="0" smtClean="0"/>
              <a:t>(We shall see this later) </a:t>
            </a:r>
          </a:p>
          <a:p>
            <a:r>
              <a:rPr lang="en-IN" sz="1800" dirty="0" smtClean="0"/>
              <a:t>Your  application </a:t>
            </a:r>
            <a:r>
              <a:rPr lang="en-IN" sz="1800" dirty="0"/>
              <a:t>code will normally run in the </a:t>
            </a:r>
            <a:r>
              <a:rPr lang="en-IN" sz="1800" dirty="0" smtClean="0"/>
              <a:t>user mode </a:t>
            </a:r>
            <a:r>
              <a:rPr lang="en-IN" sz="1800" dirty="0"/>
              <a:t>with access to the register bank R0 – </a:t>
            </a:r>
            <a:r>
              <a:rPr lang="en-IN" sz="1800" dirty="0" smtClean="0"/>
              <a:t> R15 </a:t>
            </a:r>
            <a:r>
              <a:rPr lang="en-IN" sz="1800" dirty="0"/>
              <a:t>and the CPSR as already discussed. </a:t>
            </a:r>
            <a:endParaRPr lang="en-IN" sz="1800" dirty="0" smtClean="0"/>
          </a:p>
          <a:p>
            <a:r>
              <a:rPr lang="en-IN" sz="1800" b="1" dirty="0" smtClean="0"/>
              <a:t>However,  in </a:t>
            </a:r>
            <a:r>
              <a:rPr lang="en-IN" sz="1800" b="1" dirty="0"/>
              <a:t>response to an exception such as an </a:t>
            </a:r>
            <a:r>
              <a:rPr lang="en-IN" sz="1800" b="1" dirty="0" smtClean="0"/>
              <a:t> interrupt</a:t>
            </a:r>
            <a:r>
              <a:rPr lang="en-IN" sz="1800" b="1" dirty="0"/>
              <a:t>, memory error or software interrupt </a:t>
            </a:r>
            <a:r>
              <a:rPr lang="en-IN" sz="1800" b="1" dirty="0" smtClean="0"/>
              <a:t>instruction </a:t>
            </a:r>
            <a:r>
              <a:rPr lang="en-IN" sz="1800" b="1" dirty="0"/>
              <a:t>the processor will change modes. </a:t>
            </a:r>
          </a:p>
          <a:p>
            <a:r>
              <a:rPr lang="en-IN" sz="1800" dirty="0"/>
              <a:t>When this happens the registers R0 – R12 </a:t>
            </a:r>
            <a:r>
              <a:rPr lang="en-IN" sz="1800" dirty="0" smtClean="0"/>
              <a:t>and </a:t>
            </a:r>
            <a:r>
              <a:rPr lang="en-IN" sz="1800" dirty="0"/>
              <a:t>R15 remain the same but R13 (LR ) and R14 </a:t>
            </a:r>
            <a:r>
              <a:rPr lang="en-IN" sz="1800" dirty="0" smtClean="0"/>
              <a:t> (</a:t>
            </a:r>
            <a:r>
              <a:rPr lang="en-IN" sz="1800" dirty="0"/>
              <a:t>SP) are replaced by a new pair </a:t>
            </a:r>
            <a:r>
              <a:rPr lang="en-IN" sz="1800" dirty="0" smtClean="0"/>
              <a:t>of registers </a:t>
            </a:r>
            <a:r>
              <a:rPr lang="en-IN" sz="1800" dirty="0"/>
              <a:t>unique to that mode. </a:t>
            </a:r>
            <a:r>
              <a:rPr lang="en-IN" sz="1800" b="1" dirty="0"/>
              <a:t>This means that each mode </a:t>
            </a:r>
            <a:r>
              <a:rPr lang="en-IN" sz="1800" b="1" dirty="0" smtClean="0"/>
              <a:t>has </a:t>
            </a:r>
            <a:r>
              <a:rPr lang="en-IN" sz="1800" b="1" dirty="0"/>
              <a:t>its own stack and link register</a:t>
            </a:r>
            <a:r>
              <a:rPr lang="en-IN" sz="1800" b="1" dirty="0" smtClean="0"/>
              <a:t>. (Understand this, please, this will help in resuming operation)</a:t>
            </a:r>
            <a:r>
              <a:rPr lang="en-IN" sz="1800" dirty="0" smtClean="0"/>
              <a:t> </a:t>
            </a:r>
          </a:p>
          <a:p>
            <a:r>
              <a:rPr lang="en-IN" sz="1800" dirty="0" smtClean="0"/>
              <a:t>In addition, the </a:t>
            </a:r>
            <a:r>
              <a:rPr lang="en-IN" sz="1800" dirty="0"/>
              <a:t>fast interrupt mode (FIQ) has duplicate </a:t>
            </a:r>
            <a:r>
              <a:rPr lang="en-IN" sz="1800" dirty="0" smtClean="0"/>
              <a:t>registers </a:t>
            </a:r>
            <a:r>
              <a:rPr lang="en-IN" sz="1800" dirty="0"/>
              <a:t>for R7 – R12. </a:t>
            </a:r>
          </a:p>
        </p:txBody>
      </p:sp>
      <p:sp>
        <p:nvSpPr>
          <p:cNvPr id="4" name="Date Placeholder 3"/>
          <p:cNvSpPr>
            <a:spLocks noGrp="1"/>
          </p:cNvSpPr>
          <p:nvPr>
            <p:ph type="dt" sz="half" idx="10"/>
          </p:nvPr>
        </p:nvSpPr>
        <p:spPr/>
        <p:txBody>
          <a:bodyPr/>
          <a:lstStyle/>
          <a:p>
            <a:fld id="{ED224A02-4C24-4BF8-BCC4-F831720A28EC}"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14</a:t>
            </a:fld>
            <a:endParaRPr lang="en-IN"/>
          </a:p>
        </p:txBody>
      </p:sp>
    </p:spTree>
    <p:extLst>
      <p:ext uri="{BB962C8B-B14F-4D97-AF65-F5344CB8AC3E}">
        <p14:creationId xmlns:p14="http://schemas.microsoft.com/office/powerpoint/2010/main" val="1510078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IN" dirty="0"/>
              <a:t>Each of the modes except user mode has an additional register called the “saved program </a:t>
            </a:r>
            <a:r>
              <a:rPr lang="en-IN" dirty="0" smtClean="0"/>
              <a:t>status </a:t>
            </a:r>
            <a:r>
              <a:rPr lang="en-IN" dirty="0"/>
              <a:t>register”. </a:t>
            </a:r>
            <a:endParaRPr lang="en-IN" dirty="0" smtClean="0"/>
          </a:p>
          <a:p>
            <a:r>
              <a:rPr lang="en-IN" dirty="0" smtClean="0"/>
              <a:t>If your </a:t>
            </a:r>
            <a:r>
              <a:rPr lang="en-IN" dirty="0"/>
              <a:t>application is running in user </a:t>
            </a:r>
            <a:r>
              <a:rPr lang="en-IN" dirty="0" smtClean="0"/>
              <a:t>mode </a:t>
            </a:r>
            <a:r>
              <a:rPr lang="en-IN" dirty="0"/>
              <a:t>when an exception occurs the </a:t>
            </a:r>
            <a:r>
              <a:rPr lang="en-IN" dirty="0" smtClean="0"/>
              <a:t>mode </a:t>
            </a:r>
            <a:r>
              <a:rPr lang="en-IN" dirty="0"/>
              <a:t>will change and the current contents </a:t>
            </a:r>
            <a:r>
              <a:rPr lang="en-IN" dirty="0" smtClean="0"/>
              <a:t>of the </a:t>
            </a:r>
            <a:r>
              <a:rPr lang="en-IN" dirty="0"/>
              <a:t>CPSR will be saved into the </a:t>
            </a:r>
            <a:r>
              <a:rPr lang="en-IN" dirty="0" smtClean="0"/>
              <a:t>SPSR. (Context saving is this, folks) </a:t>
            </a:r>
            <a:endParaRPr lang="en-IN" dirty="0"/>
          </a:p>
          <a:p>
            <a:endParaRPr lang="en-IN" dirty="0"/>
          </a:p>
        </p:txBody>
      </p:sp>
      <p:sp>
        <p:nvSpPr>
          <p:cNvPr id="4" name="Date Placeholder 3"/>
          <p:cNvSpPr>
            <a:spLocks noGrp="1"/>
          </p:cNvSpPr>
          <p:nvPr>
            <p:ph type="dt" sz="half" idx="10"/>
          </p:nvPr>
        </p:nvSpPr>
        <p:spPr/>
        <p:txBody>
          <a:bodyPr/>
          <a:lstStyle/>
          <a:p>
            <a:fld id="{2CE6044E-D690-4AC7-B589-9EF2A79F46C2}"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15</a:t>
            </a:fld>
            <a:endParaRPr lang="en-IN"/>
          </a:p>
        </p:txBody>
      </p:sp>
    </p:spTree>
    <p:extLst>
      <p:ext uri="{BB962C8B-B14F-4D97-AF65-F5344CB8AC3E}">
        <p14:creationId xmlns:p14="http://schemas.microsoft.com/office/powerpoint/2010/main" val="2877067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482"/>
          <p:cNvGrpSpPr>
            <a:grpSpLocks/>
          </p:cNvGrpSpPr>
          <p:nvPr/>
        </p:nvGrpSpPr>
        <p:grpSpPr bwMode="auto">
          <a:xfrm>
            <a:off x="0" y="1219200"/>
            <a:ext cx="9144000" cy="5029200"/>
            <a:chOff x="0" y="768"/>
            <a:chExt cx="5760" cy="3168"/>
          </a:xfrm>
        </p:grpSpPr>
        <p:sp>
          <p:nvSpPr>
            <p:cNvPr id="13561" name="Rectangle 299"/>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562" name="Group 481"/>
            <p:cNvGrpSpPr>
              <a:grpSpLocks/>
            </p:cNvGrpSpPr>
            <p:nvPr/>
          </p:nvGrpSpPr>
          <p:grpSpPr bwMode="auto">
            <a:xfrm>
              <a:off x="0" y="900"/>
              <a:ext cx="5616" cy="2988"/>
              <a:chOff x="0" y="900"/>
              <a:chExt cx="5616" cy="2988"/>
            </a:xfrm>
          </p:grpSpPr>
          <p:sp>
            <p:nvSpPr>
              <p:cNvPr id="13563" name="Rectangle 6"/>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564" name="Rectangle 7"/>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565" name="Rectangle 8"/>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566" name="Rectangle 9"/>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567" name="Rectangle 10"/>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568" name="Rectangle 11"/>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569" name="Rectangle 12"/>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570" name="Rectangle 13"/>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571" name="Rectangle 14"/>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572" name="Rectangle 15"/>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573" name="Rectangle 16"/>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74" name="Rectangle 17"/>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75" name="Rectangle 18"/>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76" name="Rectangle 19"/>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77" name="Rectangle 20"/>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78" name="Rectangle 2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579" name="Rectangle 2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580" name="Rectangle 2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581" name="Rectangle 2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582" name="Rectangle 2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83" name="Rectangle 2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84" name="Rectangle 2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85" name="Rectangle 2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86" name="Rectangle 2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587" name="Rectangle 3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588" name="Rectangle 3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89" name="Rectangle 32"/>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590" name="Rectangle 33"/>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591" name="Rectangle 34"/>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592" name="Rectangle 3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593" name="Rectangle 3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594" name="Rectangle 3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95" name="Rectangle 3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96" name="Rectangle 3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97" name="Rectangle 4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98" name="Rectangle 4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99" name="Rectangle 4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600" name="Rectangle 45"/>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601" name="Rectangle 46"/>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602" name="Rectangle 47"/>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603" name="Rectangle 48"/>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604" name="Rectangle 49"/>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605" name="Rectangle 301"/>
              <p:cNvSpPr>
                <a:spLocks noChangeArrowheads="1"/>
              </p:cNvSpPr>
              <p:nvPr/>
            </p:nvSpPr>
            <p:spPr bwMode="gray">
              <a:xfrm>
                <a:off x="0" y="1226"/>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 Mode</a:t>
                </a:r>
                <a:endParaRPr lang="en-US" sz="2000" b="1" smtClean="0">
                  <a:solidFill>
                    <a:srgbClr val="3D216B"/>
                  </a:solidFill>
                </a:endParaRPr>
              </a:p>
            </p:txBody>
          </p:sp>
          <p:sp>
            <p:nvSpPr>
              <p:cNvPr id="13606" name="Rectangle 3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607" name="Rectangle 3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608" name="Rectangle 3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609" name="Rectangle 3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610" name="Rectangle 3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611" name="Rectangle 3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612" name="Rectangle 3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613" name="Rectangle 3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614" name="Rectangle 3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615" name="Rectangle 3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616" name="Rectangle 3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617" name="Rectangle 3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618" name="Rectangle 3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619" name="Rectangle 315"/>
              <p:cNvSpPr>
                <a:spLocks noChangeArrowheads="1"/>
              </p:cNvSpPr>
              <p:nvPr/>
            </p:nvSpPr>
            <p:spPr bwMode="gray">
              <a:xfrm>
                <a:off x="1008"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620" name="Rectangle 316"/>
              <p:cNvSpPr>
                <a:spLocks noChangeArrowheads="1"/>
              </p:cNvSpPr>
              <p:nvPr/>
            </p:nvSpPr>
            <p:spPr bwMode="gray">
              <a:xfrm>
                <a:off x="1008"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621" name="Rectangle 317"/>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622" name="Rectangle 318"/>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623" name="Rectangle 319"/>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624" name="Rectangle 320"/>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625" name="Rectangle 321"/>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626" name="Rectangle 322"/>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627" name="Rectangle 323"/>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628" name="Rectangle 324"/>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629" name="Rectangle 325"/>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630" name="Rectangle 326"/>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631" name="Rectangle 327"/>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632" name="Rectangle 328"/>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633" name="Rectangle 329"/>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634" name="Rectangle 330"/>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635" name="Rectangle 331"/>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636" name="Rectangle 332"/>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637" name="Rectangle 333"/>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638" name="Rectangle 334"/>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639" name="Rectangle 335"/>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640" name="Rectangle 336"/>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641" name="Rectangle 337"/>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642" name="Rectangle 338"/>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643" name="Rectangle 339"/>
              <p:cNvSpPr>
                <a:spLocks noChangeArrowheads="1"/>
              </p:cNvSpPr>
              <p:nvPr/>
            </p:nvSpPr>
            <p:spPr bwMode="gray">
              <a:xfrm>
                <a:off x="288" y="900"/>
                <a:ext cx="2112" cy="25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644" name="Rectangle 340"/>
              <p:cNvSpPr>
                <a:spLocks noChangeArrowheads="1"/>
              </p:cNvSpPr>
              <p:nvPr/>
            </p:nvSpPr>
            <p:spPr bwMode="gray">
              <a:xfrm>
                <a:off x="3110" y="1579"/>
                <a:ext cx="1920" cy="25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645" name="Rectangle 341"/>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646" name="Rectangle 342"/>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647" name="Rectangle 343"/>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648" name="Rectangle 344"/>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649" name="Rectangle 345"/>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grpSp>
      </p:grpSp>
      <p:grpSp>
        <p:nvGrpSpPr>
          <p:cNvPr id="4" name="Group 485"/>
          <p:cNvGrpSpPr>
            <a:grpSpLocks/>
          </p:cNvGrpSpPr>
          <p:nvPr/>
        </p:nvGrpSpPr>
        <p:grpSpPr bwMode="auto">
          <a:xfrm>
            <a:off x="-63500" y="1219200"/>
            <a:ext cx="9055100" cy="5029200"/>
            <a:chOff x="-40" y="768"/>
            <a:chExt cx="5704" cy="3168"/>
          </a:xfrm>
        </p:grpSpPr>
        <p:sp>
          <p:nvSpPr>
            <p:cNvPr id="13514" name="Rectangle 51"/>
            <p:cNvSpPr>
              <a:spLocks noChangeArrowheads="1"/>
            </p:cNvSpPr>
            <p:nvPr/>
          </p:nvSpPr>
          <p:spPr bwMode="gray">
            <a:xfrm>
              <a:off x="96" y="768"/>
              <a:ext cx="5568"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515" name="Group 484"/>
            <p:cNvGrpSpPr>
              <a:grpSpLocks/>
            </p:cNvGrpSpPr>
            <p:nvPr/>
          </p:nvGrpSpPr>
          <p:grpSpPr bwMode="auto">
            <a:xfrm>
              <a:off x="-40" y="900"/>
              <a:ext cx="5656" cy="2988"/>
              <a:chOff x="-40" y="900"/>
              <a:chExt cx="5656" cy="2988"/>
            </a:xfrm>
          </p:grpSpPr>
          <p:sp>
            <p:nvSpPr>
              <p:cNvPr id="13516" name="Rectangle 54"/>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517" name="Rectangle 55"/>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518" name="Rectangle 56"/>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519" name="Rectangle 57"/>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520" name="Rectangle 58"/>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521" name="Rectangle 59"/>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522" name="Rectangle 60"/>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523" name="Rectangle 61"/>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524" name="Rectangle 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525" name="Rectangle 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526" name="Rectangle 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527" name="Rectangle 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528" name="Rectangle 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29" name="Rectangle 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30" name="Rectangle 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31" name="Rectangle 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32" name="Rectangle 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533" name="Rectangle 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534" name="Rectangle 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535" name="Rectangle 73"/>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536" name="Rectangle 74"/>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537" name="Rectangle 75"/>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538" name="Rectangle 76"/>
              <p:cNvSpPr>
                <a:spLocks noChangeArrowheads="1"/>
              </p:cNvSpPr>
              <p:nvPr/>
            </p:nvSpPr>
            <p:spPr bwMode="gray">
              <a:xfrm>
                <a:off x="1008"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539" name="Rectangle 77"/>
              <p:cNvSpPr>
                <a:spLocks noChangeArrowheads="1"/>
              </p:cNvSpPr>
              <p:nvPr/>
            </p:nvSpPr>
            <p:spPr bwMode="gray">
              <a:xfrm>
                <a:off x="1008"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540" name="Rectangle 78"/>
              <p:cNvSpPr>
                <a:spLocks noChangeArrowheads="1"/>
              </p:cNvSpPr>
              <p:nvPr/>
            </p:nvSpPr>
            <p:spPr bwMode="gray">
              <a:xfrm>
                <a:off x="1008"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41" name="Rectangle 79"/>
              <p:cNvSpPr>
                <a:spLocks noChangeArrowheads="1"/>
              </p:cNvSpPr>
              <p:nvPr/>
            </p:nvSpPr>
            <p:spPr bwMode="gray">
              <a:xfrm>
                <a:off x="1008"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42" name="Rectangle 80"/>
              <p:cNvSpPr>
                <a:spLocks noChangeArrowheads="1"/>
              </p:cNvSpPr>
              <p:nvPr/>
            </p:nvSpPr>
            <p:spPr bwMode="gray">
              <a:xfrm>
                <a:off x="1008"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43" name="Rectangle 81"/>
              <p:cNvSpPr>
                <a:spLocks noChangeArrowheads="1"/>
              </p:cNvSpPr>
              <p:nvPr/>
            </p:nvSpPr>
            <p:spPr bwMode="gray">
              <a:xfrm>
                <a:off x="1008"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44" name="Rectangle 82"/>
              <p:cNvSpPr>
                <a:spLocks noChangeArrowheads="1"/>
              </p:cNvSpPr>
              <p:nvPr/>
            </p:nvSpPr>
            <p:spPr bwMode="gray">
              <a:xfrm>
                <a:off x="1008"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45" name="Rectangle 83"/>
              <p:cNvSpPr>
                <a:spLocks noChangeArrowheads="1"/>
              </p:cNvSpPr>
              <p:nvPr/>
            </p:nvSpPr>
            <p:spPr bwMode="gray">
              <a:xfrm>
                <a:off x="1008"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546" name="Rectangle 84"/>
              <p:cNvSpPr>
                <a:spLocks noChangeArrowheads="1"/>
              </p:cNvSpPr>
              <p:nvPr/>
            </p:nvSpPr>
            <p:spPr bwMode="gray">
              <a:xfrm>
                <a:off x="288" y="900"/>
                <a:ext cx="21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547" name="Rectangle 85"/>
              <p:cNvSpPr>
                <a:spLocks noChangeArrowheads="1"/>
              </p:cNvSpPr>
              <p:nvPr/>
            </p:nvSpPr>
            <p:spPr bwMode="gray">
              <a:xfrm>
                <a:off x="3110" y="1579"/>
                <a:ext cx="19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548" name="Rectangle 86"/>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549" name="Rectangle 87"/>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550" name="Rectangle 88"/>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551" name="Rectangle 89"/>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552" name="Rectangle 90"/>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553" name="Rectangle 91"/>
              <p:cNvSpPr>
                <a:spLocks noChangeArrowheads="1"/>
              </p:cNvSpPr>
              <p:nvPr/>
            </p:nvSpPr>
            <p:spPr bwMode="gray">
              <a:xfrm>
                <a:off x="2160"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554" name="Rectangle 92"/>
              <p:cNvSpPr>
                <a:spLocks noChangeArrowheads="1"/>
              </p:cNvSpPr>
              <p:nvPr/>
            </p:nvSpPr>
            <p:spPr bwMode="gray">
              <a:xfrm>
                <a:off x="2160"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555" name="Rectangle 93"/>
              <p:cNvSpPr>
                <a:spLocks noChangeArrowheads="1"/>
              </p:cNvSpPr>
              <p:nvPr/>
            </p:nvSpPr>
            <p:spPr bwMode="gray">
              <a:xfrm>
                <a:off x="2160"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56" name="Rectangle 94"/>
              <p:cNvSpPr>
                <a:spLocks noChangeArrowheads="1"/>
              </p:cNvSpPr>
              <p:nvPr/>
            </p:nvSpPr>
            <p:spPr bwMode="gray">
              <a:xfrm>
                <a:off x="2160"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57" name="Rectangle 95"/>
              <p:cNvSpPr>
                <a:spLocks noChangeArrowheads="1"/>
              </p:cNvSpPr>
              <p:nvPr/>
            </p:nvSpPr>
            <p:spPr bwMode="gray">
              <a:xfrm>
                <a:off x="2160"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58" name="Rectangle 96"/>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59" name="Rectangle 97"/>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60" name="Rectangle 53"/>
              <p:cNvSpPr>
                <a:spLocks noChangeArrowheads="1"/>
              </p:cNvSpPr>
              <p:nvPr/>
            </p:nvSpPr>
            <p:spPr bwMode="gray">
              <a:xfrm>
                <a:off x="-40" y="1226"/>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 Mode</a:t>
                </a:r>
                <a:endParaRPr lang="en-US" sz="2000" b="1" smtClean="0">
                  <a:solidFill>
                    <a:srgbClr val="3D216B"/>
                  </a:solidFill>
                </a:endParaRPr>
              </a:p>
            </p:txBody>
          </p:sp>
        </p:grpSp>
      </p:grpSp>
      <p:grpSp>
        <p:nvGrpSpPr>
          <p:cNvPr id="6" name="Group 487"/>
          <p:cNvGrpSpPr>
            <a:grpSpLocks/>
          </p:cNvGrpSpPr>
          <p:nvPr/>
        </p:nvGrpSpPr>
        <p:grpSpPr bwMode="auto">
          <a:xfrm>
            <a:off x="0" y="1219200"/>
            <a:ext cx="9144000" cy="5029200"/>
            <a:chOff x="0" y="768"/>
            <a:chExt cx="5760" cy="3168"/>
          </a:xfrm>
        </p:grpSpPr>
        <p:sp>
          <p:nvSpPr>
            <p:cNvPr id="13467" name="Rectangle 99"/>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468" name="Group 486"/>
            <p:cNvGrpSpPr>
              <a:grpSpLocks/>
            </p:cNvGrpSpPr>
            <p:nvPr/>
          </p:nvGrpSpPr>
          <p:grpSpPr bwMode="auto">
            <a:xfrm>
              <a:off x="38" y="895"/>
              <a:ext cx="5578" cy="2993"/>
              <a:chOff x="38" y="895"/>
              <a:chExt cx="5578" cy="2993"/>
            </a:xfrm>
          </p:grpSpPr>
          <p:sp>
            <p:nvSpPr>
              <p:cNvPr id="13469" name="Rectangle 101"/>
              <p:cNvSpPr>
                <a:spLocks noChangeArrowheads="1"/>
              </p:cNvSpPr>
              <p:nvPr/>
            </p:nvSpPr>
            <p:spPr bwMode="gray">
              <a:xfrm>
                <a:off x="38" y="1226"/>
                <a:ext cx="81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 Mode</a:t>
                </a:r>
                <a:endParaRPr lang="en-US" sz="2000" b="1" smtClean="0">
                  <a:solidFill>
                    <a:srgbClr val="3D216B"/>
                  </a:solidFill>
                </a:endParaRPr>
              </a:p>
            </p:txBody>
          </p:sp>
          <p:sp>
            <p:nvSpPr>
              <p:cNvPr id="13470" name="Rectangle 102"/>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471" name="Rectangle 103"/>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472" name="Rectangle 104"/>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473" name="Rectangle 105"/>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474" name="Rectangle 106"/>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475" name="Rectangle 107"/>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476" name="Rectangle 108"/>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477" name="Rectangle 109"/>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478" name="Rectangle 110"/>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79" name="Rectangle 111"/>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80" name="Rectangle 112"/>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481" name="Rectangle 113"/>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482" name="Rectangle 114"/>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483" name="Rectangle 115"/>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484" name="Rectangle 116"/>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485" name="Rectangle 117"/>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486" name="Rectangle 118"/>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487" name="Rectangle 119"/>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88" name="Rectangle 120"/>
              <p:cNvSpPr>
                <a:spLocks noChangeArrowheads="1"/>
              </p:cNvSpPr>
              <p:nvPr/>
            </p:nvSpPr>
            <p:spPr bwMode="gray">
              <a:xfrm>
                <a:off x="1008"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89" name="Rectangle 121"/>
              <p:cNvSpPr>
                <a:spLocks noChangeArrowheads="1"/>
              </p:cNvSpPr>
              <p:nvPr/>
            </p:nvSpPr>
            <p:spPr bwMode="gray">
              <a:xfrm>
                <a:off x="1008"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490" name="Rectangle 122"/>
              <p:cNvSpPr>
                <a:spLocks noChangeArrowheads="1"/>
              </p:cNvSpPr>
              <p:nvPr/>
            </p:nvSpPr>
            <p:spPr bwMode="gray">
              <a:xfrm>
                <a:off x="1008"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91" name="Rectangle 123"/>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492" name="Rectangle 124"/>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493" name="Rectangle 125"/>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94" name="Rectangle 126"/>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495" name="Rectangle 127"/>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496" name="Rectangle 128"/>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497" name="Rectangle 129"/>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98" name="Rectangle 130"/>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99" name="Rectangle 131"/>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500" name="Rectangle 132"/>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501" name="Rectangle 133"/>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502" name="Rectangle 134"/>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03" name="Rectangle 135"/>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504" name="Rectangle 136"/>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505" name="Rectangle 137"/>
              <p:cNvSpPr>
                <a:spLocks noChangeArrowheads="1"/>
              </p:cNvSpPr>
              <p:nvPr/>
            </p:nvSpPr>
            <p:spPr bwMode="gray">
              <a:xfrm>
                <a:off x="288" y="895"/>
                <a:ext cx="21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506" name="Rectangle 138"/>
              <p:cNvSpPr>
                <a:spLocks noChangeArrowheads="1"/>
              </p:cNvSpPr>
              <p:nvPr/>
            </p:nvSpPr>
            <p:spPr bwMode="gray">
              <a:xfrm>
                <a:off x="3135" y="1579"/>
                <a:ext cx="18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507" name="Rectangle 139"/>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508" name="Rectangle 140"/>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509" name="Rectangle 141"/>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510" name="Rectangle 142"/>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511" name="Rectangle 143"/>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512" name="Rectangle 144"/>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513" name="Rectangle 145"/>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grpSp>
      </p:grpSp>
      <p:grpSp>
        <p:nvGrpSpPr>
          <p:cNvPr id="8" name="Group 491"/>
          <p:cNvGrpSpPr>
            <a:grpSpLocks/>
          </p:cNvGrpSpPr>
          <p:nvPr/>
        </p:nvGrpSpPr>
        <p:grpSpPr bwMode="auto">
          <a:xfrm>
            <a:off x="0" y="1219200"/>
            <a:ext cx="9144000" cy="5029200"/>
            <a:chOff x="0" y="768"/>
            <a:chExt cx="5760" cy="3168"/>
          </a:xfrm>
        </p:grpSpPr>
        <p:sp>
          <p:nvSpPr>
            <p:cNvPr id="13420" name="Rectangle 196"/>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421" name="Group 490"/>
            <p:cNvGrpSpPr>
              <a:grpSpLocks/>
            </p:cNvGrpSpPr>
            <p:nvPr/>
          </p:nvGrpSpPr>
          <p:grpSpPr bwMode="auto">
            <a:xfrm>
              <a:off x="35" y="897"/>
              <a:ext cx="5581" cy="2991"/>
              <a:chOff x="35" y="897"/>
              <a:chExt cx="5581" cy="2991"/>
            </a:xfrm>
          </p:grpSpPr>
          <p:sp>
            <p:nvSpPr>
              <p:cNvPr id="13422" name="Rectangle 198"/>
              <p:cNvSpPr>
                <a:spLocks noChangeArrowheads="1"/>
              </p:cNvSpPr>
              <p:nvPr/>
            </p:nvSpPr>
            <p:spPr bwMode="gray">
              <a:xfrm>
                <a:off x="35" y="1224"/>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 Mode</a:t>
                </a:r>
                <a:endParaRPr lang="en-US" sz="2000" b="1" smtClean="0">
                  <a:solidFill>
                    <a:srgbClr val="3D216B"/>
                  </a:solidFill>
                </a:endParaRPr>
              </a:p>
            </p:txBody>
          </p:sp>
          <p:sp>
            <p:nvSpPr>
              <p:cNvPr id="13423" name="Rectangle 200"/>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424" name="Rectangle 201"/>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425" name="Rectangle 202"/>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426" name="Rectangle 203"/>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427" name="Rectangle 204"/>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428" name="Rectangle 205"/>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429" name="Rectangle 206"/>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430" name="Rectangle 207"/>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431" name="Rectangle 208"/>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32" name="Rectangle 209"/>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33" name="Rectangle 210"/>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434" name="Rectangle 211"/>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435" name="Rectangle 212"/>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436" name="Rectangle 213"/>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437" name="Rectangle 214"/>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438" name="Rectangle 215"/>
              <p:cNvSpPr>
                <a:spLocks noChangeArrowheads="1"/>
              </p:cNvSpPr>
              <p:nvPr/>
            </p:nvSpPr>
            <p:spPr bwMode="gray">
              <a:xfrm>
                <a:off x="1008"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439" name="Rectangle 216"/>
              <p:cNvSpPr>
                <a:spLocks noChangeArrowheads="1"/>
              </p:cNvSpPr>
              <p:nvPr/>
            </p:nvSpPr>
            <p:spPr bwMode="gray">
              <a:xfrm>
                <a:off x="1008"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440" name="Rectangle 217"/>
              <p:cNvSpPr>
                <a:spLocks noChangeArrowheads="1"/>
              </p:cNvSpPr>
              <p:nvPr/>
            </p:nvSpPr>
            <p:spPr bwMode="gray">
              <a:xfrm>
                <a:off x="1008"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41" name="Rectangle 218"/>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42" name="Rectangle 219"/>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443" name="Rectangle 220"/>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44" name="Rectangle 221"/>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445" name="Rectangle 222"/>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446" name="Rectangle 223"/>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47" name="Rectangle 224"/>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448" name="Rectangle 225"/>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449" name="Rectangle 226"/>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450" name="Rectangle 227"/>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51" name="Rectangle 228"/>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52" name="Rectangle 229"/>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453" name="Rectangle 230"/>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454" name="Rectangle 231"/>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455" name="Rectangle 232"/>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56" name="Rectangle 233"/>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457" name="Rectangle 234"/>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458" name="Rectangle 235"/>
              <p:cNvSpPr>
                <a:spLocks noChangeArrowheads="1"/>
              </p:cNvSpPr>
              <p:nvPr/>
            </p:nvSpPr>
            <p:spPr bwMode="gray">
              <a:xfrm>
                <a:off x="288" y="897"/>
                <a:ext cx="21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459" name="Rectangle 236"/>
              <p:cNvSpPr>
                <a:spLocks noChangeArrowheads="1"/>
              </p:cNvSpPr>
              <p:nvPr/>
            </p:nvSpPr>
            <p:spPr bwMode="gray">
              <a:xfrm>
                <a:off x="3147" y="1579"/>
                <a:ext cx="18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460" name="Rectangle 237"/>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461" name="Rectangle 238"/>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462" name="Rectangle 239"/>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463" name="Rectangle 240"/>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464" name="Rectangle 241"/>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465" name="Rectangle 242"/>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66" name="Rectangle 243"/>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grpSp>
      </p:grpSp>
      <p:grpSp>
        <p:nvGrpSpPr>
          <p:cNvPr id="10" name="Group 489"/>
          <p:cNvGrpSpPr>
            <a:grpSpLocks/>
          </p:cNvGrpSpPr>
          <p:nvPr/>
        </p:nvGrpSpPr>
        <p:grpSpPr bwMode="auto">
          <a:xfrm>
            <a:off x="-15875" y="1219200"/>
            <a:ext cx="9159875" cy="5029200"/>
            <a:chOff x="-10" y="768"/>
            <a:chExt cx="5770" cy="3168"/>
          </a:xfrm>
        </p:grpSpPr>
        <p:sp>
          <p:nvSpPr>
            <p:cNvPr id="13373" name="Rectangle 147"/>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374" name="Group 488"/>
            <p:cNvGrpSpPr>
              <a:grpSpLocks/>
            </p:cNvGrpSpPr>
            <p:nvPr/>
          </p:nvGrpSpPr>
          <p:grpSpPr bwMode="auto">
            <a:xfrm>
              <a:off x="-10" y="895"/>
              <a:ext cx="5626" cy="2993"/>
              <a:chOff x="-10" y="895"/>
              <a:chExt cx="5626" cy="2993"/>
            </a:xfrm>
          </p:grpSpPr>
          <p:sp>
            <p:nvSpPr>
              <p:cNvPr id="13375" name="Rectangle 149"/>
              <p:cNvSpPr>
                <a:spLocks noChangeArrowheads="1"/>
              </p:cNvSpPr>
              <p:nvPr/>
            </p:nvSpPr>
            <p:spPr bwMode="gray">
              <a:xfrm>
                <a:off x="-10" y="1224"/>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 Mode</a:t>
                </a:r>
                <a:endParaRPr lang="en-US" sz="2000" b="1" smtClean="0">
                  <a:solidFill>
                    <a:srgbClr val="3D216B"/>
                  </a:solidFill>
                </a:endParaRPr>
              </a:p>
            </p:txBody>
          </p:sp>
          <p:sp>
            <p:nvSpPr>
              <p:cNvPr id="13376" name="Rectangle 151"/>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377" name="Rectangle 152"/>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378" name="Rectangle 153"/>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379" name="Rectangle 154"/>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380" name="Rectangle 155"/>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381" name="Rectangle 156"/>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382" name="Rectangle 157"/>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383" name="Rectangle 158"/>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384" name="Rectangle 159"/>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385" name="Rectangle 160"/>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386" name="Rectangle 161"/>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387" name="Rectangle 162"/>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388" name="Rectangle 163"/>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389" name="Rectangle 164"/>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390" name="Rectangle 165"/>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391" name="Rectangle 166"/>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392" name="Rectangle 167"/>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393" name="Rectangle 168"/>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94" name="Rectangle 169"/>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395" name="Rectangle 170"/>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396" name="Rectangle 171"/>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97" name="Rectangle 172"/>
              <p:cNvSpPr>
                <a:spLocks noChangeArrowheads="1"/>
              </p:cNvSpPr>
              <p:nvPr/>
            </p:nvSpPr>
            <p:spPr bwMode="gray">
              <a:xfrm>
                <a:off x="1008"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398" name="Rectangle 173"/>
              <p:cNvSpPr>
                <a:spLocks noChangeArrowheads="1"/>
              </p:cNvSpPr>
              <p:nvPr/>
            </p:nvSpPr>
            <p:spPr bwMode="gray">
              <a:xfrm>
                <a:off x="1008"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399" name="Rectangle 174"/>
              <p:cNvSpPr>
                <a:spLocks noChangeArrowheads="1"/>
              </p:cNvSpPr>
              <p:nvPr/>
            </p:nvSpPr>
            <p:spPr bwMode="gray">
              <a:xfrm>
                <a:off x="1008"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400" name="Rectangle 175"/>
              <p:cNvSpPr>
                <a:spLocks noChangeArrowheads="1"/>
              </p:cNvSpPr>
              <p:nvPr/>
            </p:nvSpPr>
            <p:spPr bwMode="gray">
              <a:xfrm>
                <a:off x="508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401" name="Rectangle 176"/>
              <p:cNvSpPr>
                <a:spLocks noChangeArrowheads="1"/>
              </p:cNvSpPr>
              <p:nvPr/>
            </p:nvSpPr>
            <p:spPr bwMode="gray">
              <a:xfrm>
                <a:off x="508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402" name="Rectangle 177"/>
              <p:cNvSpPr>
                <a:spLocks noChangeArrowheads="1"/>
              </p:cNvSpPr>
              <p:nvPr/>
            </p:nvSpPr>
            <p:spPr bwMode="gray">
              <a:xfrm>
                <a:off x="508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403" name="Rectangle 178"/>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404" name="Rectangle 179"/>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405" name="Rectangle 180"/>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406" name="Rectangle 181"/>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407" name="Rectangle 182"/>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408" name="Rectangle 183"/>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09" name="Rectangle 184"/>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410" name="Rectangle 185"/>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411" name="Rectangle 186"/>
              <p:cNvSpPr>
                <a:spLocks noChangeArrowheads="1"/>
              </p:cNvSpPr>
              <p:nvPr/>
            </p:nvSpPr>
            <p:spPr bwMode="gray">
              <a:xfrm>
                <a:off x="316" y="895"/>
                <a:ext cx="20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412" name="Rectangle 187"/>
              <p:cNvSpPr>
                <a:spLocks noChangeArrowheads="1"/>
              </p:cNvSpPr>
              <p:nvPr/>
            </p:nvSpPr>
            <p:spPr bwMode="gray">
              <a:xfrm>
                <a:off x="3163" y="1579"/>
                <a:ext cx="18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413" name="Rectangle 188"/>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414" name="Rectangle 189"/>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415" name="Rectangle 190"/>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416" name="Rectangle 191"/>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417" name="Rectangle 192"/>
              <p:cNvSpPr>
                <a:spLocks noChangeArrowheads="1"/>
              </p:cNvSpPr>
              <p:nvPr/>
            </p:nvSpPr>
            <p:spPr bwMode="gray">
              <a:xfrm>
                <a:off x="5040"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a:t>
                </a:r>
                <a:endParaRPr lang="en-US" sz="2000" b="1" smtClean="0">
                  <a:solidFill>
                    <a:srgbClr val="3D216B"/>
                  </a:solidFill>
                </a:endParaRPr>
              </a:p>
            </p:txBody>
          </p:sp>
          <p:sp>
            <p:nvSpPr>
              <p:cNvPr id="13418" name="Rectangle 193"/>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419" name="Rectangle 194"/>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grpSp>
      </p:grpSp>
      <p:grpSp>
        <p:nvGrpSpPr>
          <p:cNvPr id="12" name="Group 493"/>
          <p:cNvGrpSpPr>
            <a:grpSpLocks/>
          </p:cNvGrpSpPr>
          <p:nvPr/>
        </p:nvGrpSpPr>
        <p:grpSpPr bwMode="auto">
          <a:xfrm>
            <a:off x="0" y="1219200"/>
            <a:ext cx="9144000" cy="5029200"/>
            <a:chOff x="0" y="768"/>
            <a:chExt cx="5760" cy="3168"/>
          </a:xfrm>
        </p:grpSpPr>
        <p:sp>
          <p:nvSpPr>
            <p:cNvPr id="13326" name="Rectangle 245"/>
            <p:cNvSpPr>
              <a:spLocks noChangeArrowheads="1"/>
            </p:cNvSpPr>
            <p:nvPr/>
          </p:nvSpPr>
          <p:spPr bwMode="gray">
            <a:xfrm>
              <a:off x="0" y="768"/>
              <a:ext cx="5760" cy="316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grpSp>
          <p:nvGrpSpPr>
            <p:cNvPr id="13327" name="Group 492"/>
            <p:cNvGrpSpPr>
              <a:grpSpLocks/>
            </p:cNvGrpSpPr>
            <p:nvPr/>
          </p:nvGrpSpPr>
          <p:grpSpPr bwMode="auto">
            <a:xfrm>
              <a:off x="35" y="897"/>
              <a:ext cx="5053" cy="2991"/>
              <a:chOff x="35" y="897"/>
              <a:chExt cx="5053" cy="2991"/>
            </a:xfrm>
          </p:grpSpPr>
          <p:sp>
            <p:nvSpPr>
              <p:cNvPr id="13328" name="Rectangle 247"/>
              <p:cNvSpPr>
                <a:spLocks noChangeArrowheads="1"/>
              </p:cNvSpPr>
              <p:nvPr/>
            </p:nvSpPr>
            <p:spPr bwMode="gray">
              <a:xfrm>
                <a:off x="35" y="1219"/>
                <a:ext cx="96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Abort Mode</a:t>
                </a:r>
                <a:endParaRPr lang="en-US" sz="2000" b="1" smtClean="0">
                  <a:solidFill>
                    <a:srgbClr val="3D216B"/>
                  </a:solidFill>
                </a:endParaRPr>
              </a:p>
            </p:txBody>
          </p:sp>
          <p:sp>
            <p:nvSpPr>
              <p:cNvPr id="13329" name="Rectangle 249"/>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r0</a:t>
                </a:r>
                <a:endParaRPr lang="en-US" sz="1600" b="1" smtClean="0">
                  <a:solidFill>
                    <a:srgbClr val="FFFFFF"/>
                  </a:solidFill>
                  <a:latin typeface="Courier New" pitchFamily="49" charset="0"/>
                </a:endParaRPr>
              </a:p>
            </p:txBody>
          </p:sp>
          <p:sp>
            <p:nvSpPr>
              <p:cNvPr id="13330" name="Rectangle 250"/>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a:t>
                </a:r>
                <a:endParaRPr lang="en-US" sz="1600" b="1" smtClean="0">
                  <a:solidFill>
                    <a:srgbClr val="FFFFFF"/>
                  </a:solidFill>
                  <a:latin typeface="Courier New" pitchFamily="49" charset="0"/>
                </a:endParaRPr>
              </a:p>
            </p:txBody>
          </p:sp>
          <p:sp>
            <p:nvSpPr>
              <p:cNvPr id="13331" name="Rectangle 251"/>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r2</a:t>
                </a:r>
                <a:endParaRPr lang="en-US" sz="1600" b="1" smtClean="0">
                  <a:solidFill>
                    <a:srgbClr val="FFFFFF"/>
                  </a:solidFill>
                  <a:latin typeface="Courier New" pitchFamily="49" charset="0"/>
                </a:endParaRPr>
              </a:p>
            </p:txBody>
          </p:sp>
          <p:sp>
            <p:nvSpPr>
              <p:cNvPr id="13332" name="Rectangle 252"/>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r3</a:t>
                </a:r>
                <a:endParaRPr lang="en-US" sz="1600" b="1" smtClean="0">
                  <a:solidFill>
                    <a:srgbClr val="FFFFFF"/>
                  </a:solidFill>
                  <a:latin typeface="Courier New" pitchFamily="49" charset="0"/>
                </a:endParaRPr>
              </a:p>
            </p:txBody>
          </p:sp>
          <p:sp>
            <p:nvSpPr>
              <p:cNvPr id="13333" name="Rectangle 253"/>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r4</a:t>
                </a:r>
                <a:endParaRPr lang="en-US" sz="1600" b="1" smtClean="0">
                  <a:solidFill>
                    <a:srgbClr val="FFFFFF"/>
                  </a:solidFill>
                  <a:latin typeface="Courier New" pitchFamily="49" charset="0"/>
                </a:endParaRPr>
              </a:p>
            </p:txBody>
          </p:sp>
          <p:sp>
            <p:nvSpPr>
              <p:cNvPr id="13334" name="Rectangle 254"/>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r5</a:t>
                </a:r>
                <a:endParaRPr lang="en-US" sz="1600" b="1" smtClean="0">
                  <a:solidFill>
                    <a:srgbClr val="FFFFFF"/>
                  </a:solidFill>
                  <a:latin typeface="Courier New" pitchFamily="49" charset="0"/>
                </a:endParaRPr>
              </a:p>
            </p:txBody>
          </p:sp>
          <p:sp>
            <p:nvSpPr>
              <p:cNvPr id="13335" name="Rectangle 255"/>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r6</a:t>
                </a:r>
                <a:endParaRPr lang="en-US" sz="1600" b="1" smtClean="0">
                  <a:solidFill>
                    <a:srgbClr val="FFFFFF"/>
                  </a:solidFill>
                  <a:latin typeface="Courier New" pitchFamily="49" charset="0"/>
                </a:endParaRPr>
              </a:p>
            </p:txBody>
          </p:sp>
          <p:sp>
            <p:nvSpPr>
              <p:cNvPr id="13336" name="Rectangle 256"/>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r7</a:t>
                </a:r>
                <a:endParaRPr lang="en-US" sz="1600" b="1" smtClean="0">
                  <a:solidFill>
                    <a:srgbClr val="FFFFFF"/>
                  </a:solidFill>
                  <a:latin typeface="Courier New" pitchFamily="49" charset="0"/>
                </a:endParaRPr>
              </a:p>
            </p:txBody>
          </p:sp>
          <p:sp>
            <p:nvSpPr>
              <p:cNvPr id="13337" name="Rectangle 257"/>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338" name="Rectangle 258"/>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339" name="Rectangle 259"/>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340" name="Rectangle 260"/>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341" name="Rectangle 261"/>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342" name="Rectangle 262"/>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r15 (pc)</a:t>
                </a:r>
                <a:endParaRPr lang="en-US" sz="1600" b="1" smtClean="0">
                  <a:solidFill>
                    <a:srgbClr val="FFFFFF"/>
                  </a:solidFill>
                  <a:latin typeface="Courier New" pitchFamily="49" charset="0"/>
                </a:endParaRPr>
              </a:p>
            </p:txBody>
          </p:sp>
          <p:sp>
            <p:nvSpPr>
              <p:cNvPr id="13343" name="Rectangle 263"/>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cpsr</a:t>
                </a:r>
                <a:endParaRPr lang="en-US" sz="1600" b="1" smtClean="0">
                  <a:solidFill>
                    <a:srgbClr val="FFFFFF"/>
                  </a:solidFill>
                  <a:latin typeface="Courier New" pitchFamily="49" charset="0"/>
                </a:endParaRPr>
              </a:p>
            </p:txBody>
          </p:sp>
          <p:sp>
            <p:nvSpPr>
              <p:cNvPr id="13344" name="Rectangle 264"/>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r13 (sp)</a:t>
                </a:r>
                <a:endParaRPr lang="en-US" sz="1300" smtClean="0">
                  <a:solidFill>
                    <a:srgbClr val="FFFFFF"/>
                  </a:solidFill>
                  <a:latin typeface="Helvetica" pitchFamily="34" charset="0"/>
                </a:endParaRPr>
              </a:p>
            </p:txBody>
          </p:sp>
          <p:sp>
            <p:nvSpPr>
              <p:cNvPr id="13345" name="Rectangle 265"/>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r14 (lr)</a:t>
                </a:r>
                <a:endParaRPr lang="en-US" sz="1300" smtClean="0">
                  <a:solidFill>
                    <a:srgbClr val="FFFFFF"/>
                  </a:solidFill>
                  <a:latin typeface="Helvetica" pitchFamily="34" charset="0"/>
                </a:endParaRPr>
              </a:p>
            </p:txBody>
          </p:sp>
          <p:sp>
            <p:nvSpPr>
              <p:cNvPr id="13346" name="Rectangle 266"/>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47" name="Rectangle 267"/>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348" name="Rectangle 268"/>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349" name="Rectangle 269"/>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50" name="Rectangle 270"/>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p>
            </p:txBody>
          </p:sp>
          <p:sp>
            <p:nvSpPr>
              <p:cNvPr id="13351" name="Rectangle 271"/>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p>
            </p:txBody>
          </p:sp>
          <p:sp>
            <p:nvSpPr>
              <p:cNvPr id="13352" name="Rectangle 272"/>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p>
            </p:txBody>
          </p:sp>
          <p:sp>
            <p:nvSpPr>
              <p:cNvPr id="13353" name="Rectangle 273"/>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r13 (sp)</a:t>
                </a:r>
              </a:p>
            </p:txBody>
          </p:sp>
          <p:sp>
            <p:nvSpPr>
              <p:cNvPr id="13354" name="Rectangle 274"/>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r14 (lr)</a:t>
                </a:r>
              </a:p>
            </p:txBody>
          </p:sp>
          <p:sp>
            <p:nvSpPr>
              <p:cNvPr id="13355" name="Rectangle 275"/>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fontAlgn="base" hangingPunct="0">
                  <a:spcBef>
                    <a:spcPct val="0"/>
                  </a:spcBef>
                  <a:spcAft>
                    <a:spcPct val="0"/>
                  </a:spcAft>
                </a:pPr>
                <a:r>
                  <a:rPr lang="en-US" sz="1200" b="1" smtClean="0">
                    <a:solidFill>
                      <a:srgbClr val="00234A"/>
                    </a:solidFill>
                    <a:latin typeface="Courier New" pitchFamily="49" charset="0"/>
                  </a:rPr>
                  <a:t>spsr</a:t>
                </a:r>
              </a:p>
            </p:txBody>
          </p:sp>
          <p:sp>
            <p:nvSpPr>
              <p:cNvPr id="13356" name="Rectangle 276"/>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r8</a:t>
                </a:r>
                <a:endParaRPr lang="en-US" sz="1600" b="1" smtClean="0">
                  <a:solidFill>
                    <a:srgbClr val="FFFFFF"/>
                  </a:solidFill>
                  <a:latin typeface="Courier New" pitchFamily="49" charset="0"/>
                </a:endParaRPr>
              </a:p>
            </p:txBody>
          </p:sp>
          <p:sp>
            <p:nvSpPr>
              <p:cNvPr id="13357" name="Rectangle 277"/>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r9</a:t>
                </a:r>
                <a:endParaRPr lang="en-US" sz="1600" b="1" smtClean="0">
                  <a:solidFill>
                    <a:srgbClr val="FFFFFF"/>
                  </a:solidFill>
                  <a:latin typeface="Courier New" pitchFamily="49" charset="0"/>
                </a:endParaRPr>
              </a:p>
            </p:txBody>
          </p:sp>
          <p:sp>
            <p:nvSpPr>
              <p:cNvPr id="13358" name="Rectangle 278"/>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r10</a:t>
                </a:r>
                <a:endParaRPr lang="en-US" sz="1600" b="1" smtClean="0">
                  <a:solidFill>
                    <a:srgbClr val="FFFFFF"/>
                  </a:solidFill>
                  <a:latin typeface="Courier New" pitchFamily="49" charset="0"/>
                </a:endParaRPr>
              </a:p>
            </p:txBody>
          </p:sp>
          <p:sp>
            <p:nvSpPr>
              <p:cNvPr id="13359" name="Rectangle 279"/>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r11</a:t>
                </a:r>
                <a:endParaRPr lang="en-US" sz="1600" b="1" smtClean="0">
                  <a:solidFill>
                    <a:srgbClr val="FFFFFF"/>
                  </a:solidFill>
                  <a:latin typeface="Courier New" pitchFamily="49" charset="0"/>
                </a:endParaRPr>
              </a:p>
            </p:txBody>
          </p:sp>
          <p:sp>
            <p:nvSpPr>
              <p:cNvPr id="13360" name="Rectangle 280"/>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r12</a:t>
                </a:r>
                <a:endParaRPr lang="en-US" sz="1600" b="1" smtClean="0">
                  <a:solidFill>
                    <a:srgbClr val="FFFFFF"/>
                  </a:solidFill>
                  <a:latin typeface="Courier New" pitchFamily="49" charset="0"/>
                </a:endParaRPr>
              </a:p>
            </p:txBody>
          </p:sp>
          <p:sp>
            <p:nvSpPr>
              <p:cNvPr id="13361" name="Rectangle 281"/>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362" name="Rectangle 282"/>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sp>
            <p:nvSpPr>
              <p:cNvPr id="13363" name="Rectangle 283"/>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spsr</a:t>
                </a:r>
                <a:endParaRPr lang="en-US" sz="1600" b="1" smtClean="0">
                  <a:solidFill>
                    <a:srgbClr val="FFFFFF"/>
                  </a:solidFill>
                  <a:latin typeface="Courier New" pitchFamily="49" charset="0"/>
                </a:endParaRPr>
              </a:p>
            </p:txBody>
          </p:sp>
          <p:sp>
            <p:nvSpPr>
              <p:cNvPr id="13364" name="Rectangle 284"/>
              <p:cNvSpPr>
                <a:spLocks noChangeArrowheads="1"/>
              </p:cNvSpPr>
              <p:nvPr/>
            </p:nvSpPr>
            <p:spPr bwMode="gray">
              <a:xfrm>
                <a:off x="318" y="897"/>
                <a:ext cx="20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Current Visible Registers</a:t>
                </a:r>
              </a:p>
            </p:txBody>
          </p:sp>
          <p:sp>
            <p:nvSpPr>
              <p:cNvPr id="13365" name="Rectangle 285"/>
              <p:cNvSpPr>
                <a:spLocks noChangeArrowheads="1"/>
              </p:cNvSpPr>
              <p:nvPr/>
            </p:nvSpPr>
            <p:spPr bwMode="gray">
              <a:xfrm>
                <a:off x="3162" y="1579"/>
                <a:ext cx="18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2000" b="1" smtClean="0">
                    <a:solidFill>
                      <a:srgbClr val="DB5214"/>
                    </a:solidFill>
                  </a:rPr>
                  <a:t>Banked out Registers</a:t>
                </a:r>
              </a:p>
            </p:txBody>
          </p:sp>
          <p:sp>
            <p:nvSpPr>
              <p:cNvPr id="13366" name="Rectangle 286"/>
              <p:cNvSpPr>
                <a:spLocks noChangeArrowheads="1"/>
              </p:cNvSpPr>
              <p:nvPr/>
            </p:nvSpPr>
            <p:spPr bwMode="gray">
              <a:xfrm>
                <a:off x="21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User</a:t>
                </a:r>
                <a:endParaRPr lang="en-US" sz="2000" b="1" smtClean="0">
                  <a:solidFill>
                    <a:srgbClr val="3D216B"/>
                  </a:solidFill>
                </a:endParaRPr>
              </a:p>
            </p:txBody>
          </p:sp>
          <p:sp>
            <p:nvSpPr>
              <p:cNvPr id="13367" name="Rectangle 287"/>
              <p:cNvSpPr>
                <a:spLocks noChangeArrowheads="1"/>
              </p:cNvSpPr>
              <p:nvPr/>
            </p:nvSpPr>
            <p:spPr bwMode="gray">
              <a:xfrm>
                <a:off x="2784"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FIQ</a:t>
                </a:r>
              </a:p>
            </p:txBody>
          </p:sp>
          <p:sp>
            <p:nvSpPr>
              <p:cNvPr id="13368" name="Rectangle 288"/>
              <p:cNvSpPr>
                <a:spLocks noChangeArrowheads="1"/>
              </p:cNvSpPr>
              <p:nvPr/>
            </p:nvSpPr>
            <p:spPr bwMode="gray">
              <a:xfrm>
                <a:off x="3360"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IRQ</a:t>
                </a:r>
                <a:endParaRPr lang="en-US" sz="2000" b="1" smtClean="0">
                  <a:solidFill>
                    <a:srgbClr val="3D216B"/>
                  </a:solidFill>
                </a:endParaRPr>
              </a:p>
            </p:txBody>
          </p:sp>
          <p:sp>
            <p:nvSpPr>
              <p:cNvPr id="13369" name="Rectangle 289"/>
              <p:cNvSpPr>
                <a:spLocks noChangeArrowheads="1"/>
              </p:cNvSpPr>
              <p:nvPr/>
            </p:nvSpPr>
            <p:spPr bwMode="gray">
              <a:xfrm>
                <a:off x="3936" y="2023"/>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SVC</a:t>
                </a:r>
                <a:endParaRPr lang="en-US" sz="2000" b="1" smtClean="0">
                  <a:solidFill>
                    <a:srgbClr val="3D216B"/>
                  </a:solidFill>
                </a:endParaRPr>
              </a:p>
            </p:txBody>
          </p:sp>
          <p:sp>
            <p:nvSpPr>
              <p:cNvPr id="13370" name="Rectangle 290"/>
              <p:cNvSpPr>
                <a:spLocks noChangeArrowheads="1"/>
              </p:cNvSpPr>
              <p:nvPr/>
            </p:nvSpPr>
            <p:spPr bwMode="gray">
              <a:xfrm>
                <a:off x="4512" y="2023"/>
                <a:ext cx="57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838" tIns="47625" rIns="96838" bIns="47625" anchor="ctr">
                <a:spAutoFit/>
              </a:bodyPr>
              <a:lstStyle/>
              <a:p>
                <a:pPr algn="ctr" eaLnBrk="0" fontAlgn="base" hangingPunct="0">
                  <a:spcBef>
                    <a:spcPct val="0"/>
                  </a:spcBef>
                  <a:spcAft>
                    <a:spcPct val="0"/>
                  </a:spcAft>
                </a:pPr>
                <a:r>
                  <a:rPr lang="en-US" sz="1600" b="1" smtClean="0">
                    <a:solidFill>
                      <a:srgbClr val="00234A"/>
                    </a:solidFill>
                  </a:rPr>
                  <a:t>Undef</a:t>
                </a:r>
                <a:endParaRPr lang="en-US" sz="2000" b="1" smtClean="0">
                  <a:solidFill>
                    <a:srgbClr val="3D216B"/>
                  </a:solidFill>
                </a:endParaRPr>
              </a:p>
            </p:txBody>
          </p:sp>
          <p:sp>
            <p:nvSpPr>
              <p:cNvPr id="13371" name="Rectangle 291"/>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r13 (sp)</a:t>
                </a:r>
                <a:endParaRPr lang="en-US" sz="1600" b="1" smtClean="0">
                  <a:solidFill>
                    <a:srgbClr val="FFFFFF"/>
                  </a:solidFill>
                  <a:latin typeface="Courier New" pitchFamily="49" charset="0"/>
                </a:endParaRPr>
              </a:p>
            </p:txBody>
          </p:sp>
          <p:sp>
            <p:nvSpPr>
              <p:cNvPr id="13372" name="Rectangle 292"/>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fontAlgn="base" hangingPunct="0">
                  <a:spcBef>
                    <a:spcPct val="0"/>
                  </a:spcBef>
                  <a:spcAft>
                    <a:spcPct val="0"/>
                  </a:spcAft>
                </a:pPr>
                <a:r>
                  <a:rPr lang="en-US" sz="1200" b="1" smtClean="0">
                    <a:solidFill>
                      <a:srgbClr val="FFFFFF"/>
                    </a:solidFill>
                    <a:latin typeface="Courier New" pitchFamily="49" charset="0"/>
                  </a:rPr>
                  <a:t>r14 (lr)</a:t>
                </a:r>
                <a:endParaRPr lang="en-US" sz="1600" b="1" smtClean="0">
                  <a:solidFill>
                    <a:srgbClr val="FFFFFF"/>
                  </a:solidFill>
                  <a:latin typeface="Courier New" pitchFamily="49" charset="0"/>
                </a:endParaRPr>
              </a:p>
            </p:txBody>
          </p:sp>
        </p:grpSp>
      </p:grpSp>
      <p:sp>
        <p:nvSpPr>
          <p:cNvPr id="298446" name="Rectangle 462"/>
          <p:cNvSpPr>
            <a:spLocks noChangeArrowheads="1"/>
          </p:cNvSpPr>
          <p:nvPr/>
        </p:nvSpPr>
        <p:spPr bwMode="gray">
          <a:xfrm>
            <a:off x="7848600" y="1219200"/>
            <a:ext cx="990600" cy="685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98279" name="Rectangle 295"/>
          <p:cNvSpPr>
            <a:spLocks noChangeArrowheads="1"/>
          </p:cNvSpPr>
          <p:nvPr/>
        </p:nvSpPr>
        <p:spPr bwMode="gray">
          <a:xfrm>
            <a:off x="7848600" y="1219200"/>
            <a:ext cx="9906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98280" name="Rectangle 296"/>
          <p:cNvSpPr>
            <a:spLocks noChangeArrowheads="1"/>
          </p:cNvSpPr>
          <p:nvPr/>
        </p:nvSpPr>
        <p:spPr bwMode="gray">
          <a:xfrm>
            <a:off x="7848600" y="1295400"/>
            <a:ext cx="9906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98281" name="Rectangle 297"/>
          <p:cNvSpPr>
            <a:spLocks noChangeArrowheads="1"/>
          </p:cNvSpPr>
          <p:nvPr/>
        </p:nvSpPr>
        <p:spPr bwMode="gray">
          <a:xfrm>
            <a:off x="7848600" y="1371600"/>
            <a:ext cx="9906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98343" name="Rectangle 359"/>
          <p:cNvSpPr>
            <a:spLocks noChangeArrowheads="1"/>
          </p:cNvSpPr>
          <p:nvPr/>
        </p:nvSpPr>
        <p:spPr bwMode="gray">
          <a:xfrm>
            <a:off x="7848600" y="1143000"/>
            <a:ext cx="990600" cy="685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eaLnBrk="0" fontAlgn="base" hangingPunct="0">
              <a:spcBef>
                <a:spcPct val="0"/>
              </a:spcBef>
              <a:spcAft>
                <a:spcPct val="0"/>
              </a:spcAft>
            </a:pPr>
            <a:endParaRPr lang="en-US" sz="1400" b="1" smtClean="0">
              <a:solidFill>
                <a:srgbClr val="00234A"/>
              </a:solidFill>
              <a:latin typeface="Courier New" pitchFamily="49" charset="0"/>
            </a:endParaRPr>
          </a:p>
        </p:txBody>
      </p:sp>
      <p:sp>
        <p:nvSpPr>
          <p:cNvPr id="2" name="Title 1"/>
          <p:cNvSpPr>
            <a:spLocks noGrp="1"/>
          </p:cNvSpPr>
          <p:nvPr>
            <p:ph type="title"/>
          </p:nvPr>
        </p:nvSpPr>
        <p:spPr/>
        <p:txBody>
          <a:bodyPr/>
          <a:lstStyle/>
          <a:p>
            <a:r>
              <a:rPr lang="en-US" dirty="0" smtClean="0"/>
              <a:t>Register Set and View </a:t>
            </a:r>
            <a:endParaRPr lang="en-IN" dirty="0"/>
          </a:p>
        </p:txBody>
      </p:sp>
    </p:spTree>
    <p:extLst>
      <p:ext uri="{BB962C8B-B14F-4D97-AF65-F5344CB8AC3E}">
        <p14:creationId xmlns:p14="http://schemas.microsoft.com/office/powerpoint/2010/main" val="286008951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446" grpId="0" animBg="1"/>
      <p:bldP spid="298279" grpId="0" animBg="1"/>
      <p:bldP spid="298280" grpId="0" animBg="1"/>
      <p:bldP spid="298281" grpId="0" animBg="1"/>
      <p:bldP spid="2983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611560" y="1556792"/>
            <a:ext cx="8229600" cy="4876800"/>
          </a:xfrm>
        </p:spPr>
        <p:txBody>
          <a:bodyPr>
            <a:normAutofit lnSpcReduction="10000"/>
          </a:bodyPr>
          <a:lstStyle/>
          <a:p>
            <a:pPr lvl="1"/>
            <a:r>
              <a:rPr lang="en-US" b="1" dirty="0">
                <a:solidFill>
                  <a:srgbClr val="FF0000"/>
                </a:solidFill>
              </a:rPr>
              <a:t>User</a:t>
            </a:r>
            <a:r>
              <a:rPr lang="en-US" dirty="0">
                <a:solidFill>
                  <a:srgbClr val="FF0000"/>
                </a:solidFill>
              </a:rPr>
              <a:t> : unprivileged mode under which most tasks run</a:t>
            </a:r>
          </a:p>
          <a:p>
            <a:pPr lvl="1"/>
            <a:endParaRPr lang="en-US" dirty="0">
              <a:solidFill>
                <a:srgbClr val="FF0000"/>
              </a:solidFill>
            </a:endParaRPr>
          </a:p>
          <a:p>
            <a:pPr lvl="1"/>
            <a:r>
              <a:rPr lang="en-US" b="1" dirty="0">
                <a:solidFill>
                  <a:srgbClr val="FF0000"/>
                </a:solidFill>
              </a:rPr>
              <a:t>FIQ</a:t>
            </a:r>
            <a:r>
              <a:rPr lang="en-US" dirty="0">
                <a:solidFill>
                  <a:srgbClr val="FF0000"/>
                </a:solidFill>
              </a:rPr>
              <a:t> : entered when a high priority (fast) interrupt is raised</a:t>
            </a:r>
          </a:p>
          <a:p>
            <a:pPr lvl="1"/>
            <a:endParaRPr lang="en-US" dirty="0">
              <a:solidFill>
                <a:srgbClr val="FF0000"/>
              </a:solidFill>
            </a:endParaRPr>
          </a:p>
          <a:p>
            <a:pPr lvl="1"/>
            <a:r>
              <a:rPr lang="en-US" b="1" dirty="0">
                <a:solidFill>
                  <a:srgbClr val="FF0000"/>
                </a:solidFill>
              </a:rPr>
              <a:t>IRQ</a:t>
            </a:r>
            <a:r>
              <a:rPr lang="en-US" dirty="0">
                <a:solidFill>
                  <a:srgbClr val="FF0000"/>
                </a:solidFill>
              </a:rPr>
              <a:t> : entered when a low priority (normal) interrupt is raised</a:t>
            </a:r>
          </a:p>
          <a:p>
            <a:pPr lvl="1"/>
            <a:endParaRPr lang="en-US" dirty="0">
              <a:solidFill>
                <a:srgbClr val="FF0000"/>
              </a:solidFill>
            </a:endParaRPr>
          </a:p>
          <a:p>
            <a:pPr lvl="1"/>
            <a:r>
              <a:rPr lang="en-US" b="1" dirty="0">
                <a:solidFill>
                  <a:srgbClr val="FF0000"/>
                </a:solidFill>
              </a:rPr>
              <a:t>Supervisor</a:t>
            </a:r>
            <a:r>
              <a:rPr lang="en-US" dirty="0">
                <a:solidFill>
                  <a:srgbClr val="FF0000"/>
                </a:solidFill>
              </a:rPr>
              <a:t> : entered on reset and when a Software Interrupt </a:t>
            </a:r>
          </a:p>
          <a:p>
            <a:pPr lvl="1">
              <a:buFont typeface="Wingdings" pitchFamily="2" charset="2"/>
              <a:buNone/>
            </a:pPr>
            <a:r>
              <a:rPr lang="en-US" dirty="0">
                <a:solidFill>
                  <a:srgbClr val="FF0000"/>
                </a:solidFill>
              </a:rPr>
              <a:t>			    instruction is executed</a:t>
            </a:r>
          </a:p>
          <a:p>
            <a:pPr lvl="1"/>
            <a:endParaRPr lang="en-US" dirty="0">
              <a:solidFill>
                <a:srgbClr val="FF0000"/>
              </a:solidFill>
            </a:endParaRPr>
          </a:p>
          <a:p>
            <a:pPr lvl="1"/>
            <a:r>
              <a:rPr lang="en-US" b="1" dirty="0">
                <a:solidFill>
                  <a:srgbClr val="FF0000"/>
                </a:solidFill>
              </a:rPr>
              <a:t>Abort</a:t>
            </a:r>
            <a:r>
              <a:rPr lang="en-US" dirty="0">
                <a:solidFill>
                  <a:srgbClr val="FF0000"/>
                </a:solidFill>
              </a:rPr>
              <a:t> : used to handle memory access violations</a:t>
            </a:r>
          </a:p>
          <a:p>
            <a:pPr lvl="1"/>
            <a:endParaRPr lang="en-US" dirty="0">
              <a:solidFill>
                <a:srgbClr val="FF0000"/>
              </a:solidFill>
            </a:endParaRPr>
          </a:p>
          <a:p>
            <a:pPr lvl="1"/>
            <a:r>
              <a:rPr lang="en-US" b="1" dirty="0">
                <a:solidFill>
                  <a:srgbClr val="FF0000"/>
                </a:solidFill>
              </a:rPr>
              <a:t>Undef</a:t>
            </a:r>
            <a:r>
              <a:rPr lang="en-US" dirty="0">
                <a:solidFill>
                  <a:srgbClr val="FF0000"/>
                </a:solidFill>
              </a:rPr>
              <a:t> : used to handle undefined instructions</a:t>
            </a:r>
          </a:p>
          <a:p>
            <a:pPr lvl="1"/>
            <a:endParaRPr lang="en-US" dirty="0">
              <a:solidFill>
                <a:srgbClr val="FF0000"/>
              </a:solidFill>
            </a:endParaRPr>
          </a:p>
          <a:p>
            <a:pPr lvl="1"/>
            <a:r>
              <a:rPr lang="en-US" b="1" dirty="0">
                <a:solidFill>
                  <a:srgbClr val="FF0000"/>
                </a:solidFill>
              </a:rPr>
              <a:t>System</a:t>
            </a:r>
            <a:r>
              <a:rPr lang="en-US" dirty="0">
                <a:solidFill>
                  <a:srgbClr val="FF0000"/>
                </a:solidFill>
              </a:rPr>
              <a:t> : privileged mode using the same registers as user mode</a:t>
            </a:r>
          </a:p>
          <a:p>
            <a:endParaRPr lang="en-IN" dirty="0"/>
          </a:p>
        </p:txBody>
      </p:sp>
      <p:sp>
        <p:nvSpPr>
          <p:cNvPr id="4" name="Date Placeholder 3"/>
          <p:cNvSpPr>
            <a:spLocks noGrp="1"/>
          </p:cNvSpPr>
          <p:nvPr>
            <p:ph type="dt" sz="half" idx="10"/>
          </p:nvPr>
        </p:nvSpPr>
        <p:spPr/>
        <p:txBody>
          <a:bodyPr/>
          <a:lstStyle/>
          <a:p>
            <a:fld id="{999E7163-C2D0-4C97-9C56-8B38934D15A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17</a:t>
            </a:fld>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959091" cy="483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16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US" dirty="0" smtClean="0"/>
              <a:t>All modes other than USER are privileged. </a:t>
            </a:r>
          </a:p>
          <a:p>
            <a:r>
              <a:rPr lang="en-US" dirty="0" smtClean="0"/>
              <a:t>These have full access to system resources and can move freely. </a:t>
            </a:r>
          </a:p>
          <a:p>
            <a:r>
              <a:rPr lang="en-US" dirty="0" smtClean="0"/>
              <a:t>Exception modes are also there. (5, see in next slide). Happens when there is an exception. </a:t>
            </a:r>
          </a:p>
          <a:p>
            <a:r>
              <a:rPr lang="en-US" dirty="0" smtClean="0"/>
              <a:t>System mode – Like user mode. But, privileged. </a:t>
            </a:r>
          </a:p>
          <a:p>
            <a:pPr lvl="1"/>
            <a:r>
              <a:rPr lang="en-US" dirty="0" smtClean="0"/>
              <a:t>For operating system tasks. </a:t>
            </a:r>
          </a:p>
          <a:p>
            <a:pPr lvl="1"/>
            <a:r>
              <a:rPr lang="en-US" dirty="0" smtClean="0"/>
              <a:t>Does not require additional registers, but needs system resources. </a:t>
            </a:r>
          </a:p>
          <a:p>
            <a:pPr lvl="1"/>
            <a:r>
              <a:rPr lang="en-US" dirty="0" smtClean="0"/>
              <a:t>So, made a privileged mode. </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18</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12" y="5229200"/>
            <a:ext cx="5040560" cy="149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80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8229600" cy="990600"/>
          </a:xfrm>
        </p:spPr>
        <p:txBody>
          <a:bodyPr/>
          <a:lstStyle/>
          <a:p>
            <a:r>
              <a:rPr lang="en-US" dirty="0" smtClean="0"/>
              <a:t>This will clarify. </a:t>
            </a:r>
            <a:endParaRPr lang="en-IN" dirty="0"/>
          </a:p>
        </p:txBody>
      </p:sp>
      <p:sp>
        <p:nvSpPr>
          <p:cNvPr id="4" name="Date Placeholder 3"/>
          <p:cNvSpPr>
            <a:spLocks noGrp="1"/>
          </p:cNvSpPr>
          <p:nvPr>
            <p:ph type="dt" sz="half" idx="10"/>
          </p:nvPr>
        </p:nvSpPr>
        <p:spPr/>
        <p:txBody>
          <a:bodyPr/>
          <a:lstStyle/>
          <a:p>
            <a:fld id="{8DDA2954-67C3-4AB0-BF07-64D085847F1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19</a:t>
            </a:fld>
            <a:endParaRPr lang="en-IN"/>
          </a:p>
        </p:txBody>
      </p:sp>
      <p:pic>
        <p:nvPicPr>
          <p:cNvPr id="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709" t="2887" r="14563"/>
          <a:stretch>
            <a:fillRect/>
          </a:stretch>
        </p:blipFill>
        <p:spPr bwMode="auto">
          <a:xfrm>
            <a:off x="0" y="980728"/>
            <a:ext cx="8964488"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70253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dirty="0" smtClean="0"/>
              <a:t>Agenda.</a:t>
            </a:r>
            <a:endParaRPr lang="en-IN" dirty="0"/>
          </a:p>
        </p:txBody>
      </p:sp>
      <p:sp>
        <p:nvSpPr>
          <p:cNvPr id="3" name="Content Placeholder 2"/>
          <p:cNvSpPr>
            <a:spLocks noGrp="1"/>
          </p:cNvSpPr>
          <p:nvPr>
            <p:ph idx="1"/>
          </p:nvPr>
        </p:nvSpPr>
        <p:spPr/>
        <p:txBody>
          <a:bodyPr/>
          <a:lstStyle/>
          <a:p>
            <a:r>
              <a:rPr lang="en-US" dirty="0" smtClean="0"/>
              <a:t>Features and Basics</a:t>
            </a:r>
          </a:p>
          <a:p>
            <a:r>
              <a:rPr lang="en-US" dirty="0" smtClean="0"/>
              <a:t>Architecture.  </a:t>
            </a:r>
          </a:p>
          <a:p>
            <a:r>
              <a:rPr lang="en-US" dirty="0" smtClean="0"/>
              <a:t>Programming Model. </a:t>
            </a:r>
          </a:p>
          <a:p>
            <a:r>
              <a:rPr lang="en-US" dirty="0" smtClean="0"/>
              <a:t>Instruction Set.  </a:t>
            </a:r>
          </a:p>
          <a:p>
            <a:r>
              <a:rPr lang="en-US" dirty="0" smtClean="0"/>
              <a:t>Thumb Mode.</a:t>
            </a:r>
          </a:p>
          <a:p>
            <a:r>
              <a:rPr lang="en-US" dirty="0" smtClean="0"/>
              <a:t>Few Sample Codes.  </a:t>
            </a:r>
          </a:p>
          <a:p>
            <a:endParaRPr lang="en-US" dirty="0" smtClean="0"/>
          </a:p>
          <a:p>
            <a:pPr marL="0" indent="0">
              <a:buNone/>
            </a:pPr>
            <a:endParaRPr lang="en-IN" dirty="0"/>
          </a:p>
        </p:txBody>
      </p:sp>
      <p:sp>
        <p:nvSpPr>
          <p:cNvPr id="4" name="Date Placeholder 3"/>
          <p:cNvSpPr>
            <a:spLocks noGrp="1"/>
          </p:cNvSpPr>
          <p:nvPr>
            <p:ph type="dt" sz="half" idx="10"/>
          </p:nvPr>
        </p:nvSpPr>
        <p:spPr/>
        <p:txBody>
          <a:bodyPr/>
          <a:lstStyle/>
          <a:p>
            <a:fld id="{E0CDE9B8-B9F0-476A-85F1-081EC97974F0}"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2</a:t>
            </a:fld>
            <a:endParaRPr lang="en-IN"/>
          </a:p>
        </p:txBody>
      </p:sp>
    </p:spTree>
    <p:extLst>
      <p:ext uri="{BB962C8B-B14F-4D97-AF65-F5344CB8AC3E}">
        <p14:creationId xmlns:p14="http://schemas.microsoft.com/office/powerpoint/2010/main" val="3431949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Modes</a:t>
            </a:r>
            <a:endParaRPr lang="en-IN" dirty="0"/>
          </a:p>
        </p:txBody>
      </p:sp>
      <p:sp>
        <p:nvSpPr>
          <p:cNvPr id="3" name="Content Placeholder 2"/>
          <p:cNvSpPr>
            <a:spLocks noGrp="1"/>
          </p:cNvSpPr>
          <p:nvPr>
            <p:ph idx="1"/>
          </p:nvPr>
        </p:nvSpPr>
        <p:spPr/>
        <p:txBody>
          <a:bodyPr/>
          <a:lstStyle/>
          <a:p>
            <a:r>
              <a:rPr lang="en-IN" dirty="0"/>
              <a:t>When an exception occurs, the CPU will change modes and the PC be forced to an </a:t>
            </a:r>
            <a:r>
              <a:rPr lang="en-IN" dirty="0" smtClean="0"/>
              <a:t> exception </a:t>
            </a:r>
            <a:r>
              <a:rPr lang="en-IN" dirty="0"/>
              <a:t>vector. The vector table starts from </a:t>
            </a:r>
            <a:r>
              <a:rPr lang="en-IN" dirty="0" smtClean="0"/>
              <a:t>address </a:t>
            </a:r>
            <a:r>
              <a:rPr lang="en-IN" dirty="0"/>
              <a:t>zero with the </a:t>
            </a:r>
            <a:r>
              <a:rPr lang="en-IN" dirty="0" smtClean="0"/>
              <a:t>reset </a:t>
            </a:r>
            <a:r>
              <a:rPr lang="en-IN" dirty="0"/>
              <a:t>vector and then has </a:t>
            </a:r>
            <a:r>
              <a:rPr lang="en-IN" dirty="0" smtClean="0"/>
              <a:t>an </a:t>
            </a:r>
            <a:r>
              <a:rPr lang="en-IN" dirty="0"/>
              <a:t>exception vector every four bytes. </a:t>
            </a:r>
          </a:p>
          <a:p>
            <a:endParaRPr lang="en-IN" dirty="0"/>
          </a:p>
        </p:txBody>
      </p:sp>
      <p:sp>
        <p:nvSpPr>
          <p:cNvPr id="4" name="Date Placeholder 3"/>
          <p:cNvSpPr>
            <a:spLocks noGrp="1"/>
          </p:cNvSpPr>
          <p:nvPr>
            <p:ph type="dt" sz="half" idx="10"/>
          </p:nvPr>
        </p:nvSpPr>
        <p:spPr/>
        <p:txBody>
          <a:bodyPr/>
          <a:lstStyle/>
          <a:p>
            <a:fld id="{08E9EF43-1A77-45BD-B109-F995D0D46614}"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20</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3" y="3429000"/>
            <a:ext cx="9116390"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3" y="3440852"/>
            <a:ext cx="5520906" cy="281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03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IN" dirty="0"/>
              <a:t>There is a gap in the vector table because there is a missing vector at 0x00000014. </a:t>
            </a:r>
            <a:endParaRPr lang="en-IN" dirty="0" smtClean="0"/>
          </a:p>
          <a:p>
            <a:r>
              <a:rPr lang="en-IN" dirty="0" smtClean="0"/>
              <a:t>This  location </a:t>
            </a:r>
            <a:r>
              <a:rPr lang="en-IN" dirty="0"/>
              <a:t>was used on an earlier ARM </a:t>
            </a:r>
            <a:r>
              <a:rPr lang="en-IN" dirty="0" smtClean="0"/>
              <a:t>architecture </a:t>
            </a:r>
            <a:r>
              <a:rPr lang="en-IN" dirty="0"/>
              <a:t>and has been preserved on ARM7 to </a:t>
            </a:r>
            <a:r>
              <a:rPr lang="en-IN" dirty="0" smtClean="0"/>
              <a:t>ensure </a:t>
            </a:r>
            <a:r>
              <a:rPr lang="en-IN" dirty="0"/>
              <a:t>software compatibility between </a:t>
            </a:r>
            <a:r>
              <a:rPr lang="en-IN" dirty="0" smtClean="0"/>
              <a:t>different </a:t>
            </a:r>
            <a:r>
              <a:rPr lang="en-IN" dirty="0"/>
              <a:t>ARM architectures. </a:t>
            </a:r>
            <a:endParaRPr lang="en-IN" dirty="0" smtClean="0"/>
          </a:p>
          <a:p>
            <a:endParaRPr lang="en-IN" dirty="0"/>
          </a:p>
          <a:p>
            <a:endParaRPr lang="en-IN" dirty="0"/>
          </a:p>
        </p:txBody>
      </p:sp>
      <p:sp>
        <p:nvSpPr>
          <p:cNvPr id="4" name="Date Placeholder 3"/>
          <p:cNvSpPr>
            <a:spLocks noGrp="1"/>
          </p:cNvSpPr>
          <p:nvPr>
            <p:ph type="dt" sz="half" idx="10"/>
          </p:nvPr>
        </p:nvSpPr>
        <p:spPr/>
        <p:txBody>
          <a:bodyPr/>
          <a:lstStyle/>
          <a:p>
            <a:fld id="{B460D24C-C0EE-4ADD-91FA-E3EA83CD6C9D}"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21</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89040"/>
            <a:ext cx="7697713"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233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ARM Architecture</a:t>
            </a:r>
          </a:p>
        </p:txBody>
      </p:sp>
      <p:sp>
        <p:nvSpPr>
          <p:cNvPr id="3" name="Content Placeholder 2"/>
          <p:cNvSpPr>
            <a:spLocks noGrp="1"/>
          </p:cNvSpPr>
          <p:nvPr>
            <p:ph idx="1"/>
          </p:nvPr>
        </p:nvSpPr>
        <p:spPr>
          <a:xfrm>
            <a:off x="395536" y="1433016"/>
            <a:ext cx="8232923" cy="5199797"/>
          </a:xfrm>
        </p:spPr>
        <p:txBody>
          <a:bodyPr>
            <a:normAutofit fontScale="92500" lnSpcReduction="10000"/>
          </a:bodyPr>
          <a:lstStyle/>
          <a:p>
            <a:pPr algn="just"/>
            <a:r>
              <a:rPr lang="en-US" dirty="0"/>
              <a:t>Any architecture is not only characterized by its data path, but also by its control path. </a:t>
            </a:r>
            <a:endParaRPr lang="en-US" dirty="0" smtClean="0"/>
          </a:p>
          <a:p>
            <a:pPr algn="just"/>
            <a:r>
              <a:rPr lang="en-US" b="1" dirty="0" smtClean="0"/>
              <a:t>This </a:t>
            </a:r>
            <a:r>
              <a:rPr lang="en-US" b="1" dirty="0"/>
              <a:t>data path is organized in such a way that the operands are not directly fetched from memory, and a basic feature of RISC is that operands get fetched from registers and not from memory. </a:t>
            </a:r>
            <a:r>
              <a:rPr lang="en-US" b="1" dirty="0" smtClean="0"/>
              <a:t> </a:t>
            </a:r>
            <a:endParaRPr lang="en-US" b="1" dirty="0"/>
          </a:p>
          <a:p>
            <a:pPr algn="just"/>
            <a:r>
              <a:rPr lang="en-US" b="1" dirty="0"/>
              <a:t>Instructions typically use two source registers and single result/destination register</a:t>
            </a:r>
            <a:r>
              <a:rPr lang="en-US" dirty="0"/>
              <a:t>. </a:t>
            </a:r>
            <a:endParaRPr lang="en-US" dirty="0" smtClean="0"/>
          </a:p>
          <a:p>
            <a:pPr algn="just"/>
            <a:r>
              <a:rPr lang="en-US" b="1" dirty="0" smtClean="0"/>
              <a:t>The </a:t>
            </a:r>
            <a:r>
              <a:rPr lang="en-US" b="1" dirty="0"/>
              <a:t>more interesting facts are the presence of the ’barrel shifter’ and the ‘increment/decrement’ logic. </a:t>
            </a:r>
            <a:endParaRPr lang="en-US" b="1" dirty="0" smtClean="0"/>
          </a:p>
          <a:p>
            <a:pPr lvl="1" algn="just"/>
            <a:r>
              <a:rPr lang="en-US" dirty="0" smtClean="0"/>
              <a:t>The </a:t>
            </a:r>
            <a:r>
              <a:rPr lang="en-US" b="1" dirty="0"/>
              <a:t>barrel shifter </a:t>
            </a:r>
            <a:r>
              <a:rPr lang="en-US" dirty="0"/>
              <a:t>on the data path can preprocess the data before it enters the ALU. </a:t>
            </a:r>
            <a:endParaRPr lang="en-US" dirty="0" smtClean="0"/>
          </a:p>
          <a:p>
            <a:pPr lvl="1" algn="just"/>
            <a:r>
              <a:rPr lang="en-US" b="1" dirty="0" smtClean="0"/>
              <a:t>It </a:t>
            </a:r>
            <a:r>
              <a:rPr lang="en-US" b="1" dirty="0"/>
              <a:t>is basically a combinational circuit that can shift a data bit to the left or to the right by an arbitrary number of positions in the same cycle itself</a:t>
            </a:r>
            <a:r>
              <a:rPr lang="en-US" b="1" dirty="0" smtClean="0"/>
              <a:t>. (This feature is not supported in many of the other processors) </a:t>
            </a:r>
            <a:r>
              <a:rPr lang="en-US" dirty="0" smtClean="0"/>
              <a:t> </a:t>
            </a:r>
            <a:endParaRPr lang="en-US" dirty="0"/>
          </a:p>
          <a:p>
            <a:pPr algn="just"/>
            <a:endParaRPr lang="en-US" dirty="0"/>
          </a:p>
        </p:txBody>
      </p:sp>
      <p:sp>
        <p:nvSpPr>
          <p:cNvPr id="4" name="Date Placeholder 3"/>
          <p:cNvSpPr>
            <a:spLocks noGrp="1"/>
          </p:cNvSpPr>
          <p:nvPr>
            <p:ph type="dt" sz="half" idx="10"/>
          </p:nvPr>
        </p:nvSpPr>
        <p:spPr/>
        <p:txBody>
          <a:bodyPr/>
          <a:lstStyle/>
          <a:p>
            <a:fld id="{B6B66EDB-BFC3-4175-8110-DD0B193B4077}" type="datetime1">
              <a:rPr lang="en-US" smtClean="0"/>
              <a:t>3/31/2018</a:t>
            </a:fld>
            <a:endParaRPr lang="en-US"/>
          </a:p>
        </p:txBody>
      </p:sp>
      <p:sp>
        <p:nvSpPr>
          <p:cNvPr id="5" name="Footer Placeholder 4"/>
          <p:cNvSpPr>
            <a:spLocks noGrp="1"/>
          </p:cNvSpPr>
          <p:nvPr>
            <p:ph type="ftr" sz="quarter" idx="11"/>
          </p:nvPr>
        </p:nvSpPr>
        <p:spPr/>
        <p:txBody>
          <a:bodyPr/>
          <a:lstStyle/>
          <a:p>
            <a:r>
              <a:rPr lang="en-US" smtClean="0"/>
              <a:t>ARM by Shriram</a:t>
            </a:r>
            <a:endParaRPr lang="en-US"/>
          </a:p>
        </p:txBody>
      </p:sp>
      <p:sp>
        <p:nvSpPr>
          <p:cNvPr id="6" name="Slide Number Placeholder 5"/>
          <p:cNvSpPr>
            <a:spLocks noGrp="1"/>
          </p:cNvSpPr>
          <p:nvPr>
            <p:ph type="sldNum" sz="quarter" idx="12"/>
          </p:nvPr>
        </p:nvSpPr>
        <p:spPr/>
        <p:txBody>
          <a:bodyPr/>
          <a:lstStyle/>
          <a:p>
            <a:fld id="{3A56ECCB-BB9B-43C6-B04D-70FAF72E9D1A}" type="slidenum">
              <a:rPr lang="en-US" smtClean="0"/>
              <a:t>22</a:t>
            </a:fld>
            <a:endParaRPr lang="en-US"/>
          </a:p>
        </p:txBody>
      </p:sp>
    </p:spTree>
    <p:extLst>
      <p:ext uri="{BB962C8B-B14F-4D97-AF65-F5344CB8AC3E}">
        <p14:creationId xmlns:p14="http://schemas.microsoft.com/office/powerpoint/2010/main" val="1082194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592" y="152125"/>
            <a:ext cx="6683765" cy="1280890"/>
          </a:xfrm>
        </p:spPr>
        <p:txBody>
          <a:bodyPr/>
          <a:lstStyle/>
          <a:p>
            <a:r>
              <a:rPr lang="en-US" dirty="0" smtClean="0"/>
              <a:t>Contd.,</a:t>
            </a:r>
            <a:endParaRPr lang="en-US" dirty="0"/>
          </a:p>
        </p:txBody>
      </p:sp>
      <p:sp>
        <p:nvSpPr>
          <p:cNvPr id="3" name="Content Placeholder 2"/>
          <p:cNvSpPr>
            <a:spLocks noGrp="1"/>
          </p:cNvSpPr>
          <p:nvPr>
            <p:ph idx="1"/>
          </p:nvPr>
        </p:nvSpPr>
        <p:spPr>
          <a:xfrm>
            <a:off x="251520" y="1124744"/>
            <a:ext cx="8622937" cy="5581935"/>
          </a:xfrm>
        </p:spPr>
        <p:txBody>
          <a:bodyPr>
            <a:normAutofit/>
          </a:bodyPr>
          <a:lstStyle/>
          <a:p>
            <a:r>
              <a:rPr lang="en-US" sz="2400" dirty="0" smtClean="0"/>
              <a:t>In classical shift register, the </a:t>
            </a:r>
            <a:r>
              <a:rPr lang="en-US" sz="2400" dirty="0"/>
              <a:t>number of shifts requires an equivalent number of clocks because, the shifting takes place based on clocks</a:t>
            </a:r>
            <a:r>
              <a:rPr lang="en-US" sz="2400" dirty="0" smtClean="0"/>
              <a:t>. </a:t>
            </a:r>
          </a:p>
          <a:p>
            <a:r>
              <a:rPr lang="en-US" sz="2400" dirty="0" smtClean="0">
                <a:solidFill>
                  <a:srgbClr val="FF0000"/>
                </a:solidFill>
              </a:rPr>
              <a:t>In </a:t>
            </a:r>
            <a:r>
              <a:rPr lang="en-US" sz="2400" dirty="0">
                <a:solidFill>
                  <a:srgbClr val="FF0000"/>
                </a:solidFill>
              </a:rPr>
              <a:t>barrel </a:t>
            </a:r>
            <a:r>
              <a:rPr lang="en-US" sz="2400" dirty="0" smtClean="0">
                <a:solidFill>
                  <a:srgbClr val="FF0000"/>
                </a:solidFill>
              </a:rPr>
              <a:t>shifter, Combinational </a:t>
            </a:r>
            <a:r>
              <a:rPr lang="en-US" sz="2400" dirty="0">
                <a:solidFill>
                  <a:srgbClr val="FF0000"/>
                </a:solidFill>
              </a:rPr>
              <a:t>circuit </a:t>
            </a:r>
            <a:r>
              <a:rPr lang="en-US" sz="2400" dirty="0" smtClean="0">
                <a:solidFill>
                  <a:srgbClr val="FF0000"/>
                </a:solidFill>
              </a:rPr>
              <a:t>is used, where </a:t>
            </a:r>
            <a:r>
              <a:rPr lang="en-US" sz="2400" dirty="0">
                <a:solidFill>
                  <a:srgbClr val="FF0000"/>
                </a:solidFill>
              </a:rPr>
              <a:t>the shifting takes place in a single attempt itself. </a:t>
            </a:r>
            <a:endParaRPr lang="en-US" sz="2400" dirty="0" smtClean="0">
              <a:solidFill>
                <a:srgbClr val="FF0000"/>
              </a:solidFill>
            </a:endParaRPr>
          </a:p>
          <a:p>
            <a:r>
              <a:rPr lang="en-US" sz="2400" b="1" dirty="0" smtClean="0"/>
              <a:t>In </a:t>
            </a:r>
            <a:r>
              <a:rPr lang="en-US" sz="2400" b="1" dirty="0"/>
              <a:t>fact, the shift takes place in the same instruction itself. This is a very basic enhancement present in the ARM data path</a:t>
            </a:r>
            <a:r>
              <a:rPr lang="en-US" sz="2400" b="1" dirty="0" smtClean="0"/>
              <a:t>.</a:t>
            </a:r>
          </a:p>
          <a:p>
            <a:r>
              <a:rPr lang="en-US" sz="2400" dirty="0"/>
              <a:t>The other interesting feature is the </a:t>
            </a:r>
            <a:r>
              <a:rPr lang="en-US" sz="2400" b="1" dirty="0"/>
              <a:t>increment and decrement logic which can operate on the registers that are independent of the ALU</a:t>
            </a:r>
            <a:r>
              <a:rPr lang="en-US" sz="2400" dirty="0"/>
              <a:t>. </a:t>
            </a:r>
            <a:endParaRPr lang="en-US" sz="2400" dirty="0" smtClean="0"/>
          </a:p>
          <a:p>
            <a:pPr lvl="1"/>
            <a:r>
              <a:rPr lang="en-US" sz="2000" dirty="0" smtClean="0"/>
              <a:t>This </a:t>
            </a:r>
            <a:r>
              <a:rPr lang="en-US" sz="2000" dirty="0"/>
              <a:t>facilitates the implementation of </a:t>
            </a:r>
            <a:r>
              <a:rPr lang="en-US" sz="2000" b="1" dirty="0"/>
              <a:t>auto-increment and auto-decrement</a:t>
            </a:r>
            <a:r>
              <a:rPr lang="en-US" sz="2000" dirty="0"/>
              <a:t> features in the ARM, where it is used for movement of blocks of data between the memory and registers.</a:t>
            </a:r>
          </a:p>
          <a:p>
            <a:endParaRPr lang="en-US" b="1" dirty="0"/>
          </a:p>
          <a:p>
            <a:endParaRPr lang="en-US" dirty="0"/>
          </a:p>
        </p:txBody>
      </p:sp>
      <p:sp>
        <p:nvSpPr>
          <p:cNvPr id="4" name="Date Placeholder 3"/>
          <p:cNvSpPr>
            <a:spLocks noGrp="1"/>
          </p:cNvSpPr>
          <p:nvPr>
            <p:ph type="dt" sz="half" idx="10"/>
          </p:nvPr>
        </p:nvSpPr>
        <p:spPr/>
        <p:txBody>
          <a:bodyPr/>
          <a:lstStyle/>
          <a:p>
            <a:fld id="{DC7664CC-3E51-40D4-9625-1F309E407CC5}" type="datetime1">
              <a:rPr lang="en-US" smtClean="0"/>
              <a:t>3/31/2018</a:t>
            </a:fld>
            <a:endParaRPr lang="en-US"/>
          </a:p>
        </p:txBody>
      </p:sp>
      <p:sp>
        <p:nvSpPr>
          <p:cNvPr id="5" name="Footer Placeholder 4"/>
          <p:cNvSpPr>
            <a:spLocks noGrp="1"/>
          </p:cNvSpPr>
          <p:nvPr>
            <p:ph type="ftr" sz="quarter" idx="11"/>
          </p:nvPr>
        </p:nvSpPr>
        <p:spPr/>
        <p:txBody>
          <a:bodyPr/>
          <a:lstStyle/>
          <a:p>
            <a:r>
              <a:rPr lang="en-US" smtClean="0"/>
              <a:t>ARM by Shriram</a:t>
            </a:r>
            <a:endParaRPr lang="en-US"/>
          </a:p>
        </p:txBody>
      </p:sp>
      <p:sp>
        <p:nvSpPr>
          <p:cNvPr id="6" name="Slide Number Placeholder 5"/>
          <p:cNvSpPr>
            <a:spLocks noGrp="1"/>
          </p:cNvSpPr>
          <p:nvPr>
            <p:ph type="sldNum" sz="quarter" idx="12"/>
          </p:nvPr>
        </p:nvSpPr>
        <p:spPr/>
        <p:txBody>
          <a:bodyPr/>
          <a:lstStyle/>
          <a:p>
            <a:fld id="{3A56ECCB-BB9B-43C6-B04D-70FAF72E9D1A}" type="slidenum">
              <a:rPr lang="en-US" smtClean="0"/>
              <a:t>23</a:t>
            </a:fld>
            <a:endParaRPr lang="en-US"/>
          </a:p>
        </p:txBody>
      </p:sp>
    </p:spTree>
    <p:extLst>
      <p:ext uri="{BB962C8B-B14F-4D97-AF65-F5344CB8AC3E}">
        <p14:creationId xmlns:p14="http://schemas.microsoft.com/office/powerpoint/2010/main" val="363149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03" y="476672"/>
            <a:ext cx="8867328" cy="759296"/>
          </a:xfrm>
        </p:spPr>
        <p:txBody>
          <a:bodyPr>
            <a:normAutofit fontScale="90000"/>
          </a:bodyPr>
          <a:lstStyle/>
          <a:p>
            <a:r>
              <a:rPr lang="en-US" b="1" dirty="0"/>
              <a:t>ARM organization core data flow model</a:t>
            </a:r>
            <a:br>
              <a:rPr lang="en-US" b="1" dirty="0"/>
            </a:b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1"/>
            <a:ext cx="8568952" cy="533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6167045"/>
            <a:ext cx="9022831" cy="646331"/>
          </a:xfrm>
          <a:prstGeom prst="rect">
            <a:avLst/>
          </a:prstGeom>
        </p:spPr>
        <p:txBody>
          <a:bodyPr wrap="square">
            <a:spAutoFit/>
          </a:bodyPr>
          <a:lstStyle/>
          <a:p>
            <a:pPr algn="just"/>
            <a:r>
              <a:rPr lang="en-US" b="1" dirty="0" smtClean="0">
                <a:effectLst/>
                <a:latin typeface="Arial" pitchFamily="34" charset="0"/>
                <a:ea typeface="Calibri" panose="020F0502020204030204" pitchFamily="34" charset="0"/>
                <a:cs typeface="Arial" pitchFamily="34" charset="0"/>
              </a:rPr>
              <a:t>The arrows represent the direction of data flow, and the lines represent the buses and the boxes represent either a storage unit or an operation unit.  </a:t>
            </a:r>
            <a:endParaRPr lang="en-US" b="1" dirty="0">
              <a:latin typeface="Arial" pitchFamily="34" charset="0"/>
              <a:cs typeface="Arial" pitchFamily="34" charset="0"/>
            </a:endParaRPr>
          </a:p>
        </p:txBody>
      </p:sp>
      <p:sp>
        <p:nvSpPr>
          <p:cNvPr id="5" name="Date Placeholder 4"/>
          <p:cNvSpPr>
            <a:spLocks noGrp="1"/>
          </p:cNvSpPr>
          <p:nvPr>
            <p:ph type="dt" sz="half" idx="10"/>
          </p:nvPr>
        </p:nvSpPr>
        <p:spPr/>
        <p:txBody>
          <a:bodyPr/>
          <a:lstStyle/>
          <a:p>
            <a:fld id="{C6C4CE68-6EF1-4559-B0B2-1754C2D1A5D6}" type="datetime1">
              <a:rPr lang="en-US" smtClean="0"/>
              <a:t>3/31/2018</a:t>
            </a:fld>
            <a:endParaRPr lang="en-US"/>
          </a:p>
        </p:txBody>
      </p:sp>
      <p:sp>
        <p:nvSpPr>
          <p:cNvPr id="6" name="Footer Placeholder 5"/>
          <p:cNvSpPr>
            <a:spLocks noGrp="1"/>
          </p:cNvSpPr>
          <p:nvPr>
            <p:ph type="ftr" sz="quarter" idx="11"/>
          </p:nvPr>
        </p:nvSpPr>
        <p:spPr/>
        <p:txBody>
          <a:bodyPr/>
          <a:lstStyle/>
          <a:p>
            <a:r>
              <a:rPr lang="en-US" smtClean="0"/>
              <a:t>ARM by Shriram</a:t>
            </a:r>
            <a:endParaRPr lang="en-US" dirty="0"/>
          </a:p>
        </p:txBody>
      </p:sp>
      <p:sp>
        <p:nvSpPr>
          <p:cNvPr id="7" name="Slide Number Placeholder 6"/>
          <p:cNvSpPr>
            <a:spLocks noGrp="1"/>
          </p:cNvSpPr>
          <p:nvPr>
            <p:ph type="sldNum" sz="quarter" idx="12"/>
          </p:nvPr>
        </p:nvSpPr>
        <p:spPr/>
        <p:txBody>
          <a:bodyPr/>
          <a:lstStyle/>
          <a:p>
            <a:fld id="{3A56ECCB-BB9B-43C6-B04D-70FAF72E9D1A}" type="slidenum">
              <a:rPr lang="en-US" smtClean="0"/>
              <a:t>24</a:t>
            </a:fld>
            <a:endParaRPr lang="en-US"/>
          </a:p>
        </p:txBody>
      </p:sp>
    </p:spTree>
    <p:extLst>
      <p:ext uri="{BB962C8B-B14F-4D97-AF65-F5344CB8AC3E}">
        <p14:creationId xmlns:p14="http://schemas.microsoft.com/office/powerpoint/2010/main" val="2921796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838" y="624110"/>
            <a:ext cx="6683765" cy="1280890"/>
          </a:xfrm>
        </p:spPr>
        <p:txBody>
          <a:bodyPr>
            <a:normAutofit fontScale="90000"/>
          </a:bodyPr>
          <a:lstStyle/>
          <a:p>
            <a:r>
              <a:rPr lang="en-US" b="1" dirty="0"/>
              <a:t>ARM organization core data flow model</a:t>
            </a:r>
            <a:br>
              <a:rPr lang="en-US" b="1" dirty="0"/>
            </a:b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00" y="1730150"/>
            <a:ext cx="4689547" cy="488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158854" y="1371125"/>
            <a:ext cx="3730751" cy="369332"/>
          </a:xfrm>
          <a:prstGeom prst="rect">
            <a:avLst/>
          </a:prstGeom>
        </p:spPr>
        <p:txBody>
          <a:bodyPr wrap="square">
            <a:spAutoFit/>
          </a:bodyPr>
          <a:lstStyle/>
          <a:p>
            <a:pPr marL="285750" indent="-285750" algn="just">
              <a:buFont typeface="Arial" panose="020B0604020202020204" pitchFamily="34" charset="0"/>
              <a:buChar char="•"/>
            </a:pPr>
            <a:endParaRPr lang="en-US" dirty="0"/>
          </a:p>
        </p:txBody>
      </p:sp>
      <p:sp>
        <p:nvSpPr>
          <p:cNvPr id="5" name="Date Placeholder 4"/>
          <p:cNvSpPr>
            <a:spLocks noGrp="1"/>
          </p:cNvSpPr>
          <p:nvPr>
            <p:ph type="dt" sz="half" idx="10"/>
          </p:nvPr>
        </p:nvSpPr>
        <p:spPr/>
        <p:txBody>
          <a:bodyPr/>
          <a:lstStyle/>
          <a:p>
            <a:fld id="{9B48032E-0547-40C6-8A86-98B47BE46C95}" type="datetime1">
              <a:rPr lang="en-US" smtClean="0"/>
              <a:t>3/31/2018</a:t>
            </a:fld>
            <a:endParaRPr lang="en-US"/>
          </a:p>
        </p:txBody>
      </p:sp>
      <p:sp>
        <p:nvSpPr>
          <p:cNvPr id="6" name="Footer Placeholder 5"/>
          <p:cNvSpPr>
            <a:spLocks noGrp="1"/>
          </p:cNvSpPr>
          <p:nvPr>
            <p:ph type="ftr" sz="quarter" idx="11"/>
          </p:nvPr>
        </p:nvSpPr>
        <p:spPr/>
        <p:txBody>
          <a:bodyPr/>
          <a:lstStyle/>
          <a:p>
            <a:r>
              <a:rPr lang="en-US" smtClean="0"/>
              <a:t>ARM by Shriram</a:t>
            </a:r>
            <a:endParaRPr lang="en-US"/>
          </a:p>
        </p:txBody>
      </p:sp>
      <p:sp>
        <p:nvSpPr>
          <p:cNvPr id="7" name="Slide Number Placeholder 6"/>
          <p:cNvSpPr>
            <a:spLocks noGrp="1"/>
          </p:cNvSpPr>
          <p:nvPr>
            <p:ph type="sldNum" sz="quarter" idx="12"/>
          </p:nvPr>
        </p:nvSpPr>
        <p:spPr/>
        <p:txBody>
          <a:bodyPr/>
          <a:lstStyle/>
          <a:p>
            <a:fld id="{3A56ECCB-BB9B-43C6-B04D-70FAF72E9D1A}" type="slidenum">
              <a:rPr lang="en-US" smtClean="0"/>
              <a:t>25</a:t>
            </a:fld>
            <a:endParaRPr lang="en-US"/>
          </a:p>
        </p:txBody>
      </p:sp>
      <p:sp>
        <p:nvSpPr>
          <p:cNvPr id="10" name="Rectangle 9"/>
          <p:cNvSpPr/>
          <p:nvPr/>
        </p:nvSpPr>
        <p:spPr>
          <a:xfrm>
            <a:off x="5140059" y="2051318"/>
            <a:ext cx="3749458" cy="4247317"/>
          </a:xfrm>
          <a:prstGeom prst="rect">
            <a:avLst/>
          </a:prstGeom>
        </p:spPr>
        <p:txBody>
          <a:bodyPr wrap="square">
            <a:spAutoFit/>
          </a:bodyPr>
          <a:lstStyle/>
          <a:p>
            <a:pPr lvl="0" algn="just">
              <a:spcBef>
                <a:spcPts val="0"/>
              </a:spcBef>
              <a:spcAft>
                <a:spcPts val="0"/>
              </a:spcAft>
            </a:pPr>
            <a:r>
              <a:rPr lang="en-US" b="1" u="sng" dirty="0" smtClean="0">
                <a:effectLst/>
                <a:latin typeface="Arial" panose="020B0604020202020204" pitchFamily="34" charset="0"/>
              </a:rPr>
              <a:t>Instruction decoder: </a:t>
            </a:r>
            <a:endParaRPr lang="en-US" dirty="0" smtClean="0">
              <a:effectLst/>
            </a:endParaRPr>
          </a:p>
          <a:p>
            <a:pPr marL="742950" indent="-285750" algn="just">
              <a:buFont typeface="Arial" panose="020B0604020202020204" pitchFamily="34" charset="0"/>
              <a:buChar char="•"/>
            </a:pPr>
            <a:r>
              <a:rPr lang="en-US" dirty="0" smtClean="0">
                <a:effectLst/>
                <a:latin typeface="Arial" panose="020B0604020202020204" pitchFamily="34" charset="0"/>
              </a:rPr>
              <a:t>It decodes the instruction before execution is carried out. </a:t>
            </a:r>
            <a:endParaRPr lang="en-US" dirty="0">
              <a:latin typeface="Arial" panose="020B0604020202020204" pitchFamily="34" charset="0"/>
            </a:endParaRPr>
          </a:p>
          <a:p>
            <a:pPr marL="742950" indent="-285750" algn="just">
              <a:buFont typeface="Arial" panose="020B0604020202020204" pitchFamily="34" charset="0"/>
              <a:buChar char="•"/>
            </a:pPr>
            <a:r>
              <a:rPr lang="en-US" dirty="0" smtClean="0">
                <a:effectLst/>
                <a:latin typeface="Arial" panose="020B0604020202020204" pitchFamily="34" charset="0"/>
              </a:rPr>
              <a:t>There are three kinds of instruction set supported in ARM core. </a:t>
            </a:r>
          </a:p>
          <a:p>
            <a:pPr marL="742950" indent="-285750" algn="just">
              <a:buFont typeface="Arial" panose="020B0604020202020204" pitchFamily="34" charset="0"/>
              <a:buChar char="•"/>
            </a:pPr>
            <a:r>
              <a:rPr lang="en-US" dirty="0" smtClean="0">
                <a:effectLst/>
                <a:latin typeface="Arial" panose="020B0604020202020204" pitchFamily="34" charset="0"/>
              </a:rPr>
              <a:t>They can be </a:t>
            </a:r>
            <a:r>
              <a:rPr lang="en-US" b="1" dirty="0" smtClean="0">
                <a:effectLst/>
                <a:latin typeface="Arial" panose="020B0604020202020204" pitchFamily="34" charset="0"/>
              </a:rPr>
              <a:t>ARM instruction set; </a:t>
            </a:r>
            <a:r>
              <a:rPr lang="en-US" b="1" dirty="0" err="1" smtClean="0">
                <a:effectLst/>
                <a:latin typeface="Arial" panose="020B0604020202020204" pitchFamily="34" charset="0"/>
              </a:rPr>
              <a:t>Jazelle</a:t>
            </a:r>
            <a:r>
              <a:rPr lang="en-US" b="1" dirty="0" smtClean="0">
                <a:effectLst/>
                <a:latin typeface="Arial" panose="020B0604020202020204" pitchFamily="34" charset="0"/>
              </a:rPr>
              <a:t> Instruction set and THUMB instruction set</a:t>
            </a:r>
            <a:r>
              <a:rPr lang="en-US" dirty="0" smtClean="0">
                <a:effectLst/>
                <a:latin typeface="Arial" panose="020B0604020202020204" pitchFamily="34" charset="0"/>
              </a:rPr>
              <a:t>. </a:t>
            </a:r>
          </a:p>
          <a:p>
            <a:pPr marL="742950" indent="-285750" algn="just">
              <a:buFont typeface="Arial" panose="020B0604020202020204" pitchFamily="34" charset="0"/>
              <a:buChar char="•"/>
            </a:pPr>
            <a:r>
              <a:rPr lang="en-US" dirty="0" smtClean="0">
                <a:effectLst/>
                <a:latin typeface="Arial" panose="020B0604020202020204" pitchFamily="34" charset="0"/>
              </a:rPr>
              <a:t>With the CPSR one can set the operation state and accordingly instruction set can be selected. </a:t>
            </a:r>
            <a:endParaRPr lang="en-US" dirty="0">
              <a:effectLst/>
            </a:endParaRPr>
          </a:p>
        </p:txBody>
      </p:sp>
    </p:spTree>
    <p:extLst>
      <p:ext uri="{BB962C8B-B14F-4D97-AF65-F5344CB8AC3E}">
        <p14:creationId xmlns:p14="http://schemas.microsoft.com/office/powerpoint/2010/main" val="2964982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0" y="260648"/>
            <a:ext cx="5508104" cy="6597352"/>
          </a:xfrm>
        </p:spPr>
        <p:txBody>
          <a:bodyPr>
            <a:noAutofit/>
          </a:bodyPr>
          <a:lstStyle/>
          <a:p>
            <a:pPr lvl="0" algn="just"/>
            <a:r>
              <a:rPr lang="en-US" sz="1800" b="1" u="sng" dirty="0"/>
              <a:t>Load and Store architecture: </a:t>
            </a:r>
            <a:endParaRPr lang="en-US" sz="1800" dirty="0"/>
          </a:p>
          <a:p>
            <a:pPr algn="just"/>
            <a:r>
              <a:rPr lang="en-US" sz="1800" dirty="0" smtClean="0"/>
              <a:t>ARM </a:t>
            </a:r>
            <a:r>
              <a:rPr lang="en-US" sz="1800" dirty="0"/>
              <a:t>falls in the RISC category which follows the Load and Store architecture. </a:t>
            </a:r>
            <a:endParaRPr lang="en-US" sz="1800" dirty="0" smtClean="0"/>
          </a:p>
          <a:p>
            <a:pPr algn="just"/>
            <a:r>
              <a:rPr lang="en-US" sz="1800" dirty="0" smtClean="0"/>
              <a:t>Means</a:t>
            </a:r>
            <a:r>
              <a:rPr lang="en-US" sz="1800" dirty="0"/>
              <a:t>, with Load and Store architecture in place, registers will be mandatory for processing to be carried out. </a:t>
            </a:r>
            <a:endParaRPr lang="en-US" sz="1800" dirty="0" smtClean="0"/>
          </a:p>
          <a:p>
            <a:pPr algn="just"/>
            <a:r>
              <a:rPr lang="en-US" sz="1800" dirty="0" smtClean="0"/>
              <a:t>Without </a:t>
            </a:r>
            <a:r>
              <a:rPr lang="en-US" sz="1800" dirty="0"/>
              <a:t>registers one cannot do any sort of operation with ARM core. </a:t>
            </a:r>
          </a:p>
          <a:p>
            <a:pPr lvl="1" algn="just"/>
            <a:r>
              <a:rPr lang="en-US" sz="1600" b="1" dirty="0">
                <a:solidFill>
                  <a:schemeClr val="tx2">
                    <a:lumMod val="75000"/>
                  </a:schemeClr>
                </a:solidFill>
              </a:rPr>
              <a:t>ARM has 2 source registers </a:t>
            </a:r>
            <a:r>
              <a:rPr lang="en-US" sz="1600" b="1" dirty="0" err="1">
                <a:solidFill>
                  <a:schemeClr val="tx2">
                    <a:lumMod val="75000"/>
                  </a:schemeClr>
                </a:solidFill>
              </a:rPr>
              <a:t>R</a:t>
            </a:r>
            <a:r>
              <a:rPr lang="en-US" sz="1600" b="1" i="1" dirty="0" err="1">
                <a:solidFill>
                  <a:schemeClr val="tx2">
                    <a:lumMod val="75000"/>
                  </a:schemeClr>
                </a:solidFill>
              </a:rPr>
              <a:t>m</a:t>
            </a:r>
            <a:r>
              <a:rPr lang="en-US" sz="1600" b="1" dirty="0">
                <a:solidFill>
                  <a:schemeClr val="tx2">
                    <a:lumMod val="75000"/>
                  </a:schemeClr>
                </a:solidFill>
              </a:rPr>
              <a:t> and </a:t>
            </a:r>
            <a:r>
              <a:rPr lang="en-US" sz="1600" b="1" dirty="0" err="1">
                <a:solidFill>
                  <a:schemeClr val="tx2">
                    <a:lumMod val="75000"/>
                  </a:schemeClr>
                </a:solidFill>
              </a:rPr>
              <a:t>Rn</a:t>
            </a:r>
            <a:r>
              <a:rPr lang="en-US" sz="1600" b="1" dirty="0">
                <a:solidFill>
                  <a:schemeClr val="tx2">
                    <a:lumMod val="75000"/>
                  </a:schemeClr>
                </a:solidFill>
              </a:rPr>
              <a:t> and one destination register which carries the result. The destination register is named as R</a:t>
            </a:r>
            <a:r>
              <a:rPr lang="en-US" sz="1600" b="1" i="1" dirty="0">
                <a:solidFill>
                  <a:schemeClr val="tx2">
                    <a:lumMod val="75000"/>
                  </a:schemeClr>
                </a:solidFill>
              </a:rPr>
              <a:t>d. </a:t>
            </a:r>
            <a:endParaRPr lang="en-US" sz="1600" b="1" i="1" dirty="0" smtClean="0">
              <a:solidFill>
                <a:schemeClr val="tx2">
                  <a:lumMod val="75000"/>
                </a:schemeClr>
              </a:solidFill>
            </a:endParaRPr>
          </a:p>
          <a:p>
            <a:pPr lvl="1" algn="just"/>
            <a:r>
              <a:rPr lang="en-US" sz="1600" b="1" dirty="0" smtClean="0">
                <a:solidFill>
                  <a:schemeClr val="tx2">
                    <a:lumMod val="75000"/>
                  </a:schemeClr>
                </a:solidFill>
              </a:rPr>
              <a:t>A </a:t>
            </a:r>
            <a:r>
              <a:rPr lang="en-US" sz="1600" b="1" dirty="0">
                <a:solidFill>
                  <a:schemeClr val="tx2">
                    <a:lumMod val="75000"/>
                  </a:schemeClr>
                </a:solidFill>
              </a:rPr>
              <a:t>and B are the two buses that will help in reading the source operands. </a:t>
            </a:r>
            <a:endParaRPr lang="en-US" sz="1600" b="1" dirty="0" smtClean="0">
              <a:solidFill>
                <a:schemeClr val="tx2">
                  <a:lumMod val="75000"/>
                </a:schemeClr>
              </a:solidFill>
            </a:endParaRPr>
          </a:p>
          <a:p>
            <a:pPr lvl="1" algn="just"/>
            <a:r>
              <a:rPr lang="en-US" sz="1600" b="1" dirty="0" err="1" smtClean="0">
                <a:solidFill>
                  <a:schemeClr val="tx2">
                    <a:lumMod val="75000"/>
                  </a:schemeClr>
                </a:solidFill>
              </a:rPr>
              <a:t>R</a:t>
            </a:r>
            <a:r>
              <a:rPr lang="en-US" sz="1600" b="1" i="1" dirty="0" err="1" smtClean="0">
                <a:solidFill>
                  <a:schemeClr val="tx2">
                    <a:lumMod val="75000"/>
                  </a:schemeClr>
                </a:solidFill>
              </a:rPr>
              <a:t>m</a:t>
            </a:r>
            <a:r>
              <a:rPr lang="en-US" sz="1600" b="1" dirty="0" smtClean="0">
                <a:solidFill>
                  <a:schemeClr val="tx2">
                    <a:lumMod val="75000"/>
                  </a:schemeClr>
                </a:solidFill>
              </a:rPr>
              <a:t> </a:t>
            </a:r>
            <a:r>
              <a:rPr lang="en-US" sz="1600" b="1" dirty="0">
                <a:solidFill>
                  <a:schemeClr val="tx2">
                    <a:lumMod val="75000"/>
                  </a:schemeClr>
                </a:solidFill>
              </a:rPr>
              <a:t>and </a:t>
            </a:r>
            <a:r>
              <a:rPr lang="en-US" sz="1600" b="1" dirty="0" err="1">
                <a:solidFill>
                  <a:schemeClr val="tx2">
                    <a:lumMod val="75000"/>
                  </a:schemeClr>
                </a:solidFill>
              </a:rPr>
              <a:t>R</a:t>
            </a:r>
            <a:r>
              <a:rPr lang="en-US" sz="1600" b="1" i="1" dirty="0" err="1">
                <a:solidFill>
                  <a:schemeClr val="tx2">
                    <a:lumMod val="75000"/>
                  </a:schemeClr>
                </a:solidFill>
              </a:rPr>
              <a:t>n</a:t>
            </a:r>
            <a:r>
              <a:rPr lang="en-US" sz="1600" b="1" i="1" dirty="0">
                <a:solidFill>
                  <a:schemeClr val="tx2">
                    <a:lumMod val="75000"/>
                  </a:schemeClr>
                </a:solidFill>
              </a:rPr>
              <a:t> </a:t>
            </a:r>
            <a:r>
              <a:rPr lang="en-US" sz="1600" b="1" dirty="0">
                <a:solidFill>
                  <a:schemeClr val="tx2">
                    <a:lumMod val="75000"/>
                  </a:schemeClr>
                </a:solidFill>
              </a:rPr>
              <a:t>values will be fetched from the buses A and B and computation will be carried out in the ALU or MAC (Multiplication and Accumulate unit). Address registers are used to hold the address and address bus will facilitate the storage action.  </a:t>
            </a:r>
          </a:p>
          <a:p>
            <a:pPr lvl="1" algn="just"/>
            <a:r>
              <a:rPr lang="en-US" sz="1600" b="1" dirty="0">
                <a:solidFill>
                  <a:schemeClr val="tx2">
                    <a:lumMod val="75000"/>
                  </a:schemeClr>
                </a:solidFill>
              </a:rPr>
              <a:t>Barrel shifter is a kind of support which is very useful in association with ALU for expression evaluation and address calculation. </a:t>
            </a:r>
          </a:p>
          <a:p>
            <a:pPr lvl="1" algn="just"/>
            <a:r>
              <a:rPr lang="en-US" sz="1600" b="1" dirty="0">
                <a:solidFill>
                  <a:schemeClr val="tx2">
                    <a:lumMod val="75000"/>
                  </a:schemeClr>
                </a:solidFill>
              </a:rPr>
              <a:t>After going through the steps and sequences the result will be moved to the Register R</a:t>
            </a:r>
            <a:r>
              <a:rPr lang="en-US" sz="1600" b="1" i="1" dirty="0">
                <a:solidFill>
                  <a:schemeClr val="tx2">
                    <a:lumMod val="75000"/>
                  </a:schemeClr>
                </a:solidFill>
              </a:rPr>
              <a:t>d.</a:t>
            </a:r>
            <a:endParaRPr lang="en-US" sz="1600" b="1" dirty="0">
              <a:solidFill>
                <a:schemeClr val="tx2">
                  <a:lumMod val="75000"/>
                </a:schemeClr>
              </a:solidFill>
            </a:endParaRPr>
          </a:p>
          <a:p>
            <a:pPr algn="just"/>
            <a:r>
              <a:rPr lang="en-US" sz="1800" dirty="0">
                <a:solidFill>
                  <a:schemeClr val="tx2">
                    <a:lumMod val="75000"/>
                  </a:schemeClr>
                </a:solidFill>
              </a:rPr>
              <a:t/>
            </a:r>
            <a:br>
              <a:rPr lang="en-US" sz="1800" dirty="0">
                <a:solidFill>
                  <a:schemeClr val="tx2">
                    <a:lumMod val="75000"/>
                  </a:schemeClr>
                </a:solidFill>
              </a:rPr>
            </a:br>
            <a:endParaRPr lang="en-US" sz="1800" dirty="0">
              <a:solidFill>
                <a:schemeClr val="tx2">
                  <a:lumMod val="75000"/>
                </a:schemeClr>
              </a:solidFill>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536" y="476672"/>
            <a:ext cx="3015535"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p:cNvSpPr>
            <a:spLocks noGrp="1"/>
          </p:cNvSpPr>
          <p:nvPr>
            <p:ph type="dt" sz="half" idx="10"/>
          </p:nvPr>
        </p:nvSpPr>
        <p:spPr/>
        <p:txBody>
          <a:bodyPr/>
          <a:lstStyle/>
          <a:p>
            <a:fld id="{0AF7C2A1-6AEE-4228-9032-7FCD151E44FF}" type="datetime1">
              <a:rPr lang="en-US" smtClean="0"/>
              <a:t>3/31/2018</a:t>
            </a:fld>
            <a:endParaRPr lang="en-US"/>
          </a:p>
        </p:txBody>
      </p:sp>
      <p:sp>
        <p:nvSpPr>
          <p:cNvPr id="10" name="Slide Number Placeholder 9"/>
          <p:cNvSpPr>
            <a:spLocks noGrp="1"/>
          </p:cNvSpPr>
          <p:nvPr>
            <p:ph type="sldNum" sz="quarter" idx="12"/>
          </p:nvPr>
        </p:nvSpPr>
        <p:spPr/>
        <p:txBody>
          <a:bodyPr/>
          <a:lstStyle/>
          <a:p>
            <a:fld id="{3A56ECCB-BB9B-43C6-B04D-70FAF72E9D1A}" type="slidenum">
              <a:rPr lang="en-US" smtClean="0"/>
              <a:t>26</a:t>
            </a:fld>
            <a:endParaRPr lang="en-US"/>
          </a:p>
        </p:txBody>
      </p:sp>
      <p:sp>
        <p:nvSpPr>
          <p:cNvPr id="2" name="Footer Placeholder 1"/>
          <p:cNvSpPr>
            <a:spLocks noGrp="1"/>
          </p:cNvSpPr>
          <p:nvPr>
            <p:ph type="ftr" sz="quarter" idx="11"/>
          </p:nvPr>
        </p:nvSpPr>
        <p:spPr/>
        <p:txBody>
          <a:bodyPr/>
          <a:lstStyle/>
          <a:p>
            <a:r>
              <a:rPr lang="en-IN" smtClean="0"/>
              <a:t>ARM by Shriram</a:t>
            </a:r>
            <a:endParaRPr lang="en-IN"/>
          </a:p>
        </p:txBody>
      </p:sp>
      <p:sp>
        <p:nvSpPr>
          <p:cNvPr id="3" name="Rectangle 2"/>
          <p:cNvSpPr/>
          <p:nvPr/>
        </p:nvSpPr>
        <p:spPr>
          <a:xfrm>
            <a:off x="5652120" y="4725144"/>
            <a:ext cx="3312368" cy="2031325"/>
          </a:xfrm>
          <a:prstGeom prst="rect">
            <a:avLst/>
          </a:prstGeom>
        </p:spPr>
        <p:txBody>
          <a:bodyPr wrap="square">
            <a:spAutoFit/>
          </a:bodyPr>
          <a:lstStyle/>
          <a:p>
            <a:r>
              <a:rPr lang="en-IN" sz="1400" b="1" dirty="0"/>
              <a:t>A barrel shifter is a digital circuit that can shift a data word by a specified number of bits without the use of any sequential logic, only pure combinatorial logic. ... A barrel shifter is often used to shift and rotate n-bits in modern microprocessors, typically within a single clock cycle.</a:t>
            </a:r>
          </a:p>
        </p:txBody>
      </p:sp>
    </p:spTree>
    <p:extLst>
      <p:ext uri="{BB962C8B-B14F-4D97-AF65-F5344CB8AC3E}">
        <p14:creationId xmlns:p14="http://schemas.microsoft.com/office/powerpoint/2010/main" val="8529095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3-stage pipeline ARM </a:t>
            </a:r>
            <a:r>
              <a:rPr lang="en-IN" dirty="0" smtClean="0"/>
              <a:t>organization</a:t>
            </a:r>
            <a:br>
              <a:rPr lang="en-IN" dirty="0" smtClean="0"/>
            </a:br>
            <a:endParaRPr lang="en-IN"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27</a:t>
            </a:fld>
            <a:endParaRPr lang="en-IN"/>
          </a:p>
        </p:txBody>
      </p:sp>
      <p:sp>
        <p:nvSpPr>
          <p:cNvPr id="10" name="Rectangle 9"/>
          <p:cNvSpPr/>
          <p:nvPr/>
        </p:nvSpPr>
        <p:spPr>
          <a:xfrm>
            <a:off x="611560" y="1421190"/>
            <a:ext cx="8064896" cy="2585323"/>
          </a:xfrm>
          <a:prstGeom prst="rect">
            <a:avLst/>
          </a:prstGeom>
        </p:spPr>
        <p:txBody>
          <a:bodyPr wrap="square">
            <a:spAutoFit/>
          </a:bodyPr>
          <a:lstStyle/>
          <a:p>
            <a:pPr algn="just"/>
            <a:r>
              <a:rPr lang="en-IN" b="1" dirty="0" smtClean="0"/>
              <a:t>Fetch:</a:t>
            </a:r>
            <a:endParaRPr lang="en-IN" b="1" dirty="0"/>
          </a:p>
          <a:p>
            <a:pPr algn="just"/>
            <a:r>
              <a:rPr lang="en-IN" dirty="0" smtClean="0"/>
              <a:t>The </a:t>
            </a:r>
            <a:r>
              <a:rPr lang="en-IN" dirty="0"/>
              <a:t>instruction is fetched from memory and placed in the instruction pipeline.</a:t>
            </a:r>
          </a:p>
          <a:p>
            <a:pPr algn="just"/>
            <a:r>
              <a:rPr lang="en-IN" b="1" dirty="0" smtClean="0"/>
              <a:t>Decode:</a:t>
            </a:r>
            <a:endParaRPr lang="en-IN" b="1" dirty="0"/>
          </a:p>
          <a:p>
            <a:pPr algn="just"/>
            <a:r>
              <a:rPr lang="en-IN" dirty="0" smtClean="0"/>
              <a:t>The </a:t>
            </a:r>
            <a:r>
              <a:rPr lang="en-IN" dirty="0"/>
              <a:t>instruction is decoded and the </a:t>
            </a:r>
            <a:r>
              <a:rPr lang="en-IN" dirty="0" err="1"/>
              <a:t>datapath</a:t>
            </a:r>
            <a:r>
              <a:rPr lang="en-IN" dirty="0"/>
              <a:t> control signals prepared for the next </a:t>
            </a:r>
            <a:r>
              <a:rPr lang="en-IN" dirty="0" smtClean="0"/>
              <a:t>cycle</a:t>
            </a:r>
            <a:r>
              <a:rPr lang="en-IN" dirty="0"/>
              <a:t>. In this stage the instruction 'owns' the decode logic but not the </a:t>
            </a:r>
            <a:r>
              <a:rPr lang="en-IN" dirty="0" err="1"/>
              <a:t>datapath</a:t>
            </a:r>
            <a:r>
              <a:rPr lang="en-IN" dirty="0"/>
              <a:t>.</a:t>
            </a:r>
          </a:p>
          <a:p>
            <a:pPr algn="just"/>
            <a:r>
              <a:rPr lang="en-IN" b="1" dirty="0" smtClean="0"/>
              <a:t>Execute:</a:t>
            </a:r>
          </a:p>
          <a:p>
            <a:pPr algn="just"/>
            <a:r>
              <a:rPr lang="en-IN" dirty="0" smtClean="0"/>
              <a:t>The </a:t>
            </a:r>
            <a:r>
              <a:rPr lang="en-IN" dirty="0"/>
              <a:t>instruction 'owns' the </a:t>
            </a:r>
            <a:r>
              <a:rPr lang="en-IN" dirty="0" err="1"/>
              <a:t>datapath</a:t>
            </a:r>
            <a:r>
              <a:rPr lang="en-IN" dirty="0"/>
              <a:t>; the register bank is read, an operand shifted, </a:t>
            </a:r>
            <a:r>
              <a:rPr lang="en-IN" dirty="0" smtClean="0"/>
              <a:t>the </a:t>
            </a:r>
            <a:r>
              <a:rPr lang="en-IN" dirty="0"/>
              <a:t>ALU result generated and written </a:t>
            </a:r>
            <a:r>
              <a:rPr lang="en-IN" dirty="0" smtClean="0"/>
              <a:t>back </a:t>
            </a:r>
            <a:r>
              <a:rPr lang="en-IN" dirty="0"/>
              <a:t>into a </a:t>
            </a:r>
            <a:r>
              <a:rPr lang="en-IN" dirty="0" smtClean="0"/>
              <a:t>destination </a:t>
            </a:r>
            <a:r>
              <a:rPr lang="en-IN" dirty="0"/>
              <a:t>register</a:t>
            </a:r>
          </a:p>
        </p:txBody>
      </p:sp>
      <p:sp>
        <p:nvSpPr>
          <p:cNvPr id="11" name="Rectangle 10"/>
          <p:cNvSpPr/>
          <p:nvPr/>
        </p:nvSpPr>
        <p:spPr>
          <a:xfrm>
            <a:off x="611560" y="4365104"/>
            <a:ext cx="8064896" cy="923330"/>
          </a:xfrm>
          <a:prstGeom prst="rect">
            <a:avLst/>
          </a:prstGeom>
        </p:spPr>
        <p:txBody>
          <a:bodyPr wrap="square">
            <a:spAutoFit/>
          </a:bodyPr>
          <a:lstStyle/>
          <a:p>
            <a:r>
              <a:rPr lang="en-IN" b="1" dirty="0"/>
              <a:t>At any one time, three different instructions may occupy each of these stages, so </a:t>
            </a:r>
            <a:r>
              <a:rPr lang="en-IN" b="1" dirty="0" smtClean="0"/>
              <a:t>the </a:t>
            </a:r>
            <a:r>
              <a:rPr lang="en-IN" b="1" dirty="0"/>
              <a:t>hardware in each stage has to </a:t>
            </a:r>
            <a:r>
              <a:rPr lang="en-IN" b="1" dirty="0" smtClean="0"/>
              <a:t>be </a:t>
            </a:r>
            <a:r>
              <a:rPr lang="en-IN" b="1" dirty="0"/>
              <a:t>capable of independent operation</a:t>
            </a:r>
          </a:p>
        </p:txBody>
      </p:sp>
    </p:spTree>
    <p:extLst>
      <p:ext uri="{BB962C8B-B14F-4D97-AF65-F5344CB8AC3E}">
        <p14:creationId xmlns:p14="http://schemas.microsoft.com/office/powerpoint/2010/main" val="2868060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8" name="Content Placeholder 7"/>
          <p:cNvSpPr>
            <a:spLocks noGrp="1"/>
          </p:cNvSpPr>
          <p:nvPr>
            <p:ph idx="1"/>
          </p:nvPr>
        </p:nvSpPr>
        <p:spPr/>
        <p:txBody>
          <a:bodyPr/>
          <a:lstStyle/>
          <a:p>
            <a:r>
              <a:rPr lang="en-IN" dirty="0"/>
              <a:t>When the processor is executing simple data processing instructions the pipeline </a:t>
            </a:r>
            <a:r>
              <a:rPr lang="en-IN" dirty="0" smtClean="0"/>
              <a:t>enables </a:t>
            </a:r>
            <a:r>
              <a:rPr lang="en-IN" dirty="0"/>
              <a:t>one instruction to be completed </a:t>
            </a:r>
            <a:r>
              <a:rPr lang="en-IN" dirty="0" smtClean="0"/>
              <a:t>every </a:t>
            </a:r>
            <a:r>
              <a:rPr lang="en-IN" dirty="0"/>
              <a:t>clock cycle. </a:t>
            </a:r>
            <a:endParaRPr lang="en-IN" dirty="0" smtClean="0"/>
          </a:p>
          <a:p>
            <a:r>
              <a:rPr lang="en-IN" dirty="0" smtClean="0"/>
              <a:t>An </a:t>
            </a:r>
            <a:r>
              <a:rPr lang="en-IN" dirty="0"/>
              <a:t>individual instruction </a:t>
            </a:r>
            <a:r>
              <a:rPr lang="en-IN" dirty="0" smtClean="0"/>
              <a:t>takes </a:t>
            </a:r>
            <a:r>
              <a:rPr lang="en-IN" dirty="0"/>
              <a:t>three clock cycles to complete, so it has a three-cycle latency, but the </a:t>
            </a:r>
            <a:r>
              <a:rPr lang="en-IN" dirty="0" smtClean="0"/>
              <a:t>through-put </a:t>
            </a:r>
            <a:r>
              <a:rPr lang="en-IN" dirty="0"/>
              <a:t>is one instruction per </a:t>
            </a:r>
            <a:r>
              <a:rPr lang="en-IN" dirty="0" smtClean="0"/>
              <a:t>cycle. </a:t>
            </a:r>
          </a:p>
          <a:p>
            <a:endParaRPr lang="en-IN" dirty="0"/>
          </a:p>
          <a:p>
            <a:endParaRPr lang="en-IN"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28</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155620"/>
            <a:ext cx="4896544" cy="22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713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stage pipeline</a:t>
            </a:r>
            <a:endParaRPr lang="en-IN" dirty="0"/>
          </a:p>
        </p:txBody>
      </p:sp>
      <p:sp>
        <p:nvSpPr>
          <p:cNvPr id="14" name="Content Placeholder 13"/>
          <p:cNvSpPr>
            <a:spLocks noGrp="1"/>
          </p:cNvSpPr>
          <p:nvPr>
            <p:ph idx="1"/>
          </p:nvPr>
        </p:nvSpPr>
        <p:spPr/>
        <p:txBody>
          <a:bodyPr/>
          <a:lstStyle/>
          <a:p>
            <a:r>
              <a:rPr lang="en-IN" dirty="0" smtClean="0"/>
              <a:t>Higher </a:t>
            </a:r>
            <a:r>
              <a:rPr lang="en-IN" dirty="0"/>
              <a:t>performance ARM cores employ a 5-stage pipeline and have separate instruction and data memories. </a:t>
            </a:r>
            <a:endParaRPr lang="en-IN" dirty="0" smtClean="0"/>
          </a:p>
          <a:p>
            <a:r>
              <a:rPr lang="en-IN" dirty="0" smtClean="0"/>
              <a:t>Breaking </a:t>
            </a:r>
            <a:r>
              <a:rPr lang="en-IN" dirty="0"/>
              <a:t>instruction execution down into five components rather than three reduces the maximum work which must be completed in a clock cycle, and hence allows a higher clock frequency to be used (provided that other system components, and particularly the instruction memory, are also redesigned to operate at this higher clock rate</a:t>
            </a:r>
            <a:r>
              <a:rPr lang="en-IN" dirty="0" smtClean="0"/>
              <a:t>).</a:t>
            </a:r>
          </a:p>
        </p:txBody>
      </p:sp>
      <p:sp>
        <p:nvSpPr>
          <p:cNvPr id="5" name="Date Placeholder 4"/>
          <p:cNvSpPr>
            <a:spLocks noGrp="1"/>
          </p:cNvSpPr>
          <p:nvPr>
            <p:ph type="dt" sz="half" idx="10"/>
          </p:nvPr>
        </p:nvSpPr>
        <p:spPr/>
        <p:txBody>
          <a:bodyPr/>
          <a:lstStyle/>
          <a:p>
            <a:fld id="{CCAFCCBB-7B4E-42D0-963E-5483AF637B73}" type="datetime1">
              <a:rPr lang="en-US" smtClean="0"/>
              <a:pPr/>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pPr/>
              <a:t>29</a:t>
            </a:fld>
            <a:endParaRPr lang="en-IN"/>
          </a:p>
        </p:txBody>
      </p:sp>
    </p:spTree>
    <p:extLst>
      <p:ext uri="{BB962C8B-B14F-4D97-AF65-F5344CB8AC3E}">
        <p14:creationId xmlns:p14="http://schemas.microsoft.com/office/powerpoint/2010/main" val="123247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ARM?</a:t>
            </a:r>
            <a:endParaRPr lang="en-IN" dirty="0"/>
          </a:p>
        </p:txBody>
      </p:sp>
      <p:sp>
        <p:nvSpPr>
          <p:cNvPr id="3" name="Content Placeholder 2"/>
          <p:cNvSpPr>
            <a:spLocks noGrp="1"/>
          </p:cNvSpPr>
          <p:nvPr>
            <p:ph idx="1"/>
          </p:nvPr>
        </p:nvSpPr>
        <p:spPr/>
        <p:txBody>
          <a:bodyPr>
            <a:normAutofit lnSpcReduction="10000"/>
          </a:bodyPr>
          <a:lstStyle/>
          <a:p>
            <a:pPr algn="just"/>
            <a:r>
              <a:rPr lang="en-US" b="1" dirty="0" smtClean="0"/>
              <a:t>ARM processor is basically a 32 bit processor, meant particularly for high end applications which involve more complex computation and calculations.</a:t>
            </a:r>
          </a:p>
          <a:p>
            <a:pPr algn="just"/>
            <a:r>
              <a:rPr lang="en-US" b="1" dirty="0" smtClean="0"/>
              <a:t>ARM processor was first developed at “ACORN computer Limited” of Cambridge, England between 1983 and 1985 just after 1980 when the concept of RISC was introduced at Stanford and Berkley.  (ARM – </a:t>
            </a:r>
            <a:r>
              <a:rPr lang="en-US" b="1" dirty="0" err="1" smtClean="0"/>
              <a:t>Acron</a:t>
            </a:r>
            <a:r>
              <a:rPr lang="en-US" b="1" dirty="0" smtClean="0"/>
              <a:t> RISC Machine) </a:t>
            </a:r>
          </a:p>
          <a:p>
            <a:pPr algn="just"/>
            <a:r>
              <a:rPr lang="en-US" b="1" dirty="0" smtClean="0"/>
              <a:t>ARM specializes in the concept of ARM core, which they have licensed to number of other manufacturers to make a variety of chips around the same processor core.  (Means, I tell you how to make, you make it in your name!)</a:t>
            </a:r>
            <a:endParaRPr lang="en-IN" dirty="0"/>
          </a:p>
        </p:txBody>
      </p:sp>
      <p:sp>
        <p:nvSpPr>
          <p:cNvPr id="4" name="Date Placeholder 3"/>
          <p:cNvSpPr>
            <a:spLocks noGrp="1"/>
          </p:cNvSpPr>
          <p:nvPr>
            <p:ph type="dt" sz="half" idx="10"/>
          </p:nvPr>
        </p:nvSpPr>
        <p:spPr/>
        <p:txBody>
          <a:bodyPr/>
          <a:lstStyle/>
          <a:p>
            <a:fld id="{84292FB4-D2C8-4C23-9EA9-FDE50B2FC180}"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a:t>
            </a:fld>
            <a:endParaRPr lang="en-IN"/>
          </a:p>
        </p:txBody>
      </p:sp>
    </p:spTree>
    <p:extLst>
      <p:ext uri="{BB962C8B-B14F-4D97-AF65-F5344CB8AC3E}">
        <p14:creationId xmlns:p14="http://schemas.microsoft.com/office/powerpoint/2010/main" val="2969867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normAutofit fontScale="92500" lnSpcReduction="20000"/>
          </a:bodyPr>
          <a:lstStyle/>
          <a:p>
            <a:r>
              <a:rPr lang="en-IN" b="1" u="sng" dirty="0" smtClean="0"/>
              <a:t>Fetch</a:t>
            </a:r>
            <a:r>
              <a:rPr lang="en-IN" dirty="0"/>
              <a:t>:</a:t>
            </a:r>
            <a:r>
              <a:rPr lang="en-IN" dirty="0" smtClean="0"/>
              <a:t> </a:t>
            </a:r>
            <a:r>
              <a:rPr lang="en-IN" dirty="0"/>
              <a:t>the instruction is fetched from memory and placed in the instruction pipeline. </a:t>
            </a:r>
          </a:p>
          <a:p>
            <a:r>
              <a:rPr lang="en-IN" b="1" u="sng" dirty="0" smtClean="0"/>
              <a:t>Decode</a:t>
            </a:r>
            <a:r>
              <a:rPr lang="en-IN" dirty="0" smtClean="0"/>
              <a:t>: </a:t>
            </a:r>
            <a:r>
              <a:rPr lang="en-IN" dirty="0"/>
              <a:t>the instruction is decoded and register operands read from the register file. There are three operand read ports in the register file, so most ARM instructions can source all their operands in one cycle</a:t>
            </a:r>
            <a:r>
              <a:rPr lang="en-IN" dirty="0" smtClean="0"/>
              <a:t>.</a:t>
            </a:r>
          </a:p>
          <a:p>
            <a:r>
              <a:rPr lang="en-IN" b="1" u="sng" dirty="0" smtClean="0"/>
              <a:t>Execute</a:t>
            </a:r>
            <a:r>
              <a:rPr lang="en-IN" dirty="0" smtClean="0"/>
              <a:t>: </a:t>
            </a:r>
            <a:r>
              <a:rPr lang="en-IN" dirty="0"/>
              <a:t>an operand is shifted and the ALU result generated. If the instruction is a load or store the memory address is computed in the ALU. </a:t>
            </a:r>
            <a:endParaRPr lang="en-IN" dirty="0" smtClean="0"/>
          </a:p>
          <a:p>
            <a:r>
              <a:rPr lang="en-IN" b="1" u="sng" dirty="0" smtClean="0"/>
              <a:t>Buffer/data</a:t>
            </a:r>
            <a:r>
              <a:rPr lang="en-IN" u="sng" dirty="0" smtClean="0"/>
              <a:t>:</a:t>
            </a:r>
            <a:r>
              <a:rPr lang="en-IN" dirty="0" smtClean="0"/>
              <a:t> </a:t>
            </a:r>
            <a:r>
              <a:rPr lang="en-IN" dirty="0"/>
              <a:t>data memory is accessed if required. Otherwise the ALU result is simply buffered for one clock cycle to give the same pipeline flow for all instructions. </a:t>
            </a:r>
          </a:p>
          <a:p>
            <a:r>
              <a:rPr lang="en-IN" b="1" u="sng" dirty="0" smtClean="0"/>
              <a:t>Write-back:</a:t>
            </a:r>
            <a:r>
              <a:rPr lang="en-IN" dirty="0" smtClean="0"/>
              <a:t> </a:t>
            </a:r>
            <a:r>
              <a:rPr lang="en-IN" dirty="0"/>
              <a:t>the results generated by the instruction are written back to the register file, including any data loaded from memory. </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30</a:t>
            </a:fld>
            <a:endParaRPr lang="en-IN"/>
          </a:p>
        </p:txBody>
      </p:sp>
    </p:spTree>
    <p:extLst>
      <p:ext uri="{BB962C8B-B14F-4D97-AF65-F5344CB8AC3E}">
        <p14:creationId xmlns:p14="http://schemas.microsoft.com/office/powerpoint/2010/main" val="735184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when an exception occurs?</a:t>
            </a:r>
            <a:endParaRPr lang="en-IN" dirty="0"/>
          </a:p>
        </p:txBody>
      </p:sp>
      <p:sp>
        <p:nvSpPr>
          <p:cNvPr id="11" name="Content Placeholder 10"/>
          <p:cNvSpPr>
            <a:spLocks noGrp="1"/>
          </p:cNvSpPr>
          <p:nvPr>
            <p:ph sz="half" idx="1"/>
          </p:nvPr>
        </p:nvSpPr>
        <p:spPr>
          <a:xfrm>
            <a:off x="457200" y="1673352"/>
            <a:ext cx="8219256" cy="2547736"/>
          </a:xfrm>
        </p:spPr>
        <p:txBody>
          <a:bodyPr/>
          <a:lstStyle/>
          <a:p>
            <a:r>
              <a:rPr lang="en-IN" dirty="0"/>
              <a:t>When an exception occurs, for example an IRQ exception, the following actions are taken: </a:t>
            </a:r>
            <a:endParaRPr lang="en-IN" dirty="0" smtClean="0"/>
          </a:p>
          <a:p>
            <a:pPr algn="just"/>
            <a:r>
              <a:rPr lang="en-IN" dirty="0">
                <a:solidFill>
                  <a:srgbClr val="0070C0"/>
                </a:solidFill>
              </a:rPr>
              <a:t>First the address of the next instruction to be executed (PC + 4) is saved into the link </a:t>
            </a:r>
            <a:r>
              <a:rPr lang="en-IN" dirty="0" smtClean="0">
                <a:solidFill>
                  <a:srgbClr val="0070C0"/>
                </a:solidFill>
              </a:rPr>
              <a:t>register</a:t>
            </a:r>
            <a:endParaRPr lang="en-IN" dirty="0">
              <a:solidFill>
                <a:srgbClr val="0070C0"/>
              </a:solidFill>
            </a:endParaRPr>
          </a:p>
          <a:p>
            <a:endParaRPr lang="en-IN" dirty="0"/>
          </a:p>
        </p:txBody>
      </p:sp>
      <p:sp>
        <p:nvSpPr>
          <p:cNvPr id="4" name="Date Placeholder 3"/>
          <p:cNvSpPr>
            <a:spLocks noGrp="1"/>
          </p:cNvSpPr>
          <p:nvPr>
            <p:ph type="dt" sz="half" idx="10"/>
          </p:nvPr>
        </p:nvSpPr>
        <p:spPr/>
        <p:txBody>
          <a:bodyPr/>
          <a:lstStyle/>
          <a:p>
            <a:fld id="{F195EF21-5338-4D74-A1E8-473285BF802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31</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768114"/>
            <a:ext cx="70770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108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Contd.,</a:t>
            </a:r>
            <a:endParaRPr lang="en-IN" dirty="0"/>
          </a:p>
        </p:txBody>
      </p:sp>
      <p:sp>
        <p:nvSpPr>
          <p:cNvPr id="11" name="Content Placeholder 10"/>
          <p:cNvSpPr>
            <a:spLocks noGrp="1"/>
          </p:cNvSpPr>
          <p:nvPr>
            <p:ph sz="half" idx="1"/>
          </p:nvPr>
        </p:nvSpPr>
        <p:spPr>
          <a:xfrm>
            <a:off x="457200" y="1673352"/>
            <a:ext cx="8363272" cy="2547736"/>
          </a:xfrm>
        </p:spPr>
        <p:txBody>
          <a:bodyPr>
            <a:normAutofit fontScale="92500" lnSpcReduction="10000"/>
          </a:bodyPr>
          <a:lstStyle/>
          <a:p>
            <a:r>
              <a:rPr lang="en-IN" dirty="0"/>
              <a:t>Then the CPSR is </a:t>
            </a:r>
            <a:r>
              <a:rPr lang="en-IN" dirty="0" smtClean="0"/>
              <a:t>copied </a:t>
            </a:r>
            <a:r>
              <a:rPr lang="en-IN" dirty="0"/>
              <a:t>into the SPSR of the </a:t>
            </a:r>
            <a:r>
              <a:rPr lang="en-IN" dirty="0" smtClean="0"/>
              <a:t>exception </a:t>
            </a:r>
            <a:r>
              <a:rPr lang="en-IN" dirty="0"/>
              <a:t>mode that is about to be </a:t>
            </a:r>
            <a:r>
              <a:rPr lang="en-IN" dirty="0" smtClean="0"/>
              <a:t>entered (i.e. </a:t>
            </a:r>
            <a:r>
              <a:rPr lang="en-IN" dirty="0" err="1" smtClean="0"/>
              <a:t>SPSR_irq</a:t>
            </a:r>
            <a:r>
              <a:rPr lang="en-IN" dirty="0" smtClean="0"/>
              <a:t>)</a:t>
            </a:r>
          </a:p>
          <a:p>
            <a:r>
              <a:rPr lang="en-IN" dirty="0"/>
              <a:t>The PC is then </a:t>
            </a:r>
            <a:r>
              <a:rPr lang="en-IN" dirty="0" smtClean="0"/>
              <a:t>filled </a:t>
            </a:r>
            <a:r>
              <a:rPr lang="en-IN" dirty="0"/>
              <a:t>with the address of the exception mode </a:t>
            </a:r>
            <a:r>
              <a:rPr lang="en-IN" dirty="0" smtClean="0"/>
              <a:t>interrupt </a:t>
            </a:r>
            <a:r>
              <a:rPr lang="en-IN" dirty="0"/>
              <a:t>vector. In the case of the IRQ </a:t>
            </a:r>
            <a:r>
              <a:rPr lang="en-IN" dirty="0" smtClean="0"/>
              <a:t>mode this </a:t>
            </a:r>
            <a:r>
              <a:rPr lang="en-IN" dirty="0"/>
              <a:t>is </a:t>
            </a:r>
            <a:r>
              <a:rPr lang="en-IN" dirty="0" smtClean="0"/>
              <a:t>0x00000018 (Refer the table shown earlier.)</a:t>
            </a:r>
            <a:endParaRPr lang="en-IN" dirty="0"/>
          </a:p>
          <a:p>
            <a:endParaRPr lang="en-IN" dirty="0" smtClean="0"/>
          </a:p>
          <a:p>
            <a:endParaRPr lang="en-IN" dirty="0" smtClean="0"/>
          </a:p>
          <a:p>
            <a:endParaRPr lang="en-IN" dirty="0"/>
          </a:p>
        </p:txBody>
      </p:sp>
      <p:sp>
        <p:nvSpPr>
          <p:cNvPr id="4" name="Date Placeholder 3"/>
          <p:cNvSpPr>
            <a:spLocks noGrp="1"/>
          </p:cNvSpPr>
          <p:nvPr>
            <p:ph type="dt" sz="half" idx="10"/>
          </p:nvPr>
        </p:nvSpPr>
        <p:spPr/>
        <p:txBody>
          <a:bodyPr/>
          <a:lstStyle/>
          <a:p>
            <a:fld id="{F6B882C8-4C56-4D6A-8090-537EAF1395A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32</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993830"/>
            <a:ext cx="70770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699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Contd.,</a:t>
            </a:r>
            <a:endParaRPr lang="en-IN" dirty="0"/>
          </a:p>
        </p:txBody>
      </p:sp>
      <p:sp>
        <p:nvSpPr>
          <p:cNvPr id="9" name="Content Placeholder 8"/>
          <p:cNvSpPr>
            <a:spLocks noGrp="1"/>
          </p:cNvSpPr>
          <p:nvPr>
            <p:ph idx="1"/>
          </p:nvPr>
        </p:nvSpPr>
        <p:spPr/>
        <p:txBody>
          <a:bodyPr>
            <a:normAutofit/>
          </a:bodyPr>
          <a:lstStyle/>
          <a:p>
            <a:pPr algn="just"/>
            <a:r>
              <a:rPr lang="en-IN" dirty="0"/>
              <a:t>At </a:t>
            </a:r>
            <a:r>
              <a:rPr lang="en-IN" dirty="0" smtClean="0"/>
              <a:t>the </a:t>
            </a:r>
            <a:r>
              <a:rPr lang="en-IN" dirty="0"/>
              <a:t>same time the mode </a:t>
            </a:r>
            <a:r>
              <a:rPr lang="en-IN" dirty="0" smtClean="0"/>
              <a:t>is </a:t>
            </a:r>
            <a:r>
              <a:rPr lang="en-IN" dirty="0"/>
              <a:t>changed to IRQ mode, which causes R13 </a:t>
            </a:r>
            <a:r>
              <a:rPr lang="en-IN" dirty="0" smtClean="0"/>
              <a:t>and </a:t>
            </a:r>
            <a:r>
              <a:rPr lang="en-IN" dirty="0"/>
              <a:t>R14 to be replaced by the IRQ R13 and R14 </a:t>
            </a:r>
            <a:r>
              <a:rPr lang="en-IN" dirty="0" smtClean="0"/>
              <a:t>registers. </a:t>
            </a:r>
          </a:p>
          <a:p>
            <a:pPr algn="just"/>
            <a:r>
              <a:rPr lang="en-IN" dirty="0">
                <a:solidFill>
                  <a:srgbClr val="0070C0"/>
                </a:solidFill>
              </a:rPr>
              <a:t>Once your code has finished processing the </a:t>
            </a:r>
            <a:r>
              <a:rPr lang="en-IN" dirty="0" smtClean="0">
                <a:solidFill>
                  <a:srgbClr val="0070C0"/>
                </a:solidFill>
              </a:rPr>
              <a:t>exception </a:t>
            </a:r>
            <a:r>
              <a:rPr lang="en-IN" dirty="0">
                <a:solidFill>
                  <a:srgbClr val="0070C0"/>
                </a:solidFill>
              </a:rPr>
              <a:t>it must return </a:t>
            </a:r>
            <a:r>
              <a:rPr lang="en-IN" dirty="0" smtClean="0">
                <a:solidFill>
                  <a:srgbClr val="0070C0"/>
                </a:solidFill>
              </a:rPr>
              <a:t>back </a:t>
            </a:r>
            <a:r>
              <a:rPr lang="en-IN" dirty="0">
                <a:solidFill>
                  <a:srgbClr val="0070C0"/>
                </a:solidFill>
              </a:rPr>
              <a:t>to the user mode </a:t>
            </a:r>
            <a:r>
              <a:rPr lang="en-IN" dirty="0" smtClean="0">
                <a:solidFill>
                  <a:srgbClr val="0070C0"/>
                </a:solidFill>
              </a:rPr>
              <a:t>and </a:t>
            </a:r>
            <a:r>
              <a:rPr lang="en-IN" dirty="0">
                <a:solidFill>
                  <a:srgbClr val="0070C0"/>
                </a:solidFill>
              </a:rPr>
              <a:t>continue where it left off. </a:t>
            </a:r>
            <a:endParaRPr lang="en-IN" dirty="0" smtClean="0">
              <a:solidFill>
                <a:srgbClr val="0070C0"/>
              </a:solidFill>
            </a:endParaRPr>
          </a:p>
          <a:p>
            <a:pPr algn="just"/>
            <a:r>
              <a:rPr lang="en-IN" dirty="0" smtClean="0">
                <a:solidFill>
                  <a:srgbClr val="0070C0"/>
                </a:solidFill>
              </a:rPr>
              <a:t>However </a:t>
            </a:r>
            <a:r>
              <a:rPr lang="en-IN" dirty="0">
                <a:solidFill>
                  <a:srgbClr val="0070C0"/>
                </a:solidFill>
              </a:rPr>
              <a:t>the </a:t>
            </a:r>
            <a:r>
              <a:rPr lang="en-IN" dirty="0" smtClean="0">
                <a:solidFill>
                  <a:srgbClr val="0070C0"/>
                </a:solidFill>
              </a:rPr>
              <a:t>ARM </a:t>
            </a:r>
            <a:r>
              <a:rPr lang="en-IN" dirty="0">
                <a:solidFill>
                  <a:srgbClr val="0070C0"/>
                </a:solidFill>
              </a:rPr>
              <a:t>instruction set does </a:t>
            </a:r>
            <a:r>
              <a:rPr lang="en-IN" dirty="0" smtClean="0">
                <a:solidFill>
                  <a:srgbClr val="0070C0"/>
                </a:solidFill>
              </a:rPr>
              <a:t>not </a:t>
            </a:r>
            <a:r>
              <a:rPr lang="en-IN" dirty="0">
                <a:solidFill>
                  <a:srgbClr val="0070C0"/>
                </a:solidFill>
              </a:rPr>
              <a:t>contain a </a:t>
            </a:r>
            <a:r>
              <a:rPr lang="en-IN" dirty="0" smtClean="0">
                <a:solidFill>
                  <a:srgbClr val="0070C0"/>
                </a:solidFill>
              </a:rPr>
              <a:t>return</a:t>
            </a:r>
            <a:r>
              <a:rPr lang="en-IN" dirty="0">
                <a:solidFill>
                  <a:srgbClr val="0070C0"/>
                </a:solidFill>
              </a:rPr>
              <a:t>” </a:t>
            </a:r>
            <a:r>
              <a:rPr lang="en-IN" dirty="0" smtClean="0">
                <a:solidFill>
                  <a:srgbClr val="0070C0"/>
                </a:solidFill>
              </a:rPr>
              <a:t>or </a:t>
            </a:r>
            <a:r>
              <a:rPr lang="en-IN" dirty="0">
                <a:solidFill>
                  <a:srgbClr val="0070C0"/>
                </a:solidFill>
              </a:rPr>
              <a:t>“return from interrupt” instruction so </a:t>
            </a:r>
            <a:r>
              <a:rPr lang="en-IN" dirty="0" smtClean="0">
                <a:solidFill>
                  <a:srgbClr val="0070C0"/>
                </a:solidFill>
              </a:rPr>
              <a:t>manipulating </a:t>
            </a:r>
            <a:r>
              <a:rPr lang="en-IN" dirty="0">
                <a:solidFill>
                  <a:srgbClr val="0070C0"/>
                </a:solidFill>
              </a:rPr>
              <a:t>the PC must be done by regular </a:t>
            </a:r>
            <a:r>
              <a:rPr lang="en-IN" dirty="0" smtClean="0">
                <a:solidFill>
                  <a:srgbClr val="0070C0"/>
                </a:solidFill>
              </a:rPr>
              <a:t>instructions</a:t>
            </a:r>
            <a:r>
              <a:rPr lang="en-IN" dirty="0">
                <a:solidFill>
                  <a:srgbClr val="0070C0"/>
                </a:solidFill>
              </a:rPr>
              <a:t>.</a:t>
            </a:r>
          </a:p>
          <a:p>
            <a:pPr algn="just"/>
            <a:endParaRPr lang="en-IN" dirty="0"/>
          </a:p>
          <a:p>
            <a:pPr algn="just"/>
            <a:endParaRPr lang="en-IN" dirty="0"/>
          </a:p>
        </p:txBody>
      </p:sp>
      <p:sp>
        <p:nvSpPr>
          <p:cNvPr id="5" name="Date Placeholder 4"/>
          <p:cNvSpPr>
            <a:spLocks noGrp="1"/>
          </p:cNvSpPr>
          <p:nvPr>
            <p:ph type="dt" sz="half" idx="10"/>
          </p:nvPr>
        </p:nvSpPr>
        <p:spPr/>
        <p:txBody>
          <a:bodyPr/>
          <a:lstStyle/>
          <a:p>
            <a:fld id="{2C3FDB24-09E4-4556-81FF-0A1E7A155669}"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33</a:t>
            </a:fld>
            <a:endParaRPr lang="en-IN"/>
          </a:p>
        </p:txBody>
      </p:sp>
    </p:spTree>
    <p:extLst>
      <p:ext uri="{BB962C8B-B14F-4D97-AF65-F5344CB8AC3E}">
        <p14:creationId xmlns:p14="http://schemas.microsoft.com/office/powerpoint/2010/main" val="27357958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IN" dirty="0"/>
              <a:t>The situation is further </a:t>
            </a:r>
            <a:r>
              <a:rPr lang="en-IN" dirty="0" smtClean="0"/>
              <a:t>complicated </a:t>
            </a:r>
            <a:r>
              <a:rPr lang="en-IN" dirty="0"/>
              <a:t>by there being a number of different return </a:t>
            </a:r>
            <a:r>
              <a:rPr lang="en-IN" dirty="0" smtClean="0"/>
              <a:t>cases. (Makes life further difficult) </a:t>
            </a:r>
          </a:p>
          <a:p>
            <a:r>
              <a:rPr lang="en-US" dirty="0" smtClean="0"/>
              <a:t>Let us consider three cases! All are very interesting to look into! </a:t>
            </a:r>
            <a:r>
              <a:rPr lang="en-US" dirty="0" smtClean="0">
                <a:sym typeface="Wingdings" pitchFamily="2" charset="2"/>
              </a:rPr>
              <a:t> </a:t>
            </a:r>
            <a:endParaRPr lang="en-IN" dirty="0"/>
          </a:p>
          <a:p>
            <a:endParaRPr lang="en-IN" dirty="0"/>
          </a:p>
        </p:txBody>
      </p:sp>
      <p:sp>
        <p:nvSpPr>
          <p:cNvPr id="4" name="Date Placeholder 3"/>
          <p:cNvSpPr>
            <a:spLocks noGrp="1"/>
          </p:cNvSpPr>
          <p:nvPr>
            <p:ph type="dt" sz="half" idx="10"/>
          </p:nvPr>
        </p:nvSpPr>
        <p:spPr/>
        <p:txBody>
          <a:bodyPr/>
          <a:lstStyle/>
          <a:p>
            <a:fld id="{5C93CB72-6293-4802-AD57-F81BC490CCAC}"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34</a:t>
            </a:fld>
            <a:endParaRPr lang="en-IN"/>
          </a:p>
        </p:txBody>
      </p:sp>
    </p:spTree>
    <p:extLst>
      <p:ext uri="{BB962C8B-B14F-4D97-AF65-F5344CB8AC3E}">
        <p14:creationId xmlns:p14="http://schemas.microsoft.com/office/powerpoint/2010/main" val="22913546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 1 </a:t>
            </a:r>
            <a:endParaRPr lang="en-IN" dirty="0"/>
          </a:p>
        </p:txBody>
      </p:sp>
      <p:sp>
        <p:nvSpPr>
          <p:cNvPr id="3" name="Content Placeholder 2"/>
          <p:cNvSpPr>
            <a:spLocks noGrp="1"/>
          </p:cNvSpPr>
          <p:nvPr>
            <p:ph idx="1"/>
          </p:nvPr>
        </p:nvSpPr>
        <p:spPr>
          <a:xfrm>
            <a:off x="395536" y="1412776"/>
            <a:ext cx="8229600" cy="4876800"/>
          </a:xfrm>
        </p:spPr>
        <p:txBody>
          <a:bodyPr>
            <a:normAutofit lnSpcReduction="10000"/>
          </a:bodyPr>
          <a:lstStyle/>
          <a:p>
            <a:pPr algn="just"/>
            <a:r>
              <a:rPr lang="en-IN" dirty="0" smtClean="0"/>
              <a:t>Consider </a:t>
            </a:r>
            <a:r>
              <a:rPr lang="en-IN" dirty="0"/>
              <a:t>the SWI </a:t>
            </a:r>
            <a:r>
              <a:rPr lang="en-IN" dirty="0" smtClean="0"/>
              <a:t>instruction</a:t>
            </a:r>
            <a:r>
              <a:rPr lang="en-IN" dirty="0"/>
              <a:t>. </a:t>
            </a:r>
            <a:endParaRPr lang="en-IN" dirty="0" smtClean="0"/>
          </a:p>
          <a:p>
            <a:pPr algn="just"/>
            <a:r>
              <a:rPr lang="en-IN" dirty="0" smtClean="0">
                <a:solidFill>
                  <a:schemeClr val="tx2">
                    <a:lumMod val="75000"/>
                  </a:schemeClr>
                </a:solidFill>
              </a:rPr>
              <a:t>In </a:t>
            </a:r>
            <a:r>
              <a:rPr lang="en-IN" dirty="0">
                <a:solidFill>
                  <a:schemeClr val="tx2">
                    <a:lumMod val="75000"/>
                  </a:schemeClr>
                </a:solidFill>
              </a:rPr>
              <a:t>this case the SWI instruction is executed, </a:t>
            </a:r>
            <a:r>
              <a:rPr lang="en-IN" dirty="0" smtClean="0">
                <a:solidFill>
                  <a:schemeClr val="tx2">
                    <a:lumMod val="75000"/>
                  </a:schemeClr>
                </a:solidFill>
              </a:rPr>
              <a:t> the </a:t>
            </a:r>
            <a:r>
              <a:rPr lang="en-IN" dirty="0">
                <a:solidFill>
                  <a:schemeClr val="tx2">
                    <a:lumMod val="75000"/>
                  </a:schemeClr>
                </a:solidFill>
              </a:rPr>
              <a:t>address of the next instruction to be </a:t>
            </a:r>
            <a:r>
              <a:rPr lang="en-IN" dirty="0" smtClean="0">
                <a:solidFill>
                  <a:schemeClr val="tx2">
                    <a:lumMod val="75000"/>
                  </a:schemeClr>
                </a:solidFill>
              </a:rPr>
              <a:t>executed </a:t>
            </a:r>
            <a:r>
              <a:rPr lang="en-IN" dirty="0">
                <a:solidFill>
                  <a:schemeClr val="tx2">
                    <a:lumMod val="75000"/>
                  </a:schemeClr>
                </a:solidFill>
              </a:rPr>
              <a:t>is stored in the Link register and </a:t>
            </a:r>
            <a:r>
              <a:rPr lang="en-IN" dirty="0" smtClean="0">
                <a:solidFill>
                  <a:schemeClr val="tx2">
                    <a:lumMod val="75000"/>
                  </a:schemeClr>
                </a:solidFill>
              </a:rPr>
              <a:t>the exception </a:t>
            </a:r>
            <a:r>
              <a:rPr lang="en-IN" dirty="0">
                <a:solidFill>
                  <a:schemeClr val="tx2">
                    <a:lumMod val="75000"/>
                  </a:schemeClr>
                </a:solidFill>
              </a:rPr>
              <a:t>is processed. </a:t>
            </a:r>
            <a:endParaRPr lang="en-IN" dirty="0" smtClean="0">
              <a:solidFill>
                <a:schemeClr val="tx2">
                  <a:lumMod val="75000"/>
                </a:schemeClr>
              </a:solidFill>
            </a:endParaRPr>
          </a:p>
          <a:p>
            <a:pPr algn="just"/>
            <a:r>
              <a:rPr lang="en-IN" dirty="0" smtClean="0"/>
              <a:t>In </a:t>
            </a:r>
            <a:r>
              <a:rPr lang="en-IN" dirty="0"/>
              <a:t>order to return from </a:t>
            </a:r>
            <a:r>
              <a:rPr lang="en-IN" dirty="0" smtClean="0"/>
              <a:t>the </a:t>
            </a:r>
            <a:r>
              <a:rPr lang="en-IN" dirty="0"/>
              <a:t>exception all that is necessary is to move </a:t>
            </a:r>
            <a:r>
              <a:rPr lang="en-IN" dirty="0" smtClean="0"/>
              <a:t> the </a:t>
            </a:r>
            <a:r>
              <a:rPr lang="en-IN" dirty="0"/>
              <a:t>contents of the link register into the PC </a:t>
            </a:r>
            <a:r>
              <a:rPr lang="en-IN" dirty="0" smtClean="0"/>
              <a:t> and </a:t>
            </a:r>
            <a:r>
              <a:rPr lang="en-IN" dirty="0"/>
              <a:t>processing can </a:t>
            </a:r>
            <a:r>
              <a:rPr lang="en-IN" dirty="0" smtClean="0"/>
              <a:t>continue</a:t>
            </a:r>
            <a:r>
              <a:rPr lang="en-IN" dirty="0"/>
              <a:t>. </a:t>
            </a:r>
            <a:endParaRPr lang="en-IN" dirty="0" smtClean="0"/>
          </a:p>
          <a:p>
            <a:pPr algn="just"/>
            <a:r>
              <a:rPr lang="en-IN" dirty="0" smtClean="0"/>
              <a:t>However </a:t>
            </a:r>
            <a:r>
              <a:rPr lang="en-IN" dirty="0"/>
              <a:t>in order </a:t>
            </a:r>
            <a:r>
              <a:rPr lang="en-IN" dirty="0" smtClean="0"/>
              <a:t>to </a:t>
            </a:r>
            <a:r>
              <a:rPr lang="en-IN" dirty="0"/>
              <a:t>make the CPU switch modes back to </a:t>
            </a:r>
            <a:r>
              <a:rPr lang="en-IN" dirty="0" smtClean="0"/>
              <a:t>user mode</a:t>
            </a:r>
            <a:r>
              <a:rPr lang="en-IN" dirty="0"/>
              <a:t>, a modified version of the move </a:t>
            </a:r>
            <a:r>
              <a:rPr lang="en-IN" dirty="0" smtClean="0"/>
              <a:t>instruction </a:t>
            </a:r>
            <a:r>
              <a:rPr lang="en-IN" dirty="0"/>
              <a:t>is used and this is called MOVS </a:t>
            </a:r>
            <a:r>
              <a:rPr lang="en-IN" dirty="0" smtClean="0"/>
              <a:t>(</a:t>
            </a:r>
            <a:r>
              <a:rPr lang="en-IN" dirty="0"/>
              <a:t>more about this later). </a:t>
            </a:r>
            <a:endParaRPr lang="en-IN" dirty="0" smtClean="0"/>
          </a:p>
          <a:p>
            <a:pPr algn="just"/>
            <a:r>
              <a:rPr lang="en-IN" dirty="0" smtClean="0"/>
              <a:t>Hence </a:t>
            </a:r>
            <a:r>
              <a:rPr lang="en-IN" dirty="0"/>
              <a:t>for a software </a:t>
            </a:r>
            <a:r>
              <a:rPr lang="en-IN" dirty="0" smtClean="0"/>
              <a:t> interrupt </a:t>
            </a:r>
            <a:r>
              <a:rPr lang="en-IN" dirty="0"/>
              <a:t>the return instruction is </a:t>
            </a:r>
          </a:p>
          <a:p>
            <a:pPr marL="0" indent="0" algn="just">
              <a:buNone/>
            </a:pPr>
            <a:r>
              <a:rPr lang="en-IN" dirty="0">
                <a:solidFill>
                  <a:srgbClr val="0070C0"/>
                </a:solidFill>
              </a:rPr>
              <a:t>MOVS </a:t>
            </a:r>
            <a:r>
              <a:rPr lang="en-IN" dirty="0" smtClean="0">
                <a:solidFill>
                  <a:srgbClr val="0070C0"/>
                </a:solidFill>
              </a:rPr>
              <a:t>R15,R14 ; </a:t>
            </a:r>
            <a:r>
              <a:rPr lang="en-IN" dirty="0">
                <a:solidFill>
                  <a:srgbClr val="0070C0"/>
                </a:solidFill>
              </a:rPr>
              <a:t>Move Link register into the PC and switch modes. </a:t>
            </a:r>
          </a:p>
          <a:p>
            <a:pPr algn="just"/>
            <a:endParaRPr lang="en-IN" dirty="0"/>
          </a:p>
        </p:txBody>
      </p:sp>
      <p:sp>
        <p:nvSpPr>
          <p:cNvPr id="4" name="Date Placeholder 3"/>
          <p:cNvSpPr>
            <a:spLocks noGrp="1"/>
          </p:cNvSpPr>
          <p:nvPr>
            <p:ph type="dt" sz="half" idx="10"/>
          </p:nvPr>
        </p:nvSpPr>
        <p:spPr/>
        <p:txBody>
          <a:bodyPr/>
          <a:lstStyle/>
          <a:p>
            <a:fld id="{F8D054C2-5C9C-45F8-8672-996C89D70B40}"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35</a:t>
            </a:fld>
            <a:endParaRPr lang="en-IN"/>
          </a:p>
        </p:txBody>
      </p:sp>
    </p:spTree>
    <p:extLst>
      <p:ext uri="{BB962C8B-B14F-4D97-AF65-F5344CB8AC3E}">
        <p14:creationId xmlns:p14="http://schemas.microsoft.com/office/powerpoint/2010/main" val="1109407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2</a:t>
            </a:r>
            <a:endParaRPr lang="en-IN" dirty="0"/>
          </a:p>
        </p:txBody>
      </p:sp>
      <p:sp>
        <p:nvSpPr>
          <p:cNvPr id="3" name="Content Placeholder 2"/>
          <p:cNvSpPr>
            <a:spLocks noGrp="1"/>
          </p:cNvSpPr>
          <p:nvPr>
            <p:ph idx="1"/>
          </p:nvPr>
        </p:nvSpPr>
        <p:spPr/>
        <p:txBody>
          <a:bodyPr>
            <a:normAutofit fontScale="92500"/>
          </a:bodyPr>
          <a:lstStyle/>
          <a:p>
            <a:r>
              <a:rPr lang="en-IN" b="1" dirty="0" smtClean="0"/>
              <a:t>Consider the </a:t>
            </a:r>
            <a:r>
              <a:rPr lang="en-IN" b="1" dirty="0"/>
              <a:t>FIQ and IRQ </a:t>
            </a:r>
            <a:r>
              <a:rPr lang="en-IN" b="1" dirty="0" smtClean="0"/>
              <a:t>instructions</a:t>
            </a:r>
            <a:r>
              <a:rPr lang="en-IN" b="1" dirty="0"/>
              <a:t>, when an exception occurs the </a:t>
            </a:r>
            <a:r>
              <a:rPr lang="en-IN" b="1" dirty="0" smtClean="0"/>
              <a:t>current instruction </a:t>
            </a:r>
            <a:r>
              <a:rPr lang="en-IN" b="1" dirty="0"/>
              <a:t>being executed is </a:t>
            </a:r>
            <a:r>
              <a:rPr lang="en-IN" b="1" dirty="0" smtClean="0"/>
              <a:t>discarded </a:t>
            </a:r>
            <a:r>
              <a:rPr lang="en-IN" b="1" dirty="0"/>
              <a:t>and the exception is </a:t>
            </a:r>
            <a:r>
              <a:rPr lang="en-IN" b="1" dirty="0" smtClean="0"/>
              <a:t>entered</a:t>
            </a:r>
            <a:r>
              <a:rPr lang="en-IN" b="1" dirty="0"/>
              <a:t>. </a:t>
            </a:r>
            <a:endParaRPr lang="en-IN" b="1" dirty="0" smtClean="0"/>
          </a:p>
          <a:p>
            <a:r>
              <a:rPr lang="en-IN" dirty="0" smtClean="0"/>
              <a:t>When </a:t>
            </a:r>
            <a:r>
              <a:rPr lang="en-IN" dirty="0"/>
              <a:t>the code returns </a:t>
            </a:r>
            <a:r>
              <a:rPr lang="en-IN" dirty="0" smtClean="0"/>
              <a:t>from </a:t>
            </a:r>
            <a:r>
              <a:rPr lang="en-IN" dirty="0"/>
              <a:t>the exception the link </a:t>
            </a:r>
            <a:r>
              <a:rPr lang="en-IN" dirty="0" smtClean="0"/>
              <a:t>register </a:t>
            </a:r>
            <a:r>
              <a:rPr lang="en-IN" dirty="0"/>
              <a:t>contains the address of </a:t>
            </a:r>
            <a:r>
              <a:rPr lang="en-IN" dirty="0" smtClean="0"/>
              <a:t>the </a:t>
            </a:r>
            <a:r>
              <a:rPr lang="en-IN" dirty="0"/>
              <a:t>discarded instruction plus </a:t>
            </a:r>
            <a:r>
              <a:rPr lang="en-IN" dirty="0" smtClean="0"/>
              <a:t>four</a:t>
            </a:r>
            <a:r>
              <a:rPr lang="en-IN" dirty="0"/>
              <a:t>. </a:t>
            </a:r>
            <a:endParaRPr lang="en-IN" dirty="0" smtClean="0"/>
          </a:p>
          <a:p>
            <a:r>
              <a:rPr lang="en-IN" dirty="0" smtClean="0"/>
              <a:t>In </a:t>
            </a:r>
            <a:r>
              <a:rPr lang="en-IN" dirty="0"/>
              <a:t>order to resume </a:t>
            </a:r>
            <a:r>
              <a:rPr lang="en-IN" dirty="0" smtClean="0"/>
              <a:t>processing </a:t>
            </a:r>
            <a:r>
              <a:rPr lang="en-IN" dirty="0"/>
              <a:t>at the correct point we need to roll back the value in the </a:t>
            </a:r>
            <a:r>
              <a:rPr lang="en-IN" dirty="0" smtClean="0"/>
              <a:t>Link </a:t>
            </a:r>
            <a:r>
              <a:rPr lang="en-IN" dirty="0"/>
              <a:t>register by four. </a:t>
            </a:r>
            <a:endParaRPr lang="en-IN" dirty="0" smtClean="0"/>
          </a:p>
          <a:p>
            <a:r>
              <a:rPr lang="en-IN" dirty="0" smtClean="0"/>
              <a:t>In </a:t>
            </a:r>
            <a:r>
              <a:rPr lang="en-IN" dirty="0"/>
              <a:t>this </a:t>
            </a:r>
            <a:r>
              <a:rPr lang="en-IN" dirty="0" smtClean="0"/>
              <a:t>case </a:t>
            </a:r>
            <a:r>
              <a:rPr lang="en-IN" dirty="0"/>
              <a:t>we use the subtract </a:t>
            </a:r>
            <a:r>
              <a:rPr lang="en-IN" dirty="0" smtClean="0"/>
              <a:t>instruction </a:t>
            </a:r>
            <a:r>
              <a:rPr lang="en-IN" dirty="0"/>
              <a:t>to deduct four from the link </a:t>
            </a:r>
            <a:r>
              <a:rPr lang="en-IN" dirty="0" smtClean="0"/>
              <a:t>register </a:t>
            </a:r>
            <a:r>
              <a:rPr lang="en-IN" dirty="0"/>
              <a:t>and store the results </a:t>
            </a:r>
            <a:r>
              <a:rPr lang="en-IN" dirty="0" smtClean="0"/>
              <a:t>in </a:t>
            </a:r>
            <a:r>
              <a:rPr lang="en-IN" dirty="0"/>
              <a:t>the PC. </a:t>
            </a:r>
            <a:endParaRPr lang="en-IN" dirty="0" smtClean="0"/>
          </a:p>
          <a:p>
            <a:r>
              <a:rPr lang="en-IN" dirty="0" smtClean="0"/>
              <a:t>As </a:t>
            </a:r>
            <a:r>
              <a:rPr lang="en-IN" dirty="0"/>
              <a:t>with the move </a:t>
            </a:r>
            <a:r>
              <a:rPr lang="en-IN" dirty="0" smtClean="0"/>
              <a:t>instruction</a:t>
            </a:r>
            <a:r>
              <a:rPr lang="en-IN" dirty="0"/>
              <a:t>, there is a form of the </a:t>
            </a:r>
            <a:r>
              <a:rPr lang="en-IN" dirty="0" smtClean="0"/>
              <a:t>subtract </a:t>
            </a:r>
            <a:r>
              <a:rPr lang="en-IN" dirty="0"/>
              <a:t>instruction which will also </a:t>
            </a:r>
            <a:r>
              <a:rPr lang="en-IN" dirty="0" smtClean="0"/>
              <a:t>restore </a:t>
            </a:r>
            <a:r>
              <a:rPr lang="en-IN" dirty="0"/>
              <a:t>the operating mode. For an IRQ, FIQ or </a:t>
            </a:r>
            <a:r>
              <a:rPr lang="en-IN" dirty="0" err="1" smtClean="0"/>
              <a:t>Prog</a:t>
            </a:r>
            <a:r>
              <a:rPr lang="en-IN" dirty="0" smtClean="0"/>
              <a:t> Abort</a:t>
            </a:r>
            <a:r>
              <a:rPr lang="en-IN" dirty="0"/>
              <a:t>, </a:t>
            </a:r>
            <a:r>
              <a:rPr lang="en-IN" dirty="0" smtClean="0"/>
              <a:t>the </a:t>
            </a:r>
            <a:r>
              <a:rPr lang="en-IN" dirty="0"/>
              <a:t>return instruction is: </a:t>
            </a:r>
          </a:p>
          <a:p>
            <a:r>
              <a:rPr lang="en-IN" b="1" dirty="0"/>
              <a:t>SUBS   R15,   R14,#4 </a:t>
            </a:r>
          </a:p>
        </p:txBody>
      </p:sp>
      <p:sp>
        <p:nvSpPr>
          <p:cNvPr id="4" name="Date Placeholder 3"/>
          <p:cNvSpPr>
            <a:spLocks noGrp="1"/>
          </p:cNvSpPr>
          <p:nvPr>
            <p:ph type="dt" sz="half" idx="10"/>
          </p:nvPr>
        </p:nvSpPr>
        <p:spPr/>
        <p:txBody>
          <a:bodyPr/>
          <a:lstStyle/>
          <a:p>
            <a:fld id="{003C4C65-5B2F-40A2-9D0D-ED46CA2F8FED}"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36</a:t>
            </a:fld>
            <a:endParaRPr lang="en-IN"/>
          </a:p>
        </p:txBody>
      </p:sp>
    </p:spTree>
    <p:extLst>
      <p:ext uri="{BB962C8B-B14F-4D97-AF65-F5344CB8AC3E}">
        <p14:creationId xmlns:p14="http://schemas.microsoft.com/office/powerpoint/2010/main" val="560335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IN" dirty="0"/>
          </a:p>
        </p:txBody>
      </p:sp>
      <p:sp>
        <p:nvSpPr>
          <p:cNvPr id="3" name="Content Placeholder 2"/>
          <p:cNvSpPr>
            <a:spLocks noGrp="1"/>
          </p:cNvSpPr>
          <p:nvPr>
            <p:ph idx="1"/>
          </p:nvPr>
        </p:nvSpPr>
        <p:spPr/>
        <p:txBody>
          <a:bodyPr>
            <a:normAutofit lnSpcReduction="10000"/>
          </a:bodyPr>
          <a:lstStyle/>
          <a:p>
            <a:r>
              <a:rPr lang="en-IN" b="1" dirty="0"/>
              <a:t>In  the  case  of  a  data  abort  instruction</a:t>
            </a:r>
            <a:r>
              <a:rPr lang="en-IN" dirty="0"/>
              <a:t>,  the  exception  will  </a:t>
            </a:r>
            <a:r>
              <a:rPr lang="en-IN" dirty="0" smtClean="0"/>
              <a:t>occur  </a:t>
            </a:r>
            <a:r>
              <a:rPr lang="en-IN" dirty="0"/>
              <a:t>one  instruction  after  execution of the instruction which caused the exception. </a:t>
            </a:r>
            <a:endParaRPr lang="en-IN" dirty="0" smtClean="0"/>
          </a:p>
          <a:p>
            <a:r>
              <a:rPr lang="en-IN" dirty="0" smtClean="0"/>
              <a:t>In </a:t>
            </a:r>
            <a:r>
              <a:rPr lang="en-IN" dirty="0"/>
              <a:t>this case we will ideally enter the </a:t>
            </a:r>
            <a:r>
              <a:rPr lang="en-IN" dirty="0" smtClean="0"/>
              <a:t>data </a:t>
            </a:r>
            <a:r>
              <a:rPr lang="en-IN" dirty="0"/>
              <a:t>abort ISR, sort out the problem with the memory and return to reprocess the instruction </a:t>
            </a:r>
            <a:r>
              <a:rPr lang="en-IN" dirty="0" smtClean="0"/>
              <a:t>that  </a:t>
            </a:r>
            <a:r>
              <a:rPr lang="en-IN" dirty="0"/>
              <a:t>caused  the  exception.  In  this  case  we  have  to  roll  back  the  PC  by  two  instructions  i.e.  </a:t>
            </a:r>
            <a:r>
              <a:rPr lang="en-IN" dirty="0" smtClean="0"/>
              <a:t>the  </a:t>
            </a:r>
            <a:r>
              <a:rPr lang="en-IN" dirty="0"/>
              <a:t>discarded  instruction  and  the  instruction  that  caused  the  exception.  </a:t>
            </a:r>
            <a:endParaRPr lang="en-IN" dirty="0" smtClean="0"/>
          </a:p>
          <a:p>
            <a:r>
              <a:rPr lang="en-IN" dirty="0" smtClean="0"/>
              <a:t>In  </a:t>
            </a:r>
            <a:r>
              <a:rPr lang="en-IN" dirty="0"/>
              <a:t>other  words  </a:t>
            </a:r>
            <a:r>
              <a:rPr lang="en-IN" dirty="0" smtClean="0"/>
              <a:t>subtract </a:t>
            </a:r>
            <a:r>
              <a:rPr lang="en-IN" dirty="0"/>
              <a:t>eight from the link register and store the result in the PC. For a data abort exception </a:t>
            </a:r>
            <a:r>
              <a:rPr lang="en-IN" dirty="0" smtClean="0"/>
              <a:t>the </a:t>
            </a:r>
            <a:r>
              <a:rPr lang="en-IN" dirty="0"/>
              <a:t>return instruction is </a:t>
            </a:r>
          </a:p>
          <a:p>
            <a:r>
              <a:rPr lang="en-IN" dirty="0">
                <a:solidFill>
                  <a:schemeClr val="tx2">
                    <a:lumMod val="75000"/>
                  </a:schemeClr>
                </a:solidFill>
              </a:rPr>
              <a:t>SUBS   R15,   R14,#8 </a:t>
            </a:r>
          </a:p>
        </p:txBody>
      </p:sp>
      <p:sp>
        <p:nvSpPr>
          <p:cNvPr id="4" name="Date Placeholder 3"/>
          <p:cNvSpPr>
            <a:spLocks noGrp="1"/>
          </p:cNvSpPr>
          <p:nvPr>
            <p:ph type="dt" sz="half" idx="10"/>
          </p:nvPr>
        </p:nvSpPr>
        <p:spPr/>
        <p:txBody>
          <a:bodyPr/>
          <a:lstStyle/>
          <a:p>
            <a:fld id="{7496C693-9CE8-49E9-8F47-F660914256FD}"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37</a:t>
            </a:fld>
            <a:endParaRPr lang="en-IN"/>
          </a:p>
        </p:txBody>
      </p:sp>
    </p:spTree>
    <p:extLst>
      <p:ext uri="{BB962C8B-B14F-4D97-AF65-F5344CB8AC3E}">
        <p14:creationId xmlns:p14="http://schemas.microsoft.com/office/powerpoint/2010/main" val="40155330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229600" cy="990600"/>
          </a:xfrm>
        </p:spPr>
        <p:txBody>
          <a:bodyPr/>
          <a:lstStyle/>
          <a:p>
            <a:r>
              <a:rPr lang="en-US" dirty="0" smtClean="0"/>
              <a:t>Features of ARM – Apt here. </a:t>
            </a:r>
            <a:endParaRPr lang="en-US" dirty="0"/>
          </a:p>
        </p:txBody>
      </p:sp>
      <p:sp>
        <p:nvSpPr>
          <p:cNvPr id="3" name="Content Placeholder 2"/>
          <p:cNvSpPr>
            <a:spLocks noGrp="1"/>
          </p:cNvSpPr>
          <p:nvPr>
            <p:ph idx="1"/>
          </p:nvPr>
        </p:nvSpPr>
        <p:spPr>
          <a:xfrm>
            <a:off x="179512" y="1412776"/>
            <a:ext cx="8745317" cy="5227092"/>
          </a:xfrm>
        </p:spPr>
        <p:txBody>
          <a:bodyPr>
            <a:normAutofit fontScale="85000" lnSpcReduction="10000"/>
          </a:bodyPr>
          <a:lstStyle/>
          <a:p>
            <a:pPr lvl="0"/>
            <a:r>
              <a:rPr lang="en-US" dirty="0"/>
              <a:t>ARM processor </a:t>
            </a:r>
            <a:r>
              <a:rPr lang="en-US" b="1" dirty="0"/>
              <a:t>has a large uniform register file</a:t>
            </a:r>
            <a:r>
              <a:rPr lang="en-US" dirty="0"/>
              <a:t>.</a:t>
            </a:r>
          </a:p>
          <a:p>
            <a:pPr lvl="1"/>
            <a:r>
              <a:rPr lang="en-US" dirty="0"/>
              <a:t>It is basically a </a:t>
            </a:r>
            <a:r>
              <a:rPr lang="en-US" b="1" dirty="0"/>
              <a:t>LOAD-STORE architecture</a:t>
            </a:r>
            <a:r>
              <a:rPr lang="en-US" dirty="0"/>
              <a:t>, where data processing operations are only between registers and does not involve any memory operations.</a:t>
            </a:r>
          </a:p>
          <a:p>
            <a:pPr lvl="0"/>
            <a:r>
              <a:rPr lang="en-US" dirty="0"/>
              <a:t>It is </a:t>
            </a:r>
            <a:r>
              <a:rPr lang="en-US" b="1" dirty="0"/>
              <a:t>a 32 bit processor and also has variants of 16 bit and 8 bit architectures</a:t>
            </a:r>
            <a:r>
              <a:rPr lang="en-US" dirty="0"/>
              <a:t>. </a:t>
            </a:r>
          </a:p>
          <a:p>
            <a:pPr lvl="1"/>
            <a:r>
              <a:rPr lang="en-US" dirty="0"/>
              <a:t>So, there are</a:t>
            </a:r>
            <a:r>
              <a:rPr lang="en-US" b="1" dirty="0"/>
              <a:t> 16 bit and 8 bit variants embedded into a 32 bit</a:t>
            </a:r>
            <a:r>
              <a:rPr lang="en-US" dirty="0"/>
              <a:t> processor. </a:t>
            </a:r>
            <a:endParaRPr lang="en-US" dirty="0" smtClean="0"/>
          </a:p>
          <a:p>
            <a:pPr lvl="1"/>
            <a:r>
              <a:rPr lang="en-US" dirty="0" smtClean="0"/>
              <a:t>We </a:t>
            </a:r>
            <a:r>
              <a:rPr lang="en-US" dirty="0"/>
              <a:t>will enumerate about </a:t>
            </a:r>
            <a:r>
              <a:rPr lang="en-US" b="1" dirty="0"/>
              <a:t>16 bit and 8 bit variants </a:t>
            </a:r>
            <a:r>
              <a:rPr lang="en-US" dirty="0"/>
              <a:t>also called as THUMB and </a:t>
            </a:r>
            <a:r>
              <a:rPr lang="en-US" b="1" dirty="0" err="1"/>
              <a:t>Jazelle</a:t>
            </a:r>
            <a:r>
              <a:rPr lang="en-US" dirty="0"/>
              <a:t> architecture. </a:t>
            </a:r>
            <a:endParaRPr lang="en-US" dirty="0" smtClean="0"/>
          </a:p>
          <a:p>
            <a:r>
              <a:rPr lang="en-US" dirty="0" smtClean="0"/>
              <a:t>ARM </a:t>
            </a:r>
            <a:r>
              <a:rPr lang="en-US" dirty="0"/>
              <a:t>has got a very good </a:t>
            </a:r>
            <a:r>
              <a:rPr lang="en-US" b="1" dirty="0"/>
              <a:t>speed</a:t>
            </a:r>
            <a:r>
              <a:rPr lang="en-US" dirty="0"/>
              <a:t> </a:t>
            </a:r>
            <a:r>
              <a:rPr lang="en-US" b="1" dirty="0" err="1"/>
              <a:t>Vs</a:t>
            </a:r>
            <a:r>
              <a:rPr lang="en-US" b="1" dirty="0"/>
              <a:t> power consumption ratio</a:t>
            </a:r>
            <a:r>
              <a:rPr lang="en-US" dirty="0"/>
              <a:t> and high code density as required by embedded </a:t>
            </a:r>
            <a:r>
              <a:rPr lang="en-US" dirty="0" smtClean="0"/>
              <a:t>applications</a:t>
            </a:r>
          </a:p>
          <a:p>
            <a:pPr lvl="0"/>
            <a:r>
              <a:rPr lang="en-US" dirty="0"/>
              <a:t>It has got </a:t>
            </a:r>
            <a:r>
              <a:rPr lang="en-US" b="1" dirty="0"/>
              <a:t>barrel shifter</a:t>
            </a:r>
            <a:r>
              <a:rPr lang="en-US" dirty="0"/>
              <a:t> in the data path, which can maximize the hardware usage available on the chip. </a:t>
            </a:r>
          </a:p>
          <a:p>
            <a:pPr lvl="1"/>
            <a:r>
              <a:rPr lang="en-US" dirty="0"/>
              <a:t>It has also got auto increment and auto decrement addressing modes to optimize program loops; this is not very common with RISC processor. Also ARM supports LOAD and STORE of multiple data elements through a single instruction</a:t>
            </a:r>
            <a:r>
              <a:rPr lang="en-US" dirty="0" smtClean="0"/>
              <a:t>.</a:t>
            </a:r>
          </a:p>
          <a:p>
            <a:pPr lvl="1"/>
            <a:r>
              <a:rPr lang="en-US" dirty="0"/>
              <a:t>ARM has also got a feature named ‘</a:t>
            </a:r>
            <a:r>
              <a:rPr lang="en-US" b="1" dirty="0"/>
              <a:t>conditional execution</a:t>
            </a:r>
            <a:r>
              <a:rPr lang="en-US" dirty="0"/>
              <a:t>’, where an instruction gets executed only when a condition is being met, which maximizes the execution throughput.</a:t>
            </a:r>
          </a:p>
          <a:p>
            <a:pPr lvl="1"/>
            <a:endParaRPr lang="en-US" dirty="0"/>
          </a:p>
          <a:p>
            <a:endParaRPr lang="en-US" dirty="0" smtClean="0"/>
          </a:p>
          <a:p>
            <a:pPr lvl="1"/>
            <a:endParaRPr lang="en-US" dirty="0"/>
          </a:p>
        </p:txBody>
      </p:sp>
      <p:sp>
        <p:nvSpPr>
          <p:cNvPr id="4" name="Date Placeholder 3"/>
          <p:cNvSpPr>
            <a:spLocks noGrp="1"/>
          </p:cNvSpPr>
          <p:nvPr>
            <p:ph type="dt" sz="half" idx="10"/>
          </p:nvPr>
        </p:nvSpPr>
        <p:spPr/>
        <p:txBody>
          <a:bodyPr/>
          <a:lstStyle/>
          <a:p>
            <a:fld id="{42C3BDD0-3B07-483F-A2B6-5EE89416089D}" type="datetime1">
              <a:rPr lang="en-US" smtClean="0"/>
              <a:t>3/31/2018</a:t>
            </a:fld>
            <a:endParaRPr lang="en-US"/>
          </a:p>
        </p:txBody>
      </p:sp>
      <p:sp>
        <p:nvSpPr>
          <p:cNvPr id="5" name="Footer Placeholder 4"/>
          <p:cNvSpPr>
            <a:spLocks noGrp="1"/>
          </p:cNvSpPr>
          <p:nvPr>
            <p:ph type="ftr" sz="quarter" idx="11"/>
          </p:nvPr>
        </p:nvSpPr>
        <p:spPr/>
        <p:txBody>
          <a:bodyPr/>
          <a:lstStyle/>
          <a:p>
            <a:r>
              <a:rPr lang="en-US" smtClean="0"/>
              <a:t>ARM by Shriram</a:t>
            </a:r>
            <a:endParaRPr lang="en-US"/>
          </a:p>
        </p:txBody>
      </p:sp>
      <p:sp>
        <p:nvSpPr>
          <p:cNvPr id="6" name="Slide Number Placeholder 5"/>
          <p:cNvSpPr>
            <a:spLocks noGrp="1"/>
          </p:cNvSpPr>
          <p:nvPr>
            <p:ph type="sldNum" sz="quarter" idx="12"/>
          </p:nvPr>
        </p:nvSpPr>
        <p:spPr/>
        <p:txBody>
          <a:bodyPr/>
          <a:lstStyle/>
          <a:p>
            <a:fld id="{3A56ECCB-BB9B-43C6-B04D-70FAF72E9D1A}" type="slidenum">
              <a:rPr lang="en-US" smtClean="0"/>
              <a:t>38</a:t>
            </a:fld>
            <a:endParaRPr lang="en-US"/>
          </a:p>
        </p:txBody>
      </p:sp>
    </p:spTree>
    <p:extLst>
      <p:ext uri="{BB962C8B-B14F-4D97-AF65-F5344CB8AC3E}">
        <p14:creationId xmlns:p14="http://schemas.microsoft.com/office/powerpoint/2010/main" val="1054595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Conditional Execution – Remember this. </a:t>
            </a:r>
            <a:endParaRPr lang="en-IN" dirty="0"/>
          </a:p>
        </p:txBody>
      </p:sp>
      <p:sp>
        <p:nvSpPr>
          <p:cNvPr id="3" name="Content Placeholder 2"/>
          <p:cNvSpPr>
            <a:spLocks noGrp="1"/>
          </p:cNvSpPr>
          <p:nvPr>
            <p:ph idx="1"/>
          </p:nvPr>
        </p:nvSpPr>
        <p:spPr/>
        <p:txBody>
          <a:bodyPr>
            <a:normAutofit fontScale="92500" lnSpcReduction="10000"/>
          </a:bodyPr>
          <a:lstStyle/>
          <a:p>
            <a:r>
              <a:rPr lang="en-US" altLang="zh-TW" dirty="0">
                <a:ea typeface="PMingLiU" pitchFamily="18" charset="-120"/>
              </a:rPr>
              <a:t>Most instruction sets only allow branches to be executed conditionally.</a:t>
            </a:r>
          </a:p>
          <a:p>
            <a:r>
              <a:rPr lang="en-US" altLang="zh-TW" dirty="0">
                <a:ea typeface="PMingLiU" pitchFamily="18" charset="-120"/>
              </a:rPr>
              <a:t>However by reusing the condition evaluation hardware,  ARM effectively increases number of instructions.</a:t>
            </a:r>
          </a:p>
          <a:p>
            <a:pPr lvl="1"/>
            <a:r>
              <a:rPr lang="en-US" altLang="zh-TW" dirty="0">
                <a:ea typeface="PMingLiU" pitchFamily="18" charset="-120"/>
              </a:rPr>
              <a:t>All instructions contain a condition field which determines whether the CPU will execute them. </a:t>
            </a:r>
          </a:p>
          <a:p>
            <a:pPr lvl="1"/>
            <a:r>
              <a:rPr lang="en-US" altLang="zh-TW" dirty="0">
                <a:ea typeface="PMingLiU" pitchFamily="18" charset="-120"/>
              </a:rPr>
              <a:t>Non-executed instructions soak up 1 cycle.</a:t>
            </a:r>
          </a:p>
          <a:p>
            <a:pPr lvl="2"/>
            <a:r>
              <a:rPr lang="en-US" altLang="zh-TW" dirty="0">
                <a:ea typeface="PMingLiU" pitchFamily="18" charset="-120"/>
              </a:rPr>
              <a:t>Still have to complete cycle so as to allow fetching and decoding of  following instructions.</a:t>
            </a:r>
          </a:p>
          <a:p>
            <a:r>
              <a:rPr lang="en-US" altLang="zh-TW" dirty="0">
                <a:ea typeface="PMingLiU" pitchFamily="18" charset="-120"/>
              </a:rPr>
              <a:t>This removes the need for many branches, which stall the pipeline (3 cycles to refill).</a:t>
            </a:r>
          </a:p>
          <a:p>
            <a:pPr lvl="1"/>
            <a:r>
              <a:rPr lang="en-US" altLang="zh-TW" dirty="0">
                <a:ea typeface="PMingLiU" pitchFamily="18" charset="-120"/>
              </a:rPr>
              <a:t>Allows very dense in-line code, without branches.</a:t>
            </a:r>
          </a:p>
          <a:p>
            <a:pPr lvl="1"/>
            <a:r>
              <a:rPr lang="en-US" altLang="zh-TW" dirty="0">
                <a:ea typeface="PMingLiU" pitchFamily="18" charset="-120"/>
              </a:rPr>
              <a:t>The Time penalty of not executing several conditional instructions is frequently less than overhead of the branch </a:t>
            </a:r>
            <a:r>
              <a:rPr lang="en-US" altLang="zh-TW" dirty="0" smtClean="0">
                <a:ea typeface="PMingLiU" pitchFamily="18" charset="-120"/>
              </a:rPr>
              <a:t>or </a:t>
            </a:r>
            <a:r>
              <a:rPr lang="en-US" altLang="zh-TW" dirty="0">
                <a:ea typeface="PMingLiU" pitchFamily="18" charset="-120"/>
              </a:rPr>
              <a:t>subroutine call that would otherwise be needed.</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39</a:t>
            </a:fld>
            <a:endParaRPr lang="en-IN"/>
          </a:p>
        </p:txBody>
      </p:sp>
    </p:spTree>
    <p:extLst>
      <p:ext uri="{BB962C8B-B14F-4D97-AF65-F5344CB8AC3E}">
        <p14:creationId xmlns:p14="http://schemas.microsoft.com/office/powerpoint/2010/main" val="2520129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lnSpcReduction="10000"/>
          </a:bodyPr>
          <a:lstStyle/>
          <a:p>
            <a:pPr algn="just"/>
            <a:r>
              <a:rPr lang="en-US" dirty="0"/>
              <a:t>So, </a:t>
            </a:r>
            <a:r>
              <a:rPr lang="en-US" b="1" dirty="0">
                <a:solidFill>
                  <a:srgbClr val="FF0000"/>
                </a:solidFill>
              </a:rPr>
              <a:t>now the focus is not on family of processors, </a:t>
            </a:r>
            <a:r>
              <a:rPr lang="en-US" dirty="0"/>
              <a:t>but </a:t>
            </a:r>
            <a:r>
              <a:rPr lang="en-US" b="1" dirty="0"/>
              <a:t>conceptually a CPU architecture which may figure in number of different chips intended </a:t>
            </a:r>
            <a:r>
              <a:rPr lang="en-US" dirty="0"/>
              <a:t>for embedded applications. </a:t>
            </a:r>
          </a:p>
          <a:p>
            <a:pPr algn="just"/>
            <a:r>
              <a:rPr lang="en-US" b="1" dirty="0"/>
              <a:t>The ARM is based on RISC architecture, but it is not a purely RISC architecture because it has been enhanced to meet the requirement of embedded applications.  </a:t>
            </a:r>
            <a:r>
              <a:rPr lang="en-US" b="1" dirty="0">
                <a:sym typeface="Wingdings" panose="05000000000000000000" pitchFamily="2" charset="2"/>
              </a:rPr>
              <a:t> Versatility! </a:t>
            </a:r>
            <a:endParaRPr lang="en-US" b="1" dirty="0"/>
          </a:p>
          <a:p>
            <a:pPr algn="just"/>
            <a:r>
              <a:rPr lang="en-US" dirty="0"/>
              <a:t>The requirements for embedded applications are </a:t>
            </a:r>
            <a:r>
              <a:rPr lang="en-US" b="1" dirty="0"/>
              <a:t>basically high code density, low power consumption as well as low and smaller silicon footprint. </a:t>
            </a:r>
            <a:r>
              <a:rPr lang="en-US" dirty="0"/>
              <a:t>Architecturally ARM satisfies various conditions and properties of RISC processors as well.</a:t>
            </a:r>
          </a:p>
          <a:p>
            <a:endParaRPr lang="en-IN" dirty="0"/>
          </a:p>
        </p:txBody>
      </p:sp>
      <p:sp>
        <p:nvSpPr>
          <p:cNvPr id="4" name="Date Placeholder 3"/>
          <p:cNvSpPr>
            <a:spLocks noGrp="1"/>
          </p:cNvSpPr>
          <p:nvPr>
            <p:ph type="dt" sz="half" idx="10"/>
          </p:nvPr>
        </p:nvSpPr>
        <p:spPr/>
        <p:txBody>
          <a:bodyPr/>
          <a:lstStyle/>
          <a:p>
            <a:fld id="{55332F08-DA17-49A5-8897-CDE1E665F32E}"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a:t>
            </a:fld>
            <a:endParaRPr lang="en-IN"/>
          </a:p>
        </p:txBody>
      </p:sp>
    </p:spTree>
    <p:extLst>
      <p:ext uri="{BB962C8B-B14F-4D97-AF65-F5344CB8AC3E}">
        <p14:creationId xmlns:p14="http://schemas.microsoft.com/office/powerpoint/2010/main" val="2457949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Field.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40</a:t>
            </a:fld>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6900810" cy="4500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3681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Execution </a:t>
            </a:r>
            <a:endParaRPr lang="en-IN" dirty="0"/>
          </a:p>
        </p:txBody>
      </p:sp>
      <p:sp>
        <p:nvSpPr>
          <p:cNvPr id="3" name="Content Placeholder 2"/>
          <p:cNvSpPr>
            <a:spLocks noGrp="1"/>
          </p:cNvSpPr>
          <p:nvPr>
            <p:ph idx="1"/>
          </p:nvPr>
        </p:nvSpPr>
        <p:spPr/>
        <p:txBody>
          <a:bodyPr>
            <a:normAutofit fontScale="92500" lnSpcReduction="10000"/>
          </a:bodyPr>
          <a:lstStyle/>
          <a:p>
            <a:r>
              <a:rPr lang="en-US" altLang="zh-TW" dirty="0">
                <a:ea typeface="PMingLiU" pitchFamily="18" charset="-120"/>
              </a:rPr>
              <a:t>To execute an instruction conditionally, simply postfix it with the appropriate condition:</a:t>
            </a:r>
          </a:p>
          <a:p>
            <a:pPr lvl="1"/>
            <a:r>
              <a:rPr lang="en-US" altLang="zh-TW" dirty="0">
                <a:ea typeface="PMingLiU" pitchFamily="18" charset="-120"/>
              </a:rPr>
              <a:t>For example an add instruction takes the form:</a:t>
            </a:r>
          </a:p>
          <a:p>
            <a:pPr lvl="2"/>
            <a:r>
              <a:rPr lang="en-US" altLang="zh-TW" dirty="0">
                <a:latin typeface="Courier New" pitchFamily="49" charset="0"/>
                <a:ea typeface="PMingLiU" pitchFamily="18" charset="-120"/>
              </a:rPr>
              <a:t>ADD r0,r1,r2	; r0 = r1 + r2 (ADDAL)</a:t>
            </a:r>
          </a:p>
          <a:p>
            <a:pPr lvl="1"/>
            <a:r>
              <a:rPr lang="en-US" altLang="zh-TW" dirty="0">
                <a:ea typeface="PMingLiU" pitchFamily="18" charset="-120"/>
              </a:rPr>
              <a:t>To execute this only if the zero flag is set:</a:t>
            </a:r>
          </a:p>
          <a:p>
            <a:pPr lvl="2"/>
            <a:r>
              <a:rPr lang="en-US" altLang="zh-TW" dirty="0">
                <a:latin typeface="Courier New" pitchFamily="49" charset="0"/>
                <a:ea typeface="PMingLiU" pitchFamily="18" charset="-120"/>
              </a:rPr>
              <a:t>ADDEQ r0,r1,r2	; If zero flag set then…</a:t>
            </a:r>
            <a:br>
              <a:rPr lang="en-US" altLang="zh-TW" dirty="0">
                <a:latin typeface="Courier New" pitchFamily="49" charset="0"/>
                <a:ea typeface="PMingLiU" pitchFamily="18" charset="-120"/>
              </a:rPr>
            </a:br>
            <a:r>
              <a:rPr lang="en-US" altLang="zh-TW" dirty="0">
                <a:latin typeface="Courier New" pitchFamily="49" charset="0"/>
                <a:ea typeface="PMingLiU" pitchFamily="18" charset="-120"/>
              </a:rPr>
              <a:t>			; ... r0 = r1 + r2</a:t>
            </a:r>
          </a:p>
          <a:p>
            <a:r>
              <a:rPr lang="en-US" altLang="zh-TW" dirty="0">
                <a:ea typeface="PMingLiU" pitchFamily="18" charset="-120"/>
              </a:rPr>
              <a:t>By default, data processing operations do not affect the condition flags (apart from the comparisons where this is the only effect). To cause the condition flags to be updated, the S bit of the instruction needs to be set by </a:t>
            </a:r>
            <a:r>
              <a:rPr lang="en-US" altLang="zh-TW" dirty="0" err="1">
                <a:ea typeface="PMingLiU" pitchFamily="18" charset="-120"/>
              </a:rPr>
              <a:t>postfixing</a:t>
            </a:r>
            <a:r>
              <a:rPr lang="en-US" altLang="zh-TW" dirty="0">
                <a:ea typeface="PMingLiU" pitchFamily="18" charset="-120"/>
              </a:rPr>
              <a:t> the instruction (and any condition code) with an “S”.</a:t>
            </a:r>
          </a:p>
          <a:p>
            <a:pPr lvl="1"/>
            <a:r>
              <a:rPr lang="en-US" altLang="zh-TW" dirty="0">
                <a:ea typeface="PMingLiU" pitchFamily="18" charset="-120"/>
              </a:rPr>
              <a:t>For example to add two numbers and set the condition flags:</a:t>
            </a:r>
          </a:p>
          <a:p>
            <a:pPr lvl="2"/>
            <a:r>
              <a:rPr lang="en-US" altLang="zh-TW" dirty="0">
                <a:latin typeface="Courier New" pitchFamily="49" charset="0"/>
                <a:ea typeface="PMingLiU" pitchFamily="18" charset="-120"/>
              </a:rPr>
              <a:t>ADDS r0,r1,r2</a:t>
            </a:r>
            <a:r>
              <a:rPr lang="en-US" altLang="zh-TW" dirty="0">
                <a:ea typeface="PMingLiU" pitchFamily="18" charset="-120"/>
              </a:rPr>
              <a:t>	</a:t>
            </a:r>
            <a:r>
              <a:rPr lang="en-US" altLang="zh-TW" dirty="0">
                <a:latin typeface="Courier New" pitchFamily="49" charset="0"/>
                <a:ea typeface="PMingLiU" pitchFamily="18" charset="-120"/>
              </a:rPr>
              <a:t>; r0 = r1 + r2 					; ... and set flags</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41</a:t>
            </a:fld>
            <a:endParaRPr lang="en-IN"/>
          </a:p>
        </p:txBody>
      </p:sp>
    </p:spTree>
    <p:extLst>
      <p:ext uri="{BB962C8B-B14F-4D97-AF65-F5344CB8AC3E}">
        <p14:creationId xmlns:p14="http://schemas.microsoft.com/office/powerpoint/2010/main" val="17311900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Instruction Set / Thumb Instruction Set.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42</a:t>
            </a:fld>
            <a:endParaRPr lang="en-IN"/>
          </a:p>
        </p:txBody>
      </p:sp>
      <p:graphicFrame>
        <p:nvGraphicFramePr>
          <p:cNvPr id="7" name="Object 6"/>
          <p:cNvGraphicFramePr>
            <a:graphicFrameLocks noChangeAspect="1"/>
          </p:cNvGraphicFramePr>
          <p:nvPr>
            <p:extLst>
              <p:ext uri="{D42A27DB-BD31-4B8C-83A1-F6EECF244321}">
                <p14:modId xmlns:p14="http://schemas.microsoft.com/office/powerpoint/2010/main" val="3584018034"/>
              </p:ext>
            </p:extLst>
          </p:nvPr>
        </p:nvGraphicFramePr>
        <p:xfrm>
          <a:off x="2483768" y="3140968"/>
          <a:ext cx="5032559" cy="1224136"/>
        </p:xfrm>
        <a:graphic>
          <a:graphicData uri="http://schemas.openxmlformats.org/presentationml/2006/ole">
            <mc:AlternateContent xmlns:mc="http://schemas.openxmlformats.org/markup-compatibility/2006">
              <mc:Choice xmlns:v="urn:schemas-microsoft-com:vml" Requires="v">
                <p:oleObj spid="_x0000_s1153" name="Packager Shell Object" showAsIcon="1" r:id="rId3" imgW="2819880" imgH="685800" progId="Package">
                  <p:embed/>
                </p:oleObj>
              </mc:Choice>
              <mc:Fallback>
                <p:oleObj name="Packager Shell Object" showAsIcon="1" r:id="rId3" imgW="2819880" imgH="685800" progId="Package">
                  <p:embed/>
                  <p:pic>
                    <p:nvPicPr>
                      <p:cNvPr id="0" name=""/>
                      <p:cNvPicPr/>
                      <p:nvPr/>
                    </p:nvPicPr>
                    <p:blipFill>
                      <a:blip r:embed="rId4"/>
                      <a:stretch>
                        <a:fillRect/>
                      </a:stretch>
                    </p:blipFill>
                    <p:spPr>
                      <a:xfrm>
                        <a:off x="2483768" y="3140968"/>
                        <a:ext cx="5032559" cy="1224136"/>
                      </a:xfrm>
                      <a:prstGeom prst="rect">
                        <a:avLst/>
                      </a:prstGeom>
                    </p:spPr>
                  </p:pic>
                </p:oleObj>
              </mc:Fallback>
            </mc:AlternateContent>
          </a:graphicData>
        </a:graphic>
      </p:graphicFrame>
    </p:spTree>
    <p:extLst>
      <p:ext uri="{BB962C8B-B14F-4D97-AF65-F5344CB8AC3E}">
        <p14:creationId xmlns:p14="http://schemas.microsoft.com/office/powerpoint/2010/main" val="9681184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Quick Analysis of Instruction Set.</a:t>
            </a:r>
            <a:br>
              <a:rPr lang="en-US" dirty="0" smtClean="0"/>
            </a:br>
            <a:r>
              <a:rPr lang="en-US" dirty="0" smtClean="0"/>
              <a:t>Data Processing Instructions.  </a:t>
            </a:r>
            <a:endParaRPr lang="en-IN" dirty="0"/>
          </a:p>
        </p:txBody>
      </p:sp>
      <p:sp>
        <p:nvSpPr>
          <p:cNvPr id="3" name="Content Placeholder 2"/>
          <p:cNvSpPr>
            <a:spLocks noGrp="1"/>
          </p:cNvSpPr>
          <p:nvPr>
            <p:ph idx="1"/>
          </p:nvPr>
        </p:nvSpPr>
        <p:spPr/>
        <p:txBody>
          <a:bodyPr>
            <a:normAutofit lnSpcReduction="10000"/>
          </a:bodyPr>
          <a:lstStyle/>
          <a:p>
            <a:r>
              <a:rPr lang="en-US" altLang="zh-TW" dirty="0">
                <a:ea typeface="PMingLiU" pitchFamily="18" charset="-120"/>
              </a:rPr>
              <a:t>Largest family of ARM instructions, all sharing the same instruction format.</a:t>
            </a:r>
          </a:p>
          <a:p>
            <a:r>
              <a:rPr lang="en-US" altLang="zh-TW" dirty="0">
                <a:ea typeface="PMingLiU" pitchFamily="18" charset="-120"/>
              </a:rPr>
              <a:t>Contains:</a:t>
            </a:r>
          </a:p>
          <a:p>
            <a:pPr lvl="1"/>
            <a:r>
              <a:rPr lang="en-US" altLang="zh-TW" dirty="0">
                <a:ea typeface="PMingLiU" pitchFamily="18" charset="-120"/>
              </a:rPr>
              <a:t>Arithmetic operations</a:t>
            </a:r>
          </a:p>
          <a:p>
            <a:pPr lvl="1"/>
            <a:r>
              <a:rPr lang="en-US" altLang="zh-TW" dirty="0">
                <a:ea typeface="PMingLiU" pitchFamily="18" charset="-120"/>
              </a:rPr>
              <a:t>Comparisons (no results - just set condition codes) </a:t>
            </a:r>
          </a:p>
          <a:p>
            <a:pPr lvl="1"/>
            <a:r>
              <a:rPr lang="en-US" altLang="zh-TW" dirty="0">
                <a:ea typeface="PMingLiU" pitchFamily="18" charset="-120"/>
              </a:rPr>
              <a:t>Logical operations</a:t>
            </a:r>
          </a:p>
          <a:p>
            <a:pPr lvl="1"/>
            <a:r>
              <a:rPr lang="en-US" altLang="zh-TW" dirty="0">
                <a:ea typeface="PMingLiU" pitchFamily="18" charset="-120"/>
              </a:rPr>
              <a:t>Data movement between registers</a:t>
            </a:r>
          </a:p>
          <a:p>
            <a:r>
              <a:rPr lang="en-US" altLang="zh-TW" dirty="0">
                <a:ea typeface="PMingLiU" pitchFamily="18" charset="-120"/>
              </a:rPr>
              <a:t>Remember, this is a load / store architecture</a:t>
            </a:r>
          </a:p>
          <a:p>
            <a:pPr lvl="1"/>
            <a:r>
              <a:rPr lang="en-US" altLang="zh-TW" dirty="0">
                <a:ea typeface="PMingLiU" pitchFamily="18" charset="-120"/>
              </a:rPr>
              <a:t>These instruction only work on registers,  </a:t>
            </a:r>
            <a:r>
              <a:rPr lang="en-US" altLang="zh-TW" b="1" i="1" dirty="0">
                <a:effectLst>
                  <a:outerShdw blurRad="38100" dist="38100" dir="2700000" algn="tl">
                    <a:srgbClr val="C0C0C0"/>
                  </a:outerShdw>
                </a:effectLst>
                <a:ea typeface="PMingLiU" pitchFamily="18" charset="-120"/>
              </a:rPr>
              <a:t>NOT</a:t>
            </a:r>
            <a:r>
              <a:rPr lang="en-US" altLang="zh-TW" dirty="0">
                <a:ea typeface="PMingLiU" pitchFamily="18" charset="-120"/>
              </a:rPr>
              <a:t>  memory.</a:t>
            </a:r>
          </a:p>
          <a:p>
            <a:r>
              <a:rPr lang="en-US" altLang="zh-TW" dirty="0">
                <a:ea typeface="PMingLiU" pitchFamily="18" charset="-120"/>
              </a:rPr>
              <a:t>They each perform a specific operation on one or two operands.</a:t>
            </a:r>
          </a:p>
          <a:p>
            <a:pPr lvl="1"/>
            <a:r>
              <a:rPr lang="en-US" altLang="zh-TW" dirty="0">
                <a:ea typeface="PMingLiU" pitchFamily="18" charset="-120"/>
              </a:rPr>
              <a:t>First operand always a register - </a:t>
            </a:r>
            <a:r>
              <a:rPr lang="en-US" altLang="zh-TW" dirty="0" err="1">
                <a:ea typeface="PMingLiU" pitchFamily="18" charset="-120"/>
              </a:rPr>
              <a:t>Rn</a:t>
            </a:r>
            <a:endParaRPr lang="en-US" altLang="zh-TW" dirty="0">
              <a:ea typeface="PMingLiU" pitchFamily="18" charset="-120"/>
            </a:endParaRPr>
          </a:p>
          <a:p>
            <a:pPr lvl="1"/>
            <a:r>
              <a:rPr lang="en-US" altLang="zh-TW" dirty="0">
                <a:ea typeface="PMingLiU" pitchFamily="18" charset="-120"/>
              </a:rPr>
              <a:t>Second operand sent to the ALU via barrel shifter.</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43</a:t>
            </a:fld>
            <a:endParaRPr lang="en-IN"/>
          </a:p>
        </p:txBody>
      </p:sp>
    </p:spTree>
    <p:extLst>
      <p:ext uri="{BB962C8B-B14F-4D97-AF65-F5344CB8AC3E}">
        <p14:creationId xmlns:p14="http://schemas.microsoft.com/office/powerpoint/2010/main" val="40008408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Instructions. </a:t>
            </a:r>
            <a:endParaRPr lang="en-IN" dirty="0"/>
          </a:p>
        </p:txBody>
      </p:sp>
      <p:sp>
        <p:nvSpPr>
          <p:cNvPr id="3" name="Content Placeholder 2"/>
          <p:cNvSpPr>
            <a:spLocks noGrp="1"/>
          </p:cNvSpPr>
          <p:nvPr>
            <p:ph idx="1"/>
          </p:nvPr>
        </p:nvSpPr>
        <p:spPr/>
        <p:txBody>
          <a:bodyPr>
            <a:normAutofit lnSpcReduction="10000"/>
          </a:bodyPr>
          <a:lstStyle/>
          <a:p>
            <a:r>
              <a:rPr lang="en-US" altLang="zh-TW" dirty="0">
                <a:ea typeface="PMingLiU" pitchFamily="18" charset="-120"/>
              </a:rPr>
              <a:t>Operations are:</a:t>
            </a:r>
          </a:p>
          <a:p>
            <a:pPr lvl="1"/>
            <a:r>
              <a:rPr lang="en-US" altLang="zh-TW" b="1" dirty="0">
                <a:ea typeface="PMingLiU" pitchFamily="18" charset="-120"/>
              </a:rPr>
              <a:t>ADD	operand1 + operand2</a:t>
            </a:r>
          </a:p>
          <a:p>
            <a:pPr lvl="1"/>
            <a:r>
              <a:rPr lang="en-US" altLang="zh-TW" b="1" dirty="0">
                <a:ea typeface="PMingLiU" pitchFamily="18" charset="-120"/>
              </a:rPr>
              <a:t>ADC	operand1 + operand2 + carry</a:t>
            </a:r>
          </a:p>
          <a:p>
            <a:pPr lvl="1"/>
            <a:r>
              <a:rPr lang="en-US" altLang="zh-TW" b="1" dirty="0">
                <a:ea typeface="PMingLiU" pitchFamily="18" charset="-120"/>
              </a:rPr>
              <a:t>SUB	operand1 - operand2</a:t>
            </a:r>
          </a:p>
          <a:p>
            <a:pPr lvl="1"/>
            <a:r>
              <a:rPr lang="en-US" altLang="zh-TW" b="1" dirty="0">
                <a:ea typeface="PMingLiU" pitchFamily="18" charset="-120"/>
              </a:rPr>
              <a:t>SBC	operand1 - operand2 + carry -1 </a:t>
            </a:r>
          </a:p>
          <a:p>
            <a:pPr lvl="1"/>
            <a:r>
              <a:rPr lang="en-US" altLang="zh-TW" b="1" dirty="0">
                <a:ea typeface="PMingLiU" pitchFamily="18" charset="-120"/>
              </a:rPr>
              <a:t>RSB	operand2 - operand1</a:t>
            </a:r>
          </a:p>
          <a:p>
            <a:pPr lvl="1"/>
            <a:r>
              <a:rPr lang="en-US" altLang="zh-TW" b="1" dirty="0">
                <a:ea typeface="PMingLiU" pitchFamily="18" charset="-120"/>
              </a:rPr>
              <a:t>RSC	operand2 - operand1 + carry - 1</a:t>
            </a:r>
          </a:p>
          <a:p>
            <a:r>
              <a:rPr lang="en-US" altLang="zh-TW" dirty="0">
                <a:ea typeface="PMingLiU" pitchFamily="18" charset="-120"/>
              </a:rPr>
              <a:t>Syntax:</a:t>
            </a:r>
          </a:p>
          <a:p>
            <a:pPr lvl="1"/>
            <a:r>
              <a:rPr lang="en-US" altLang="zh-TW" dirty="0">
                <a:ea typeface="PMingLiU" pitchFamily="18" charset="-120"/>
              </a:rPr>
              <a:t>&lt;Operation&gt;{&lt;</a:t>
            </a:r>
            <a:r>
              <a:rPr lang="en-US" altLang="zh-TW" dirty="0" err="1">
                <a:ea typeface="PMingLiU" pitchFamily="18" charset="-120"/>
              </a:rPr>
              <a:t>cond</a:t>
            </a:r>
            <a:r>
              <a:rPr lang="en-US" altLang="zh-TW" dirty="0">
                <a:ea typeface="PMingLiU" pitchFamily="18" charset="-120"/>
              </a:rPr>
              <a:t>&gt;}{S} Rd, </a:t>
            </a:r>
            <a:r>
              <a:rPr lang="en-US" altLang="zh-TW" dirty="0" err="1">
                <a:ea typeface="PMingLiU" pitchFamily="18" charset="-120"/>
              </a:rPr>
              <a:t>Rn</a:t>
            </a:r>
            <a:r>
              <a:rPr lang="en-US" altLang="zh-TW" dirty="0">
                <a:ea typeface="PMingLiU" pitchFamily="18" charset="-120"/>
              </a:rPr>
              <a:t>, Operand2</a:t>
            </a:r>
          </a:p>
          <a:p>
            <a:r>
              <a:rPr lang="en-US" altLang="zh-TW" dirty="0">
                <a:ea typeface="PMingLiU" pitchFamily="18" charset="-120"/>
              </a:rPr>
              <a:t>Examples</a:t>
            </a:r>
          </a:p>
          <a:p>
            <a:pPr lvl="1"/>
            <a:r>
              <a:rPr lang="en-US" altLang="zh-TW" dirty="0">
                <a:ea typeface="PMingLiU" pitchFamily="18" charset="-120"/>
              </a:rPr>
              <a:t>ADD r0, r1, r2</a:t>
            </a:r>
          </a:p>
          <a:p>
            <a:pPr lvl="1"/>
            <a:r>
              <a:rPr lang="en-US" altLang="zh-TW" dirty="0">
                <a:ea typeface="PMingLiU" pitchFamily="18" charset="-120"/>
              </a:rPr>
              <a:t>SUBGT r3, r3, #1</a:t>
            </a:r>
          </a:p>
          <a:p>
            <a:pPr lvl="1"/>
            <a:r>
              <a:rPr lang="en-US" altLang="zh-TW" dirty="0">
                <a:ea typeface="PMingLiU" pitchFamily="18" charset="-120"/>
              </a:rPr>
              <a:t>RSBLES r4, r5, #5</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44</a:t>
            </a:fld>
            <a:endParaRPr lang="en-IN"/>
          </a:p>
        </p:txBody>
      </p:sp>
    </p:spTree>
    <p:extLst>
      <p:ext uri="{BB962C8B-B14F-4D97-AF65-F5344CB8AC3E}">
        <p14:creationId xmlns:p14="http://schemas.microsoft.com/office/powerpoint/2010/main" val="40600810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IN" dirty="0"/>
          </a:p>
        </p:txBody>
      </p:sp>
      <p:sp>
        <p:nvSpPr>
          <p:cNvPr id="3" name="Content Placeholder 2"/>
          <p:cNvSpPr>
            <a:spLocks noGrp="1"/>
          </p:cNvSpPr>
          <p:nvPr>
            <p:ph idx="1"/>
          </p:nvPr>
        </p:nvSpPr>
        <p:spPr/>
        <p:txBody>
          <a:bodyPr/>
          <a:lstStyle/>
          <a:p>
            <a:r>
              <a:rPr lang="en-US" altLang="zh-TW" dirty="0">
                <a:ea typeface="PMingLiU" pitchFamily="18" charset="-120"/>
              </a:rPr>
              <a:t>The only effect of the comparisons is to</a:t>
            </a:r>
          </a:p>
          <a:p>
            <a:pPr lvl="1"/>
            <a:r>
              <a:rPr lang="en-US" altLang="zh-TW" b="1" i="1" u="sng" dirty="0">
                <a:effectLst>
                  <a:outerShdw blurRad="38100" dist="38100" dir="2700000" algn="tl">
                    <a:srgbClr val="C0C0C0"/>
                  </a:outerShdw>
                </a:effectLst>
                <a:ea typeface="PMingLiU" pitchFamily="18" charset="-120"/>
              </a:rPr>
              <a:t>UPDATE THE CONDITION FLAGS</a:t>
            </a:r>
            <a:r>
              <a:rPr lang="en-US" altLang="zh-TW" b="1" i="1" dirty="0">
                <a:ea typeface="PMingLiU" pitchFamily="18" charset="-120"/>
              </a:rPr>
              <a:t>. </a:t>
            </a:r>
            <a:r>
              <a:rPr lang="en-US" altLang="zh-TW" dirty="0">
                <a:ea typeface="PMingLiU" pitchFamily="18" charset="-120"/>
              </a:rPr>
              <a:t>Thus no need to set S bit.</a:t>
            </a:r>
          </a:p>
          <a:p>
            <a:r>
              <a:rPr lang="en-US" altLang="zh-TW" dirty="0">
                <a:ea typeface="PMingLiU" pitchFamily="18" charset="-120"/>
              </a:rPr>
              <a:t>Operations are:</a:t>
            </a:r>
          </a:p>
          <a:p>
            <a:pPr lvl="1"/>
            <a:r>
              <a:rPr lang="en-US" altLang="zh-TW" dirty="0">
                <a:ea typeface="PMingLiU" pitchFamily="18" charset="-120"/>
              </a:rPr>
              <a:t>CMP	operand1 - operand2, but result not written</a:t>
            </a:r>
          </a:p>
          <a:p>
            <a:pPr lvl="1"/>
            <a:r>
              <a:rPr lang="en-US" altLang="zh-TW" dirty="0">
                <a:ea typeface="PMingLiU" pitchFamily="18" charset="-120"/>
              </a:rPr>
              <a:t>CMN	operand1 + operand2, but result not written</a:t>
            </a:r>
          </a:p>
          <a:p>
            <a:pPr lvl="1"/>
            <a:r>
              <a:rPr lang="en-US" altLang="zh-TW" dirty="0">
                <a:ea typeface="PMingLiU" pitchFamily="18" charset="-120"/>
              </a:rPr>
              <a:t>TST	operand1 AND operand2, but result not written</a:t>
            </a:r>
          </a:p>
          <a:p>
            <a:pPr lvl="1"/>
            <a:r>
              <a:rPr lang="en-US" altLang="zh-TW" dirty="0">
                <a:ea typeface="PMingLiU" pitchFamily="18" charset="-120"/>
              </a:rPr>
              <a:t>TEQ	operand1 EOR operand2, but result not written</a:t>
            </a:r>
          </a:p>
          <a:p>
            <a:r>
              <a:rPr lang="en-US" altLang="zh-TW" dirty="0">
                <a:ea typeface="PMingLiU" pitchFamily="18" charset="-120"/>
              </a:rPr>
              <a:t>Syntax:</a:t>
            </a:r>
          </a:p>
          <a:p>
            <a:pPr lvl="1"/>
            <a:r>
              <a:rPr lang="en-US" altLang="zh-TW" dirty="0">
                <a:ea typeface="PMingLiU" pitchFamily="18" charset="-120"/>
              </a:rPr>
              <a:t>&lt;Operation&gt;{&lt;</a:t>
            </a:r>
            <a:r>
              <a:rPr lang="en-US" altLang="zh-TW" dirty="0" err="1">
                <a:ea typeface="PMingLiU" pitchFamily="18" charset="-120"/>
              </a:rPr>
              <a:t>cond</a:t>
            </a:r>
            <a:r>
              <a:rPr lang="en-US" altLang="zh-TW" dirty="0">
                <a:ea typeface="PMingLiU" pitchFamily="18" charset="-120"/>
              </a:rPr>
              <a:t>&gt;} </a:t>
            </a:r>
            <a:r>
              <a:rPr lang="en-US" altLang="zh-TW" dirty="0" err="1">
                <a:ea typeface="PMingLiU" pitchFamily="18" charset="-120"/>
              </a:rPr>
              <a:t>Rn</a:t>
            </a:r>
            <a:r>
              <a:rPr lang="en-US" altLang="zh-TW" dirty="0">
                <a:ea typeface="PMingLiU" pitchFamily="18" charset="-120"/>
              </a:rPr>
              <a:t>, Operand2</a:t>
            </a:r>
          </a:p>
          <a:p>
            <a:r>
              <a:rPr lang="en-US" altLang="zh-TW" dirty="0">
                <a:ea typeface="PMingLiU" pitchFamily="18" charset="-120"/>
              </a:rPr>
              <a:t>Examples:</a:t>
            </a:r>
          </a:p>
          <a:p>
            <a:pPr lvl="1"/>
            <a:r>
              <a:rPr lang="en-US" altLang="zh-TW" dirty="0">
                <a:ea typeface="PMingLiU" pitchFamily="18" charset="-120"/>
              </a:rPr>
              <a:t>CMP	r0, r1</a:t>
            </a:r>
          </a:p>
          <a:p>
            <a:pPr lvl="1"/>
            <a:r>
              <a:rPr lang="en-US" altLang="zh-TW" dirty="0">
                <a:ea typeface="PMingLiU" pitchFamily="18" charset="-120"/>
              </a:rPr>
              <a:t>TSTEQ	r2, #5</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45</a:t>
            </a:fld>
            <a:endParaRPr lang="en-IN"/>
          </a:p>
        </p:txBody>
      </p:sp>
    </p:spTree>
    <p:extLst>
      <p:ext uri="{BB962C8B-B14F-4D97-AF65-F5344CB8AC3E}">
        <p14:creationId xmlns:p14="http://schemas.microsoft.com/office/powerpoint/2010/main" val="29822021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Movement </a:t>
            </a:r>
            <a:endParaRPr lang="en-IN" dirty="0"/>
          </a:p>
        </p:txBody>
      </p:sp>
      <p:sp>
        <p:nvSpPr>
          <p:cNvPr id="3" name="Content Placeholder 2"/>
          <p:cNvSpPr>
            <a:spLocks noGrp="1"/>
          </p:cNvSpPr>
          <p:nvPr>
            <p:ph idx="1"/>
          </p:nvPr>
        </p:nvSpPr>
        <p:spPr/>
        <p:txBody>
          <a:bodyPr/>
          <a:lstStyle/>
          <a:p>
            <a:r>
              <a:rPr lang="en-US" altLang="zh-TW" dirty="0">
                <a:ea typeface="PMingLiU" pitchFamily="18" charset="-120"/>
              </a:rPr>
              <a:t>Operations are:</a:t>
            </a:r>
          </a:p>
          <a:p>
            <a:pPr lvl="1"/>
            <a:r>
              <a:rPr lang="en-US" altLang="zh-TW" dirty="0">
                <a:ea typeface="PMingLiU" pitchFamily="18" charset="-120"/>
              </a:rPr>
              <a:t>MOV	operand2</a:t>
            </a:r>
          </a:p>
          <a:p>
            <a:pPr lvl="1"/>
            <a:r>
              <a:rPr lang="en-US" altLang="zh-TW" dirty="0">
                <a:ea typeface="PMingLiU" pitchFamily="18" charset="-120"/>
              </a:rPr>
              <a:t>MVN	NOT operand2</a:t>
            </a:r>
          </a:p>
          <a:p>
            <a:pPr>
              <a:buFont typeface="Times New Roman" pitchFamily="18" charset="0"/>
              <a:buNone/>
            </a:pPr>
            <a:r>
              <a:rPr lang="en-US" altLang="zh-TW" dirty="0">
                <a:ea typeface="PMingLiU" pitchFamily="18" charset="-120"/>
              </a:rPr>
              <a:t>	Note that these make no use of operand1.</a:t>
            </a:r>
          </a:p>
          <a:p>
            <a:r>
              <a:rPr lang="en-US" altLang="zh-TW" dirty="0">
                <a:ea typeface="PMingLiU" pitchFamily="18" charset="-120"/>
              </a:rPr>
              <a:t>Syntax:</a:t>
            </a:r>
          </a:p>
          <a:p>
            <a:pPr lvl="1"/>
            <a:r>
              <a:rPr lang="en-US" altLang="zh-TW" dirty="0">
                <a:ea typeface="PMingLiU" pitchFamily="18" charset="-120"/>
              </a:rPr>
              <a:t>&lt;Operation&gt;{&lt;</a:t>
            </a:r>
            <a:r>
              <a:rPr lang="en-US" altLang="zh-TW" dirty="0" err="1">
                <a:ea typeface="PMingLiU" pitchFamily="18" charset="-120"/>
              </a:rPr>
              <a:t>cond</a:t>
            </a:r>
            <a:r>
              <a:rPr lang="en-US" altLang="zh-TW" dirty="0">
                <a:ea typeface="PMingLiU" pitchFamily="18" charset="-120"/>
              </a:rPr>
              <a:t>&gt;}{S} Rd, Operand2</a:t>
            </a:r>
          </a:p>
          <a:p>
            <a:r>
              <a:rPr lang="en-US" altLang="zh-TW" dirty="0">
                <a:ea typeface="PMingLiU" pitchFamily="18" charset="-120"/>
              </a:rPr>
              <a:t>Examples:</a:t>
            </a:r>
          </a:p>
          <a:p>
            <a:pPr lvl="1"/>
            <a:r>
              <a:rPr lang="en-US" altLang="zh-TW" dirty="0">
                <a:ea typeface="PMingLiU" pitchFamily="18" charset="-120"/>
              </a:rPr>
              <a:t>MOV	r0, r1</a:t>
            </a:r>
          </a:p>
          <a:p>
            <a:pPr lvl="1"/>
            <a:r>
              <a:rPr lang="en-US" altLang="zh-TW" dirty="0">
                <a:ea typeface="PMingLiU" pitchFamily="18" charset="-120"/>
              </a:rPr>
              <a:t>MOVS	r2, #10</a:t>
            </a:r>
          </a:p>
          <a:p>
            <a:pPr lvl="1"/>
            <a:r>
              <a:rPr lang="en-US" altLang="zh-TW" dirty="0">
                <a:ea typeface="PMingLiU" pitchFamily="18" charset="-120"/>
              </a:rPr>
              <a:t>MVNEQ	r1,#0</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46</a:t>
            </a:fld>
            <a:endParaRPr lang="en-IN"/>
          </a:p>
        </p:txBody>
      </p:sp>
    </p:spTree>
    <p:extLst>
      <p:ext uri="{BB962C8B-B14F-4D97-AF65-F5344CB8AC3E}">
        <p14:creationId xmlns:p14="http://schemas.microsoft.com/office/powerpoint/2010/main" val="21148352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Multiplication Instructions</a:t>
            </a:r>
          </a:p>
        </p:txBody>
      </p:sp>
      <p:sp>
        <p:nvSpPr>
          <p:cNvPr id="3" name="Content Placeholder 2"/>
          <p:cNvSpPr>
            <a:spLocks noGrp="1"/>
          </p:cNvSpPr>
          <p:nvPr>
            <p:ph idx="1"/>
          </p:nvPr>
        </p:nvSpPr>
        <p:spPr/>
        <p:txBody>
          <a:bodyPr>
            <a:normAutofit lnSpcReduction="10000"/>
          </a:bodyPr>
          <a:lstStyle/>
          <a:p>
            <a:r>
              <a:rPr lang="en-US" altLang="zh-TW" dirty="0">
                <a:ea typeface="PMingLiU" pitchFamily="18" charset="-120"/>
              </a:rPr>
              <a:t>The Basic ARM provides two multiplication instructions.</a:t>
            </a:r>
          </a:p>
          <a:p>
            <a:r>
              <a:rPr lang="en-US" altLang="zh-TW" dirty="0">
                <a:ea typeface="PMingLiU" pitchFamily="18" charset="-120"/>
              </a:rPr>
              <a:t>Multiply</a:t>
            </a:r>
          </a:p>
          <a:p>
            <a:pPr lvl="1"/>
            <a:r>
              <a:rPr lang="en-US" altLang="zh-TW" dirty="0">
                <a:ea typeface="PMingLiU" pitchFamily="18" charset="-120"/>
              </a:rPr>
              <a:t>MUL{&lt;</a:t>
            </a:r>
            <a:r>
              <a:rPr lang="en-US" altLang="zh-TW" dirty="0" err="1">
                <a:ea typeface="PMingLiU" pitchFamily="18" charset="-120"/>
              </a:rPr>
              <a:t>cond</a:t>
            </a:r>
            <a:r>
              <a:rPr lang="en-US" altLang="zh-TW" dirty="0">
                <a:ea typeface="PMingLiU" pitchFamily="18" charset="-120"/>
              </a:rPr>
              <a:t>&gt;}{S} Rd, </a:t>
            </a:r>
            <a:r>
              <a:rPr lang="en-US" altLang="zh-TW" dirty="0" err="1">
                <a:ea typeface="PMingLiU" pitchFamily="18" charset="-120"/>
              </a:rPr>
              <a:t>Rm</a:t>
            </a:r>
            <a:r>
              <a:rPr lang="en-US" altLang="zh-TW" dirty="0">
                <a:ea typeface="PMingLiU" pitchFamily="18" charset="-120"/>
              </a:rPr>
              <a:t>, </a:t>
            </a:r>
            <a:r>
              <a:rPr lang="en-US" altLang="zh-TW" dirty="0" err="1">
                <a:ea typeface="PMingLiU" pitchFamily="18" charset="-120"/>
              </a:rPr>
              <a:t>Rs</a:t>
            </a:r>
            <a:r>
              <a:rPr lang="en-US" altLang="zh-TW" dirty="0">
                <a:ea typeface="PMingLiU" pitchFamily="18" charset="-120"/>
              </a:rPr>
              <a:t>	; Rd = </a:t>
            </a:r>
            <a:r>
              <a:rPr lang="en-US" altLang="zh-TW" dirty="0" err="1">
                <a:ea typeface="PMingLiU" pitchFamily="18" charset="-120"/>
              </a:rPr>
              <a:t>Rm</a:t>
            </a:r>
            <a:r>
              <a:rPr lang="en-US" altLang="zh-TW" dirty="0">
                <a:ea typeface="PMingLiU" pitchFamily="18" charset="-120"/>
              </a:rPr>
              <a:t> * </a:t>
            </a:r>
            <a:r>
              <a:rPr lang="en-US" altLang="zh-TW" dirty="0" err="1">
                <a:ea typeface="PMingLiU" pitchFamily="18" charset="-120"/>
              </a:rPr>
              <a:t>Rs</a:t>
            </a:r>
            <a:endParaRPr lang="en-US" altLang="zh-TW" dirty="0">
              <a:ea typeface="PMingLiU" pitchFamily="18" charset="-120"/>
            </a:endParaRPr>
          </a:p>
          <a:p>
            <a:r>
              <a:rPr lang="en-US" altLang="zh-TW" dirty="0">
                <a:ea typeface="PMingLiU" pitchFamily="18" charset="-120"/>
              </a:rPr>
              <a:t>Multiply Accumulate	- does addition for free</a:t>
            </a:r>
          </a:p>
          <a:p>
            <a:pPr lvl="1"/>
            <a:r>
              <a:rPr lang="en-US" altLang="zh-TW" dirty="0">
                <a:ea typeface="PMingLiU" pitchFamily="18" charset="-120"/>
              </a:rPr>
              <a:t>MLA{&lt;</a:t>
            </a:r>
            <a:r>
              <a:rPr lang="en-US" altLang="zh-TW" dirty="0" err="1">
                <a:ea typeface="PMingLiU" pitchFamily="18" charset="-120"/>
              </a:rPr>
              <a:t>cond</a:t>
            </a:r>
            <a:r>
              <a:rPr lang="en-US" altLang="zh-TW" dirty="0">
                <a:ea typeface="PMingLiU" pitchFamily="18" charset="-120"/>
              </a:rPr>
              <a:t>&gt;}{S} Rd, </a:t>
            </a:r>
            <a:r>
              <a:rPr lang="en-US" altLang="zh-TW" dirty="0" err="1">
                <a:ea typeface="PMingLiU" pitchFamily="18" charset="-120"/>
              </a:rPr>
              <a:t>Rm</a:t>
            </a:r>
            <a:r>
              <a:rPr lang="en-US" altLang="zh-TW" dirty="0">
                <a:ea typeface="PMingLiU" pitchFamily="18" charset="-120"/>
              </a:rPr>
              <a:t>, </a:t>
            </a:r>
            <a:r>
              <a:rPr lang="en-US" altLang="zh-TW" dirty="0" err="1">
                <a:ea typeface="PMingLiU" pitchFamily="18" charset="-120"/>
              </a:rPr>
              <a:t>Rs,Rn</a:t>
            </a:r>
            <a:r>
              <a:rPr lang="en-US" altLang="zh-TW" dirty="0">
                <a:ea typeface="PMingLiU" pitchFamily="18" charset="-120"/>
              </a:rPr>
              <a:t>	; Rd = (</a:t>
            </a:r>
            <a:r>
              <a:rPr lang="en-US" altLang="zh-TW" dirty="0" err="1">
                <a:ea typeface="PMingLiU" pitchFamily="18" charset="-120"/>
              </a:rPr>
              <a:t>Rm</a:t>
            </a:r>
            <a:r>
              <a:rPr lang="en-US" altLang="zh-TW" dirty="0">
                <a:ea typeface="PMingLiU" pitchFamily="18" charset="-120"/>
              </a:rPr>
              <a:t> * </a:t>
            </a:r>
            <a:r>
              <a:rPr lang="en-US" altLang="zh-TW" dirty="0" err="1">
                <a:ea typeface="PMingLiU" pitchFamily="18" charset="-120"/>
              </a:rPr>
              <a:t>Rs</a:t>
            </a:r>
            <a:r>
              <a:rPr lang="en-US" altLang="zh-TW" dirty="0">
                <a:ea typeface="PMingLiU" pitchFamily="18" charset="-120"/>
              </a:rPr>
              <a:t>) + </a:t>
            </a:r>
            <a:r>
              <a:rPr lang="en-US" altLang="zh-TW" dirty="0" err="1">
                <a:ea typeface="PMingLiU" pitchFamily="18" charset="-120"/>
              </a:rPr>
              <a:t>Rn</a:t>
            </a:r>
            <a:endParaRPr lang="en-US" altLang="zh-TW" dirty="0">
              <a:ea typeface="PMingLiU" pitchFamily="18" charset="-120"/>
            </a:endParaRPr>
          </a:p>
          <a:p>
            <a:r>
              <a:rPr lang="en-US" altLang="zh-TW" dirty="0">
                <a:ea typeface="PMingLiU" pitchFamily="18" charset="-120"/>
              </a:rPr>
              <a:t>Restrictions on use:</a:t>
            </a:r>
          </a:p>
          <a:p>
            <a:pPr lvl="1"/>
            <a:r>
              <a:rPr lang="en-US" altLang="zh-TW" dirty="0">
                <a:ea typeface="PMingLiU" pitchFamily="18" charset="-120"/>
              </a:rPr>
              <a:t>Rd and </a:t>
            </a:r>
            <a:r>
              <a:rPr lang="en-US" altLang="zh-TW" dirty="0" err="1">
                <a:ea typeface="PMingLiU" pitchFamily="18" charset="-120"/>
              </a:rPr>
              <a:t>Rm</a:t>
            </a:r>
            <a:r>
              <a:rPr lang="en-US" altLang="zh-TW" dirty="0">
                <a:ea typeface="PMingLiU" pitchFamily="18" charset="-120"/>
              </a:rPr>
              <a:t> cannot be the same register</a:t>
            </a:r>
          </a:p>
          <a:p>
            <a:pPr lvl="2"/>
            <a:r>
              <a:rPr lang="en-US" altLang="zh-TW" dirty="0">
                <a:ea typeface="PMingLiU" pitchFamily="18" charset="-120"/>
              </a:rPr>
              <a:t>Can be avoid by swapping </a:t>
            </a:r>
            <a:r>
              <a:rPr lang="en-US" altLang="zh-TW" dirty="0" err="1">
                <a:ea typeface="PMingLiU" pitchFamily="18" charset="-120"/>
              </a:rPr>
              <a:t>Rm</a:t>
            </a:r>
            <a:r>
              <a:rPr lang="en-US" altLang="zh-TW" dirty="0">
                <a:ea typeface="PMingLiU" pitchFamily="18" charset="-120"/>
              </a:rPr>
              <a:t> and </a:t>
            </a:r>
            <a:r>
              <a:rPr lang="en-US" altLang="zh-TW" dirty="0" err="1">
                <a:ea typeface="PMingLiU" pitchFamily="18" charset="-120"/>
              </a:rPr>
              <a:t>Rs</a:t>
            </a:r>
            <a:r>
              <a:rPr lang="en-US" altLang="zh-TW" dirty="0">
                <a:ea typeface="PMingLiU" pitchFamily="18" charset="-120"/>
              </a:rPr>
              <a:t> around. This works because multiplication is commutative.</a:t>
            </a:r>
          </a:p>
          <a:p>
            <a:pPr lvl="1"/>
            <a:r>
              <a:rPr lang="en-US" altLang="zh-TW" dirty="0">
                <a:ea typeface="PMingLiU" pitchFamily="18" charset="-120"/>
              </a:rPr>
              <a:t>Cannot use PC.</a:t>
            </a:r>
          </a:p>
          <a:p>
            <a:pPr>
              <a:buFont typeface="Times New Roman" pitchFamily="18" charset="0"/>
              <a:buNone/>
            </a:pPr>
            <a:r>
              <a:rPr lang="en-US" altLang="zh-TW" dirty="0">
                <a:ea typeface="PMingLiU" pitchFamily="18" charset="-120"/>
              </a:rPr>
              <a:t>	These will be picked up by the assembler if overlooked.</a:t>
            </a:r>
          </a:p>
          <a:p>
            <a:r>
              <a:rPr lang="en-US" altLang="zh-TW" dirty="0">
                <a:ea typeface="PMingLiU" pitchFamily="18" charset="-120"/>
              </a:rPr>
              <a:t>Operands can be considered signed or unsigned</a:t>
            </a:r>
          </a:p>
          <a:p>
            <a:pPr lvl="1"/>
            <a:r>
              <a:rPr lang="en-US" altLang="zh-TW" dirty="0">
                <a:ea typeface="PMingLiU" pitchFamily="18" charset="-120"/>
              </a:rPr>
              <a:t>Up to user to interpret correctly.</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47</a:t>
            </a:fld>
            <a:endParaRPr lang="en-IN"/>
          </a:p>
        </p:txBody>
      </p:sp>
    </p:spTree>
    <p:extLst>
      <p:ext uri="{BB962C8B-B14F-4D97-AF65-F5344CB8AC3E}">
        <p14:creationId xmlns:p14="http://schemas.microsoft.com/office/powerpoint/2010/main" val="980743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Store </a:t>
            </a:r>
            <a:endParaRPr lang="en-IN" dirty="0"/>
          </a:p>
        </p:txBody>
      </p:sp>
      <p:sp>
        <p:nvSpPr>
          <p:cNvPr id="3" name="Content Placeholder 2"/>
          <p:cNvSpPr>
            <a:spLocks noGrp="1"/>
          </p:cNvSpPr>
          <p:nvPr>
            <p:ph idx="1"/>
          </p:nvPr>
        </p:nvSpPr>
        <p:spPr/>
        <p:txBody>
          <a:bodyPr>
            <a:normAutofit lnSpcReduction="10000"/>
          </a:bodyPr>
          <a:lstStyle/>
          <a:p>
            <a:r>
              <a:rPr lang="en-US" altLang="zh-TW" dirty="0">
                <a:ea typeface="PMingLiU" pitchFamily="18" charset="-120"/>
              </a:rPr>
              <a:t>The ARM is a Load / Store Architecture:</a:t>
            </a:r>
          </a:p>
          <a:p>
            <a:pPr lvl="1"/>
            <a:r>
              <a:rPr lang="en-US" altLang="zh-TW" dirty="0">
                <a:ea typeface="PMingLiU" pitchFamily="18" charset="-120"/>
              </a:rPr>
              <a:t>Does not support memory to memory data processing operations.</a:t>
            </a:r>
          </a:p>
          <a:p>
            <a:pPr lvl="1"/>
            <a:r>
              <a:rPr lang="en-US" altLang="zh-TW" dirty="0">
                <a:ea typeface="PMingLiU" pitchFamily="18" charset="-120"/>
              </a:rPr>
              <a:t>Must move data values into registers before using them.</a:t>
            </a:r>
          </a:p>
          <a:p>
            <a:r>
              <a:rPr lang="en-US" altLang="zh-TW" dirty="0">
                <a:ea typeface="PMingLiU" pitchFamily="18" charset="-120"/>
              </a:rPr>
              <a:t>This might sound inefficient, but in practice isn’t:</a:t>
            </a:r>
          </a:p>
          <a:p>
            <a:pPr lvl="1"/>
            <a:r>
              <a:rPr lang="en-US" altLang="zh-TW" dirty="0">
                <a:ea typeface="PMingLiU" pitchFamily="18" charset="-120"/>
              </a:rPr>
              <a:t>Load data values from memory into registers.</a:t>
            </a:r>
          </a:p>
          <a:p>
            <a:pPr lvl="1"/>
            <a:r>
              <a:rPr lang="en-US" altLang="zh-TW" dirty="0">
                <a:ea typeface="PMingLiU" pitchFamily="18" charset="-120"/>
              </a:rPr>
              <a:t>Process data in registers using a number of data processing instructions which are not slowed down by memory access.</a:t>
            </a:r>
          </a:p>
          <a:p>
            <a:pPr lvl="1"/>
            <a:r>
              <a:rPr lang="en-US" altLang="zh-TW" dirty="0">
                <a:ea typeface="PMingLiU" pitchFamily="18" charset="-120"/>
              </a:rPr>
              <a:t>Store results from registers out to memory.</a:t>
            </a:r>
          </a:p>
          <a:p>
            <a:r>
              <a:rPr lang="en-US" altLang="zh-TW" dirty="0">
                <a:ea typeface="PMingLiU" pitchFamily="18" charset="-120"/>
              </a:rPr>
              <a:t>The ARM has three sets of instructions which interact with main memory. These are:</a:t>
            </a:r>
          </a:p>
          <a:p>
            <a:pPr lvl="1"/>
            <a:r>
              <a:rPr lang="en-US" altLang="zh-TW" dirty="0">
                <a:ea typeface="PMingLiU" pitchFamily="18" charset="-120"/>
              </a:rPr>
              <a:t>Single register data transfer (LDR / STR).</a:t>
            </a:r>
          </a:p>
          <a:p>
            <a:pPr lvl="1"/>
            <a:r>
              <a:rPr lang="en-US" altLang="zh-TW" dirty="0">
                <a:ea typeface="PMingLiU" pitchFamily="18" charset="-120"/>
              </a:rPr>
              <a:t>Block data transfer (LDM/STM).</a:t>
            </a:r>
          </a:p>
          <a:p>
            <a:pPr lvl="1"/>
            <a:r>
              <a:rPr lang="en-US" altLang="zh-TW" dirty="0">
                <a:ea typeface="PMingLiU" pitchFamily="18" charset="-120"/>
              </a:rPr>
              <a:t>Single Data Swap (SWP).</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48</a:t>
            </a:fld>
            <a:endParaRPr lang="en-IN"/>
          </a:p>
        </p:txBody>
      </p:sp>
    </p:spTree>
    <p:extLst>
      <p:ext uri="{BB962C8B-B14F-4D97-AF65-F5344CB8AC3E}">
        <p14:creationId xmlns:p14="http://schemas.microsoft.com/office/powerpoint/2010/main" val="34456975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Support </a:t>
            </a:r>
            <a:endParaRPr lang="en-IN" dirty="0"/>
          </a:p>
        </p:txBody>
      </p:sp>
      <p:sp>
        <p:nvSpPr>
          <p:cNvPr id="3" name="Content Placeholder 2"/>
          <p:cNvSpPr>
            <a:spLocks noGrp="1"/>
          </p:cNvSpPr>
          <p:nvPr>
            <p:ph idx="1"/>
          </p:nvPr>
        </p:nvSpPr>
        <p:spPr/>
        <p:txBody>
          <a:bodyPr/>
          <a:lstStyle/>
          <a:p>
            <a:r>
              <a:rPr lang="en-US" dirty="0" smtClean="0"/>
              <a:t>Download </a:t>
            </a:r>
            <a:r>
              <a:rPr lang="en-US" dirty="0" err="1" smtClean="0"/>
              <a:t>Keil</a:t>
            </a:r>
            <a:r>
              <a:rPr lang="en-US" dirty="0" smtClean="0"/>
              <a:t> from website. Select ARM core. </a:t>
            </a:r>
          </a:p>
          <a:p>
            <a:r>
              <a:rPr lang="en-US" dirty="0" smtClean="0"/>
              <a:t>It will ask you to register. Register, download and install. It is easy.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49</a:t>
            </a:fld>
            <a:endParaRPr lang="en-IN"/>
          </a:p>
        </p:txBody>
      </p:sp>
    </p:spTree>
    <p:extLst>
      <p:ext uri="{BB962C8B-B14F-4D97-AF65-F5344CB8AC3E}">
        <p14:creationId xmlns:p14="http://schemas.microsoft.com/office/powerpoint/2010/main" val="4222153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IN" dirty="0"/>
          </a:p>
        </p:txBody>
      </p:sp>
      <p:sp>
        <p:nvSpPr>
          <p:cNvPr id="3" name="Content Placeholder 2"/>
          <p:cNvSpPr>
            <a:spLocks noGrp="1"/>
          </p:cNvSpPr>
          <p:nvPr>
            <p:ph idx="1"/>
          </p:nvPr>
        </p:nvSpPr>
        <p:spPr/>
        <p:txBody>
          <a:bodyPr>
            <a:normAutofit fontScale="85000" lnSpcReduction="20000"/>
          </a:bodyPr>
          <a:lstStyle/>
          <a:p>
            <a:pPr lvl="0"/>
            <a:r>
              <a:rPr lang="en-US" dirty="0"/>
              <a:t>ARM processor </a:t>
            </a:r>
            <a:r>
              <a:rPr lang="en-US" b="1" dirty="0"/>
              <a:t>has a large uniform register file</a:t>
            </a:r>
            <a:r>
              <a:rPr lang="en-US" dirty="0"/>
              <a:t>.</a:t>
            </a:r>
          </a:p>
          <a:p>
            <a:pPr lvl="1"/>
            <a:r>
              <a:rPr lang="en-US" dirty="0"/>
              <a:t>It is basically a </a:t>
            </a:r>
            <a:r>
              <a:rPr lang="en-US" b="1" dirty="0"/>
              <a:t>LOAD-STORE architecture</a:t>
            </a:r>
            <a:r>
              <a:rPr lang="en-US" dirty="0"/>
              <a:t>, where data processing operations are only between registers and does not involve any memory operations.</a:t>
            </a:r>
          </a:p>
          <a:p>
            <a:pPr lvl="0"/>
            <a:r>
              <a:rPr lang="en-US" dirty="0"/>
              <a:t>It is </a:t>
            </a:r>
            <a:r>
              <a:rPr lang="en-US" b="1" dirty="0"/>
              <a:t>a 32 bit processor and also has variants of 16 bit and 8 bit architectures</a:t>
            </a:r>
            <a:r>
              <a:rPr lang="en-US" dirty="0"/>
              <a:t>. </a:t>
            </a:r>
          </a:p>
          <a:p>
            <a:pPr lvl="1"/>
            <a:r>
              <a:rPr lang="en-US" dirty="0"/>
              <a:t>So, there are</a:t>
            </a:r>
            <a:r>
              <a:rPr lang="en-US" b="1" dirty="0"/>
              <a:t> 16 bit and 8 bit variants embedded into a 32 bit</a:t>
            </a:r>
            <a:r>
              <a:rPr lang="en-US" dirty="0"/>
              <a:t> processor. </a:t>
            </a:r>
          </a:p>
          <a:p>
            <a:pPr lvl="1"/>
            <a:r>
              <a:rPr lang="en-US" dirty="0"/>
              <a:t>We will enumerate about </a:t>
            </a:r>
            <a:r>
              <a:rPr lang="en-US" b="1" dirty="0"/>
              <a:t>16 bit and 8 bit variants </a:t>
            </a:r>
            <a:r>
              <a:rPr lang="en-US" dirty="0"/>
              <a:t>also called as THUMB and </a:t>
            </a:r>
            <a:r>
              <a:rPr lang="en-US" b="1" dirty="0" err="1"/>
              <a:t>Jazelle</a:t>
            </a:r>
            <a:r>
              <a:rPr lang="en-US" dirty="0"/>
              <a:t> architecture. </a:t>
            </a:r>
          </a:p>
          <a:p>
            <a:r>
              <a:rPr lang="en-US" dirty="0"/>
              <a:t>ARM has got a very good </a:t>
            </a:r>
            <a:r>
              <a:rPr lang="en-US" b="1" dirty="0"/>
              <a:t>speed</a:t>
            </a:r>
            <a:r>
              <a:rPr lang="en-US" dirty="0"/>
              <a:t> </a:t>
            </a:r>
            <a:r>
              <a:rPr lang="en-US" b="1" dirty="0" err="1"/>
              <a:t>Vs</a:t>
            </a:r>
            <a:r>
              <a:rPr lang="en-US" b="1" dirty="0"/>
              <a:t> power consumption ratio</a:t>
            </a:r>
            <a:r>
              <a:rPr lang="en-US" dirty="0"/>
              <a:t> and high code density as required by embedded applications</a:t>
            </a:r>
          </a:p>
          <a:p>
            <a:pPr lvl="0"/>
            <a:r>
              <a:rPr lang="en-US" dirty="0"/>
              <a:t>It has got </a:t>
            </a:r>
            <a:r>
              <a:rPr lang="en-US" b="1" dirty="0"/>
              <a:t>barrel shifter</a:t>
            </a:r>
            <a:r>
              <a:rPr lang="en-US" dirty="0"/>
              <a:t> in the data path, which can maximize the hardware usage available on the chip. </a:t>
            </a:r>
          </a:p>
          <a:p>
            <a:pPr lvl="1"/>
            <a:r>
              <a:rPr lang="en-US" dirty="0"/>
              <a:t>It has also got auto increment and auto decrement addressing modes to optimize program loops; this is not very common with RISC processor. Also ARM supports LOAD and STORE of multiple data elements through a single instruction.</a:t>
            </a:r>
          </a:p>
          <a:p>
            <a:pPr lvl="1"/>
            <a:r>
              <a:rPr lang="en-US" dirty="0"/>
              <a:t>ARM has also got a feature named ‘</a:t>
            </a:r>
            <a:r>
              <a:rPr lang="en-US" b="1" dirty="0"/>
              <a:t>conditional execution</a:t>
            </a:r>
            <a:r>
              <a:rPr lang="en-US" dirty="0"/>
              <a:t>’, where an instruction gets executed only when a condition is being met, which maximizes the execution throughput.</a:t>
            </a:r>
          </a:p>
          <a:p>
            <a:endParaRPr lang="en-IN" dirty="0"/>
          </a:p>
        </p:txBody>
      </p:sp>
      <p:sp>
        <p:nvSpPr>
          <p:cNvPr id="4" name="Date Placeholder 3"/>
          <p:cNvSpPr>
            <a:spLocks noGrp="1"/>
          </p:cNvSpPr>
          <p:nvPr>
            <p:ph type="dt" sz="half" idx="10"/>
          </p:nvPr>
        </p:nvSpPr>
        <p:spPr/>
        <p:txBody>
          <a:bodyPr/>
          <a:lstStyle/>
          <a:p>
            <a:fld id="{A4369F95-A8D1-4A19-B70A-0C9DD1A21CC1}"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a:t>
            </a:fld>
            <a:endParaRPr lang="en-IN"/>
          </a:p>
        </p:txBody>
      </p:sp>
    </p:spTree>
    <p:extLst>
      <p:ext uri="{BB962C8B-B14F-4D97-AF65-F5344CB8AC3E}">
        <p14:creationId xmlns:p14="http://schemas.microsoft.com/office/powerpoint/2010/main" val="3782918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this. </a:t>
            </a:r>
            <a:endParaRPr lang="en-IN" dirty="0"/>
          </a:p>
        </p:txBody>
      </p:sp>
      <p:sp>
        <p:nvSpPr>
          <p:cNvPr id="3" name="Content Placeholder 2"/>
          <p:cNvSpPr>
            <a:spLocks noGrp="1"/>
          </p:cNvSpPr>
          <p:nvPr>
            <p:ph idx="1"/>
          </p:nvPr>
        </p:nvSpPr>
        <p:spPr/>
        <p:txBody>
          <a:bodyPr/>
          <a:lstStyle/>
          <a:p>
            <a:r>
              <a:rPr lang="en-US" dirty="0" smtClean="0"/>
              <a:t>There must be an ENTRY directive. This tells the location of the first executable instruction. </a:t>
            </a:r>
          </a:p>
          <a:p>
            <a:r>
              <a:rPr lang="en-US" dirty="0" smtClean="0"/>
              <a:t>AREA </a:t>
            </a:r>
            <a:r>
              <a:rPr lang="en-US" dirty="0"/>
              <a:t> </a:t>
            </a:r>
            <a:r>
              <a:rPr lang="en-US" dirty="0" smtClean="0"/>
              <a:t>= PROGRAM / DATA / OR ANYTHING! </a:t>
            </a:r>
          </a:p>
          <a:p>
            <a:r>
              <a:rPr lang="en-US" dirty="0" smtClean="0"/>
              <a:t>END directive is must to show the code is getting completed there. </a:t>
            </a:r>
          </a:p>
          <a:p>
            <a:r>
              <a:rPr lang="en-US" dirty="0" smtClean="0"/>
              <a:t>ARM can deal directly with 32 bit instructions as you all know. </a:t>
            </a:r>
          </a:p>
          <a:p>
            <a:r>
              <a:rPr lang="en-US" dirty="0" smtClean="0"/>
              <a:t>It is possible to have a </a:t>
            </a:r>
            <a:r>
              <a:rPr lang="en-US" dirty="0" err="1" smtClean="0"/>
              <a:t>halfword</a:t>
            </a:r>
            <a:r>
              <a:rPr lang="en-US" dirty="0" smtClean="0"/>
              <a:t> by the use of DCW directive. To ensure consistency one should use ALIGN directive as shown in the examples.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50</a:t>
            </a:fld>
            <a:endParaRPr lang="en-IN"/>
          </a:p>
        </p:txBody>
      </p:sp>
    </p:spTree>
    <p:extLst>
      <p:ext uri="{BB962C8B-B14F-4D97-AF65-F5344CB8AC3E}">
        <p14:creationId xmlns:p14="http://schemas.microsoft.com/office/powerpoint/2010/main" val="41647673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use </a:t>
            </a:r>
            <a:r>
              <a:rPr lang="en-US" dirty="0" err="1" smtClean="0"/>
              <a:t>Keil</a:t>
            </a:r>
            <a:r>
              <a:rPr lang="en-US" dirty="0" smtClean="0"/>
              <a:t>?</a:t>
            </a:r>
            <a:br>
              <a:rPr lang="en-US" dirty="0" smtClean="0"/>
            </a:br>
            <a:r>
              <a:rPr lang="en-US" dirty="0" smtClean="0"/>
              <a:t>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51</a:t>
            </a:fld>
            <a:endParaRPr lang="en-IN"/>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30461"/>
            <a:ext cx="6839075" cy="4240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87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NXP – Philips – LPC2148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52</a:t>
            </a:fld>
            <a:endParaRPr lang="en-IN"/>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9712" y="1785937"/>
            <a:ext cx="612457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46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addition with ARM mode instruction</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53</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93068"/>
            <a:ext cx="8626063" cy="493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372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33" y="188640"/>
            <a:ext cx="8229600" cy="990600"/>
          </a:xfrm>
        </p:spPr>
        <p:txBody>
          <a:bodyPr/>
          <a:lstStyle/>
          <a:p>
            <a:r>
              <a:rPr lang="en-US" dirty="0" smtClean="0">
                <a:solidFill>
                  <a:srgbClr val="FF0000"/>
                </a:solidFill>
              </a:rPr>
              <a:t>Compare Using ARM Instruction</a:t>
            </a:r>
            <a:endParaRPr lang="en-IN" dirty="0">
              <a:solidFill>
                <a:srgbClr val="FF0000"/>
              </a:solidFill>
            </a:endParaRP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54</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522" y="1695450"/>
            <a:ext cx="7214726"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2931376"/>
            <a:ext cx="196215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1711474"/>
            <a:ext cx="1967205" cy="923330"/>
          </a:xfrm>
          <a:prstGeom prst="rect">
            <a:avLst/>
          </a:prstGeom>
        </p:spPr>
        <p:txBody>
          <a:bodyPr wrap="none">
            <a:spAutoFit/>
          </a:bodyPr>
          <a:lstStyle/>
          <a:p>
            <a:r>
              <a:rPr lang="en-IN" b="1" dirty="0"/>
              <a:t>SWI &amp;</a:t>
            </a:r>
            <a:r>
              <a:rPr lang="en-IN" b="1" dirty="0" smtClean="0"/>
              <a:t>11 can be </a:t>
            </a:r>
          </a:p>
          <a:p>
            <a:r>
              <a:rPr lang="en-IN" b="1" dirty="0" smtClean="0"/>
              <a:t>Used instead of </a:t>
            </a:r>
          </a:p>
          <a:p>
            <a:r>
              <a:rPr lang="en-IN" b="1" dirty="0" smtClean="0"/>
              <a:t>loop </a:t>
            </a:r>
            <a:endParaRPr lang="en-IN" b="1" dirty="0"/>
          </a:p>
        </p:txBody>
      </p:sp>
    </p:spTree>
    <p:extLst>
      <p:ext uri="{BB962C8B-B14F-4D97-AF65-F5344CB8AC3E}">
        <p14:creationId xmlns:p14="http://schemas.microsoft.com/office/powerpoint/2010/main" val="397516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1695"/>
            <a:ext cx="8229600" cy="990600"/>
          </a:xfrm>
        </p:spPr>
        <p:txBody>
          <a:bodyPr/>
          <a:lstStyle/>
          <a:p>
            <a:r>
              <a:rPr lang="en-US" dirty="0" smtClean="0"/>
              <a:t>Swapping two numbers with ARM.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55</a:t>
            </a:fld>
            <a:endParaRPr lang="en-IN"/>
          </a:p>
        </p:txBody>
      </p:sp>
      <p:pic>
        <p:nvPicPr>
          <p:cNvPr id="2050"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13622" y="1124744"/>
            <a:ext cx="7571524" cy="544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5325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One’s complement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56</a:t>
            </a:fld>
            <a:endParaRPr lang="en-IN"/>
          </a:p>
        </p:txBody>
      </p:sp>
      <p:pic>
        <p:nvPicPr>
          <p:cNvPr id="3074" name="Picture 2"/>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65724" y="1484784"/>
            <a:ext cx="8226756" cy="495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2265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 complement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57</a:t>
            </a:fld>
            <a:endParaRPr lang="en-IN"/>
          </a:p>
        </p:txBody>
      </p:sp>
      <p:pic>
        <p:nvPicPr>
          <p:cNvPr id="4098" name="Picture 2"/>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67544" y="1427595"/>
            <a:ext cx="8144527" cy="5430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9943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of 2 numbers</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58</a:t>
            </a:fld>
            <a:endParaRPr lang="en-IN"/>
          </a:p>
        </p:txBody>
      </p:sp>
      <p:pic>
        <p:nvPicPr>
          <p:cNvPr id="5122" name="Picture 2"/>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1578" y="1694225"/>
            <a:ext cx="515926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801" y="2061139"/>
            <a:ext cx="3472049"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2877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bit operation in ARM </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 16 bit data transfer happens here. </a:t>
            </a:r>
          </a:p>
          <a:p>
            <a:pPr marL="0" indent="0">
              <a:buNone/>
            </a:pPr>
            <a:r>
              <a:rPr lang="en-IN" dirty="0"/>
              <a:t>	TTL 16bitdatatransfer </a:t>
            </a:r>
            <a:r>
              <a:rPr lang="en-IN" dirty="0" smtClean="0"/>
              <a:t> </a:t>
            </a:r>
            <a:endParaRPr lang="en-IN" dirty="0"/>
          </a:p>
          <a:p>
            <a:pPr marL="0" indent="0">
              <a:buNone/>
            </a:pPr>
            <a:r>
              <a:rPr lang="en-IN" dirty="0"/>
              <a:t>	AREA program, CODE, READONLY	  </a:t>
            </a:r>
          </a:p>
          <a:p>
            <a:pPr marL="0" indent="0">
              <a:buNone/>
            </a:pPr>
            <a:r>
              <a:rPr lang="en-IN" dirty="0"/>
              <a:t>	; AREA is a directive which helps in specifying region where the code has </a:t>
            </a:r>
          </a:p>
          <a:p>
            <a:pPr marL="0" indent="0">
              <a:buNone/>
            </a:pPr>
            <a:r>
              <a:rPr lang="en-IN" dirty="0"/>
              <a:t>	; to be stored. Here it is RESET. it can be PROGRAM also.</a:t>
            </a:r>
          </a:p>
          <a:p>
            <a:pPr marL="0" indent="0">
              <a:buNone/>
            </a:pPr>
            <a:r>
              <a:rPr lang="en-IN" dirty="0"/>
              <a:t>	ENTRY</a:t>
            </a:r>
          </a:p>
          <a:p>
            <a:pPr marL="0" indent="0">
              <a:buNone/>
            </a:pPr>
            <a:endParaRPr lang="en-IN" dirty="0"/>
          </a:p>
          <a:p>
            <a:pPr marL="0" indent="0">
              <a:buNone/>
            </a:pPr>
            <a:r>
              <a:rPr lang="en-IN" dirty="0"/>
              <a:t>Main</a:t>
            </a:r>
          </a:p>
          <a:p>
            <a:pPr marL="0" indent="0">
              <a:buNone/>
            </a:pPr>
            <a:r>
              <a:rPr lang="en-IN" dirty="0"/>
              <a:t>	LDRB R1, Value 	; Loading the value to be moved. </a:t>
            </a:r>
          </a:p>
          <a:p>
            <a:pPr marL="0" indent="0">
              <a:buNone/>
            </a:pPr>
            <a:r>
              <a:rPr lang="en-IN" dirty="0"/>
              <a:t>	STR R1, Result	; Store it back. </a:t>
            </a:r>
          </a:p>
          <a:p>
            <a:pPr marL="0" indent="0">
              <a:buNone/>
            </a:pPr>
            <a:r>
              <a:rPr lang="en-IN" dirty="0"/>
              <a:t>	SWI &amp;11		; Software Interrupt instead of loop option seen earlier. </a:t>
            </a:r>
          </a:p>
          <a:p>
            <a:pPr marL="0" indent="0">
              <a:buNone/>
            </a:pPr>
            <a:r>
              <a:rPr lang="en-IN" dirty="0"/>
              <a:t>	</a:t>
            </a:r>
          </a:p>
          <a:p>
            <a:pPr marL="0" indent="0">
              <a:buNone/>
            </a:pPr>
            <a:r>
              <a:rPr lang="en-IN" dirty="0"/>
              <a:t>Value	DCW	&amp;C123</a:t>
            </a:r>
          </a:p>
          <a:p>
            <a:pPr marL="0" indent="0">
              <a:buNone/>
            </a:pPr>
            <a:r>
              <a:rPr lang="en-IN" dirty="0"/>
              <a:t>	ALIGN 		; This will support 16 bit execution in ARM mode. </a:t>
            </a:r>
          </a:p>
          <a:p>
            <a:pPr marL="0" indent="0">
              <a:buNone/>
            </a:pPr>
            <a:r>
              <a:rPr lang="en-IN" dirty="0"/>
              <a:t>Result	DCW	0	; Storage </a:t>
            </a:r>
          </a:p>
          <a:p>
            <a:pPr marL="0" indent="0">
              <a:buNone/>
            </a:pPr>
            <a:r>
              <a:rPr lang="en-IN" dirty="0"/>
              <a:t>	END	</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59</a:t>
            </a:fld>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133" y="5733256"/>
            <a:ext cx="6993235" cy="108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6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this labels. </a:t>
            </a: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6708987"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F2BF848C-0E06-4E02-BFAC-E142BED11281}"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6</a:t>
            </a:fld>
            <a:endParaRPr lang="en-IN"/>
          </a:p>
        </p:txBody>
      </p:sp>
    </p:spTree>
    <p:extLst>
      <p:ext uri="{BB962C8B-B14F-4D97-AF65-F5344CB8AC3E}">
        <p14:creationId xmlns:p14="http://schemas.microsoft.com/office/powerpoint/2010/main" val="3368997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 Simple One’s complement in a different way. </a:t>
            </a:r>
            <a:endParaRPr lang="en-IN" sz="2800" dirty="0"/>
          </a:p>
        </p:txBody>
      </p:sp>
      <p:sp>
        <p:nvSpPr>
          <p:cNvPr id="3" name="Content Placeholder 2"/>
          <p:cNvSpPr>
            <a:spLocks noGrp="1"/>
          </p:cNvSpPr>
          <p:nvPr>
            <p:ph idx="1"/>
          </p:nvPr>
        </p:nvSpPr>
        <p:spPr/>
        <p:txBody>
          <a:bodyPr>
            <a:normAutofit/>
          </a:bodyPr>
          <a:lstStyle/>
          <a:p>
            <a:pPr marL="0" indent="0">
              <a:buNone/>
            </a:pPr>
            <a:r>
              <a:rPr lang="en-IN" sz="1600" dirty="0"/>
              <a:t>; Ones complement Example. </a:t>
            </a:r>
          </a:p>
          <a:p>
            <a:pPr marL="0" indent="0">
              <a:buNone/>
            </a:pPr>
            <a:r>
              <a:rPr lang="en-IN" sz="1600" dirty="0"/>
              <a:t>	TTL  </a:t>
            </a:r>
            <a:r>
              <a:rPr lang="en-IN" sz="1600" dirty="0" err="1"/>
              <a:t>onescomplement</a:t>
            </a:r>
            <a:endParaRPr lang="en-IN" sz="1600" dirty="0"/>
          </a:p>
          <a:p>
            <a:pPr marL="0" indent="0">
              <a:buNone/>
            </a:pPr>
            <a:r>
              <a:rPr lang="en-IN" sz="1600" dirty="0"/>
              <a:t>	AREA program, CODE, READONLY	  </a:t>
            </a:r>
          </a:p>
          <a:p>
            <a:pPr marL="0" indent="0">
              <a:buNone/>
            </a:pPr>
            <a:r>
              <a:rPr lang="en-IN" sz="1600" dirty="0"/>
              <a:t>	; AREA is a directive which helps in specifying region where the code has </a:t>
            </a:r>
          </a:p>
          <a:p>
            <a:pPr marL="0" indent="0">
              <a:buNone/>
            </a:pPr>
            <a:r>
              <a:rPr lang="en-IN" sz="1600" dirty="0"/>
              <a:t>	; to be stored. Here it is RESET. it can be PROGRAM also.</a:t>
            </a:r>
          </a:p>
          <a:p>
            <a:pPr marL="0" indent="0">
              <a:buNone/>
            </a:pPr>
            <a:r>
              <a:rPr lang="en-IN" sz="1600" dirty="0"/>
              <a:t>	ENTRY</a:t>
            </a:r>
          </a:p>
          <a:p>
            <a:pPr marL="0" indent="0">
              <a:buNone/>
            </a:pPr>
            <a:endParaRPr lang="en-IN" sz="1600" dirty="0"/>
          </a:p>
          <a:p>
            <a:pPr marL="0" indent="0">
              <a:buNone/>
            </a:pPr>
            <a:r>
              <a:rPr lang="en-IN" sz="1600" dirty="0"/>
              <a:t>Main</a:t>
            </a:r>
          </a:p>
          <a:p>
            <a:pPr marL="0" indent="0">
              <a:buNone/>
            </a:pPr>
            <a:r>
              <a:rPr lang="en-IN" sz="1600" dirty="0"/>
              <a:t>	LDRB R1, Value 	; Loading the value to be complemented. </a:t>
            </a:r>
          </a:p>
          <a:p>
            <a:pPr marL="0" indent="0">
              <a:buNone/>
            </a:pPr>
            <a:r>
              <a:rPr lang="en-IN" sz="1600" dirty="0"/>
              <a:t>	MVN R1, R1 	</a:t>
            </a:r>
            <a:r>
              <a:rPr lang="en-IN" sz="1600" dirty="0" smtClean="0"/>
              <a:t>; </a:t>
            </a:r>
            <a:r>
              <a:rPr lang="en-IN" sz="1600" dirty="0"/>
              <a:t>See the way I used R1 and R1. MVN is NOT. </a:t>
            </a:r>
          </a:p>
          <a:p>
            <a:pPr marL="0" indent="0">
              <a:buNone/>
            </a:pPr>
            <a:r>
              <a:rPr lang="en-IN" sz="1600" dirty="0"/>
              <a:t>	SWI &amp;11		; Software Interrupt instead of loop option seen earlier. </a:t>
            </a:r>
          </a:p>
          <a:p>
            <a:pPr marL="0" indent="0">
              <a:buNone/>
            </a:pPr>
            <a:r>
              <a:rPr lang="en-IN" sz="1600" dirty="0"/>
              <a:t>	</a:t>
            </a:r>
          </a:p>
          <a:p>
            <a:pPr marL="0" indent="0">
              <a:buNone/>
            </a:pPr>
            <a:r>
              <a:rPr lang="en-IN" sz="1600" dirty="0"/>
              <a:t>Value	DCW	&amp;0000</a:t>
            </a:r>
          </a:p>
          <a:p>
            <a:pPr marL="0" indent="0">
              <a:buNone/>
            </a:pPr>
            <a:r>
              <a:rPr lang="en-IN" sz="1600" dirty="0"/>
              <a:t>	ALIGN 		; This will support 16 bit execution in ARM mode. </a:t>
            </a:r>
          </a:p>
          <a:p>
            <a:pPr marL="0" indent="0">
              <a:buNone/>
            </a:pPr>
            <a:r>
              <a:rPr lang="en-IN" sz="1600" dirty="0"/>
              <a:t>	END	</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60</a:t>
            </a:fld>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3744416" cy="5098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043608" y="6511174"/>
            <a:ext cx="2505384" cy="369332"/>
          </a:xfrm>
          <a:prstGeom prst="rect">
            <a:avLst/>
          </a:prstGeom>
          <a:noFill/>
        </p:spPr>
        <p:txBody>
          <a:bodyPr wrap="square" rtlCol="0">
            <a:spAutoFit/>
          </a:bodyPr>
          <a:lstStyle/>
          <a:p>
            <a:r>
              <a:rPr lang="en-US" dirty="0" smtClean="0"/>
              <a:t>Before Execution </a:t>
            </a:r>
            <a:endParaRPr lang="en-IN"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367853"/>
            <a:ext cx="4176464" cy="518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198699" y="6480042"/>
            <a:ext cx="1749197" cy="369332"/>
          </a:xfrm>
          <a:prstGeom prst="rect">
            <a:avLst/>
          </a:prstGeom>
          <a:noFill/>
        </p:spPr>
        <p:txBody>
          <a:bodyPr wrap="none" rtlCol="0">
            <a:spAutoFit/>
          </a:bodyPr>
          <a:lstStyle/>
          <a:p>
            <a:r>
              <a:rPr lang="en-US" dirty="0" smtClean="0"/>
              <a:t>After Execution</a:t>
            </a:r>
            <a:endParaRPr lang="en-IN" dirty="0"/>
          </a:p>
        </p:txBody>
      </p:sp>
    </p:spTree>
    <p:extLst>
      <p:ext uri="{BB962C8B-B14F-4D97-AF65-F5344CB8AC3E}">
        <p14:creationId xmlns:p14="http://schemas.microsoft.com/office/powerpoint/2010/main" val="313357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gtEl>
                                        <p:attrNameLst>
                                          <p:attrName>style.visibility</p:attrName>
                                        </p:attrNameLst>
                                      </p:cBhvr>
                                      <p:to>
                                        <p:strVal val="visible"/>
                                      </p:to>
                                    </p:set>
                                    <p:anim calcmode="lin" valueType="num">
                                      <p:cBhvr additive="base">
                                        <p:cTn id="19" dur="500" fill="hold"/>
                                        <p:tgtEl>
                                          <p:spTgt spid="8195"/>
                                        </p:tgtEl>
                                        <p:attrNameLst>
                                          <p:attrName>ppt_x</p:attrName>
                                        </p:attrNameLst>
                                      </p:cBhvr>
                                      <p:tavLst>
                                        <p:tav tm="0">
                                          <p:val>
                                            <p:strVal val="#ppt_x"/>
                                          </p:val>
                                        </p:tav>
                                        <p:tav tm="100000">
                                          <p:val>
                                            <p:strVal val="#ppt_x"/>
                                          </p:val>
                                        </p:tav>
                                      </p:tavLst>
                                    </p:anim>
                                    <p:anim calcmode="lin" valueType="num">
                                      <p:cBhvr additive="base">
                                        <p:cTn id="20"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Left One Bit. </a:t>
            </a:r>
            <a:endParaRPr lang="en-IN" dirty="0"/>
          </a:p>
        </p:txBody>
      </p:sp>
      <p:sp>
        <p:nvSpPr>
          <p:cNvPr id="3" name="Content Placeholder 2"/>
          <p:cNvSpPr>
            <a:spLocks noGrp="1"/>
          </p:cNvSpPr>
          <p:nvPr>
            <p:ph idx="1"/>
          </p:nvPr>
        </p:nvSpPr>
        <p:spPr>
          <a:xfrm>
            <a:off x="387603" y="1556792"/>
            <a:ext cx="8229600" cy="4876800"/>
          </a:xfrm>
        </p:spPr>
        <p:txBody>
          <a:bodyPr>
            <a:normAutofit fontScale="85000" lnSpcReduction="10000"/>
          </a:bodyPr>
          <a:lstStyle/>
          <a:p>
            <a:pPr marL="0" indent="0">
              <a:buNone/>
            </a:pPr>
            <a:r>
              <a:rPr lang="en-IN" dirty="0"/>
              <a:t>; Shift Left One Bit!</a:t>
            </a:r>
          </a:p>
          <a:p>
            <a:pPr marL="0" indent="0">
              <a:buNone/>
            </a:pPr>
            <a:r>
              <a:rPr lang="en-IN" dirty="0"/>
              <a:t>	TTL  shift left one bit</a:t>
            </a:r>
          </a:p>
          <a:p>
            <a:pPr marL="0" indent="0">
              <a:buNone/>
            </a:pPr>
            <a:r>
              <a:rPr lang="en-IN" dirty="0"/>
              <a:t>	AREA RESET, CODE, READONLY	  </a:t>
            </a:r>
          </a:p>
          <a:p>
            <a:pPr marL="0" indent="0">
              <a:buNone/>
            </a:pPr>
            <a:r>
              <a:rPr lang="en-IN" dirty="0" smtClean="0"/>
              <a:t>; </a:t>
            </a:r>
            <a:r>
              <a:rPr lang="en-IN" dirty="0"/>
              <a:t>AREA is a directive which helps in specifying region where the code </a:t>
            </a:r>
            <a:endParaRPr lang="en-IN" dirty="0" smtClean="0"/>
          </a:p>
          <a:p>
            <a:pPr marL="0" indent="0">
              <a:buNone/>
            </a:pPr>
            <a:r>
              <a:rPr lang="en-IN" dirty="0" smtClean="0"/>
              <a:t>; has  to </a:t>
            </a:r>
            <a:r>
              <a:rPr lang="en-IN" dirty="0"/>
              <a:t>be stored. Here it is RESET. it can be PROGRAM also.</a:t>
            </a:r>
          </a:p>
          <a:p>
            <a:pPr marL="0" indent="0">
              <a:buNone/>
            </a:pPr>
            <a:r>
              <a:rPr lang="en-IN" dirty="0"/>
              <a:t>	ENTRY</a:t>
            </a:r>
          </a:p>
          <a:p>
            <a:pPr marL="0" indent="0">
              <a:buNone/>
            </a:pPr>
            <a:r>
              <a:rPr lang="en-IN" dirty="0" smtClean="0"/>
              <a:t>Main</a:t>
            </a:r>
            <a:endParaRPr lang="en-IN" dirty="0"/>
          </a:p>
          <a:p>
            <a:pPr marL="0" indent="0">
              <a:buNone/>
            </a:pPr>
            <a:r>
              <a:rPr lang="en-IN" dirty="0"/>
              <a:t>	LDRB R1, Value </a:t>
            </a:r>
            <a:r>
              <a:rPr lang="en-IN" dirty="0" smtClean="0"/>
              <a:t>; </a:t>
            </a:r>
            <a:r>
              <a:rPr lang="en-IN" dirty="0"/>
              <a:t>Loading the value to be complemented. </a:t>
            </a:r>
          </a:p>
          <a:p>
            <a:pPr marL="0" indent="0">
              <a:buNone/>
            </a:pPr>
            <a:r>
              <a:rPr lang="en-IN" dirty="0"/>
              <a:t>	MOV R1, R1, LSL#0X1 ; one bit shift. </a:t>
            </a:r>
          </a:p>
          <a:p>
            <a:pPr marL="0" indent="0">
              <a:buNone/>
            </a:pPr>
            <a:r>
              <a:rPr lang="en-IN" dirty="0"/>
              <a:t>	SWI &amp;11</a:t>
            </a:r>
          </a:p>
          <a:p>
            <a:pPr marL="0" indent="0">
              <a:buNone/>
            </a:pPr>
            <a:r>
              <a:rPr lang="en-IN" dirty="0"/>
              <a:t>				 </a:t>
            </a:r>
          </a:p>
          <a:p>
            <a:pPr marL="0" indent="0">
              <a:buNone/>
            </a:pPr>
            <a:r>
              <a:rPr lang="en-IN" dirty="0"/>
              <a:t>Value	DCD	&amp;0001</a:t>
            </a:r>
          </a:p>
          <a:p>
            <a:pPr marL="0" indent="0">
              <a:buNone/>
            </a:pPr>
            <a:r>
              <a:rPr lang="en-IN" dirty="0"/>
              <a:t>	END	</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61</a:t>
            </a:fld>
            <a:endParaRPr lang="en-I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652691"/>
            <a:ext cx="3418000" cy="462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204436" y="6243652"/>
            <a:ext cx="2232248" cy="369332"/>
          </a:xfrm>
          <a:prstGeom prst="rect">
            <a:avLst/>
          </a:prstGeom>
          <a:noFill/>
        </p:spPr>
        <p:txBody>
          <a:bodyPr wrap="square" rtlCol="0">
            <a:spAutoFit/>
          </a:bodyPr>
          <a:lstStyle/>
          <a:p>
            <a:r>
              <a:rPr lang="en-US" dirty="0" smtClean="0"/>
              <a:t>Before Execution </a:t>
            </a:r>
            <a:endParaRPr lang="en-IN"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485143"/>
            <a:ext cx="3092549" cy="4789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716016" y="6364848"/>
            <a:ext cx="3092549" cy="369332"/>
          </a:xfrm>
          <a:prstGeom prst="rect">
            <a:avLst/>
          </a:prstGeom>
          <a:noFill/>
        </p:spPr>
        <p:txBody>
          <a:bodyPr wrap="square" rtlCol="0">
            <a:spAutoFit/>
          </a:bodyPr>
          <a:lstStyle/>
          <a:p>
            <a:r>
              <a:rPr lang="en-US" dirty="0" smtClean="0"/>
              <a:t>After Execution</a:t>
            </a:r>
            <a:endParaRPr lang="en-IN" dirty="0"/>
          </a:p>
        </p:txBody>
      </p:sp>
    </p:spTree>
    <p:extLst>
      <p:ext uri="{BB962C8B-B14F-4D97-AF65-F5344CB8AC3E}">
        <p14:creationId xmlns:p14="http://schemas.microsoft.com/office/powerpoint/2010/main" val="20839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51"/>
                                        </p:tgtEl>
                                        <p:attrNameLst>
                                          <p:attrName>style.visibility</p:attrName>
                                        </p:attrNameLst>
                                      </p:cBhvr>
                                      <p:to>
                                        <p:strVal val="visible"/>
                                      </p:to>
                                    </p:set>
                                    <p:anim calcmode="lin" valueType="num">
                                      <p:cBhvr additive="base">
                                        <p:cTn id="21" dur="500" fill="hold"/>
                                        <p:tgtEl>
                                          <p:spTgt spid="2051"/>
                                        </p:tgtEl>
                                        <p:attrNameLst>
                                          <p:attrName>ppt_x</p:attrName>
                                        </p:attrNameLst>
                                      </p:cBhvr>
                                      <p:tavLst>
                                        <p:tav tm="0">
                                          <p:val>
                                            <p:strVal val="#ppt_x"/>
                                          </p:val>
                                        </p:tav>
                                        <p:tav tm="100000">
                                          <p:val>
                                            <p:strVal val="#ppt_x"/>
                                          </p:val>
                                        </p:tav>
                                      </p:tavLst>
                                    </p:anim>
                                    <p:anim calcmode="lin" valueType="num">
                                      <p:cBhvr additive="base">
                                        <p:cTn id="2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Getting into Thumb Mode. (No great change, it is a mode, that’s all! )</a:t>
            </a:r>
            <a:endParaRPr lang="en-IN" dirty="0"/>
          </a:p>
        </p:txBody>
      </p:sp>
      <p:sp>
        <p:nvSpPr>
          <p:cNvPr id="3" name="Content Placeholder 2"/>
          <p:cNvSpPr>
            <a:spLocks noGrp="1"/>
          </p:cNvSpPr>
          <p:nvPr>
            <p:ph idx="1"/>
          </p:nvPr>
        </p:nvSpPr>
        <p:spPr/>
        <p:txBody>
          <a:bodyPr>
            <a:normAutofit/>
          </a:bodyPr>
          <a:lstStyle/>
          <a:p>
            <a:pPr algn="just"/>
            <a:r>
              <a:rPr lang="en-IN" dirty="0"/>
              <a:t>Core has two execution states ARM and Thumb; </a:t>
            </a:r>
            <a:endParaRPr lang="en-IN" dirty="0" smtClean="0"/>
          </a:p>
          <a:p>
            <a:pPr algn="just"/>
            <a:r>
              <a:rPr lang="en-IN" dirty="0" smtClean="0"/>
              <a:t>Thumb </a:t>
            </a:r>
            <a:r>
              <a:rPr lang="en-IN" dirty="0"/>
              <a:t>is a compressed and 16 bit representation of a subset of the ARM instruction set. </a:t>
            </a:r>
            <a:endParaRPr lang="en-IN" dirty="0" smtClean="0"/>
          </a:p>
          <a:p>
            <a:pPr algn="just"/>
            <a:r>
              <a:rPr lang="en-IN" dirty="0" smtClean="0"/>
              <a:t>Like </a:t>
            </a:r>
            <a:r>
              <a:rPr lang="en-IN" dirty="0"/>
              <a:t>ARM, Thumb also uses load store architecture for data processing, data transfer and control flow instructions. </a:t>
            </a:r>
            <a:endParaRPr lang="en-IN" dirty="0" smtClean="0"/>
          </a:p>
          <a:p>
            <a:pPr algn="just"/>
            <a:r>
              <a:rPr lang="en-IN" dirty="0" smtClean="0"/>
              <a:t>The </a:t>
            </a:r>
            <a:r>
              <a:rPr lang="en-IN" dirty="0"/>
              <a:t>standard chip that includes the Thumb instruction set is the ARM7TDMI where "T" specifies Thumb</a:t>
            </a:r>
            <a:r>
              <a:rPr lang="en-IN" dirty="0" smtClean="0"/>
              <a:t>. (Remember this, we saw this in CPSR ;))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62</a:t>
            </a:fld>
            <a:endParaRPr lang="en-IN"/>
          </a:p>
        </p:txBody>
      </p:sp>
    </p:spTree>
    <p:extLst>
      <p:ext uri="{BB962C8B-B14F-4D97-AF65-F5344CB8AC3E}">
        <p14:creationId xmlns:p14="http://schemas.microsoft.com/office/powerpoint/2010/main" val="12495680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990600"/>
          </a:xfrm>
        </p:spPr>
        <p:txBody>
          <a:bodyPr/>
          <a:lstStyle/>
          <a:p>
            <a:r>
              <a:rPr lang="en-US" dirty="0" smtClean="0"/>
              <a:t>Contd.,</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63</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68760"/>
            <a:ext cx="8712968" cy="324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424537" y="4502998"/>
            <a:ext cx="6800850" cy="22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39240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thumb state?</a:t>
            </a:r>
            <a:endParaRPr lang="en-IN" dirty="0"/>
          </a:p>
        </p:txBody>
      </p:sp>
      <p:sp>
        <p:nvSpPr>
          <p:cNvPr id="3" name="Content Placeholder 2"/>
          <p:cNvSpPr>
            <a:spLocks noGrp="1"/>
          </p:cNvSpPr>
          <p:nvPr>
            <p:ph idx="1"/>
          </p:nvPr>
        </p:nvSpPr>
        <p:spPr/>
        <p:txBody>
          <a:bodyPr/>
          <a:lstStyle/>
          <a:p>
            <a:r>
              <a:rPr lang="en-IN" dirty="0"/>
              <a:t>D3 is the default value for the CPSR as shown in the </a:t>
            </a:r>
            <a:r>
              <a:rPr lang="en-IN" dirty="0" smtClean="0"/>
              <a:t>below. </a:t>
            </a:r>
            <a:r>
              <a:rPr lang="en-IN" dirty="0"/>
              <a:t>So by default one can observe that the Thumb state is disabled. To get it enabled, as already discussed CPSR should be accessed and T </a:t>
            </a:r>
            <a:r>
              <a:rPr lang="en-IN" dirty="0" smtClean="0"/>
              <a:t>bit  </a:t>
            </a:r>
            <a:r>
              <a:rPr lang="en-IN" dirty="0"/>
              <a:t>should be set.</a:t>
            </a:r>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64</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9" y="3068960"/>
            <a:ext cx="5414494" cy="378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1081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lstStyle/>
          <a:p>
            <a:r>
              <a:rPr lang="en-IN" dirty="0"/>
              <a:t>Setting the T bit can be done by adding 0x20 to the D3. It will then set the T bit and eventually the THUMB mode will be </a:t>
            </a:r>
            <a:r>
              <a:rPr lang="en-IN" dirty="0" smtClean="0"/>
              <a:t>set</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65</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84624"/>
            <a:ext cx="396044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636912"/>
            <a:ext cx="43053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4730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these all with ARM.</a:t>
            </a:r>
            <a:endParaRPr lang="en-IN" dirty="0"/>
          </a:p>
        </p:txBody>
      </p:sp>
      <p:sp>
        <p:nvSpPr>
          <p:cNvPr id="3" name="Content Placeholder 2"/>
          <p:cNvSpPr>
            <a:spLocks noGrp="1"/>
          </p:cNvSpPr>
          <p:nvPr>
            <p:ph idx="1"/>
          </p:nvPr>
        </p:nvSpPr>
        <p:spPr/>
        <p:txBody>
          <a:bodyPr>
            <a:normAutofit fontScale="92500" lnSpcReduction="20000"/>
          </a:bodyPr>
          <a:lstStyle/>
          <a:p>
            <a:r>
              <a:rPr lang="en-IN" dirty="0"/>
              <a:t>1. Write a program to find greatest of three numbers. </a:t>
            </a:r>
            <a:endParaRPr lang="en-IN" dirty="0" smtClean="0"/>
          </a:p>
          <a:p>
            <a:r>
              <a:rPr lang="en-IN" dirty="0" smtClean="0"/>
              <a:t>2</a:t>
            </a:r>
            <a:r>
              <a:rPr lang="en-IN" dirty="0"/>
              <a:t>. Write a program to SWAP two values without using the third variable. </a:t>
            </a:r>
            <a:endParaRPr lang="en-IN" dirty="0" smtClean="0"/>
          </a:p>
          <a:p>
            <a:r>
              <a:rPr lang="en-IN" dirty="0" smtClean="0"/>
              <a:t>3</a:t>
            </a:r>
            <a:r>
              <a:rPr lang="en-IN" dirty="0"/>
              <a:t>. Write a simple code to find out if a number is prime or not. </a:t>
            </a:r>
            <a:endParaRPr lang="en-IN" dirty="0" smtClean="0"/>
          </a:p>
          <a:p>
            <a:r>
              <a:rPr lang="en-IN" dirty="0" smtClean="0"/>
              <a:t>4</a:t>
            </a:r>
            <a:r>
              <a:rPr lang="en-IN" dirty="0"/>
              <a:t>. Write a program to SWAP upper and lower nibbles of a number. </a:t>
            </a:r>
            <a:endParaRPr lang="en-IN" dirty="0" smtClean="0"/>
          </a:p>
          <a:p>
            <a:r>
              <a:rPr lang="en-IN" dirty="0" smtClean="0"/>
              <a:t>5</a:t>
            </a:r>
            <a:r>
              <a:rPr lang="en-IN" dirty="0"/>
              <a:t>. Write a program to disassemble a value. E.g. 54H to 05H and 04H. </a:t>
            </a:r>
            <a:endParaRPr lang="en-IN" dirty="0" smtClean="0"/>
          </a:p>
          <a:p>
            <a:r>
              <a:rPr lang="en-IN" dirty="0" smtClean="0"/>
              <a:t>6</a:t>
            </a:r>
            <a:r>
              <a:rPr lang="en-IN" dirty="0"/>
              <a:t>. Write a program to convert ASCII value to BINARY. </a:t>
            </a:r>
            <a:endParaRPr lang="en-IN" dirty="0" smtClean="0"/>
          </a:p>
          <a:p>
            <a:r>
              <a:rPr lang="en-IN" dirty="0" smtClean="0"/>
              <a:t>7</a:t>
            </a:r>
            <a:r>
              <a:rPr lang="en-IN" dirty="0"/>
              <a:t>. Write a program to convert HEXADECIMAL to BINARY</a:t>
            </a:r>
            <a:r>
              <a:rPr lang="en-IN" dirty="0" smtClean="0"/>
              <a:t>.</a:t>
            </a:r>
          </a:p>
          <a:p>
            <a:r>
              <a:rPr lang="en-IN" dirty="0" smtClean="0"/>
              <a:t>8. Factorial of a given number. </a:t>
            </a:r>
          </a:p>
          <a:p>
            <a:r>
              <a:rPr lang="en-IN" dirty="0" smtClean="0"/>
              <a:t>9. Fibonacci series. </a:t>
            </a:r>
          </a:p>
          <a:p>
            <a:r>
              <a:rPr lang="en-IN" dirty="0" smtClean="0"/>
              <a:t>10. Prime number or not. </a:t>
            </a:r>
          </a:p>
          <a:p>
            <a:r>
              <a:rPr lang="en-IN" dirty="0" smtClean="0"/>
              <a:t>11. Sorting the numbers in a series.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66</a:t>
            </a:fld>
            <a:endParaRPr lang="en-IN"/>
          </a:p>
        </p:txBody>
      </p:sp>
    </p:spTree>
    <p:extLst>
      <p:ext uri="{BB962C8B-B14F-4D97-AF65-F5344CB8AC3E}">
        <p14:creationId xmlns:p14="http://schemas.microsoft.com/office/powerpoint/2010/main" val="374639791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Recollect all these! – Points to remember.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67</a:t>
            </a:fld>
            <a:endParaRPr lang="en-IN"/>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7709503" cy="243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09" y="3861048"/>
            <a:ext cx="7843485" cy="2029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99" y="5806631"/>
            <a:ext cx="7272808" cy="101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3054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 in ARM </a:t>
            </a:r>
            <a:endParaRPr lang="en-IN" dirty="0"/>
          </a:p>
        </p:txBody>
      </p:sp>
      <p:sp>
        <p:nvSpPr>
          <p:cNvPr id="3" name="Content Placeholder 2"/>
          <p:cNvSpPr>
            <a:spLocks noGrp="1"/>
          </p:cNvSpPr>
          <p:nvPr>
            <p:ph idx="1"/>
          </p:nvPr>
        </p:nvSpPr>
        <p:spPr/>
        <p:txBody>
          <a:bodyPr>
            <a:normAutofit/>
          </a:bodyPr>
          <a:lstStyle/>
          <a:p>
            <a:r>
              <a:rPr lang="en-US" dirty="0" smtClean="0"/>
              <a:t>Microprocessors are expected to execute instructions at a very high rate. (Compare 8085 with ARM!!) </a:t>
            </a:r>
          </a:p>
          <a:p>
            <a:r>
              <a:rPr lang="en-US" dirty="0" smtClean="0"/>
              <a:t>This would be possible when you have sufficient memory support. (Means, how important it is to have bigger RAM in your phone) </a:t>
            </a:r>
            <a:r>
              <a:rPr lang="en-IN" dirty="0" smtClean="0"/>
              <a:t> </a:t>
            </a:r>
          </a:p>
          <a:p>
            <a:r>
              <a:rPr lang="en-US" dirty="0" smtClean="0"/>
              <a:t>Not only bigger, i.e. large, but also, it should be faster! </a:t>
            </a:r>
            <a:r>
              <a:rPr lang="en-US" dirty="0" smtClean="0">
                <a:sym typeface="Wingdings" pitchFamily="2" charset="2"/>
              </a:rPr>
              <a:t> </a:t>
            </a:r>
          </a:p>
          <a:p>
            <a:r>
              <a:rPr lang="en-US" dirty="0" smtClean="0">
                <a:sym typeface="Wingdings" pitchFamily="2" charset="2"/>
              </a:rPr>
              <a:t>If small, well, it cannot hold all the contents. </a:t>
            </a:r>
          </a:p>
          <a:p>
            <a:r>
              <a:rPr lang="en-US" dirty="0" smtClean="0">
                <a:sym typeface="Wingdings" pitchFamily="2" charset="2"/>
              </a:rPr>
              <a:t>If slow, no use in holding all the contents (Because, processor would not get the instructions in time to process)</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68</a:t>
            </a:fld>
            <a:endParaRPr lang="en-IN"/>
          </a:p>
        </p:txBody>
      </p:sp>
    </p:spTree>
    <p:extLst>
      <p:ext uri="{BB962C8B-B14F-4D97-AF65-F5344CB8AC3E}">
        <p14:creationId xmlns:p14="http://schemas.microsoft.com/office/powerpoint/2010/main" val="3692698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Here comes the challenge! </a:t>
            </a:r>
          </a:p>
          <a:p>
            <a:r>
              <a:rPr lang="en-US" dirty="0" smtClean="0"/>
              <a:t>Larger the memory is, slower it gets. (Obvious right) </a:t>
            </a:r>
          </a:p>
          <a:p>
            <a:r>
              <a:rPr lang="en-US" dirty="0" smtClean="0"/>
              <a:t>So, it is not possible for someone to design a large memory which is also faster. (This is not possible!)  </a:t>
            </a:r>
          </a:p>
          <a:p>
            <a:r>
              <a:rPr lang="en-US" dirty="0" smtClean="0"/>
              <a:t>Here comes the possibility: </a:t>
            </a:r>
          </a:p>
          <a:p>
            <a:r>
              <a:rPr lang="en-US" b="1" dirty="0" smtClean="0">
                <a:solidFill>
                  <a:srgbClr val="FF0000"/>
                </a:solidFill>
              </a:rPr>
              <a:t>Combine a small, fast memory with large slow main memory</a:t>
            </a:r>
            <a:r>
              <a:rPr lang="en-US" dirty="0"/>
              <a:t> </a:t>
            </a:r>
            <a:r>
              <a:rPr lang="en-US" dirty="0" smtClean="0"/>
              <a:t>(Possible!! Trust me) </a:t>
            </a:r>
          </a:p>
          <a:p>
            <a:r>
              <a:rPr lang="en-US" dirty="0" smtClean="0"/>
              <a:t>Now, you get a feel as </a:t>
            </a:r>
            <a:r>
              <a:rPr lang="en-US" b="1" dirty="0" smtClean="0"/>
              <a:t>“large fast memory in hand with you”. </a:t>
            </a:r>
          </a:p>
          <a:p>
            <a:r>
              <a:rPr lang="en-US" dirty="0" smtClean="0"/>
              <a:t>Let us name these now! </a:t>
            </a:r>
          </a:p>
          <a:p>
            <a:r>
              <a:rPr lang="en-US" b="1" dirty="0" smtClean="0"/>
              <a:t>Small, Fast component == Cache (Will have the most frequently accessed instruction. Library table/rack is the example) </a:t>
            </a:r>
          </a:p>
          <a:p>
            <a:r>
              <a:rPr lang="en-US" b="1" dirty="0" smtClean="0"/>
              <a:t>Here comes the terms temporal and spatial locality!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69</a:t>
            </a:fld>
            <a:endParaRPr lang="en-IN"/>
          </a:p>
        </p:txBody>
      </p:sp>
    </p:spTree>
    <p:extLst>
      <p:ext uri="{BB962C8B-B14F-4D97-AF65-F5344CB8AC3E}">
        <p14:creationId xmlns:p14="http://schemas.microsoft.com/office/powerpoint/2010/main" val="496771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Pipeline</a:t>
            </a:r>
            <a:endParaRPr lang="en-IN" dirty="0"/>
          </a:p>
        </p:txBody>
      </p:sp>
      <p:sp>
        <p:nvSpPr>
          <p:cNvPr id="3" name="Content Placeholder 2"/>
          <p:cNvSpPr>
            <a:spLocks noGrp="1"/>
          </p:cNvSpPr>
          <p:nvPr>
            <p:ph idx="1"/>
          </p:nvPr>
        </p:nvSpPr>
        <p:spPr/>
        <p:txBody>
          <a:bodyPr/>
          <a:lstStyle/>
          <a:p>
            <a:r>
              <a:rPr lang="en-IN" dirty="0"/>
              <a:t>At the heart of the ARM7 CPU is the </a:t>
            </a:r>
            <a:r>
              <a:rPr lang="en-IN" dirty="0" smtClean="0"/>
              <a:t>instruction </a:t>
            </a:r>
            <a:r>
              <a:rPr lang="en-IN" dirty="0"/>
              <a:t>pipeline. The </a:t>
            </a:r>
            <a:r>
              <a:rPr lang="en-IN" dirty="0" smtClean="0"/>
              <a:t>pipeline is </a:t>
            </a:r>
            <a:r>
              <a:rPr lang="en-IN" dirty="0"/>
              <a:t>used to process </a:t>
            </a:r>
            <a:r>
              <a:rPr lang="en-IN" dirty="0" smtClean="0"/>
              <a:t> instructions </a:t>
            </a:r>
            <a:r>
              <a:rPr lang="en-IN" dirty="0"/>
              <a:t>taken from the program store. </a:t>
            </a:r>
            <a:endParaRPr lang="en-IN" dirty="0" smtClean="0"/>
          </a:p>
          <a:p>
            <a:r>
              <a:rPr lang="en-IN" dirty="0" smtClean="0"/>
              <a:t>On the </a:t>
            </a:r>
            <a:r>
              <a:rPr lang="en-IN" dirty="0"/>
              <a:t>ARM 7 a three-stage pipeline is </a:t>
            </a:r>
            <a:r>
              <a:rPr lang="en-IN" dirty="0" smtClean="0"/>
              <a:t>used. </a:t>
            </a:r>
          </a:p>
          <a:p>
            <a:endParaRPr lang="en-IN" dirty="0"/>
          </a:p>
          <a:p>
            <a:endParaRPr lang="en-IN" dirty="0"/>
          </a:p>
        </p:txBody>
      </p:sp>
      <p:sp>
        <p:nvSpPr>
          <p:cNvPr id="4" name="Date Placeholder 3"/>
          <p:cNvSpPr>
            <a:spLocks noGrp="1"/>
          </p:cNvSpPr>
          <p:nvPr>
            <p:ph type="dt" sz="half" idx="10"/>
          </p:nvPr>
        </p:nvSpPr>
        <p:spPr/>
        <p:txBody>
          <a:bodyPr/>
          <a:lstStyle/>
          <a:p>
            <a:fld id="{683F1442-0770-4801-8B2B-86E466A2253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77072"/>
            <a:ext cx="8476971"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0317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rgbClr val="0070C0"/>
                </a:solidFill>
              </a:rPr>
              <a:t>Suppose you were a student writing a term paper on important </a:t>
            </a:r>
            <a:r>
              <a:rPr lang="en-US" dirty="0" smtClean="0">
                <a:solidFill>
                  <a:srgbClr val="0070C0"/>
                </a:solidFill>
              </a:rPr>
              <a:t>historical developments </a:t>
            </a:r>
            <a:r>
              <a:rPr lang="en-US" dirty="0">
                <a:solidFill>
                  <a:srgbClr val="0070C0"/>
                </a:solidFill>
              </a:rPr>
              <a:t>in computer hardware. </a:t>
            </a:r>
            <a:endParaRPr lang="en-US" dirty="0" smtClean="0">
              <a:solidFill>
                <a:srgbClr val="0070C0"/>
              </a:solidFill>
            </a:endParaRPr>
          </a:p>
          <a:p>
            <a:r>
              <a:rPr lang="en-US" dirty="0" smtClean="0">
                <a:solidFill>
                  <a:srgbClr val="0070C0"/>
                </a:solidFill>
              </a:rPr>
              <a:t>You </a:t>
            </a:r>
            <a:r>
              <a:rPr lang="en-US" dirty="0">
                <a:solidFill>
                  <a:srgbClr val="0070C0"/>
                </a:solidFill>
              </a:rPr>
              <a:t>are sitting at a desk in a library with </a:t>
            </a:r>
            <a:r>
              <a:rPr lang="en-US" dirty="0" smtClean="0">
                <a:solidFill>
                  <a:srgbClr val="0070C0"/>
                </a:solidFill>
              </a:rPr>
              <a:t>a collection </a:t>
            </a:r>
            <a:r>
              <a:rPr lang="en-US" dirty="0">
                <a:solidFill>
                  <a:srgbClr val="0070C0"/>
                </a:solidFill>
              </a:rPr>
              <a:t>of books that you have pulled from the shelves and are examining. </a:t>
            </a:r>
            <a:endParaRPr lang="en-US" dirty="0" smtClean="0">
              <a:solidFill>
                <a:srgbClr val="0070C0"/>
              </a:solidFill>
            </a:endParaRPr>
          </a:p>
          <a:p>
            <a:r>
              <a:rPr lang="en-US" sz="2900" dirty="0">
                <a:solidFill>
                  <a:srgbClr val="FF0000"/>
                </a:solidFill>
              </a:rPr>
              <a:t>You find that several of the important computers that you need to write about are described in the books you have, but there is nothing about the EDSAC. </a:t>
            </a:r>
          </a:p>
          <a:p>
            <a:r>
              <a:rPr lang="en-US" dirty="0" smtClean="0">
                <a:solidFill>
                  <a:srgbClr val="FF0000"/>
                </a:solidFill>
              </a:rPr>
              <a:t>Therefore, you </a:t>
            </a:r>
            <a:r>
              <a:rPr lang="en-US" dirty="0">
                <a:solidFill>
                  <a:srgbClr val="FF0000"/>
                </a:solidFill>
              </a:rPr>
              <a:t>go back to the shelves and look for an additional book. You find a </a:t>
            </a:r>
            <a:r>
              <a:rPr lang="en-US" dirty="0" smtClean="0">
                <a:solidFill>
                  <a:srgbClr val="FF0000"/>
                </a:solidFill>
              </a:rPr>
              <a:t>book on </a:t>
            </a:r>
            <a:r>
              <a:rPr lang="en-US" dirty="0">
                <a:solidFill>
                  <a:srgbClr val="FF0000"/>
                </a:solidFill>
              </a:rPr>
              <a:t>early British computers that covers EDSAC. </a:t>
            </a:r>
            <a:endParaRPr lang="en-US" dirty="0" smtClean="0">
              <a:solidFill>
                <a:srgbClr val="FF0000"/>
              </a:solidFill>
            </a:endParaRPr>
          </a:p>
          <a:p>
            <a:r>
              <a:rPr lang="en-US" dirty="0" smtClean="0">
                <a:solidFill>
                  <a:schemeClr val="tx1">
                    <a:lumMod val="95000"/>
                    <a:lumOff val="5000"/>
                  </a:schemeClr>
                </a:solidFill>
              </a:rPr>
              <a:t>Once </a:t>
            </a:r>
            <a:r>
              <a:rPr lang="en-US" dirty="0">
                <a:solidFill>
                  <a:schemeClr val="tx1">
                    <a:lumMod val="95000"/>
                    <a:lumOff val="5000"/>
                  </a:schemeClr>
                </a:solidFill>
              </a:rPr>
              <a:t>you have a good selection </a:t>
            </a:r>
            <a:r>
              <a:rPr lang="en-US" dirty="0" smtClean="0">
                <a:solidFill>
                  <a:schemeClr val="tx1">
                    <a:lumMod val="95000"/>
                    <a:lumOff val="5000"/>
                  </a:schemeClr>
                </a:solidFill>
              </a:rPr>
              <a:t>of books </a:t>
            </a:r>
            <a:r>
              <a:rPr lang="en-US" dirty="0">
                <a:solidFill>
                  <a:schemeClr val="tx1">
                    <a:lumMod val="95000"/>
                    <a:lumOff val="5000"/>
                  </a:schemeClr>
                </a:solidFill>
              </a:rPr>
              <a:t>on the desk in front of you, there is a good probability that many of the </a:t>
            </a:r>
            <a:r>
              <a:rPr lang="en-US" dirty="0" smtClean="0">
                <a:solidFill>
                  <a:schemeClr val="tx1">
                    <a:lumMod val="95000"/>
                    <a:lumOff val="5000"/>
                  </a:schemeClr>
                </a:solidFill>
              </a:rPr>
              <a:t>topics you </a:t>
            </a:r>
            <a:r>
              <a:rPr lang="en-US" dirty="0">
                <a:solidFill>
                  <a:schemeClr val="tx1">
                    <a:lumMod val="95000"/>
                    <a:lumOff val="5000"/>
                  </a:schemeClr>
                </a:solidFill>
              </a:rPr>
              <a:t>need can be found in them, and you may spend most of your time </a:t>
            </a:r>
            <a:r>
              <a:rPr lang="en-US" dirty="0" smtClean="0">
                <a:solidFill>
                  <a:schemeClr val="tx1">
                    <a:lumMod val="95000"/>
                    <a:lumOff val="5000"/>
                  </a:schemeClr>
                </a:solidFill>
              </a:rPr>
              <a:t>just using </a:t>
            </a:r>
            <a:r>
              <a:rPr lang="en-US" dirty="0">
                <a:solidFill>
                  <a:schemeClr val="tx1">
                    <a:lumMod val="95000"/>
                    <a:lumOff val="5000"/>
                  </a:schemeClr>
                </a:solidFill>
              </a:rPr>
              <a:t>the books on the desk without going back to the shelves. </a:t>
            </a:r>
            <a:endParaRPr lang="en-US" dirty="0" smtClean="0">
              <a:solidFill>
                <a:schemeClr val="tx1">
                  <a:lumMod val="95000"/>
                  <a:lumOff val="5000"/>
                </a:schemeClr>
              </a:solidFill>
            </a:endParaRPr>
          </a:p>
          <a:p>
            <a:r>
              <a:rPr lang="en-US" dirty="0" smtClean="0">
                <a:solidFill>
                  <a:schemeClr val="tx1">
                    <a:lumMod val="95000"/>
                    <a:lumOff val="5000"/>
                  </a:schemeClr>
                </a:solidFill>
              </a:rPr>
              <a:t>Having several books </a:t>
            </a:r>
            <a:r>
              <a:rPr lang="en-US" dirty="0">
                <a:solidFill>
                  <a:schemeClr val="tx1">
                    <a:lumMod val="95000"/>
                    <a:lumOff val="5000"/>
                  </a:schemeClr>
                </a:solidFill>
              </a:rPr>
              <a:t>on the desk in front of you saves time compared to having only one </a:t>
            </a:r>
            <a:r>
              <a:rPr lang="en-US" dirty="0" smtClean="0">
                <a:solidFill>
                  <a:schemeClr val="tx1">
                    <a:lumMod val="95000"/>
                    <a:lumOff val="5000"/>
                  </a:schemeClr>
                </a:solidFill>
              </a:rPr>
              <a:t>book there </a:t>
            </a:r>
            <a:r>
              <a:rPr lang="en-US" dirty="0">
                <a:solidFill>
                  <a:schemeClr val="tx1">
                    <a:lumMod val="95000"/>
                    <a:lumOff val="5000"/>
                  </a:schemeClr>
                </a:solidFill>
              </a:rPr>
              <a:t>and constantly having to go back to the shelves to return it and take </a:t>
            </a:r>
            <a:r>
              <a:rPr lang="en-US" dirty="0" smtClean="0">
                <a:solidFill>
                  <a:schemeClr val="tx1">
                    <a:lumMod val="95000"/>
                    <a:lumOff val="5000"/>
                  </a:schemeClr>
                </a:solidFill>
              </a:rPr>
              <a:t>out another</a:t>
            </a:r>
            <a:r>
              <a:rPr lang="en-US" dirty="0">
                <a:solidFill>
                  <a:schemeClr val="tx1">
                    <a:lumMod val="95000"/>
                    <a:lumOff val="5000"/>
                  </a:schemeClr>
                </a:solidFill>
              </a:rPr>
              <a:t>.</a:t>
            </a:r>
          </a:p>
        </p:txBody>
      </p:sp>
    </p:spTree>
    <p:extLst>
      <p:ext uri="{BB962C8B-B14F-4D97-AF65-F5344CB8AC3E}">
        <p14:creationId xmlns:p14="http://schemas.microsoft.com/office/powerpoint/2010/main" val="39140125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0070C0"/>
                </a:solidFill>
              </a:rPr>
              <a:t>The same principle allows us to create the illusion of a large memory that </a:t>
            </a:r>
            <a:r>
              <a:rPr lang="en-US" dirty="0" smtClean="0">
                <a:solidFill>
                  <a:srgbClr val="0070C0"/>
                </a:solidFill>
              </a:rPr>
              <a:t>we can </a:t>
            </a:r>
            <a:r>
              <a:rPr lang="en-US" dirty="0">
                <a:solidFill>
                  <a:srgbClr val="0070C0"/>
                </a:solidFill>
              </a:rPr>
              <a:t>access as fast as a very small memory</a:t>
            </a:r>
            <a:r>
              <a:rPr lang="en-US" dirty="0"/>
              <a:t>. </a:t>
            </a:r>
            <a:endParaRPr lang="en-US" dirty="0" smtClean="0"/>
          </a:p>
          <a:p>
            <a:r>
              <a:rPr lang="en-US" dirty="0" smtClean="0">
                <a:solidFill>
                  <a:schemeClr val="accent2">
                    <a:lumMod val="75000"/>
                  </a:schemeClr>
                </a:solidFill>
              </a:rPr>
              <a:t>Just </a:t>
            </a:r>
            <a:r>
              <a:rPr lang="en-US" dirty="0">
                <a:solidFill>
                  <a:schemeClr val="accent2">
                    <a:lumMod val="75000"/>
                  </a:schemeClr>
                </a:solidFill>
              </a:rPr>
              <a:t>as you did not need to access all </a:t>
            </a:r>
            <a:r>
              <a:rPr lang="en-US" dirty="0" smtClean="0">
                <a:solidFill>
                  <a:schemeClr val="accent2">
                    <a:lumMod val="75000"/>
                  </a:schemeClr>
                </a:solidFill>
              </a:rPr>
              <a:t>the books </a:t>
            </a:r>
            <a:r>
              <a:rPr lang="en-US" dirty="0">
                <a:solidFill>
                  <a:schemeClr val="accent2">
                    <a:lumMod val="75000"/>
                  </a:schemeClr>
                </a:solidFill>
              </a:rPr>
              <a:t>in the library at once with equal probability, a program does not access </a:t>
            </a:r>
            <a:r>
              <a:rPr lang="en-US" dirty="0" smtClean="0">
                <a:solidFill>
                  <a:schemeClr val="accent2">
                    <a:lumMod val="75000"/>
                  </a:schemeClr>
                </a:solidFill>
              </a:rPr>
              <a:t>all of </a:t>
            </a:r>
            <a:r>
              <a:rPr lang="en-US" dirty="0">
                <a:solidFill>
                  <a:schemeClr val="accent2">
                    <a:lumMod val="75000"/>
                  </a:schemeClr>
                </a:solidFill>
              </a:rPr>
              <a:t>its code or data at once with equal probability. </a:t>
            </a:r>
            <a:endParaRPr lang="en-US" dirty="0" smtClean="0">
              <a:solidFill>
                <a:schemeClr val="accent2">
                  <a:lumMod val="75000"/>
                </a:schemeClr>
              </a:solidFill>
            </a:endParaRPr>
          </a:p>
          <a:p>
            <a:r>
              <a:rPr lang="en-US" dirty="0" smtClean="0">
                <a:solidFill>
                  <a:srgbClr val="0070C0"/>
                </a:solidFill>
              </a:rPr>
              <a:t>Otherwise</a:t>
            </a:r>
            <a:r>
              <a:rPr lang="en-US" dirty="0">
                <a:solidFill>
                  <a:srgbClr val="0070C0"/>
                </a:solidFill>
              </a:rPr>
              <a:t>, it would be </a:t>
            </a:r>
            <a:r>
              <a:rPr lang="en-US" dirty="0" smtClean="0">
                <a:solidFill>
                  <a:srgbClr val="0070C0"/>
                </a:solidFill>
              </a:rPr>
              <a:t>impossible to </a:t>
            </a:r>
            <a:r>
              <a:rPr lang="en-US" dirty="0">
                <a:solidFill>
                  <a:srgbClr val="0070C0"/>
                </a:solidFill>
              </a:rPr>
              <a:t>make most memory accesses fast and still have large memory in computers</a:t>
            </a:r>
            <a:r>
              <a:rPr lang="en-US" dirty="0" smtClean="0">
                <a:solidFill>
                  <a:srgbClr val="0070C0"/>
                </a:solidFill>
              </a:rPr>
              <a:t>, just </a:t>
            </a:r>
            <a:r>
              <a:rPr lang="en-US" dirty="0">
                <a:solidFill>
                  <a:srgbClr val="0070C0"/>
                </a:solidFill>
              </a:rPr>
              <a:t>as it would be impossible for you to fit all the library books on your desk </a:t>
            </a:r>
            <a:r>
              <a:rPr lang="en-US" dirty="0" smtClean="0">
                <a:solidFill>
                  <a:srgbClr val="0070C0"/>
                </a:solidFill>
              </a:rPr>
              <a:t>and still </a:t>
            </a:r>
            <a:r>
              <a:rPr lang="en-US" dirty="0">
                <a:solidFill>
                  <a:srgbClr val="0070C0"/>
                </a:solidFill>
              </a:rPr>
              <a:t>find what you wanted quickly</a:t>
            </a:r>
          </a:p>
        </p:txBody>
      </p:sp>
    </p:spTree>
    <p:extLst>
      <p:ext uri="{BB962C8B-B14F-4D97-AF65-F5344CB8AC3E}">
        <p14:creationId xmlns:p14="http://schemas.microsoft.com/office/powerpoint/2010/main" val="18968588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83"/>
            <a:ext cx="7886700" cy="1325563"/>
          </a:xfrm>
        </p:spPr>
        <p:txBody>
          <a:bodyPr>
            <a:normAutofit/>
          </a:bodyPr>
          <a:lstStyle/>
          <a:p>
            <a:r>
              <a:rPr lang="en-US" sz="3200" dirty="0" smtClean="0"/>
              <a:t>Contd.,</a:t>
            </a:r>
            <a:endParaRPr lang="en-US" sz="3200" dirty="0"/>
          </a:p>
        </p:txBody>
      </p:sp>
      <p:sp>
        <p:nvSpPr>
          <p:cNvPr id="3" name="Content Placeholder 2"/>
          <p:cNvSpPr>
            <a:spLocks noGrp="1"/>
          </p:cNvSpPr>
          <p:nvPr>
            <p:ph idx="1"/>
          </p:nvPr>
        </p:nvSpPr>
        <p:spPr>
          <a:xfrm>
            <a:off x="611560" y="964125"/>
            <a:ext cx="7886700" cy="4351338"/>
          </a:xfrm>
        </p:spPr>
        <p:txBody>
          <a:bodyPr/>
          <a:lstStyle/>
          <a:p>
            <a:r>
              <a:rPr lang="en-US" dirty="0">
                <a:solidFill>
                  <a:srgbClr val="C00000"/>
                </a:solidFill>
              </a:rPr>
              <a:t>This </a:t>
            </a:r>
            <a:r>
              <a:rPr lang="en-US" i="1" dirty="0">
                <a:solidFill>
                  <a:srgbClr val="C00000"/>
                </a:solidFill>
              </a:rPr>
              <a:t>principle of locality </a:t>
            </a:r>
            <a:r>
              <a:rPr lang="en-US" dirty="0">
                <a:solidFill>
                  <a:srgbClr val="C00000"/>
                </a:solidFill>
              </a:rPr>
              <a:t>underlies both the way in which you did your work </a:t>
            </a:r>
            <a:r>
              <a:rPr lang="en-US" dirty="0" smtClean="0">
                <a:solidFill>
                  <a:srgbClr val="C00000"/>
                </a:solidFill>
              </a:rPr>
              <a:t>in the </a:t>
            </a:r>
            <a:r>
              <a:rPr lang="en-US" dirty="0">
                <a:solidFill>
                  <a:srgbClr val="C00000"/>
                </a:solidFill>
              </a:rPr>
              <a:t>library and the way that programs operate. </a:t>
            </a:r>
            <a:endParaRPr lang="en-US" dirty="0" smtClean="0">
              <a:solidFill>
                <a:srgbClr val="C00000"/>
              </a:solidFill>
            </a:endParaRPr>
          </a:p>
          <a:p>
            <a:r>
              <a:rPr lang="en-US" dirty="0" smtClean="0">
                <a:solidFill>
                  <a:srgbClr val="C00000"/>
                </a:solidFill>
              </a:rPr>
              <a:t>The </a:t>
            </a:r>
            <a:r>
              <a:rPr lang="en-US" dirty="0">
                <a:solidFill>
                  <a:srgbClr val="C00000"/>
                </a:solidFill>
              </a:rPr>
              <a:t>principle of locality states </a:t>
            </a:r>
            <a:r>
              <a:rPr lang="en-US" dirty="0" smtClean="0">
                <a:solidFill>
                  <a:srgbClr val="C00000"/>
                </a:solidFill>
              </a:rPr>
              <a:t>that programs </a:t>
            </a:r>
            <a:r>
              <a:rPr lang="en-US" dirty="0">
                <a:solidFill>
                  <a:srgbClr val="C00000"/>
                </a:solidFill>
              </a:rPr>
              <a:t>access a relatively small portion of their address space at any instant </a:t>
            </a:r>
            <a:r>
              <a:rPr lang="en-US" dirty="0" smtClean="0">
                <a:solidFill>
                  <a:srgbClr val="C00000"/>
                </a:solidFill>
              </a:rPr>
              <a:t>of time</a:t>
            </a:r>
            <a:r>
              <a:rPr lang="en-US" dirty="0">
                <a:solidFill>
                  <a:srgbClr val="C00000"/>
                </a:solidFill>
              </a:rPr>
              <a:t>, just as you accessed a very small portion of the library’s collection. </a:t>
            </a:r>
            <a:endParaRPr lang="en-US" dirty="0" smtClean="0">
              <a:solidFill>
                <a:srgbClr val="C00000"/>
              </a:solidFill>
            </a:endParaRPr>
          </a:p>
          <a:p>
            <a:r>
              <a:rPr lang="en-US" dirty="0" smtClean="0">
                <a:solidFill>
                  <a:srgbClr val="C00000"/>
                </a:solidFill>
              </a:rPr>
              <a:t>There are two </a:t>
            </a:r>
            <a:r>
              <a:rPr lang="en-US" dirty="0">
                <a:solidFill>
                  <a:srgbClr val="C00000"/>
                </a:solidFill>
              </a:rPr>
              <a:t>different types of locality:</a:t>
            </a:r>
          </a:p>
        </p:txBody>
      </p:sp>
      <p:pic>
        <p:nvPicPr>
          <p:cNvPr id="5" name="Picture 4"/>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saturation sat="0"/>
                    </a14:imgEffect>
                    <a14:imgEffect>
                      <a14:brightnessContrast bright="-40000" contrast="40000"/>
                    </a14:imgEffect>
                  </a14:imgLayer>
                </a14:imgProps>
              </a:ext>
            </a:extLst>
          </a:blip>
          <a:stretch>
            <a:fillRect/>
          </a:stretch>
        </p:blipFill>
        <p:spPr>
          <a:xfrm>
            <a:off x="2123728" y="4378488"/>
            <a:ext cx="5040121" cy="1650739"/>
          </a:xfrm>
          <a:prstGeom prst="rect">
            <a:avLst/>
          </a:prstGeom>
        </p:spPr>
      </p:pic>
      <p:sp>
        <p:nvSpPr>
          <p:cNvPr id="6" name="Rectangle 5"/>
          <p:cNvSpPr/>
          <p:nvPr/>
        </p:nvSpPr>
        <p:spPr>
          <a:xfrm>
            <a:off x="-5599" y="4370902"/>
            <a:ext cx="1985750" cy="1384995"/>
          </a:xfrm>
          <a:prstGeom prst="rect">
            <a:avLst/>
          </a:prstGeom>
        </p:spPr>
        <p:txBody>
          <a:bodyPr wrap="square">
            <a:spAutoFit/>
          </a:bodyPr>
          <a:lstStyle/>
          <a:p>
            <a:pPr algn="just"/>
            <a:r>
              <a:rPr lang="en-US" sz="1400" b="1" i="0" u="none" strike="noStrike" baseline="0" dirty="0" smtClean="0">
                <a:solidFill>
                  <a:srgbClr val="0070C0"/>
                </a:solidFill>
                <a:latin typeface="Minion-Regular"/>
              </a:rPr>
              <a:t>If you recently brought a book to your desk to look at, you will probably need to look at it again soon</a:t>
            </a:r>
            <a:endParaRPr lang="en-US" sz="1400" b="1" dirty="0">
              <a:solidFill>
                <a:srgbClr val="0070C0"/>
              </a:solidFill>
            </a:endParaRPr>
          </a:p>
        </p:txBody>
      </p:sp>
      <p:sp>
        <p:nvSpPr>
          <p:cNvPr id="7" name="Rectangle 6"/>
          <p:cNvSpPr/>
          <p:nvPr/>
        </p:nvSpPr>
        <p:spPr>
          <a:xfrm>
            <a:off x="7532023" y="3156826"/>
            <a:ext cx="1453802" cy="3323987"/>
          </a:xfrm>
          <a:prstGeom prst="rect">
            <a:avLst/>
          </a:prstGeom>
        </p:spPr>
        <p:txBody>
          <a:bodyPr wrap="square">
            <a:spAutoFit/>
          </a:bodyPr>
          <a:lstStyle/>
          <a:p>
            <a:pPr algn="just"/>
            <a:r>
              <a:rPr lang="en-US" sz="1000" b="1" dirty="0">
                <a:solidFill>
                  <a:srgbClr val="0070C0"/>
                </a:solidFill>
                <a:latin typeface="Minion-Regular"/>
              </a:rPr>
              <a:t>Y</a:t>
            </a:r>
            <a:r>
              <a:rPr lang="en-US" sz="1000" b="1" i="0" u="none" strike="noStrike" baseline="0" dirty="0" smtClean="0">
                <a:solidFill>
                  <a:srgbClr val="0070C0"/>
                </a:solidFill>
                <a:latin typeface="Minion-Regular"/>
              </a:rPr>
              <a:t>ou brought out the book on early English computers to find out about EDSAC, you also noticed that there was another book shelved next to it about early mechanical computers, so you also brought back that book too and, later on, found something useful in that book. </a:t>
            </a:r>
          </a:p>
          <a:p>
            <a:pPr algn="just"/>
            <a:r>
              <a:rPr lang="en-US" sz="1000" b="1" i="0" u="none" strike="noStrike" baseline="0" dirty="0" smtClean="0">
                <a:solidFill>
                  <a:srgbClr val="FF0000"/>
                </a:solidFill>
                <a:latin typeface="Minion-Regular"/>
              </a:rPr>
              <a:t>Books on the same topic are shelved together in the library to increase spatial locality</a:t>
            </a:r>
            <a:endParaRPr lang="en-US" sz="1000" b="1" dirty="0">
              <a:solidFill>
                <a:srgbClr val="FF0000"/>
              </a:solidFill>
            </a:endParaRPr>
          </a:p>
        </p:txBody>
      </p:sp>
    </p:spTree>
    <p:extLst>
      <p:ext uri="{BB962C8B-B14F-4D97-AF65-F5344CB8AC3E}">
        <p14:creationId xmlns:p14="http://schemas.microsoft.com/office/powerpoint/2010/main" val="212284903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rPr>
              <a:t>Just as accesses to books on the desk naturally exhibit locality, locality in </a:t>
            </a:r>
            <a:r>
              <a:rPr lang="en-US" dirty="0" smtClean="0">
                <a:solidFill>
                  <a:srgbClr val="FF0000"/>
                </a:solidFill>
              </a:rPr>
              <a:t>programs arises </a:t>
            </a:r>
            <a:r>
              <a:rPr lang="en-US" dirty="0">
                <a:solidFill>
                  <a:srgbClr val="FF0000"/>
                </a:solidFill>
              </a:rPr>
              <a:t>from simple and natural program structures. </a:t>
            </a:r>
            <a:endParaRPr lang="en-US" dirty="0" smtClean="0">
              <a:solidFill>
                <a:srgbClr val="FF0000"/>
              </a:solidFill>
            </a:endParaRPr>
          </a:p>
          <a:p>
            <a:r>
              <a:rPr lang="en-US" dirty="0" smtClean="0"/>
              <a:t>For </a:t>
            </a:r>
            <a:r>
              <a:rPr lang="en-US" dirty="0"/>
              <a:t>example, most </a:t>
            </a:r>
            <a:r>
              <a:rPr lang="en-US" dirty="0" smtClean="0"/>
              <a:t>programs contain </a:t>
            </a:r>
            <a:r>
              <a:rPr lang="en-US" dirty="0"/>
              <a:t>loops, so instructions and data are likely to be accessed repeatedly</a:t>
            </a:r>
            <a:r>
              <a:rPr lang="en-US" dirty="0" smtClean="0"/>
              <a:t>, showing </a:t>
            </a:r>
            <a:r>
              <a:rPr lang="en-US" dirty="0"/>
              <a:t>high amounts of </a:t>
            </a:r>
            <a:r>
              <a:rPr lang="en-US" b="1" u="sng" dirty="0"/>
              <a:t>temporal locality</a:t>
            </a:r>
            <a:r>
              <a:rPr lang="en-US" dirty="0"/>
              <a:t>. </a:t>
            </a:r>
            <a:endParaRPr lang="en-US" dirty="0" smtClean="0"/>
          </a:p>
          <a:p>
            <a:r>
              <a:rPr lang="en-US" dirty="0" smtClean="0"/>
              <a:t>Since </a:t>
            </a:r>
            <a:r>
              <a:rPr lang="en-US" dirty="0"/>
              <a:t>instructions are </a:t>
            </a:r>
            <a:r>
              <a:rPr lang="en-US" dirty="0" smtClean="0"/>
              <a:t>normally accessed </a:t>
            </a:r>
            <a:r>
              <a:rPr lang="en-US" dirty="0"/>
              <a:t>sequentially, programs show high </a:t>
            </a:r>
            <a:r>
              <a:rPr lang="en-US" b="1" u="sng" dirty="0"/>
              <a:t>spatial locality. </a:t>
            </a:r>
            <a:endParaRPr lang="en-US" b="1" u="sng" dirty="0" smtClean="0"/>
          </a:p>
          <a:p>
            <a:r>
              <a:rPr lang="en-US" b="1" i="1" dirty="0" smtClean="0">
                <a:solidFill>
                  <a:srgbClr val="0070C0"/>
                </a:solidFill>
              </a:rPr>
              <a:t>Accesses </a:t>
            </a:r>
            <a:r>
              <a:rPr lang="en-US" b="1" i="1" dirty="0">
                <a:solidFill>
                  <a:srgbClr val="0070C0"/>
                </a:solidFill>
              </a:rPr>
              <a:t>to data </a:t>
            </a:r>
            <a:r>
              <a:rPr lang="en-US" b="1" i="1" dirty="0" smtClean="0">
                <a:solidFill>
                  <a:srgbClr val="0070C0"/>
                </a:solidFill>
              </a:rPr>
              <a:t>also exhibit </a:t>
            </a:r>
            <a:r>
              <a:rPr lang="en-US" b="1" i="1" dirty="0">
                <a:solidFill>
                  <a:srgbClr val="0070C0"/>
                </a:solidFill>
              </a:rPr>
              <a:t>a natural spatial locality. For example, accesses to elements of an array or </a:t>
            </a:r>
            <a:r>
              <a:rPr lang="en-US" b="1" i="1" dirty="0" smtClean="0">
                <a:solidFill>
                  <a:srgbClr val="0070C0"/>
                </a:solidFill>
              </a:rPr>
              <a:t>a record </a:t>
            </a:r>
            <a:r>
              <a:rPr lang="en-US" b="1" i="1" dirty="0">
                <a:solidFill>
                  <a:srgbClr val="0070C0"/>
                </a:solidFill>
              </a:rPr>
              <a:t>will naturally have high degrees of spatial locality.</a:t>
            </a:r>
          </a:p>
        </p:txBody>
      </p:sp>
    </p:spTree>
    <p:extLst>
      <p:ext uri="{BB962C8B-B14F-4D97-AF65-F5344CB8AC3E}">
        <p14:creationId xmlns:p14="http://schemas.microsoft.com/office/powerpoint/2010/main" val="34413805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size and speed</a:t>
            </a:r>
          </a:p>
        </p:txBody>
      </p:sp>
      <p:sp>
        <p:nvSpPr>
          <p:cNvPr id="3" name="Content Placeholder 2"/>
          <p:cNvSpPr>
            <a:spLocks noGrp="1"/>
          </p:cNvSpPr>
          <p:nvPr>
            <p:ph idx="1"/>
          </p:nvPr>
        </p:nvSpPr>
        <p:spPr/>
        <p:txBody>
          <a:bodyPr>
            <a:normAutofit fontScale="92500" lnSpcReduction="20000"/>
          </a:bodyPr>
          <a:lstStyle/>
          <a:p>
            <a:r>
              <a:rPr lang="en-IN" b="1" dirty="0" smtClean="0"/>
              <a:t>Let us look into the hierarchy! </a:t>
            </a:r>
          </a:p>
          <a:p>
            <a:r>
              <a:rPr lang="en-US" dirty="0" smtClean="0"/>
              <a:t>Registers (Processor Registers) are on the top!! Means, they are on the top of the hierarchy! </a:t>
            </a:r>
          </a:p>
          <a:p>
            <a:r>
              <a:rPr lang="en-US" dirty="0" smtClean="0"/>
              <a:t>Access time of few nanoseconds for the 32 registers we have seen here in ARM 7 architecture. </a:t>
            </a:r>
          </a:p>
          <a:p>
            <a:pPr lvl="1"/>
            <a:r>
              <a:rPr lang="en-US" dirty="0" smtClean="0"/>
              <a:t>So, you need very less time to access the registers. </a:t>
            </a:r>
          </a:p>
          <a:p>
            <a:r>
              <a:rPr lang="en-US" dirty="0" smtClean="0"/>
              <a:t>On chip cache up to </a:t>
            </a:r>
            <a:r>
              <a:rPr lang="en-US" b="1" dirty="0" smtClean="0">
                <a:solidFill>
                  <a:srgbClr val="C00000"/>
                </a:solidFill>
              </a:rPr>
              <a:t>32 KB size with access time less than / </a:t>
            </a:r>
            <a:r>
              <a:rPr lang="en-US" b="1" dirty="0" err="1" smtClean="0">
                <a:solidFill>
                  <a:srgbClr val="C00000"/>
                </a:solidFill>
              </a:rPr>
              <a:t>eq</a:t>
            </a:r>
            <a:r>
              <a:rPr lang="en-US" b="1" dirty="0" smtClean="0">
                <a:solidFill>
                  <a:srgbClr val="C00000"/>
                </a:solidFill>
              </a:rPr>
              <a:t> to 10 nanoseconds. </a:t>
            </a:r>
          </a:p>
          <a:p>
            <a:r>
              <a:rPr lang="en-US" dirty="0"/>
              <a:t>Some systems (Desktop) </a:t>
            </a:r>
            <a:r>
              <a:rPr lang="en-US" dirty="0" smtClean="0"/>
              <a:t>may have few hundred KBs of </a:t>
            </a:r>
            <a:r>
              <a:rPr lang="en-US" b="1" dirty="0" smtClean="0"/>
              <a:t>second level off – chip cache</a:t>
            </a:r>
            <a:r>
              <a:rPr lang="en-US" dirty="0" smtClean="0"/>
              <a:t>. Access time remains few tens of Nano seconds. </a:t>
            </a:r>
            <a:endParaRPr lang="en-US" dirty="0"/>
          </a:p>
          <a:p>
            <a:pPr marL="0" indent="0">
              <a:buNone/>
            </a:pPr>
            <a:r>
              <a:rPr lang="en-US" dirty="0" smtClean="0"/>
              <a:t> </a:t>
            </a:r>
            <a:r>
              <a:rPr lang="en-IN" dirty="0" smtClean="0"/>
              <a:t>We know about Main Memory (RAM) ranging from 512 MBs till GBs. </a:t>
            </a:r>
          </a:p>
          <a:p>
            <a:r>
              <a:rPr lang="en-US" dirty="0" smtClean="0"/>
              <a:t>Finally, hard drive with the heavy storage capacity in the range of GBs and even to TBs with access time of few tens of Milli seconds. </a:t>
            </a:r>
            <a:endParaRPr lang="en-IN" dirty="0"/>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74</a:t>
            </a:fld>
            <a:endParaRPr lang="en-IN"/>
          </a:p>
        </p:txBody>
      </p:sp>
      <p:pic>
        <p:nvPicPr>
          <p:cNvPr id="7" name="Picture 6"/>
          <p:cNvPicPr>
            <a:picLocks noChangeAspect="1"/>
          </p:cNvPicPr>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6551712" y="404664"/>
            <a:ext cx="2592288" cy="1268488"/>
          </a:xfrm>
          <a:prstGeom prst="rect">
            <a:avLst/>
          </a:prstGeom>
        </p:spPr>
      </p:pic>
    </p:spTree>
    <p:extLst>
      <p:ext uri="{BB962C8B-B14F-4D97-AF65-F5344CB8AC3E}">
        <p14:creationId xmlns:p14="http://schemas.microsoft.com/office/powerpoint/2010/main" val="28742323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68" y="116632"/>
            <a:ext cx="8229600" cy="990600"/>
          </a:xfrm>
        </p:spPr>
        <p:txBody>
          <a:bodyPr>
            <a:normAutofit/>
          </a:bodyPr>
          <a:lstStyle/>
          <a:p>
            <a:r>
              <a:rPr lang="en-IN" dirty="0"/>
              <a:t>Unified </a:t>
            </a:r>
            <a:r>
              <a:rPr lang="en-IN" dirty="0" smtClean="0"/>
              <a:t>and Harvard </a:t>
            </a:r>
            <a:r>
              <a:rPr lang="en-IN" dirty="0"/>
              <a:t>caches</a:t>
            </a:r>
          </a:p>
        </p:txBody>
      </p:sp>
      <p:sp>
        <p:nvSpPr>
          <p:cNvPr id="3" name="Content Placeholder 2"/>
          <p:cNvSpPr>
            <a:spLocks noGrp="1"/>
          </p:cNvSpPr>
          <p:nvPr>
            <p:ph idx="1"/>
          </p:nvPr>
        </p:nvSpPr>
        <p:spPr>
          <a:xfrm>
            <a:off x="179512" y="908720"/>
            <a:ext cx="8229600" cy="4876800"/>
          </a:xfrm>
        </p:spPr>
        <p:txBody>
          <a:bodyPr/>
          <a:lstStyle/>
          <a:p>
            <a:r>
              <a:rPr lang="en-IN" dirty="0"/>
              <a:t>Caches can be built in many ways. At the highest level a processor can have one </a:t>
            </a:r>
            <a:r>
              <a:rPr lang="en-IN" dirty="0" smtClean="0"/>
              <a:t>of he </a:t>
            </a:r>
            <a:r>
              <a:rPr lang="en-IN" dirty="0"/>
              <a:t>following two organizations:</a:t>
            </a:r>
          </a:p>
          <a:p>
            <a:r>
              <a:rPr lang="en-IN" b="1" u="sng" dirty="0" smtClean="0"/>
              <a:t>A </a:t>
            </a:r>
            <a:r>
              <a:rPr lang="en-IN" b="1" u="sng" dirty="0"/>
              <a:t>unified cache.</a:t>
            </a:r>
          </a:p>
          <a:p>
            <a:r>
              <a:rPr lang="en-IN" dirty="0"/>
              <a:t>This is a single cache for both instructions and </a:t>
            </a:r>
            <a:r>
              <a:rPr lang="en-IN" dirty="0" smtClean="0"/>
              <a:t>data. </a:t>
            </a:r>
            <a:endParaRPr lang="en-IN" dirty="0"/>
          </a:p>
          <a:p>
            <a:r>
              <a:rPr lang="en-IN" b="1" u="sng" dirty="0" smtClean="0"/>
              <a:t>Separate </a:t>
            </a:r>
            <a:r>
              <a:rPr lang="en-IN" b="1" u="sng" dirty="0"/>
              <a:t>instruction and data </a:t>
            </a:r>
            <a:r>
              <a:rPr lang="en-IN" b="1" u="sng" dirty="0" smtClean="0"/>
              <a:t>caches</a:t>
            </a:r>
            <a:endParaRPr lang="en-IN" b="1" u="sng" dirty="0"/>
          </a:p>
          <a:p>
            <a:r>
              <a:rPr lang="en-IN" dirty="0"/>
              <a:t>This organization is sometimes called a </a:t>
            </a:r>
            <a:r>
              <a:rPr lang="en-IN" b="1" dirty="0"/>
              <a:t>modified Harvard </a:t>
            </a:r>
            <a:r>
              <a:rPr lang="en-IN" dirty="0" smtClean="0"/>
              <a:t>architecture.  (This makes load / store in one cycle) </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75</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29338"/>
            <a:ext cx="3544588"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lum bright="-20000" contrast="40000"/>
            <a:extLst>
              <a:ext uri="{28A0092B-C50C-407E-A947-70E740481C1C}">
                <a14:useLocalDpi xmlns:a14="http://schemas.microsoft.com/office/drawing/2010/main" val="0"/>
              </a:ext>
            </a:extLst>
          </a:blip>
          <a:srcRect/>
          <a:stretch>
            <a:fillRect/>
          </a:stretch>
        </p:blipFill>
        <p:spPr bwMode="auto">
          <a:xfrm>
            <a:off x="4948236" y="4029338"/>
            <a:ext cx="2736304" cy="2599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7999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Performance Metrics</a:t>
            </a:r>
            <a:endParaRPr lang="en-US" dirty="0"/>
          </a:p>
        </p:txBody>
      </p:sp>
      <p:sp>
        <p:nvSpPr>
          <p:cNvPr id="3" name="Content Placeholder 2"/>
          <p:cNvSpPr>
            <a:spLocks noGrp="1"/>
          </p:cNvSpPr>
          <p:nvPr>
            <p:ph idx="1"/>
          </p:nvPr>
        </p:nvSpPr>
        <p:spPr>
          <a:xfrm>
            <a:off x="539552" y="1379550"/>
            <a:ext cx="7886700" cy="4351338"/>
          </a:xfrm>
        </p:spPr>
        <p:txBody>
          <a:bodyPr>
            <a:normAutofit/>
          </a:bodyPr>
          <a:lstStyle/>
          <a:p>
            <a:r>
              <a:rPr lang="en-US" sz="2000" i="1" dirty="0">
                <a:solidFill>
                  <a:schemeClr val="accent2">
                    <a:lumMod val="50000"/>
                  </a:schemeClr>
                </a:solidFill>
              </a:rPr>
              <a:t>If the data requested by the processor appears in some block in the upper level</a:t>
            </a:r>
            <a:r>
              <a:rPr lang="en-US" sz="2000" i="1" dirty="0" smtClean="0">
                <a:solidFill>
                  <a:schemeClr val="accent2">
                    <a:lumMod val="50000"/>
                  </a:schemeClr>
                </a:solidFill>
              </a:rPr>
              <a:t>, this </a:t>
            </a:r>
            <a:r>
              <a:rPr lang="en-US" sz="2000" i="1" dirty="0">
                <a:solidFill>
                  <a:schemeClr val="accent2">
                    <a:lumMod val="50000"/>
                  </a:schemeClr>
                </a:solidFill>
              </a:rPr>
              <a:t>is called a hit</a:t>
            </a:r>
            <a:r>
              <a:rPr lang="en-US" sz="2000" i="1" dirty="0"/>
              <a:t> </a:t>
            </a:r>
            <a:r>
              <a:rPr lang="en-US" sz="2000" dirty="0"/>
              <a:t>(analogous to your finding the information in one of the </a:t>
            </a:r>
            <a:r>
              <a:rPr lang="en-US" sz="2000" dirty="0" smtClean="0"/>
              <a:t>books on </a:t>
            </a:r>
            <a:r>
              <a:rPr lang="en-US" sz="2000" dirty="0"/>
              <a:t>your desk). </a:t>
            </a:r>
            <a:endParaRPr lang="en-US" sz="2000" dirty="0" smtClean="0"/>
          </a:p>
          <a:p>
            <a:r>
              <a:rPr lang="en-US" sz="2000" i="1" dirty="0" smtClean="0">
                <a:solidFill>
                  <a:schemeClr val="accent2">
                    <a:lumMod val="50000"/>
                  </a:schemeClr>
                </a:solidFill>
              </a:rPr>
              <a:t>If </a:t>
            </a:r>
            <a:r>
              <a:rPr lang="en-US" sz="2000" i="1" dirty="0">
                <a:solidFill>
                  <a:schemeClr val="accent2">
                    <a:lumMod val="50000"/>
                  </a:schemeClr>
                </a:solidFill>
              </a:rPr>
              <a:t>the data is not found in the upper level, the request is called </a:t>
            </a:r>
            <a:r>
              <a:rPr lang="en-US" sz="2000" i="1" dirty="0" smtClean="0">
                <a:solidFill>
                  <a:schemeClr val="accent2">
                    <a:lumMod val="50000"/>
                  </a:schemeClr>
                </a:solidFill>
              </a:rPr>
              <a:t>a miss</a:t>
            </a:r>
            <a:r>
              <a:rPr lang="en-US" sz="2000" dirty="0"/>
              <a:t>. </a:t>
            </a:r>
            <a:endParaRPr lang="en-US" sz="2000" dirty="0" smtClean="0"/>
          </a:p>
          <a:p>
            <a:r>
              <a:rPr lang="en-US" sz="2000" i="1" dirty="0" smtClean="0">
                <a:solidFill>
                  <a:schemeClr val="accent2">
                    <a:lumMod val="50000"/>
                  </a:schemeClr>
                </a:solidFill>
              </a:rPr>
              <a:t>The </a:t>
            </a:r>
            <a:r>
              <a:rPr lang="en-US" sz="2000" i="1" dirty="0">
                <a:solidFill>
                  <a:schemeClr val="accent2">
                    <a:lumMod val="50000"/>
                  </a:schemeClr>
                </a:solidFill>
              </a:rPr>
              <a:t>lower level in the hierarchy is then accessed to retrieve the block </a:t>
            </a:r>
            <a:r>
              <a:rPr lang="en-US" sz="2000" i="1" dirty="0" smtClean="0">
                <a:solidFill>
                  <a:schemeClr val="accent2">
                    <a:lumMod val="50000"/>
                  </a:schemeClr>
                </a:solidFill>
              </a:rPr>
              <a:t>containing the </a:t>
            </a:r>
            <a:r>
              <a:rPr lang="en-US" sz="2000" i="1" dirty="0">
                <a:solidFill>
                  <a:schemeClr val="accent2">
                    <a:lumMod val="50000"/>
                  </a:schemeClr>
                </a:solidFill>
              </a:rPr>
              <a:t>requested data. </a:t>
            </a:r>
            <a:endParaRPr lang="en-US" sz="2000" i="1" dirty="0" smtClean="0">
              <a:solidFill>
                <a:schemeClr val="accent2">
                  <a:lumMod val="50000"/>
                </a:schemeClr>
              </a:solidFill>
            </a:endParaRPr>
          </a:p>
          <a:p>
            <a:r>
              <a:rPr lang="en-US" sz="2000" dirty="0" smtClean="0"/>
              <a:t>(</a:t>
            </a:r>
            <a:r>
              <a:rPr lang="en-US" sz="2000" dirty="0"/>
              <a:t>Continuing our analogy, you go from your desk to </a:t>
            </a:r>
            <a:r>
              <a:rPr lang="en-US" sz="2000" dirty="0" smtClean="0"/>
              <a:t>the shelves </a:t>
            </a:r>
            <a:r>
              <a:rPr lang="en-US" sz="2000" dirty="0"/>
              <a:t>to find the desired book.)</a:t>
            </a:r>
          </a:p>
        </p:txBody>
      </p:sp>
      <p:pic>
        <p:nvPicPr>
          <p:cNvPr id="4" name="Picture 3"/>
          <p:cNvPicPr>
            <a:picLocks noChangeAspect="1"/>
          </p:cNvPicPr>
          <p:nvPr/>
        </p:nvPicPr>
        <p:blipFill>
          <a:blip r:embed="rId2"/>
          <a:stretch>
            <a:fillRect/>
          </a:stretch>
        </p:blipFill>
        <p:spPr>
          <a:xfrm>
            <a:off x="1475656" y="5047806"/>
            <a:ext cx="1614488" cy="1152525"/>
          </a:xfrm>
          <a:prstGeom prst="rect">
            <a:avLst/>
          </a:prstGeom>
        </p:spPr>
      </p:pic>
      <p:pic>
        <p:nvPicPr>
          <p:cNvPr id="5" name="Picture 4"/>
          <p:cNvPicPr>
            <a:picLocks noChangeAspect="1"/>
          </p:cNvPicPr>
          <p:nvPr/>
        </p:nvPicPr>
        <p:blipFill>
          <a:blip r:embed="rId3"/>
          <a:stretch>
            <a:fillRect/>
          </a:stretch>
        </p:blipFill>
        <p:spPr>
          <a:xfrm>
            <a:off x="5691982" y="4730776"/>
            <a:ext cx="1978819" cy="1676400"/>
          </a:xfrm>
          <a:prstGeom prst="rect">
            <a:avLst/>
          </a:prstGeom>
        </p:spPr>
      </p:pic>
      <p:pic>
        <p:nvPicPr>
          <p:cNvPr id="6" name="Picture 5"/>
          <p:cNvPicPr>
            <a:picLocks noChangeAspect="1"/>
          </p:cNvPicPr>
          <p:nvPr/>
        </p:nvPicPr>
        <p:blipFill>
          <a:blip r:embed="rId4"/>
          <a:stretch>
            <a:fillRect/>
          </a:stretch>
        </p:blipFill>
        <p:spPr>
          <a:xfrm>
            <a:off x="3615809" y="4795393"/>
            <a:ext cx="978694" cy="1657350"/>
          </a:xfrm>
          <a:prstGeom prst="rect">
            <a:avLst/>
          </a:prstGeom>
        </p:spPr>
      </p:pic>
      <p:sp>
        <p:nvSpPr>
          <p:cNvPr id="7" name="Right Arrow 6"/>
          <p:cNvSpPr/>
          <p:nvPr/>
        </p:nvSpPr>
        <p:spPr>
          <a:xfrm>
            <a:off x="4690501" y="5423383"/>
            <a:ext cx="666194" cy="291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3959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organization</a:t>
            </a:r>
            <a:endParaRPr lang="en-IN" dirty="0"/>
          </a:p>
        </p:txBody>
      </p:sp>
      <p:sp>
        <p:nvSpPr>
          <p:cNvPr id="3" name="Content Placeholder 2"/>
          <p:cNvSpPr>
            <a:spLocks noGrp="1"/>
          </p:cNvSpPr>
          <p:nvPr>
            <p:ph idx="1"/>
          </p:nvPr>
        </p:nvSpPr>
        <p:spPr/>
        <p:txBody>
          <a:bodyPr/>
          <a:lstStyle/>
          <a:p>
            <a:r>
              <a:rPr lang="en-IN" dirty="0"/>
              <a:t>Since a cache holds a dynamically varying selection of items from main memory, </a:t>
            </a:r>
            <a:r>
              <a:rPr lang="en-IN" dirty="0" smtClean="0"/>
              <a:t>it must </a:t>
            </a:r>
            <a:r>
              <a:rPr lang="en-IN" dirty="0"/>
              <a:t>have storage for both the data and the address at which the data is stored </a:t>
            </a:r>
            <a:r>
              <a:rPr lang="en-IN" dirty="0" smtClean="0"/>
              <a:t>in main </a:t>
            </a:r>
            <a:r>
              <a:rPr lang="en-IN" dirty="0"/>
              <a:t>memory</a:t>
            </a:r>
            <a:r>
              <a:rPr lang="en-IN" dirty="0" smtClean="0"/>
              <a:t>. (remember this!)</a:t>
            </a:r>
          </a:p>
          <a:p>
            <a:pPr algn="just"/>
            <a:r>
              <a:rPr lang="en-US" i="1" dirty="0" smtClean="0">
                <a:solidFill>
                  <a:srgbClr val="FF0000"/>
                </a:solidFill>
              </a:rPr>
              <a:t>Cache is a </a:t>
            </a:r>
            <a:r>
              <a:rPr lang="en-US" i="1" dirty="0">
                <a:solidFill>
                  <a:srgbClr val="FF0000"/>
                </a:solidFill>
              </a:rPr>
              <a:t>safe place for hiding or storing things </a:t>
            </a:r>
            <a:r>
              <a:rPr lang="en-US" i="1" dirty="0"/>
              <a:t>– </a:t>
            </a:r>
            <a:r>
              <a:rPr lang="en-US" dirty="0"/>
              <a:t>Says some dictionary. </a:t>
            </a:r>
          </a:p>
          <a:p>
            <a:pPr algn="just"/>
            <a:r>
              <a:rPr lang="en-US" dirty="0" smtClean="0">
                <a:solidFill>
                  <a:srgbClr val="0070C0"/>
                </a:solidFill>
              </a:rPr>
              <a:t>Library example : Desk is also safe!! Books remain safe in the table as well! </a:t>
            </a:r>
            <a:r>
              <a:rPr lang="en-US" dirty="0" smtClean="0">
                <a:solidFill>
                  <a:srgbClr val="0070C0"/>
                </a:solidFill>
                <a:sym typeface="Wingdings" pitchFamily="2" charset="2"/>
              </a:rPr>
              <a:t> </a:t>
            </a:r>
            <a:endParaRPr lang="en-US" dirty="0">
              <a:solidFill>
                <a:srgbClr val="0070C0"/>
              </a:solidFill>
            </a:endParaRPr>
          </a:p>
          <a:p>
            <a:r>
              <a:rPr lang="en-US" dirty="0">
                <a:solidFill>
                  <a:schemeClr val="accent2">
                    <a:lumMod val="75000"/>
                  </a:schemeClr>
                </a:solidFill>
              </a:rPr>
              <a:t>We begin by looking at a very simple cache in which the processor requests are each one word and the blocks also consist of a single word.</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77</a:t>
            </a:fld>
            <a:endParaRPr lang="en-IN"/>
          </a:p>
        </p:txBody>
      </p:sp>
    </p:spTree>
    <p:extLst>
      <p:ext uri="{BB962C8B-B14F-4D97-AF65-F5344CB8AC3E}">
        <p14:creationId xmlns:p14="http://schemas.microsoft.com/office/powerpoint/2010/main" val="26452311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7" name="Content Placeholder 6"/>
          <p:cNvSpPr>
            <a:spLocks noGrp="1"/>
          </p:cNvSpPr>
          <p:nvPr>
            <p:ph sz="half" idx="1"/>
          </p:nvPr>
        </p:nvSpPr>
        <p:spPr>
          <a:xfrm>
            <a:off x="107504" y="1690688"/>
            <a:ext cx="4038600" cy="4718304"/>
          </a:xfrm>
        </p:spPr>
        <p:txBody>
          <a:bodyPr>
            <a:normAutofit fontScale="85000" lnSpcReduction="20000"/>
          </a:bodyPr>
          <a:lstStyle/>
          <a:p>
            <a:pPr algn="just"/>
            <a:r>
              <a:rPr lang="en-US" dirty="0"/>
              <a:t>Figure RHS shows such a simple cache, before and after requesting a data item that is not initially in the cache. </a:t>
            </a:r>
          </a:p>
          <a:p>
            <a:pPr algn="just"/>
            <a:r>
              <a:rPr lang="en-US" i="1" dirty="0"/>
              <a:t>Before the request, the cache contains a collection of recent references X1, X2, . . . , </a:t>
            </a:r>
            <a:r>
              <a:rPr lang="en-US" i="1" dirty="0" err="1"/>
              <a:t>Xn</a:t>
            </a:r>
            <a:r>
              <a:rPr lang="en-US" i="1" dirty="0"/>
              <a:t> – 1, and the processor requests a word </a:t>
            </a:r>
            <a:r>
              <a:rPr lang="en-US" i="1" dirty="0" err="1"/>
              <a:t>Xn</a:t>
            </a:r>
            <a:r>
              <a:rPr lang="en-US" i="1" dirty="0"/>
              <a:t> that is not in the cache. </a:t>
            </a:r>
          </a:p>
          <a:p>
            <a:pPr algn="just"/>
            <a:r>
              <a:rPr lang="en-US" dirty="0"/>
              <a:t>This request results in a </a:t>
            </a:r>
            <a:r>
              <a:rPr lang="en-US" b="1" u="sng" dirty="0"/>
              <a:t>miss</a:t>
            </a:r>
            <a:r>
              <a:rPr lang="en-US" dirty="0"/>
              <a:t>, and the word </a:t>
            </a:r>
            <a:r>
              <a:rPr lang="en-US" dirty="0" err="1"/>
              <a:t>X</a:t>
            </a:r>
            <a:r>
              <a:rPr lang="en-US" i="1" dirty="0" err="1"/>
              <a:t>n</a:t>
            </a:r>
            <a:r>
              <a:rPr lang="en-US" i="1" dirty="0"/>
              <a:t> </a:t>
            </a:r>
            <a:r>
              <a:rPr lang="en-US" dirty="0"/>
              <a:t>is brought from memory into cache.</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78</a:t>
            </a:fld>
            <a:endParaRPr lang="en-IN"/>
          </a:p>
        </p:txBody>
      </p:sp>
      <p:pic>
        <p:nvPicPr>
          <p:cNvPr id="9" name="Picture 8"/>
          <p:cNvPicPr>
            <a:picLocks noChangeAspect="1"/>
          </p:cNvPicPr>
          <p:nvPr/>
        </p:nvPicPr>
        <p:blipFill>
          <a:blip>
            <a:duotone>
              <a:prstClr val="black"/>
              <a:schemeClr val="accent2">
                <a:tint val="45000"/>
                <a:satMod val="400000"/>
              </a:schemeClr>
            </a:duotone>
          </a:blip>
          <a:stretch>
            <a:fillRect/>
          </a:stretch>
        </p:blipFill>
        <p:spPr>
          <a:xfrm>
            <a:off x="4534425" y="1772816"/>
            <a:ext cx="4499992" cy="3160853"/>
          </a:xfrm>
          <a:prstGeom prst="rect">
            <a:avLst/>
          </a:prstGeom>
        </p:spPr>
      </p:pic>
      <p:sp>
        <p:nvSpPr>
          <p:cNvPr id="10" name="Rectangle 9"/>
          <p:cNvSpPr/>
          <p:nvPr/>
        </p:nvSpPr>
        <p:spPr>
          <a:xfrm>
            <a:off x="4563319" y="4950269"/>
            <a:ext cx="4248472" cy="830997"/>
          </a:xfrm>
          <a:prstGeom prst="rect">
            <a:avLst/>
          </a:prstGeom>
        </p:spPr>
        <p:txBody>
          <a:bodyPr wrap="square">
            <a:spAutoFit/>
          </a:bodyPr>
          <a:lstStyle/>
          <a:p>
            <a:pPr algn="just"/>
            <a:r>
              <a:rPr lang="en-US" sz="1600" b="1" dirty="0">
                <a:latin typeface="Minion-Regular"/>
              </a:rPr>
              <a:t>This reference causes a miss that forces the cache to fetch </a:t>
            </a:r>
            <a:r>
              <a:rPr lang="en-US" sz="1600" b="1" dirty="0" err="1">
                <a:latin typeface="Minion-Regular"/>
              </a:rPr>
              <a:t>X</a:t>
            </a:r>
            <a:r>
              <a:rPr lang="en-US" sz="700" b="1" i="1" dirty="0" err="1">
                <a:latin typeface="Palatino-Italic"/>
              </a:rPr>
              <a:t>n</a:t>
            </a:r>
            <a:r>
              <a:rPr lang="en-US" sz="700" b="1" i="1" dirty="0">
                <a:latin typeface="Palatino-Italic"/>
              </a:rPr>
              <a:t> </a:t>
            </a:r>
            <a:r>
              <a:rPr lang="en-US" sz="700" b="1" i="1" dirty="0" smtClean="0">
                <a:latin typeface="Palatino-Italic"/>
              </a:rPr>
              <a:t> </a:t>
            </a:r>
            <a:r>
              <a:rPr lang="en-US" sz="1600" b="1" dirty="0" smtClean="0">
                <a:latin typeface="Minion-Regular"/>
              </a:rPr>
              <a:t>from </a:t>
            </a:r>
            <a:r>
              <a:rPr lang="en-US" sz="1600" b="1" dirty="0">
                <a:latin typeface="Minion-Regular"/>
              </a:rPr>
              <a:t>memory </a:t>
            </a:r>
            <a:r>
              <a:rPr lang="en-US" sz="1600" b="1" dirty="0" smtClean="0">
                <a:latin typeface="Minion-Regular"/>
              </a:rPr>
              <a:t>and insert </a:t>
            </a:r>
            <a:r>
              <a:rPr lang="en-US" sz="1600" b="1" dirty="0">
                <a:latin typeface="Minion-Regular"/>
              </a:rPr>
              <a:t>it into the cache.</a:t>
            </a:r>
            <a:endParaRPr lang="en-US" sz="1600" b="1" dirty="0"/>
          </a:p>
        </p:txBody>
      </p:sp>
    </p:spTree>
    <p:extLst>
      <p:ext uri="{BB962C8B-B14F-4D97-AF65-F5344CB8AC3E}">
        <p14:creationId xmlns:p14="http://schemas.microsoft.com/office/powerpoint/2010/main" val="4017817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lnSpcReduction="10000"/>
          </a:bodyPr>
          <a:lstStyle/>
          <a:p>
            <a:r>
              <a:rPr lang="en-US" dirty="0"/>
              <a:t>There are two questions to answer: </a:t>
            </a:r>
          </a:p>
          <a:p>
            <a:r>
              <a:rPr lang="en-US" dirty="0">
                <a:solidFill>
                  <a:schemeClr val="accent2">
                    <a:lumMod val="75000"/>
                  </a:schemeClr>
                </a:solidFill>
              </a:rPr>
              <a:t>How do we know if a data item is in the cache? </a:t>
            </a:r>
          </a:p>
          <a:p>
            <a:r>
              <a:rPr lang="en-US" dirty="0">
                <a:solidFill>
                  <a:schemeClr val="accent2">
                    <a:lumMod val="75000"/>
                  </a:schemeClr>
                </a:solidFill>
              </a:rPr>
              <a:t>Moreover, if it is, how do we find it? </a:t>
            </a:r>
          </a:p>
          <a:p>
            <a:pPr lvl="1" algn="just"/>
            <a:r>
              <a:rPr lang="en-US" dirty="0"/>
              <a:t>The answers to these two questions are related. If each word can go in exactly one place in the cache, then it is straightforward to find the word if it is in the cache.</a:t>
            </a:r>
          </a:p>
          <a:p>
            <a:pPr lvl="1"/>
            <a:r>
              <a:rPr lang="en-US" dirty="0"/>
              <a:t>The simplest way to assign a location in the cache for each word in memory is to assign the cache location based on the </a:t>
            </a:r>
            <a:r>
              <a:rPr lang="en-US" i="1" dirty="0"/>
              <a:t>address </a:t>
            </a:r>
            <a:r>
              <a:rPr lang="en-US" dirty="0"/>
              <a:t>of the word in memory.</a:t>
            </a:r>
          </a:p>
          <a:p>
            <a:r>
              <a:rPr lang="en-US" dirty="0">
                <a:solidFill>
                  <a:srgbClr val="002060"/>
                </a:solidFill>
              </a:rPr>
              <a:t>This cache structure is called </a:t>
            </a:r>
            <a:r>
              <a:rPr lang="en-US" b="1" dirty="0">
                <a:solidFill>
                  <a:srgbClr val="002060"/>
                </a:solidFill>
              </a:rPr>
              <a:t>direct mapped</a:t>
            </a:r>
            <a:r>
              <a:rPr lang="en-US" dirty="0">
                <a:solidFill>
                  <a:srgbClr val="002060"/>
                </a:solidFill>
              </a:rPr>
              <a:t>, since each memory location is mapped directly to exactly one location in the cache. The typical mapping between addresses and cache locations for a direct-mapped cache is usually simple.</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79</a:t>
            </a:fld>
            <a:endParaRPr lang="en-IN"/>
          </a:p>
        </p:txBody>
      </p:sp>
    </p:spTree>
    <p:extLst>
      <p:ext uri="{BB962C8B-B14F-4D97-AF65-F5344CB8AC3E}">
        <p14:creationId xmlns:p14="http://schemas.microsoft.com/office/powerpoint/2010/main" val="1642943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457200" y="1484784"/>
            <a:ext cx="8229600" cy="4992216"/>
          </a:xfrm>
        </p:spPr>
        <p:txBody>
          <a:bodyPr>
            <a:normAutofit fontScale="85000" lnSpcReduction="10000"/>
          </a:bodyPr>
          <a:lstStyle/>
          <a:p>
            <a:r>
              <a:rPr lang="en-IN" dirty="0"/>
              <a:t>A three-stage pipeline is the simplest form of pipeline and does not suffer from the kind of </a:t>
            </a:r>
            <a:r>
              <a:rPr lang="en-IN" dirty="0" smtClean="0"/>
              <a:t> hazards </a:t>
            </a:r>
            <a:r>
              <a:rPr lang="en-IN" dirty="0"/>
              <a:t>such as read-before-write seen in </a:t>
            </a:r>
            <a:r>
              <a:rPr lang="en-IN" dirty="0" smtClean="0"/>
              <a:t>pipelines </a:t>
            </a:r>
            <a:r>
              <a:rPr lang="en-IN" dirty="0"/>
              <a:t>with more stages. </a:t>
            </a:r>
            <a:endParaRPr lang="en-IN" dirty="0" smtClean="0"/>
          </a:p>
          <a:p>
            <a:r>
              <a:rPr lang="en-IN" dirty="0" smtClean="0">
                <a:solidFill>
                  <a:srgbClr val="FF0000"/>
                </a:solidFill>
              </a:rPr>
              <a:t>The </a:t>
            </a:r>
            <a:r>
              <a:rPr lang="en-IN" dirty="0">
                <a:solidFill>
                  <a:srgbClr val="FF0000"/>
                </a:solidFill>
              </a:rPr>
              <a:t>pipeline has </a:t>
            </a:r>
            <a:r>
              <a:rPr lang="en-IN" dirty="0" smtClean="0">
                <a:solidFill>
                  <a:srgbClr val="FF0000"/>
                </a:solidFill>
              </a:rPr>
              <a:t>hardware </a:t>
            </a:r>
            <a:r>
              <a:rPr lang="en-IN" dirty="0">
                <a:solidFill>
                  <a:srgbClr val="FF0000"/>
                </a:solidFill>
              </a:rPr>
              <a:t>independent stages that execute </a:t>
            </a:r>
            <a:r>
              <a:rPr lang="en-IN" dirty="0" smtClean="0">
                <a:solidFill>
                  <a:srgbClr val="FF0000"/>
                </a:solidFill>
              </a:rPr>
              <a:t>one </a:t>
            </a:r>
            <a:r>
              <a:rPr lang="en-IN" dirty="0">
                <a:solidFill>
                  <a:srgbClr val="FF0000"/>
                </a:solidFill>
              </a:rPr>
              <a:t>instruction while </a:t>
            </a:r>
            <a:r>
              <a:rPr lang="en-IN" dirty="0" smtClean="0">
                <a:solidFill>
                  <a:srgbClr val="FF0000"/>
                </a:solidFill>
              </a:rPr>
              <a:t>decoding </a:t>
            </a:r>
            <a:r>
              <a:rPr lang="en-IN" dirty="0">
                <a:solidFill>
                  <a:srgbClr val="FF0000"/>
                </a:solidFill>
              </a:rPr>
              <a:t>a second and </a:t>
            </a:r>
            <a:r>
              <a:rPr lang="en-IN" dirty="0" smtClean="0">
                <a:solidFill>
                  <a:srgbClr val="FF0000"/>
                </a:solidFill>
              </a:rPr>
              <a:t>fetching </a:t>
            </a:r>
            <a:r>
              <a:rPr lang="en-IN" dirty="0">
                <a:solidFill>
                  <a:srgbClr val="FF0000"/>
                </a:solidFill>
              </a:rPr>
              <a:t>a third. </a:t>
            </a:r>
            <a:endParaRPr lang="en-IN" dirty="0" smtClean="0">
              <a:solidFill>
                <a:srgbClr val="FF0000"/>
              </a:solidFill>
            </a:endParaRPr>
          </a:p>
          <a:p>
            <a:r>
              <a:rPr lang="en-IN" dirty="0" smtClean="0"/>
              <a:t>The </a:t>
            </a:r>
            <a:r>
              <a:rPr lang="en-IN" dirty="0"/>
              <a:t>pipeline speeds up the </a:t>
            </a:r>
            <a:r>
              <a:rPr lang="en-IN" dirty="0" smtClean="0"/>
              <a:t>throughput </a:t>
            </a:r>
            <a:r>
              <a:rPr lang="en-IN" dirty="0"/>
              <a:t>of CPU instructions so effectively </a:t>
            </a:r>
            <a:r>
              <a:rPr lang="en-IN" dirty="0" smtClean="0"/>
              <a:t>that </a:t>
            </a:r>
            <a:r>
              <a:rPr lang="en-IN" dirty="0"/>
              <a:t>most ARM instructions can be executed in a single cycle. </a:t>
            </a:r>
            <a:endParaRPr lang="en-IN" dirty="0" smtClean="0"/>
          </a:p>
          <a:p>
            <a:r>
              <a:rPr lang="en-IN" dirty="0" smtClean="0"/>
              <a:t>The </a:t>
            </a:r>
            <a:r>
              <a:rPr lang="en-IN" dirty="0"/>
              <a:t>pipeline works most </a:t>
            </a:r>
            <a:r>
              <a:rPr lang="en-IN" dirty="0" smtClean="0"/>
              <a:t>efficiently </a:t>
            </a:r>
            <a:r>
              <a:rPr lang="en-IN" dirty="0"/>
              <a:t>on linear code. As soon as a </a:t>
            </a:r>
            <a:r>
              <a:rPr lang="en-IN" dirty="0" smtClean="0"/>
              <a:t>branch is </a:t>
            </a:r>
            <a:r>
              <a:rPr lang="en-IN" dirty="0"/>
              <a:t>encountered, the </a:t>
            </a:r>
            <a:r>
              <a:rPr lang="en-IN" dirty="0" smtClean="0"/>
              <a:t>pipeline </a:t>
            </a:r>
            <a:r>
              <a:rPr lang="en-IN" dirty="0"/>
              <a:t>is flushed and </a:t>
            </a:r>
            <a:r>
              <a:rPr lang="en-IN" dirty="0" smtClean="0"/>
              <a:t> must </a:t>
            </a:r>
            <a:r>
              <a:rPr lang="en-IN" dirty="0"/>
              <a:t>be refilled before full execution speed can be resumed. </a:t>
            </a:r>
            <a:r>
              <a:rPr lang="en-IN" dirty="0" smtClean="0"/>
              <a:t> (Very Essential </a:t>
            </a:r>
            <a:r>
              <a:rPr lang="en-IN" dirty="0" smtClean="0">
                <a:sym typeface="Wingdings" pitchFamily="2" charset="2"/>
              </a:rPr>
              <a:t> )</a:t>
            </a:r>
            <a:endParaRPr lang="en-IN" dirty="0" smtClean="0"/>
          </a:p>
          <a:p>
            <a:r>
              <a:rPr lang="en-IN" b="1" dirty="0" smtClean="0"/>
              <a:t>As </a:t>
            </a:r>
            <a:r>
              <a:rPr lang="en-IN" b="1" dirty="0"/>
              <a:t>we shall see, the ARM </a:t>
            </a:r>
            <a:r>
              <a:rPr lang="en-IN" b="1" dirty="0" smtClean="0"/>
              <a:t>instruction </a:t>
            </a:r>
            <a:r>
              <a:rPr lang="en-IN" b="1" dirty="0"/>
              <a:t>set has some </a:t>
            </a:r>
            <a:r>
              <a:rPr lang="en-IN" b="1" dirty="0" smtClean="0"/>
              <a:t>interesting </a:t>
            </a:r>
            <a:r>
              <a:rPr lang="en-IN" b="1" dirty="0"/>
              <a:t>features which help </a:t>
            </a:r>
            <a:r>
              <a:rPr lang="en-IN" b="1" dirty="0" smtClean="0"/>
              <a:t>smooth </a:t>
            </a:r>
            <a:r>
              <a:rPr lang="en-IN" b="1" dirty="0"/>
              <a:t>out small jumps in your </a:t>
            </a:r>
            <a:r>
              <a:rPr lang="en-IN" b="1" dirty="0" smtClean="0"/>
              <a:t>code </a:t>
            </a:r>
            <a:r>
              <a:rPr lang="en-IN" b="1" dirty="0"/>
              <a:t>in order to get the best </a:t>
            </a:r>
            <a:r>
              <a:rPr lang="en-IN" b="1" dirty="0" smtClean="0"/>
              <a:t>flow </a:t>
            </a:r>
            <a:r>
              <a:rPr lang="en-IN" b="1" dirty="0"/>
              <a:t>of code through </a:t>
            </a:r>
            <a:r>
              <a:rPr lang="en-IN" b="1" dirty="0" smtClean="0"/>
              <a:t>the </a:t>
            </a:r>
            <a:r>
              <a:rPr lang="en-IN" b="1" dirty="0"/>
              <a:t>pipeline. </a:t>
            </a:r>
            <a:endParaRPr lang="en-IN" b="1" dirty="0" smtClean="0"/>
          </a:p>
          <a:p>
            <a:r>
              <a:rPr lang="en-IN" dirty="0" smtClean="0"/>
              <a:t>As </a:t>
            </a:r>
            <a:r>
              <a:rPr lang="en-IN" dirty="0"/>
              <a:t>the </a:t>
            </a:r>
            <a:r>
              <a:rPr lang="en-IN" dirty="0" smtClean="0"/>
              <a:t>pipeline </a:t>
            </a:r>
            <a:r>
              <a:rPr lang="en-IN" dirty="0"/>
              <a:t>is part of the </a:t>
            </a:r>
            <a:r>
              <a:rPr lang="en-IN" dirty="0" smtClean="0"/>
              <a:t>CPU</a:t>
            </a:r>
            <a:r>
              <a:rPr lang="en-IN" dirty="0"/>
              <a:t>, the programmer does not have any </a:t>
            </a:r>
            <a:r>
              <a:rPr lang="en-IN" dirty="0" smtClean="0"/>
              <a:t>exposure </a:t>
            </a:r>
            <a:r>
              <a:rPr lang="en-IN" dirty="0"/>
              <a:t>to it. </a:t>
            </a:r>
          </a:p>
        </p:txBody>
      </p:sp>
      <p:sp>
        <p:nvSpPr>
          <p:cNvPr id="4" name="Date Placeholder 3"/>
          <p:cNvSpPr>
            <a:spLocks noGrp="1"/>
          </p:cNvSpPr>
          <p:nvPr>
            <p:ph type="dt" sz="half" idx="10"/>
          </p:nvPr>
        </p:nvSpPr>
        <p:spPr/>
        <p:txBody>
          <a:bodyPr/>
          <a:lstStyle/>
          <a:p>
            <a:fld id="{97B11BE5-0D3E-44E5-9F7B-4BA89C262301}"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a:t>
            </a:fld>
            <a:endParaRPr lang="en-IN"/>
          </a:p>
        </p:txBody>
      </p:sp>
    </p:spTree>
    <p:extLst>
      <p:ext uri="{BB962C8B-B14F-4D97-AF65-F5344CB8AC3E}">
        <p14:creationId xmlns:p14="http://schemas.microsoft.com/office/powerpoint/2010/main" val="3882244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80</a:t>
            </a:fld>
            <a:endParaRPr lang="en-IN"/>
          </a:p>
        </p:txBody>
      </p:sp>
      <p:pic>
        <p:nvPicPr>
          <p:cNvPr id="7" name="Content Placeholder 3"/>
          <p:cNvPicPr>
            <a:picLocks noGrp="1" noChangeAspect="1"/>
          </p:cNvPicPr>
          <p:nvPr>
            <p:ph idx="1"/>
          </p:nvPr>
        </p:nvPicPr>
        <p:blipFill>
          <a:blip r:embed="rId2"/>
          <a:stretch>
            <a:fillRect/>
          </a:stretch>
        </p:blipFill>
        <p:spPr>
          <a:xfrm>
            <a:off x="107504" y="1556792"/>
            <a:ext cx="4608512" cy="2254159"/>
          </a:xfrm>
          <a:prstGeom prst="rect">
            <a:avLst/>
          </a:prstGeom>
        </p:spPr>
      </p:pic>
      <p:sp>
        <p:nvSpPr>
          <p:cNvPr id="8" name="Rectangle 7"/>
          <p:cNvSpPr/>
          <p:nvPr/>
        </p:nvSpPr>
        <p:spPr>
          <a:xfrm>
            <a:off x="0" y="4221088"/>
            <a:ext cx="4572000" cy="2031325"/>
          </a:xfrm>
          <a:prstGeom prst="rect">
            <a:avLst/>
          </a:prstGeom>
        </p:spPr>
        <p:txBody>
          <a:bodyPr>
            <a:spAutoFit/>
          </a:bodyPr>
          <a:lstStyle/>
          <a:p>
            <a:pPr marL="285750" indent="-285750">
              <a:buFont typeface="Arial" panose="020B0604020202020204" pitchFamily="34" charset="0"/>
              <a:buChar char="•"/>
            </a:pPr>
            <a:r>
              <a:rPr lang="en-US" b="1" dirty="0">
                <a:latin typeface="Minion-Regular"/>
              </a:rPr>
              <a:t>For example, Figure LHS shows how the memory addresses </a:t>
            </a:r>
            <a:r>
              <a:rPr lang="en-US" b="1" dirty="0"/>
              <a:t>between 1ten (00001two) and 29ten (11101two) map to locations 1ten (001two) and 5ten (101two) in a direct-mapped cache of eight words.</a:t>
            </a:r>
          </a:p>
          <a:p>
            <a:pPr marL="285750" indent="-285750">
              <a:buFont typeface="Arial" panose="020B0604020202020204" pitchFamily="34" charset="0"/>
              <a:buChar char="•"/>
            </a:pPr>
            <a:r>
              <a:rPr lang="en-US" b="1" dirty="0"/>
              <a:t>This is called Direct Mapping!</a:t>
            </a:r>
          </a:p>
        </p:txBody>
      </p:sp>
      <p:sp>
        <p:nvSpPr>
          <p:cNvPr id="9" name="Rectangle 8"/>
          <p:cNvSpPr/>
          <p:nvPr/>
        </p:nvSpPr>
        <p:spPr>
          <a:xfrm>
            <a:off x="4860032" y="1124744"/>
            <a:ext cx="3960440" cy="5355312"/>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0070C0"/>
                </a:solidFill>
                <a:latin typeface="Minion-Regular"/>
              </a:rPr>
              <a:t>Because each cache location can contain the contents of a number of </a:t>
            </a:r>
            <a:r>
              <a:rPr lang="en-US" b="1" dirty="0" smtClean="0">
                <a:solidFill>
                  <a:srgbClr val="0070C0"/>
                </a:solidFill>
                <a:latin typeface="Minion-Regular"/>
              </a:rPr>
              <a:t>different memory </a:t>
            </a:r>
            <a:r>
              <a:rPr lang="en-US" b="1" dirty="0">
                <a:solidFill>
                  <a:srgbClr val="0070C0"/>
                </a:solidFill>
                <a:latin typeface="Minion-Regular"/>
              </a:rPr>
              <a:t>locations, how do we know whether the data in the cache corresponds </a:t>
            </a:r>
            <a:r>
              <a:rPr lang="en-US" b="1" dirty="0" smtClean="0">
                <a:solidFill>
                  <a:srgbClr val="0070C0"/>
                </a:solidFill>
                <a:latin typeface="Minion-Regular"/>
              </a:rPr>
              <a:t>to a </a:t>
            </a:r>
            <a:r>
              <a:rPr lang="en-US" b="1" dirty="0">
                <a:solidFill>
                  <a:srgbClr val="0070C0"/>
                </a:solidFill>
                <a:latin typeface="Minion-Regular"/>
              </a:rPr>
              <a:t>requested word? </a:t>
            </a:r>
            <a:endParaRPr lang="en-US" b="1" dirty="0" smtClean="0">
              <a:solidFill>
                <a:srgbClr val="0070C0"/>
              </a:solidFill>
              <a:latin typeface="Minion-Regular"/>
            </a:endParaRPr>
          </a:p>
          <a:p>
            <a:pPr marL="285750" indent="-285750" algn="just">
              <a:buFont typeface="Arial" panose="020B0604020202020204" pitchFamily="34" charset="0"/>
              <a:buChar char="•"/>
            </a:pPr>
            <a:endParaRPr lang="en-US" b="1" dirty="0">
              <a:solidFill>
                <a:srgbClr val="0070C0"/>
              </a:solidFill>
              <a:latin typeface="Minion-Regular"/>
            </a:endParaRPr>
          </a:p>
          <a:p>
            <a:pPr marL="285750" indent="-285750" algn="just">
              <a:buFont typeface="Arial" panose="020B0604020202020204" pitchFamily="34" charset="0"/>
              <a:buChar char="•"/>
            </a:pPr>
            <a:r>
              <a:rPr lang="en-US" b="1" dirty="0" smtClean="0">
                <a:solidFill>
                  <a:srgbClr val="000000"/>
                </a:solidFill>
                <a:latin typeface="Minion-Regular"/>
              </a:rPr>
              <a:t>That </a:t>
            </a:r>
            <a:r>
              <a:rPr lang="en-US" b="1" dirty="0">
                <a:solidFill>
                  <a:srgbClr val="000000"/>
                </a:solidFill>
                <a:latin typeface="Minion-Regular"/>
              </a:rPr>
              <a:t>is, how do we know whether a requested word is in </a:t>
            </a:r>
            <a:r>
              <a:rPr lang="en-US" b="1" dirty="0" smtClean="0">
                <a:solidFill>
                  <a:srgbClr val="000000"/>
                </a:solidFill>
                <a:latin typeface="Minion-Regular"/>
              </a:rPr>
              <a:t>the cache </a:t>
            </a:r>
            <a:r>
              <a:rPr lang="en-US" b="1" dirty="0">
                <a:solidFill>
                  <a:srgbClr val="000000"/>
                </a:solidFill>
                <a:latin typeface="Minion-Regular"/>
              </a:rPr>
              <a:t>or not? </a:t>
            </a:r>
            <a:endParaRPr lang="en-US" b="1" dirty="0" smtClean="0">
              <a:solidFill>
                <a:srgbClr val="000000"/>
              </a:solidFill>
              <a:latin typeface="Minion-Regular"/>
            </a:endParaRPr>
          </a:p>
          <a:p>
            <a:pPr marL="285750" indent="-285750" algn="just">
              <a:buFont typeface="Arial" panose="020B0604020202020204" pitchFamily="34" charset="0"/>
              <a:buChar char="•"/>
            </a:pPr>
            <a:endParaRPr lang="en-US" b="1" dirty="0">
              <a:solidFill>
                <a:srgbClr val="000000"/>
              </a:solidFill>
              <a:latin typeface="Minion-Regular"/>
            </a:endParaRPr>
          </a:p>
          <a:p>
            <a:pPr marL="285750" indent="-285750" algn="just">
              <a:buFont typeface="Arial" panose="020B0604020202020204" pitchFamily="34" charset="0"/>
              <a:buChar char="•"/>
            </a:pPr>
            <a:r>
              <a:rPr lang="en-US" b="1" dirty="0" smtClean="0">
                <a:solidFill>
                  <a:srgbClr val="0070C0"/>
                </a:solidFill>
                <a:latin typeface="Minion-Regular"/>
              </a:rPr>
              <a:t>We </a:t>
            </a:r>
            <a:r>
              <a:rPr lang="en-US" b="1" dirty="0">
                <a:solidFill>
                  <a:srgbClr val="0070C0"/>
                </a:solidFill>
                <a:latin typeface="Minion-Regular"/>
              </a:rPr>
              <a:t>answer this question by adding a set of </a:t>
            </a:r>
            <a:r>
              <a:rPr lang="en-US" b="1" dirty="0">
                <a:solidFill>
                  <a:srgbClr val="0070C0"/>
                </a:solidFill>
                <a:latin typeface="Minion-Bold"/>
              </a:rPr>
              <a:t>tags </a:t>
            </a:r>
            <a:r>
              <a:rPr lang="en-US" b="1" dirty="0">
                <a:solidFill>
                  <a:srgbClr val="0070C0"/>
                </a:solidFill>
                <a:latin typeface="Minion-Regular"/>
              </a:rPr>
              <a:t>to the cache. </a:t>
            </a:r>
            <a:r>
              <a:rPr lang="en-US" b="1" dirty="0" smtClean="0">
                <a:solidFill>
                  <a:srgbClr val="0070C0"/>
                </a:solidFill>
                <a:latin typeface="Minion-Regular"/>
              </a:rPr>
              <a:t>The tags </a:t>
            </a:r>
            <a:r>
              <a:rPr lang="en-US" b="1" dirty="0">
                <a:solidFill>
                  <a:srgbClr val="0070C0"/>
                </a:solidFill>
                <a:latin typeface="Minion-Regular"/>
              </a:rPr>
              <a:t>contain the address information required to identify whether a word in </a:t>
            </a:r>
            <a:r>
              <a:rPr lang="en-US" b="1" dirty="0" smtClean="0">
                <a:solidFill>
                  <a:srgbClr val="0070C0"/>
                </a:solidFill>
                <a:latin typeface="Minion-Regular"/>
              </a:rPr>
              <a:t>the cache </a:t>
            </a:r>
            <a:r>
              <a:rPr lang="en-US" b="1" dirty="0">
                <a:solidFill>
                  <a:srgbClr val="0070C0"/>
                </a:solidFill>
                <a:latin typeface="Minion-Regular"/>
              </a:rPr>
              <a:t>corresponds to the requested word. </a:t>
            </a:r>
            <a:endParaRPr lang="en-US" b="1" dirty="0" smtClean="0">
              <a:solidFill>
                <a:srgbClr val="0070C0"/>
              </a:solidFill>
              <a:latin typeface="Minion-Regular"/>
            </a:endParaRPr>
          </a:p>
        </p:txBody>
      </p:sp>
    </p:spTree>
    <p:extLst>
      <p:ext uri="{BB962C8B-B14F-4D97-AF65-F5344CB8AC3E}">
        <p14:creationId xmlns:p14="http://schemas.microsoft.com/office/powerpoint/2010/main" val="31981483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Contd., </a:t>
            </a:r>
            <a:endParaRPr lang="en-IN" dirty="0"/>
          </a:p>
        </p:txBody>
      </p:sp>
      <p:sp>
        <p:nvSpPr>
          <p:cNvPr id="13" name="Content Placeholder 12"/>
          <p:cNvSpPr>
            <a:spLocks noGrp="1"/>
          </p:cNvSpPr>
          <p:nvPr>
            <p:ph sz="half" idx="1"/>
          </p:nvPr>
        </p:nvSpPr>
        <p:spPr/>
        <p:txBody>
          <a:bodyPr>
            <a:normAutofit fontScale="92500" lnSpcReduction="20000"/>
          </a:bodyPr>
          <a:lstStyle/>
          <a:p>
            <a:pPr algn="just"/>
            <a:r>
              <a:rPr lang="en-US" dirty="0">
                <a:solidFill>
                  <a:srgbClr val="0070C0"/>
                </a:solidFill>
                <a:latin typeface="Minion-Regular"/>
              </a:rPr>
              <a:t>The tag needs only to contain the upper portion of the address, corresponding to the bits that are not use as an index into the cache. </a:t>
            </a:r>
          </a:p>
          <a:p>
            <a:pPr algn="just"/>
            <a:r>
              <a:rPr lang="en-US" dirty="0">
                <a:solidFill>
                  <a:srgbClr val="000000"/>
                </a:solidFill>
                <a:latin typeface="Minion-Regular"/>
              </a:rPr>
              <a:t>For example, (See RHS) we need only to have the upper 2 of the 5 address bits in the tag, since the lower 3-bit index field of the address selects the block. </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81</a:t>
            </a:fld>
            <a:endParaRPr lang="en-IN"/>
          </a:p>
        </p:txBody>
      </p:sp>
      <p:pic>
        <p:nvPicPr>
          <p:cNvPr id="15" name="Content Placeholder 3"/>
          <p:cNvPicPr>
            <a:picLocks noChangeAspect="1"/>
          </p:cNvPicPr>
          <p:nvPr/>
        </p:nvPicPr>
        <p:blipFill>
          <a:blip r:embed="rId2"/>
          <a:stretch>
            <a:fillRect/>
          </a:stretch>
        </p:blipFill>
        <p:spPr>
          <a:xfrm>
            <a:off x="4572000" y="2560645"/>
            <a:ext cx="4464496" cy="3362325"/>
          </a:xfrm>
          <a:prstGeom prst="rect">
            <a:avLst/>
          </a:prstGeom>
        </p:spPr>
      </p:pic>
    </p:spTree>
    <p:extLst>
      <p:ext uri="{BB962C8B-B14F-4D97-AF65-F5344CB8AC3E}">
        <p14:creationId xmlns:p14="http://schemas.microsoft.com/office/powerpoint/2010/main" val="33137570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Contd.,</a:t>
            </a:r>
            <a:endParaRPr lang="en-IN" dirty="0"/>
          </a:p>
        </p:txBody>
      </p:sp>
      <p:sp>
        <p:nvSpPr>
          <p:cNvPr id="9" name="Content Placeholder 8"/>
          <p:cNvSpPr>
            <a:spLocks noGrp="1"/>
          </p:cNvSpPr>
          <p:nvPr>
            <p:ph idx="1"/>
          </p:nvPr>
        </p:nvSpPr>
        <p:spPr/>
        <p:txBody>
          <a:bodyPr/>
          <a:lstStyle/>
          <a:p>
            <a:r>
              <a:rPr lang="en-US" dirty="0"/>
              <a:t>We also need a way to recognize that a cache block does not have valid information. </a:t>
            </a:r>
          </a:p>
          <a:p>
            <a:r>
              <a:rPr lang="en-US" dirty="0"/>
              <a:t>For instance, when a processor starts up, the cache does not have good data, and the tag fields will be meaningless. </a:t>
            </a:r>
          </a:p>
          <a:p>
            <a:r>
              <a:rPr lang="en-US" dirty="0"/>
              <a:t>Even after executing many instructions, some of the cache entries may still be empty, as in Figure RHS. </a:t>
            </a:r>
          </a:p>
          <a:p>
            <a:r>
              <a:rPr lang="en-US" dirty="0"/>
              <a:t>Thus, we need to know that the tag should be ignored for such entries. </a:t>
            </a:r>
          </a:p>
          <a:p>
            <a:r>
              <a:rPr lang="en-US" dirty="0"/>
              <a:t>The most common method is to add a </a:t>
            </a:r>
            <a:r>
              <a:rPr lang="en-US" b="1" dirty="0"/>
              <a:t>valid bit </a:t>
            </a:r>
            <a:r>
              <a:rPr lang="en-US" dirty="0"/>
              <a:t>to indicate whether an entry contains a valid address.</a:t>
            </a:r>
          </a:p>
          <a:p>
            <a:r>
              <a:rPr lang="en-US" dirty="0"/>
              <a:t>If the bit is not set, there cannot be a match for this block.</a:t>
            </a:r>
          </a:p>
          <a:p>
            <a:endParaRPr lang="en-IN"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82</a:t>
            </a:fld>
            <a:endParaRPr lang="en-IN"/>
          </a:p>
        </p:txBody>
      </p:sp>
      <p:pic>
        <p:nvPicPr>
          <p:cNvPr id="10" name="Picture 9"/>
          <p:cNvPicPr>
            <a:picLocks noChangeAspect="1"/>
          </p:cNvPicPr>
          <p:nvPr/>
        </p:nvPicPr>
        <p:blipFill>
          <a:blip r:embed="rId2"/>
          <a:stretch>
            <a:fillRect/>
          </a:stretch>
        </p:blipFill>
        <p:spPr>
          <a:xfrm>
            <a:off x="6948264" y="476672"/>
            <a:ext cx="1584176" cy="1178524"/>
          </a:xfrm>
          <a:prstGeom prst="rect">
            <a:avLst/>
          </a:prstGeom>
        </p:spPr>
      </p:pic>
    </p:spTree>
    <p:extLst>
      <p:ext uri="{BB962C8B-B14F-4D97-AF65-F5344CB8AC3E}">
        <p14:creationId xmlns:p14="http://schemas.microsoft.com/office/powerpoint/2010/main" val="34346770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prstClr val="black"/>
              <a:schemeClr val="accent4">
                <a:tint val="45000"/>
                <a:satMod val="400000"/>
              </a:schemeClr>
            </a:duotone>
          </a:blip>
          <a:stretch>
            <a:fillRect/>
          </a:stretch>
        </p:blipFill>
        <p:spPr>
          <a:xfrm>
            <a:off x="213091" y="612754"/>
            <a:ext cx="2648677" cy="2088232"/>
          </a:xfrm>
          <a:prstGeom prst="rect">
            <a:avLst/>
          </a:prstGeom>
        </p:spPr>
      </p:pic>
      <p:sp>
        <p:nvSpPr>
          <p:cNvPr id="7" name="Rectangle 6"/>
          <p:cNvSpPr/>
          <p:nvPr/>
        </p:nvSpPr>
        <p:spPr>
          <a:xfrm>
            <a:off x="492676" y="5227106"/>
            <a:ext cx="8260307" cy="1569660"/>
          </a:xfrm>
          <a:prstGeom prst="rect">
            <a:avLst/>
          </a:prstGeom>
        </p:spPr>
        <p:txBody>
          <a:bodyPr wrap="square">
            <a:spAutoFit/>
          </a:bodyPr>
          <a:lstStyle/>
          <a:p>
            <a:pPr algn="just"/>
            <a:r>
              <a:rPr lang="en-US" sz="1200" b="1" dirty="0">
                <a:latin typeface="Minion-Regular"/>
              </a:rPr>
              <a:t>The cache is initially empty, with all valid bits (V entry in cache) turned off (N). The processor requests the following addresses: </a:t>
            </a:r>
            <a:r>
              <a:rPr lang="en-US" sz="1200" b="1" dirty="0" smtClean="0">
                <a:latin typeface="Palatino-Roman"/>
              </a:rPr>
              <a:t>10110</a:t>
            </a:r>
            <a:r>
              <a:rPr lang="en-US" sz="500" b="1" dirty="0" smtClean="0">
                <a:latin typeface="Palatino-Roman"/>
              </a:rPr>
              <a:t>two </a:t>
            </a:r>
            <a:r>
              <a:rPr lang="en-US" sz="1200" b="1" dirty="0" smtClean="0">
                <a:latin typeface="Minion-Regular"/>
              </a:rPr>
              <a:t>(</a:t>
            </a:r>
            <a:r>
              <a:rPr lang="en-US" sz="1200" b="1" dirty="0">
                <a:latin typeface="Minion-Regular"/>
              </a:rPr>
              <a:t>miss), </a:t>
            </a:r>
            <a:r>
              <a:rPr lang="en-US" sz="1200" b="1" dirty="0">
                <a:latin typeface="Palatino-Roman"/>
              </a:rPr>
              <a:t>11010</a:t>
            </a:r>
            <a:r>
              <a:rPr lang="en-US" sz="500" b="1" dirty="0">
                <a:latin typeface="Palatino-Roman"/>
              </a:rPr>
              <a:t>two </a:t>
            </a:r>
            <a:r>
              <a:rPr lang="en-US" sz="1200" b="1" dirty="0">
                <a:latin typeface="Minion-Regular"/>
              </a:rPr>
              <a:t>(miss), </a:t>
            </a:r>
            <a:r>
              <a:rPr lang="en-US" sz="1200" b="1" dirty="0">
                <a:latin typeface="Palatino-Roman"/>
              </a:rPr>
              <a:t>10110</a:t>
            </a:r>
            <a:r>
              <a:rPr lang="en-US" sz="500" b="1" dirty="0">
                <a:latin typeface="Palatino-Roman"/>
              </a:rPr>
              <a:t>two </a:t>
            </a:r>
            <a:r>
              <a:rPr lang="en-US" sz="1200" b="1" dirty="0">
                <a:latin typeface="Minion-Regular"/>
              </a:rPr>
              <a:t>(hit), </a:t>
            </a:r>
            <a:r>
              <a:rPr lang="en-US" sz="1200" b="1" dirty="0">
                <a:latin typeface="Palatino-Roman"/>
              </a:rPr>
              <a:t>11010</a:t>
            </a:r>
            <a:r>
              <a:rPr lang="en-US" sz="500" b="1" dirty="0">
                <a:latin typeface="Palatino-Roman"/>
              </a:rPr>
              <a:t>two </a:t>
            </a:r>
            <a:r>
              <a:rPr lang="en-US" sz="1200" b="1" dirty="0">
                <a:latin typeface="Minion-Regular"/>
              </a:rPr>
              <a:t>(hit), </a:t>
            </a:r>
            <a:r>
              <a:rPr lang="en-US" sz="1200" b="1" dirty="0">
                <a:latin typeface="Palatino-Roman"/>
              </a:rPr>
              <a:t>10000</a:t>
            </a:r>
            <a:r>
              <a:rPr lang="en-US" sz="500" b="1" dirty="0">
                <a:latin typeface="Palatino-Roman"/>
              </a:rPr>
              <a:t>two </a:t>
            </a:r>
            <a:r>
              <a:rPr lang="en-US" sz="1200" b="1" dirty="0">
                <a:latin typeface="Minion-Regular"/>
              </a:rPr>
              <a:t>(miss), </a:t>
            </a:r>
            <a:r>
              <a:rPr lang="en-US" sz="1200" b="1" dirty="0">
                <a:latin typeface="Palatino-Roman"/>
              </a:rPr>
              <a:t>00011</a:t>
            </a:r>
            <a:r>
              <a:rPr lang="en-US" sz="500" b="1" dirty="0">
                <a:latin typeface="Palatino-Roman"/>
              </a:rPr>
              <a:t>two </a:t>
            </a:r>
            <a:r>
              <a:rPr lang="en-US" sz="1200" b="1" dirty="0">
                <a:latin typeface="Minion-Regular"/>
              </a:rPr>
              <a:t>(miss), </a:t>
            </a:r>
            <a:r>
              <a:rPr lang="en-US" sz="1200" b="1" dirty="0">
                <a:latin typeface="Palatino-Roman"/>
              </a:rPr>
              <a:t>10000</a:t>
            </a:r>
            <a:r>
              <a:rPr lang="en-US" sz="500" b="1" dirty="0">
                <a:latin typeface="Palatino-Roman"/>
              </a:rPr>
              <a:t>two </a:t>
            </a:r>
            <a:r>
              <a:rPr lang="en-US" sz="1200" b="1" dirty="0">
                <a:latin typeface="Minion-Regular"/>
              </a:rPr>
              <a:t>(hit), and </a:t>
            </a:r>
            <a:r>
              <a:rPr lang="en-US" sz="1200" b="1" dirty="0">
                <a:latin typeface="Palatino-Roman"/>
              </a:rPr>
              <a:t>10010</a:t>
            </a:r>
            <a:r>
              <a:rPr lang="en-US" sz="500" b="1" dirty="0">
                <a:latin typeface="Palatino-Roman"/>
              </a:rPr>
              <a:t>two </a:t>
            </a:r>
            <a:r>
              <a:rPr lang="en-US" sz="1200" b="1" dirty="0">
                <a:latin typeface="Minion-Regular"/>
              </a:rPr>
              <a:t>(miss). The figures show </a:t>
            </a:r>
            <a:r>
              <a:rPr lang="en-US" sz="1200" b="1" dirty="0" smtClean="0">
                <a:latin typeface="Minion-Regular"/>
              </a:rPr>
              <a:t>the cache </a:t>
            </a:r>
            <a:r>
              <a:rPr lang="en-US" sz="1200" b="1" dirty="0">
                <a:latin typeface="Minion-Regular"/>
              </a:rPr>
              <a:t>contents after each miss in the sequence has been handled. When address </a:t>
            </a:r>
            <a:r>
              <a:rPr lang="en-US" sz="1200" b="1" dirty="0">
                <a:latin typeface="Palatino-Roman"/>
              </a:rPr>
              <a:t>10010</a:t>
            </a:r>
            <a:r>
              <a:rPr lang="en-US" sz="500" b="1" dirty="0">
                <a:latin typeface="Palatino-Roman"/>
              </a:rPr>
              <a:t>two </a:t>
            </a:r>
            <a:r>
              <a:rPr lang="en-US" sz="1200" b="1" dirty="0">
                <a:latin typeface="Minion-Regular"/>
              </a:rPr>
              <a:t>(18) is referenced, the entry for address </a:t>
            </a:r>
            <a:r>
              <a:rPr lang="en-US" sz="1200" b="1" dirty="0">
                <a:latin typeface="Palatino-Roman"/>
              </a:rPr>
              <a:t>11010</a:t>
            </a:r>
            <a:r>
              <a:rPr lang="en-US" sz="500" b="1" dirty="0">
                <a:latin typeface="Palatino-Roman"/>
              </a:rPr>
              <a:t>two </a:t>
            </a:r>
            <a:r>
              <a:rPr lang="en-US" sz="1200" b="1" dirty="0">
                <a:latin typeface="Minion-Regular"/>
              </a:rPr>
              <a:t>(26) </a:t>
            </a:r>
            <a:r>
              <a:rPr lang="en-US" sz="1200" b="1" dirty="0" smtClean="0">
                <a:latin typeface="Minion-Regular"/>
              </a:rPr>
              <a:t>must be </a:t>
            </a:r>
            <a:r>
              <a:rPr lang="en-US" sz="1200" b="1" dirty="0">
                <a:latin typeface="Minion-Regular"/>
              </a:rPr>
              <a:t>replaced, and a reference to </a:t>
            </a:r>
            <a:r>
              <a:rPr lang="en-US" sz="1200" b="1" dirty="0">
                <a:latin typeface="Palatino-Roman"/>
              </a:rPr>
              <a:t>11010</a:t>
            </a:r>
            <a:r>
              <a:rPr lang="en-US" sz="500" b="1" dirty="0">
                <a:latin typeface="Palatino-Roman"/>
              </a:rPr>
              <a:t>two </a:t>
            </a:r>
            <a:r>
              <a:rPr lang="en-US" sz="1200" b="1" dirty="0">
                <a:latin typeface="Minion-Regular"/>
              </a:rPr>
              <a:t>will cause a subsequent miss. The tag field will contain only the upper portion of the address. The full </a:t>
            </a:r>
            <a:r>
              <a:rPr lang="en-US" sz="1200" b="1" dirty="0" smtClean="0">
                <a:latin typeface="Minion-Regular"/>
              </a:rPr>
              <a:t>address of </a:t>
            </a:r>
            <a:r>
              <a:rPr lang="en-US" sz="1200" b="1" dirty="0">
                <a:latin typeface="Minion-Regular"/>
              </a:rPr>
              <a:t>a word contained in cache block </a:t>
            </a:r>
            <a:r>
              <a:rPr lang="en-US" sz="1200" b="1" i="1" dirty="0">
                <a:latin typeface="Palatino-Italic"/>
              </a:rPr>
              <a:t>i </a:t>
            </a:r>
            <a:r>
              <a:rPr lang="en-US" sz="1200" b="1" dirty="0">
                <a:latin typeface="Minion-Regular"/>
              </a:rPr>
              <a:t>with tag field </a:t>
            </a:r>
            <a:r>
              <a:rPr lang="en-US" sz="1200" b="1" i="1" dirty="0">
                <a:latin typeface="Palatino-Italic"/>
              </a:rPr>
              <a:t>j </a:t>
            </a:r>
            <a:r>
              <a:rPr lang="en-US" sz="1200" b="1" dirty="0">
                <a:latin typeface="Minion-Regular"/>
              </a:rPr>
              <a:t>for this cache is </a:t>
            </a:r>
            <a:r>
              <a:rPr lang="en-US" sz="1200" b="1" i="1" dirty="0">
                <a:latin typeface="Palatino-Italic"/>
              </a:rPr>
              <a:t>j </a:t>
            </a:r>
            <a:r>
              <a:rPr lang="en-US" sz="1200" b="1" dirty="0">
                <a:latin typeface="Symbol" panose="05050102010706020507" pitchFamily="18" charset="2"/>
              </a:rPr>
              <a:t>¥ </a:t>
            </a:r>
            <a:r>
              <a:rPr lang="en-US" sz="1200" b="1" dirty="0">
                <a:latin typeface="Minion-Regular"/>
              </a:rPr>
              <a:t>8 + </a:t>
            </a:r>
            <a:r>
              <a:rPr lang="en-US" sz="1200" b="1" i="1" dirty="0">
                <a:latin typeface="Palatino-Italic"/>
              </a:rPr>
              <a:t>i, </a:t>
            </a:r>
            <a:r>
              <a:rPr lang="en-US" sz="1200" b="1" dirty="0">
                <a:latin typeface="Minion-Regular"/>
              </a:rPr>
              <a:t>or equivalently the concatenation of the tag field </a:t>
            </a:r>
            <a:r>
              <a:rPr lang="en-US" sz="1200" b="1" i="1" dirty="0">
                <a:latin typeface="Palatino-Italic"/>
              </a:rPr>
              <a:t>j </a:t>
            </a:r>
            <a:r>
              <a:rPr lang="en-US" sz="1200" b="1" dirty="0">
                <a:latin typeface="Minion-Regular"/>
              </a:rPr>
              <a:t>and the index </a:t>
            </a:r>
            <a:r>
              <a:rPr lang="en-US" sz="1200" b="1" i="1" dirty="0">
                <a:latin typeface="Palatino-Italic"/>
              </a:rPr>
              <a:t>i</a:t>
            </a:r>
            <a:r>
              <a:rPr lang="en-US" sz="1200" b="1" dirty="0">
                <a:latin typeface="Minion-Regular"/>
              </a:rPr>
              <a:t>. </a:t>
            </a:r>
            <a:r>
              <a:rPr lang="en-US" sz="1200" b="1" dirty="0" smtClean="0">
                <a:latin typeface="Minion-Regular"/>
              </a:rPr>
              <a:t>For example</a:t>
            </a:r>
            <a:r>
              <a:rPr lang="en-US" sz="1200" b="1" dirty="0">
                <a:latin typeface="Minion-Regular"/>
              </a:rPr>
              <a:t>, in cache f above, index 010 has tag 10 and corresponds to address 10010.</a:t>
            </a:r>
            <a:endParaRPr lang="en-US" sz="1200" b="1" dirty="0"/>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Lst>
          </a:blip>
          <a:stretch>
            <a:fillRect/>
          </a:stretch>
        </p:blipFill>
        <p:spPr>
          <a:xfrm>
            <a:off x="3257352" y="614995"/>
            <a:ext cx="2250666" cy="2159046"/>
          </a:xfrm>
          <a:prstGeom prst="rect">
            <a:avLst/>
          </a:prstGeom>
        </p:spPr>
      </p:pic>
      <p:pic>
        <p:nvPicPr>
          <p:cNvPr id="9" name="Picture 8"/>
          <p:cNvPicPr>
            <a:picLocks noChangeAspect="1"/>
          </p:cNvPicPr>
          <p:nvPr/>
        </p:nvPicPr>
        <p:blipFill>
          <a:blip>
            <a:duotone>
              <a:prstClr val="black"/>
              <a:srgbClr val="D9C3A5">
                <a:tint val="50000"/>
                <a:satMod val="180000"/>
              </a:srgbClr>
            </a:duotone>
          </a:blip>
          <a:stretch>
            <a:fillRect/>
          </a:stretch>
        </p:blipFill>
        <p:spPr>
          <a:xfrm>
            <a:off x="5860234" y="541940"/>
            <a:ext cx="2629061" cy="2195454"/>
          </a:xfrm>
          <a:prstGeom prst="rect">
            <a:avLst/>
          </a:prstGeom>
        </p:spPr>
      </p:pic>
      <p:pic>
        <p:nvPicPr>
          <p:cNvPr id="10" name="Picture 9"/>
          <p:cNvPicPr>
            <a:picLocks noChangeAspect="1"/>
          </p:cNvPicPr>
          <p:nvPr/>
        </p:nvPicPr>
        <p:blipFill>
          <a:blip>
            <a:duotone>
              <a:prstClr val="black"/>
              <a:schemeClr val="accent6">
                <a:tint val="45000"/>
                <a:satMod val="400000"/>
              </a:schemeClr>
            </a:duotone>
          </a:blip>
          <a:stretch>
            <a:fillRect/>
          </a:stretch>
        </p:blipFill>
        <p:spPr>
          <a:xfrm>
            <a:off x="213091" y="2837838"/>
            <a:ext cx="2676874" cy="2317341"/>
          </a:xfrm>
          <a:prstGeom prst="rect">
            <a:avLst/>
          </a:prstGeom>
        </p:spPr>
      </p:pic>
      <p:pic>
        <p:nvPicPr>
          <p:cNvPr id="11" name="Picture 10"/>
          <p:cNvPicPr>
            <a:picLocks noChangeAspect="1"/>
          </p:cNvPicPr>
          <p:nvPr/>
        </p:nvPicPr>
        <p:blipFill>
          <a:blip>
            <a:duotone>
              <a:prstClr val="black"/>
              <a:schemeClr val="accent4">
                <a:tint val="45000"/>
                <a:satMod val="400000"/>
              </a:schemeClr>
            </a:duotone>
          </a:blip>
          <a:stretch>
            <a:fillRect/>
          </a:stretch>
        </p:blipFill>
        <p:spPr>
          <a:xfrm>
            <a:off x="3185387" y="2907834"/>
            <a:ext cx="2394596" cy="2177350"/>
          </a:xfrm>
          <a:prstGeom prst="rect">
            <a:avLst/>
          </a:prstGeom>
        </p:spPr>
      </p:pic>
      <p:pic>
        <p:nvPicPr>
          <p:cNvPr id="12" name="Picture 11"/>
          <p:cNvPicPr>
            <a:picLocks noChangeAspect="1"/>
          </p:cNvPicPr>
          <p:nvPr/>
        </p:nvPicPr>
        <p:blipFill>
          <a:blip/>
          <a:stretch>
            <a:fillRect/>
          </a:stretch>
        </p:blipFill>
        <p:spPr>
          <a:xfrm>
            <a:off x="5860234" y="2935355"/>
            <a:ext cx="2713836" cy="2018348"/>
          </a:xfrm>
          <a:prstGeom prst="rect">
            <a:avLst/>
          </a:prstGeom>
        </p:spPr>
      </p:pic>
    </p:spTree>
    <p:extLst>
      <p:ext uri="{BB962C8B-B14F-4D97-AF65-F5344CB8AC3E}">
        <p14:creationId xmlns:p14="http://schemas.microsoft.com/office/powerpoint/2010/main" val="22669037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normAutofit fontScale="85000" lnSpcReduction="20000"/>
          </a:bodyPr>
          <a:lstStyle/>
          <a:p>
            <a:r>
              <a:rPr lang="en-US" dirty="0"/>
              <a:t>So far, </a:t>
            </a:r>
            <a:r>
              <a:rPr lang="en-US" b="1" dirty="0"/>
              <a:t>when we place a block in the cache, we have used a simple placement scheme: A block can go in exactly one place in the cache.</a:t>
            </a:r>
            <a:r>
              <a:rPr lang="en-US" dirty="0"/>
              <a:t> </a:t>
            </a:r>
          </a:p>
          <a:p>
            <a:r>
              <a:rPr lang="en-US" dirty="0"/>
              <a:t>It is direct mapping! We have seen it already! </a:t>
            </a:r>
          </a:p>
          <a:p>
            <a:pPr algn="just"/>
            <a:r>
              <a:rPr lang="en-US" dirty="0">
                <a:solidFill>
                  <a:srgbClr val="FF0000"/>
                </a:solidFill>
              </a:rPr>
              <a:t>There is actually a whole range of schemes for placing blocks. At one extreme is direct mapped, where a block can be placed in exactly one location</a:t>
            </a:r>
            <a:r>
              <a:rPr lang="en-US" dirty="0" smtClean="0">
                <a:solidFill>
                  <a:srgbClr val="FF0000"/>
                </a:solidFill>
              </a:rPr>
              <a:t>.</a:t>
            </a:r>
          </a:p>
          <a:p>
            <a:r>
              <a:rPr lang="en-US" dirty="0">
                <a:solidFill>
                  <a:srgbClr val="0070C0"/>
                </a:solidFill>
              </a:rPr>
              <a:t>At the other extreme is a scheme where a block can be placed in </a:t>
            </a:r>
            <a:r>
              <a:rPr lang="en-US" i="1" dirty="0">
                <a:solidFill>
                  <a:srgbClr val="0070C0"/>
                </a:solidFill>
              </a:rPr>
              <a:t>any </a:t>
            </a:r>
            <a:r>
              <a:rPr lang="en-US" dirty="0">
                <a:solidFill>
                  <a:srgbClr val="0070C0"/>
                </a:solidFill>
              </a:rPr>
              <a:t>location in the cache. </a:t>
            </a:r>
          </a:p>
          <a:p>
            <a:r>
              <a:rPr lang="en-US" dirty="0">
                <a:solidFill>
                  <a:srgbClr val="0070C0"/>
                </a:solidFill>
              </a:rPr>
              <a:t>Such a scheme is called </a:t>
            </a:r>
            <a:r>
              <a:rPr lang="en-US" b="1" dirty="0">
                <a:solidFill>
                  <a:srgbClr val="0070C0"/>
                </a:solidFill>
              </a:rPr>
              <a:t>fully associative </a:t>
            </a:r>
            <a:r>
              <a:rPr lang="en-US" dirty="0">
                <a:solidFill>
                  <a:srgbClr val="0070C0"/>
                </a:solidFill>
              </a:rPr>
              <a:t>because a block in memory may be associated with any entry in the cache. </a:t>
            </a:r>
          </a:p>
          <a:p>
            <a:r>
              <a:rPr lang="en-US" dirty="0"/>
              <a:t>To find a given block in a fully associative cache, all the entries in the cache must be searched because a block can be  placed in any one. </a:t>
            </a:r>
          </a:p>
          <a:p>
            <a:pPr algn="just"/>
            <a:r>
              <a:rPr lang="en-US" dirty="0">
                <a:solidFill>
                  <a:srgbClr val="0070C0"/>
                </a:solidFill>
              </a:rPr>
              <a:t>To make the search practical, it is done in parallel with a comparator associated with each cache entry. These comparators significantly increase the hardware cost, effectively making fully associative placement practical only for caches with small numbers of blocks.</a:t>
            </a:r>
          </a:p>
          <a:p>
            <a:pPr algn="just"/>
            <a:endParaRPr lang="en-US" dirty="0">
              <a:solidFill>
                <a:srgbClr val="FF0000"/>
              </a:solidFill>
            </a:endParaRP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84</a:t>
            </a:fld>
            <a:endParaRPr lang="en-IN"/>
          </a:p>
        </p:txBody>
      </p:sp>
    </p:spTree>
    <p:extLst>
      <p:ext uri="{BB962C8B-B14F-4D97-AF65-F5344CB8AC3E}">
        <p14:creationId xmlns:p14="http://schemas.microsoft.com/office/powerpoint/2010/main" val="374583862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1" dirty="0">
                <a:solidFill>
                  <a:srgbClr val="0070C0"/>
                </a:solidFill>
              </a:rPr>
              <a:t>The middle range of designs between direct mapped and fully associative is called set associative. </a:t>
            </a:r>
          </a:p>
          <a:p>
            <a:pPr algn="just"/>
            <a:r>
              <a:rPr lang="en-US" b="1" dirty="0">
                <a:solidFill>
                  <a:srgbClr val="FF0000"/>
                </a:solidFill>
              </a:rPr>
              <a:t>In a set-associative cache, there are a fixed number of locations (at least two) where each block can be placed; </a:t>
            </a:r>
          </a:p>
          <a:p>
            <a:pPr algn="just"/>
            <a:r>
              <a:rPr lang="en-US" b="1" dirty="0">
                <a:solidFill>
                  <a:schemeClr val="accent6">
                    <a:lumMod val="50000"/>
                  </a:schemeClr>
                </a:solidFill>
              </a:rPr>
              <a:t>A set-associative cache with </a:t>
            </a:r>
            <a:r>
              <a:rPr lang="en-US" b="1" i="1" dirty="0">
                <a:solidFill>
                  <a:schemeClr val="accent6">
                    <a:lumMod val="50000"/>
                  </a:schemeClr>
                </a:solidFill>
              </a:rPr>
              <a:t>n </a:t>
            </a:r>
            <a:r>
              <a:rPr lang="en-US" b="1" dirty="0">
                <a:solidFill>
                  <a:schemeClr val="accent6">
                    <a:lumMod val="50000"/>
                  </a:schemeClr>
                </a:solidFill>
              </a:rPr>
              <a:t>locations for a block is called an </a:t>
            </a:r>
            <a:r>
              <a:rPr lang="en-US" b="1" i="1" dirty="0">
                <a:solidFill>
                  <a:schemeClr val="accent6">
                    <a:lumMod val="50000"/>
                  </a:schemeClr>
                </a:solidFill>
              </a:rPr>
              <a:t>n</a:t>
            </a:r>
            <a:r>
              <a:rPr lang="en-US" b="1" dirty="0">
                <a:solidFill>
                  <a:schemeClr val="accent6">
                    <a:lumMod val="50000"/>
                  </a:schemeClr>
                </a:solidFill>
              </a:rPr>
              <a:t>-way set-associative cache. </a:t>
            </a:r>
          </a:p>
          <a:p>
            <a:pPr algn="just"/>
            <a:r>
              <a:rPr lang="en-US" b="1" dirty="0">
                <a:solidFill>
                  <a:schemeClr val="accent1">
                    <a:lumMod val="50000"/>
                  </a:schemeClr>
                </a:solidFill>
              </a:rPr>
              <a:t>An </a:t>
            </a:r>
            <a:r>
              <a:rPr lang="en-US" b="1" i="1" dirty="0">
                <a:solidFill>
                  <a:schemeClr val="accent1">
                    <a:lumMod val="50000"/>
                  </a:schemeClr>
                </a:solidFill>
              </a:rPr>
              <a:t>n</a:t>
            </a:r>
            <a:r>
              <a:rPr lang="en-US" b="1" dirty="0">
                <a:solidFill>
                  <a:schemeClr val="accent1">
                    <a:lumMod val="50000"/>
                  </a:schemeClr>
                </a:solidFill>
              </a:rPr>
              <a:t>-way set-associative cache consists of a number of sets, each of which consists of </a:t>
            </a:r>
            <a:r>
              <a:rPr lang="en-US" b="1" i="1" dirty="0">
                <a:solidFill>
                  <a:schemeClr val="accent1">
                    <a:lumMod val="50000"/>
                  </a:schemeClr>
                </a:solidFill>
              </a:rPr>
              <a:t>n </a:t>
            </a:r>
            <a:r>
              <a:rPr lang="en-US" b="1" dirty="0">
                <a:solidFill>
                  <a:schemeClr val="accent1">
                    <a:lumMod val="50000"/>
                  </a:schemeClr>
                </a:solidFill>
              </a:rPr>
              <a:t>blocks. Each block in the memory maps to a unique </a:t>
            </a:r>
            <a:r>
              <a:rPr lang="en-US" b="1" i="1" dirty="0">
                <a:solidFill>
                  <a:schemeClr val="accent1">
                    <a:lumMod val="50000"/>
                  </a:schemeClr>
                </a:solidFill>
              </a:rPr>
              <a:t>set </a:t>
            </a:r>
            <a:r>
              <a:rPr lang="en-US" b="1" dirty="0">
                <a:solidFill>
                  <a:schemeClr val="accent1">
                    <a:lumMod val="50000"/>
                  </a:schemeClr>
                </a:solidFill>
              </a:rPr>
              <a:t>in the cache given by the index field, and a block can be placed in </a:t>
            </a:r>
            <a:r>
              <a:rPr lang="en-US" b="1" i="1" dirty="0">
                <a:solidFill>
                  <a:schemeClr val="accent1">
                    <a:lumMod val="50000"/>
                  </a:schemeClr>
                </a:solidFill>
              </a:rPr>
              <a:t>any </a:t>
            </a:r>
            <a:r>
              <a:rPr lang="en-US" b="1" dirty="0">
                <a:solidFill>
                  <a:schemeClr val="accent1">
                    <a:lumMod val="50000"/>
                  </a:schemeClr>
                </a:solidFill>
              </a:rPr>
              <a:t>element of that set. </a:t>
            </a:r>
          </a:p>
          <a:p>
            <a:r>
              <a:rPr lang="en-US" dirty="0"/>
              <a:t>Thus, a set associative placement combines direct-mapped placement and fully associative placement: </a:t>
            </a:r>
            <a:r>
              <a:rPr lang="en-US" b="1" dirty="0">
                <a:solidFill>
                  <a:schemeClr val="accent1">
                    <a:lumMod val="50000"/>
                  </a:schemeClr>
                </a:solidFill>
              </a:rPr>
              <a:t>a block is directly mapped into a set, and then all the blocks in the set are searched for a match.</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85</a:t>
            </a:fld>
            <a:endParaRPr lang="en-IN"/>
          </a:p>
        </p:txBody>
      </p:sp>
    </p:spTree>
    <p:extLst>
      <p:ext uri="{BB962C8B-B14F-4D97-AF65-F5344CB8AC3E}">
        <p14:creationId xmlns:p14="http://schemas.microsoft.com/office/powerpoint/2010/main" val="24139506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IN" dirty="0"/>
          </a:p>
        </p:txBody>
      </p:sp>
      <p:sp>
        <p:nvSpPr>
          <p:cNvPr id="3" name="Content Placeholder 2"/>
          <p:cNvSpPr>
            <a:spLocks noGrp="1"/>
          </p:cNvSpPr>
          <p:nvPr>
            <p:ph idx="1"/>
          </p:nvPr>
        </p:nvSpPr>
        <p:spPr/>
        <p:txBody>
          <a:bodyPr/>
          <a:lstStyle/>
          <a:p>
            <a:r>
              <a:rPr lang="en-US" dirty="0"/>
              <a:t>Remember that in a direct-mapped cache, the position of a memory block is given by</a:t>
            </a:r>
          </a:p>
          <a:p>
            <a:pPr lvl="1"/>
            <a:r>
              <a:rPr lang="en-US" b="1" dirty="0">
                <a:solidFill>
                  <a:srgbClr val="0070C0"/>
                </a:solidFill>
                <a:effectLst>
                  <a:outerShdw blurRad="38100" dist="38100" dir="2700000" algn="tl">
                    <a:srgbClr val="000000">
                      <a:alpha val="43137"/>
                    </a:srgbClr>
                  </a:outerShdw>
                </a:effectLst>
              </a:rPr>
              <a:t>(Block number) modulo (Number of cache blocks)</a:t>
            </a:r>
          </a:p>
          <a:p>
            <a:r>
              <a:rPr lang="en-US" dirty="0"/>
              <a:t>In a set-associative cache, the set containing a memory block is given by</a:t>
            </a:r>
          </a:p>
          <a:p>
            <a:pPr lvl="1"/>
            <a:r>
              <a:rPr lang="en-US" b="1" dirty="0">
                <a:solidFill>
                  <a:srgbClr val="0070C0"/>
                </a:solidFill>
                <a:effectLst>
                  <a:outerShdw blurRad="38100" dist="38100" dir="2700000" algn="tl">
                    <a:srgbClr val="000000">
                      <a:alpha val="43137"/>
                    </a:srgbClr>
                  </a:outerShdw>
                </a:effectLst>
              </a:rPr>
              <a:t>(Block number) modulo (Number of sets in the cache)</a:t>
            </a:r>
          </a:p>
          <a:p>
            <a:endParaRPr lang="en-IN" dirty="0"/>
          </a:p>
        </p:txBody>
      </p:sp>
      <p:sp>
        <p:nvSpPr>
          <p:cNvPr id="4" name="Date Placeholder 3"/>
          <p:cNvSpPr>
            <a:spLocks noGrp="1"/>
          </p:cNvSpPr>
          <p:nvPr>
            <p:ph type="dt" sz="half" idx="10"/>
          </p:nvPr>
        </p:nvSpPr>
        <p:spPr/>
        <p:txBody>
          <a:bodyPr/>
          <a:lstStyle/>
          <a:p>
            <a:fld id="{E3ABC3E7-DE8B-4E59-BD10-1B252344E94F}"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86</a:t>
            </a:fld>
            <a:endParaRPr lang="en-IN"/>
          </a:p>
        </p:txBody>
      </p:sp>
      <p:pic>
        <p:nvPicPr>
          <p:cNvPr id="7" name="Picture 6"/>
          <p:cNvPicPr>
            <a:picLocks noChangeAspect="1"/>
          </p:cNvPicPr>
          <p:nvPr/>
        </p:nvPicPr>
        <p:blipFill>
          <a:blip r:embed="rId2"/>
          <a:stretch>
            <a:fillRect/>
          </a:stretch>
        </p:blipFill>
        <p:spPr>
          <a:xfrm>
            <a:off x="1547664" y="4077072"/>
            <a:ext cx="5646422" cy="2726336"/>
          </a:xfrm>
          <a:prstGeom prst="rect">
            <a:avLst/>
          </a:prstGeom>
        </p:spPr>
      </p:pic>
    </p:spTree>
    <p:extLst>
      <p:ext uri="{BB962C8B-B14F-4D97-AF65-F5344CB8AC3E}">
        <p14:creationId xmlns:p14="http://schemas.microsoft.com/office/powerpoint/2010/main" val="41149356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Periodical 2 portion is completed.</a:t>
            </a:r>
            <a:endParaRPr lang="en-IN" dirty="0"/>
          </a:p>
        </p:txBody>
      </p:sp>
      <p:sp>
        <p:nvSpPr>
          <p:cNvPr id="9" name="Subtitle 8"/>
          <p:cNvSpPr>
            <a:spLocks noGrp="1"/>
          </p:cNvSpPr>
          <p:nvPr>
            <p:ph type="subTitle" idx="1"/>
          </p:nvPr>
        </p:nvSpPr>
        <p:spPr/>
        <p:txBody>
          <a:bodyPr/>
          <a:lstStyle/>
          <a:p>
            <a:r>
              <a:rPr lang="en-US" dirty="0" smtClean="0"/>
              <a:t>Shriram K Vasudevan</a:t>
            </a:r>
            <a:endParaRPr lang="en-IN" dirty="0"/>
          </a:p>
        </p:txBody>
      </p:sp>
      <p:sp>
        <p:nvSpPr>
          <p:cNvPr id="5" name="Date Placeholder 4"/>
          <p:cNvSpPr>
            <a:spLocks noGrp="1"/>
          </p:cNvSpPr>
          <p:nvPr>
            <p:ph type="dt" sz="half" idx="10"/>
          </p:nvPr>
        </p:nvSpPr>
        <p:spPr/>
        <p:txBody>
          <a:bodyPr/>
          <a:lstStyle/>
          <a:p>
            <a:fld id="{CCAFCCBB-7B4E-42D0-963E-5483AF637B73}" type="datetime1">
              <a:rPr lang="en-US" smtClean="0"/>
              <a:t>3/31/2018</a:t>
            </a:fld>
            <a:endParaRPr lang="en-IN"/>
          </a:p>
        </p:txBody>
      </p:sp>
      <p:sp>
        <p:nvSpPr>
          <p:cNvPr id="6" name="Footer Placeholder 5"/>
          <p:cNvSpPr>
            <a:spLocks noGrp="1"/>
          </p:cNvSpPr>
          <p:nvPr>
            <p:ph type="ftr" sz="quarter" idx="11"/>
          </p:nvPr>
        </p:nvSpPr>
        <p:spPr/>
        <p:txBody>
          <a:bodyPr/>
          <a:lstStyle/>
          <a:p>
            <a:r>
              <a:rPr lang="en-IN" smtClean="0"/>
              <a:t>ARM by Shriram</a:t>
            </a:r>
            <a:endParaRPr lang="en-IN"/>
          </a:p>
        </p:txBody>
      </p:sp>
      <p:sp>
        <p:nvSpPr>
          <p:cNvPr id="7" name="Slide Number Placeholder 6"/>
          <p:cNvSpPr>
            <a:spLocks noGrp="1"/>
          </p:cNvSpPr>
          <p:nvPr>
            <p:ph type="sldNum" sz="quarter" idx="12"/>
          </p:nvPr>
        </p:nvSpPr>
        <p:spPr/>
        <p:txBody>
          <a:bodyPr/>
          <a:lstStyle/>
          <a:p>
            <a:fld id="{6A62D07B-C644-4C1A-8832-5F21DBCCF5FD}" type="slidenum">
              <a:rPr lang="en-IN" smtClean="0"/>
              <a:t>87</a:t>
            </a:fld>
            <a:endParaRPr lang="en-IN"/>
          </a:p>
        </p:txBody>
      </p:sp>
    </p:spTree>
    <p:extLst>
      <p:ext uri="{BB962C8B-B14F-4D97-AF65-F5344CB8AC3E}">
        <p14:creationId xmlns:p14="http://schemas.microsoft.com/office/powerpoint/2010/main" val="2844002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Programmers Model – Register Architecture</a:t>
            </a:r>
            <a:endParaRPr lang="en-IN" dirty="0"/>
          </a:p>
        </p:txBody>
      </p:sp>
      <p:sp>
        <p:nvSpPr>
          <p:cNvPr id="3" name="Content Placeholder 2"/>
          <p:cNvSpPr>
            <a:spLocks noGrp="1"/>
          </p:cNvSpPr>
          <p:nvPr>
            <p:ph idx="1"/>
          </p:nvPr>
        </p:nvSpPr>
        <p:spPr/>
        <p:txBody>
          <a:bodyPr/>
          <a:lstStyle/>
          <a:p>
            <a:r>
              <a:rPr lang="en-IN" dirty="0" smtClean="0"/>
              <a:t>The </a:t>
            </a:r>
            <a:r>
              <a:rPr lang="en-IN" dirty="0"/>
              <a:t>ARM7 is a load-and-store architecture, </a:t>
            </a:r>
            <a:r>
              <a:rPr lang="en-IN" dirty="0" smtClean="0"/>
              <a:t>so in </a:t>
            </a:r>
            <a:r>
              <a:rPr lang="en-IN" dirty="0"/>
              <a:t>order to perform </a:t>
            </a:r>
            <a:r>
              <a:rPr lang="en-IN" dirty="0" smtClean="0"/>
              <a:t>any </a:t>
            </a:r>
            <a:r>
              <a:rPr lang="en-IN" dirty="0"/>
              <a:t>data processing </a:t>
            </a:r>
            <a:r>
              <a:rPr lang="en-IN" dirty="0" smtClean="0"/>
              <a:t>instructions </a:t>
            </a:r>
            <a:r>
              <a:rPr lang="en-IN" dirty="0"/>
              <a:t>the data has first to be moved from the memory store into a central set of </a:t>
            </a:r>
            <a:r>
              <a:rPr lang="en-IN" dirty="0" smtClean="0"/>
              <a:t> registers</a:t>
            </a:r>
            <a:r>
              <a:rPr lang="en-IN" dirty="0"/>
              <a:t>, the data processing </a:t>
            </a:r>
            <a:r>
              <a:rPr lang="en-IN" dirty="0" smtClean="0"/>
              <a:t>instruction </a:t>
            </a:r>
            <a:r>
              <a:rPr lang="en-IN" dirty="0"/>
              <a:t>has to be </a:t>
            </a:r>
            <a:r>
              <a:rPr lang="en-IN" dirty="0" smtClean="0"/>
              <a:t>executed </a:t>
            </a:r>
            <a:r>
              <a:rPr lang="en-IN" dirty="0"/>
              <a:t>and then the </a:t>
            </a:r>
            <a:r>
              <a:rPr lang="en-IN" dirty="0" smtClean="0"/>
              <a:t>data </a:t>
            </a:r>
            <a:r>
              <a:rPr lang="en-IN" dirty="0"/>
              <a:t>is stored back </a:t>
            </a:r>
            <a:r>
              <a:rPr lang="en-IN" dirty="0" smtClean="0"/>
              <a:t>into </a:t>
            </a:r>
            <a:r>
              <a:rPr lang="en-IN" dirty="0"/>
              <a:t>memory. </a:t>
            </a:r>
            <a:r>
              <a:rPr lang="en-IN" dirty="0" smtClean="0">
                <a:solidFill>
                  <a:srgbClr val="FF0000"/>
                </a:solidFill>
              </a:rPr>
              <a:t>(This is Load and Store, Recollect the past)</a:t>
            </a:r>
          </a:p>
          <a:p>
            <a:endParaRPr lang="en-IN" dirty="0">
              <a:solidFill>
                <a:srgbClr val="FF0000"/>
              </a:solidFill>
            </a:endParaRPr>
          </a:p>
          <a:p>
            <a:endParaRPr lang="en-IN" dirty="0"/>
          </a:p>
        </p:txBody>
      </p:sp>
      <p:sp>
        <p:nvSpPr>
          <p:cNvPr id="4" name="Date Placeholder 3"/>
          <p:cNvSpPr>
            <a:spLocks noGrp="1"/>
          </p:cNvSpPr>
          <p:nvPr>
            <p:ph type="dt" sz="half" idx="10"/>
          </p:nvPr>
        </p:nvSpPr>
        <p:spPr/>
        <p:txBody>
          <a:bodyPr/>
          <a:lstStyle/>
          <a:p>
            <a:fld id="{2190BA3B-FB2D-424E-A133-2C2B920A4946}" type="datetime1">
              <a:rPr lang="en-US" smtClean="0"/>
              <a:t>3/31/2018</a:t>
            </a:fld>
            <a:endParaRPr lang="en-IN"/>
          </a:p>
        </p:txBody>
      </p:sp>
      <p:sp>
        <p:nvSpPr>
          <p:cNvPr id="5" name="Footer Placeholder 4"/>
          <p:cNvSpPr>
            <a:spLocks noGrp="1"/>
          </p:cNvSpPr>
          <p:nvPr>
            <p:ph type="ftr" sz="quarter" idx="11"/>
          </p:nvPr>
        </p:nvSpPr>
        <p:spPr/>
        <p:txBody>
          <a:bodyPr/>
          <a:lstStyle/>
          <a:p>
            <a:r>
              <a:rPr lang="en-IN" smtClean="0"/>
              <a:t>ARM by Shriram</a:t>
            </a:r>
            <a:endParaRPr lang="en-IN"/>
          </a:p>
        </p:txBody>
      </p:sp>
      <p:sp>
        <p:nvSpPr>
          <p:cNvPr id="6" name="Slide Number Placeholder 5"/>
          <p:cNvSpPr>
            <a:spLocks noGrp="1"/>
          </p:cNvSpPr>
          <p:nvPr>
            <p:ph type="sldNum" sz="quarter" idx="12"/>
          </p:nvPr>
        </p:nvSpPr>
        <p:spPr/>
        <p:txBody>
          <a:bodyPr/>
          <a:lstStyle/>
          <a:p>
            <a:fld id="{6A62D07B-C644-4C1A-8832-5F21DBCCF5FD}" type="slidenum">
              <a:rPr lang="en-IN" smtClean="0"/>
              <a:t>9</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158208"/>
            <a:ext cx="71628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291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raining master (CJS)11">
  <a:themeElements>
    <a:clrScheme name="">
      <a:dk1>
        <a:srgbClr val="00234A"/>
      </a:dk1>
      <a:lt1>
        <a:srgbClr val="FFFFFF"/>
      </a:lt1>
      <a:dk2>
        <a:srgbClr val="00618C"/>
      </a:dk2>
      <a:lt2>
        <a:srgbClr val="DB5214"/>
      </a:lt2>
      <a:accent1>
        <a:srgbClr val="782B30"/>
      </a:accent1>
      <a:accent2>
        <a:srgbClr val="005740"/>
      </a:accent2>
      <a:accent3>
        <a:srgbClr val="FFFFFF"/>
      </a:accent3>
      <a:accent4>
        <a:srgbClr val="001C3E"/>
      </a:accent4>
      <a:accent5>
        <a:srgbClr val="BEACAD"/>
      </a:accent5>
      <a:accent6>
        <a:srgbClr val="004E39"/>
      </a:accent6>
      <a:hlink>
        <a:srgbClr val="3D216B"/>
      </a:hlink>
      <a:folHlink>
        <a:srgbClr val="B2AA00"/>
      </a:folHlink>
    </a:clrScheme>
    <a:fontScheme name="Training master (CJS)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Training master (CJS)11 1">
        <a:dk1>
          <a:srgbClr val="00244A"/>
        </a:dk1>
        <a:lt1>
          <a:srgbClr val="FFFFFF"/>
        </a:lt1>
        <a:dk2>
          <a:srgbClr val="FFFFFF"/>
        </a:dk2>
        <a:lt2>
          <a:srgbClr val="808080"/>
        </a:lt2>
        <a:accent1>
          <a:srgbClr val="005740"/>
        </a:accent1>
        <a:accent2>
          <a:srgbClr val="3D216B"/>
        </a:accent2>
        <a:accent3>
          <a:srgbClr val="FFFFFF"/>
        </a:accent3>
        <a:accent4>
          <a:srgbClr val="001D3E"/>
        </a:accent4>
        <a:accent5>
          <a:srgbClr val="AAB4AF"/>
        </a:accent5>
        <a:accent6>
          <a:srgbClr val="361D60"/>
        </a:accent6>
        <a:hlink>
          <a:srgbClr val="DB5214"/>
        </a:hlink>
        <a:folHlink>
          <a:srgbClr val="782B3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2643</TotalTime>
  <Words>7776</Words>
  <Application>Microsoft Office PowerPoint</Application>
  <PresentationFormat>On-screen Show (4:3)</PresentationFormat>
  <Paragraphs>1073</Paragraphs>
  <Slides>87</Slides>
  <Notes>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87</vt:i4>
      </vt:variant>
    </vt:vector>
  </HeadingPairs>
  <TitlesOfParts>
    <vt:vector size="90" baseType="lpstr">
      <vt:lpstr>Clarity</vt:lpstr>
      <vt:lpstr>Training master (CJS)11</vt:lpstr>
      <vt:lpstr>Packager Shell Object</vt:lpstr>
      <vt:lpstr>ARM – An Understanding and More. </vt:lpstr>
      <vt:lpstr>Agenda.</vt:lpstr>
      <vt:lpstr>What is ARM?</vt:lpstr>
      <vt:lpstr>Contd.,</vt:lpstr>
      <vt:lpstr>Features</vt:lpstr>
      <vt:lpstr>See this labels. </vt:lpstr>
      <vt:lpstr>The Pipeline</vt:lpstr>
      <vt:lpstr>Contd.,</vt:lpstr>
      <vt:lpstr>Programmers Model – Register Architecture</vt:lpstr>
      <vt:lpstr>Contd.,</vt:lpstr>
      <vt:lpstr>Contd.,</vt:lpstr>
      <vt:lpstr>Current Program Status Register </vt:lpstr>
      <vt:lpstr>Contd.,</vt:lpstr>
      <vt:lpstr>Contd.,</vt:lpstr>
      <vt:lpstr>Contd.,</vt:lpstr>
      <vt:lpstr>Register Set and View </vt:lpstr>
      <vt:lpstr>Contd.,</vt:lpstr>
      <vt:lpstr>Contd.,</vt:lpstr>
      <vt:lpstr>This will clarify. </vt:lpstr>
      <vt:lpstr>Exception Modes</vt:lpstr>
      <vt:lpstr>Contd.,</vt:lpstr>
      <vt:lpstr>Basic ARM Architecture</vt:lpstr>
      <vt:lpstr>Contd.,</vt:lpstr>
      <vt:lpstr>ARM organization core data flow model </vt:lpstr>
      <vt:lpstr>ARM organization core data flow model </vt:lpstr>
      <vt:lpstr>PowerPoint Presentation</vt:lpstr>
      <vt:lpstr>3-stage pipeline ARM organization </vt:lpstr>
      <vt:lpstr>Contd.,</vt:lpstr>
      <vt:lpstr>5 stage pipeline</vt:lpstr>
      <vt:lpstr>Contd., </vt:lpstr>
      <vt:lpstr>What happens when an exception occurs?</vt:lpstr>
      <vt:lpstr>Contd.,</vt:lpstr>
      <vt:lpstr>Contd.,</vt:lpstr>
      <vt:lpstr>Contd.,</vt:lpstr>
      <vt:lpstr>Case : 1 </vt:lpstr>
      <vt:lpstr>Case: 2</vt:lpstr>
      <vt:lpstr>Case: 3</vt:lpstr>
      <vt:lpstr>Features of ARM – Apt here. </vt:lpstr>
      <vt:lpstr>Conditional Execution – Remember this. </vt:lpstr>
      <vt:lpstr>Condition Field. </vt:lpstr>
      <vt:lpstr>Conditional Execution </vt:lpstr>
      <vt:lpstr>ARM Instruction Set / Thumb Instruction Set. </vt:lpstr>
      <vt:lpstr>Quick Analysis of Instruction Set. Data Processing Instructions.  </vt:lpstr>
      <vt:lpstr>Arithmetic Instructions. </vt:lpstr>
      <vt:lpstr>Comparisons</vt:lpstr>
      <vt:lpstr>Data Movement </vt:lpstr>
      <vt:lpstr>Multiplication Instructions</vt:lpstr>
      <vt:lpstr>Load Store </vt:lpstr>
      <vt:lpstr>Software Support </vt:lpstr>
      <vt:lpstr>Remember this. </vt:lpstr>
      <vt:lpstr>How to use Keil?  </vt:lpstr>
      <vt:lpstr>Select NXP – Philips – LPC2148 </vt:lpstr>
      <vt:lpstr>Simple addition with ARM mode instruction</vt:lpstr>
      <vt:lpstr>Compare Using ARM Instruction</vt:lpstr>
      <vt:lpstr>Swapping two numbers with ARM. </vt:lpstr>
      <vt:lpstr>One’s complement </vt:lpstr>
      <vt:lpstr>Two’s complement </vt:lpstr>
      <vt:lpstr>Greatest of 2 numbers</vt:lpstr>
      <vt:lpstr>16 bit operation in ARM </vt:lpstr>
      <vt:lpstr>A Simple One’s complement in a different way. </vt:lpstr>
      <vt:lpstr>Shift Left One Bit. </vt:lpstr>
      <vt:lpstr>Getting into Thumb Mode. (No great change, it is a mode, that’s all! )</vt:lpstr>
      <vt:lpstr>Contd.,</vt:lpstr>
      <vt:lpstr>How to set thumb state?</vt:lpstr>
      <vt:lpstr>Contd., </vt:lpstr>
      <vt:lpstr>Try these all with ARM.</vt:lpstr>
      <vt:lpstr>Recollect all these! – Points to remember. </vt:lpstr>
      <vt:lpstr>Memory Management in ARM </vt:lpstr>
      <vt:lpstr>Contd., </vt:lpstr>
      <vt:lpstr>Contd.,</vt:lpstr>
      <vt:lpstr>Contd.,</vt:lpstr>
      <vt:lpstr>Contd.,</vt:lpstr>
      <vt:lpstr>Contd.,</vt:lpstr>
      <vt:lpstr>Memory size and speed</vt:lpstr>
      <vt:lpstr>Unified and Harvard caches</vt:lpstr>
      <vt:lpstr>Cache Performance Metrics</vt:lpstr>
      <vt:lpstr>Cache organization</vt:lpstr>
      <vt:lpstr>Contd.,</vt:lpstr>
      <vt:lpstr>Contd.,</vt:lpstr>
      <vt:lpstr>Contd.,</vt:lpstr>
      <vt:lpstr>Contd., </vt:lpstr>
      <vt:lpstr>Contd.,</vt:lpstr>
      <vt:lpstr>PowerPoint Presentation</vt:lpstr>
      <vt:lpstr>Contd., </vt:lpstr>
      <vt:lpstr>Contd.,</vt:lpstr>
      <vt:lpstr>Contd., </vt:lpstr>
      <vt:lpstr>Periodical 2 portion is completed.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 An Understanding.</dc:title>
  <dc:creator>Shriram K Vasudevan</dc:creator>
  <cp:lastModifiedBy>Shriram K Vasudevan</cp:lastModifiedBy>
  <cp:revision>173</cp:revision>
  <dcterms:created xsi:type="dcterms:W3CDTF">2017-01-31T09:08:44Z</dcterms:created>
  <dcterms:modified xsi:type="dcterms:W3CDTF">2018-03-31T04:47:48Z</dcterms:modified>
</cp:coreProperties>
</file>