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80E508E-9234-4E32-BDC0-F93D96B2A4AC}">
  <a:tblStyle styleId="{580E508E-9234-4E32-BDC0-F93D96B2A4A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*Pretty, J.N.; Mason, C.F.; Nedwell, D.B.; Hine, R.E.; Leaf, S.; Dils, R. Environmental costs of freshwater eutrophication in England and Wales. Environ. Sci. Technol. 2003, 32, 201–208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Dodds, W.K.; Bouska, W.W.; Eitzman, J.L.; Pilger, T.J.; Pitts, K.L.; Riley, A.J.; Schloesser, J.T.; Thornbrugh, D.J. Eutrophication of U.S. freshwaters: Analysis of potential economic damages. Environ. Sci. Technol. 2009, 43, 12–19.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:notes"/>
          <p:cNvSpPr txBox="1"/>
          <p:nvPr>
            <p:ph idx="1" type="body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86475" lIns="86475" spcFirstLastPara="1" rIns="86475" wrap="square" tIns="86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6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:notes"/>
          <p:cNvSpPr txBox="1"/>
          <p:nvPr>
            <p:ph idx="1" type="body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86475" lIns="86475" spcFirstLastPara="1" rIns="86475" wrap="square" tIns="86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8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:notes"/>
          <p:cNvSpPr txBox="1"/>
          <p:nvPr>
            <p:ph idx="1" type="body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86475" lIns="86475" spcFirstLastPara="1" rIns="86475" wrap="square" tIns="86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0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:notes"/>
          <p:cNvSpPr txBox="1"/>
          <p:nvPr>
            <p:ph idx="1" type="body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86475" lIns="86475" spcFirstLastPara="1" rIns="86475" wrap="square" tIns="86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2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:notes"/>
          <p:cNvSpPr txBox="1"/>
          <p:nvPr>
            <p:ph idx="1" type="body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86475" lIns="86475" spcFirstLastPara="1" rIns="86475" wrap="square" tIns="86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5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:notes"/>
          <p:cNvSpPr txBox="1"/>
          <p:nvPr>
            <p:ph idx="1" type="body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86475" lIns="86475" spcFirstLastPara="1" rIns="86475" wrap="square" tIns="86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7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:notes"/>
          <p:cNvSpPr txBox="1"/>
          <p:nvPr>
            <p:ph idx="1" type="body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86475" lIns="86475" spcFirstLastPara="1" rIns="86475" wrap="square" tIns="86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9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:notes"/>
          <p:cNvSpPr txBox="1"/>
          <p:nvPr>
            <p:ph idx="12" type="sldNum"/>
          </p:nvPr>
        </p:nvSpPr>
        <p:spPr>
          <a:xfrm>
            <a:off x="3885902" y="8687405"/>
            <a:ext cx="2972096" cy="4565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64" name="Google Shape;264;p41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Google Shape;265;p41:notes"/>
          <p:cNvSpPr txBox="1"/>
          <p:nvPr>
            <p:ph idx="1" type="body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:notes"/>
          <p:cNvSpPr txBox="1"/>
          <p:nvPr>
            <p:ph idx="12" type="sldNum"/>
          </p:nvPr>
        </p:nvSpPr>
        <p:spPr>
          <a:xfrm>
            <a:off x="3885902" y="8687405"/>
            <a:ext cx="2972096" cy="4565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71" name="Google Shape;271;p43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" name="Google Shape;272;p43:notes"/>
          <p:cNvSpPr txBox="1"/>
          <p:nvPr>
            <p:ph idx="1" type="body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1. Botkin and Keller (2012) Environmental Science, Eight edition, Wiley publishers, New Delhi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:notes"/>
          <p:cNvSpPr txBox="1"/>
          <p:nvPr>
            <p:ph idx="12" type="sldNum"/>
          </p:nvPr>
        </p:nvSpPr>
        <p:spPr>
          <a:xfrm>
            <a:off x="3885902" y="8687405"/>
            <a:ext cx="2972096" cy="4565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78" name="Google Shape;278;p45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45:notes"/>
          <p:cNvSpPr txBox="1"/>
          <p:nvPr>
            <p:ph idx="1" type="body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7:notes"/>
          <p:cNvSpPr txBox="1"/>
          <p:nvPr>
            <p:ph idx="12" type="sldNum"/>
          </p:nvPr>
        </p:nvSpPr>
        <p:spPr>
          <a:xfrm>
            <a:off x="3885902" y="8687405"/>
            <a:ext cx="2972096" cy="4565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85" name="Google Shape;285;p47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Google Shape;286;p47:notes"/>
          <p:cNvSpPr txBox="1"/>
          <p:nvPr>
            <p:ph idx="1" type="body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7.jpg"/><Relationship Id="rId10" Type="http://schemas.openxmlformats.org/officeDocument/2006/relationships/image" Target="../media/image1.jpg"/><Relationship Id="rId9" Type="http://schemas.openxmlformats.org/officeDocument/2006/relationships/image" Target="../media/image4.jpg"/><Relationship Id="rId5" Type="http://schemas.openxmlformats.org/officeDocument/2006/relationships/image" Target="../media/image3.jpg"/><Relationship Id="rId6" Type="http://schemas.openxmlformats.org/officeDocument/2006/relationships/hyperlink" Target="http://www.conserve-energy-future.com/" TargetMode="External"/><Relationship Id="rId7" Type="http://schemas.openxmlformats.org/officeDocument/2006/relationships/hyperlink" Target="https://shipbright.wordpress.com/2010/02/08/holy-water-holy-river-the-ganges-the-goddess-of-purity-is-not-well-tibetan-plateau-series-4/" TargetMode="External"/><Relationship Id="rId8" Type="http://schemas.openxmlformats.org/officeDocument/2006/relationships/hyperlink" Target="http://edition.cnn.com/2016/09/01/politics/midway-obama-preview/index.htm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worldwaterday.org/" TargetMode="External"/><Relationship Id="rId4" Type="http://schemas.openxmlformats.org/officeDocument/2006/relationships/hyperlink" Target="http://news.cornell.edu/stories/2007/08/pollution-causes-40-percent-deaths-worldwide-study-find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news.cornell.edu/stories/2007/08/pollution-causes-40-percent-deaths-worldwide-study-finds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ww2.unccd.int/convention/about-conven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time.com/4219575/air-pollution-deaths/" TargetMode="External"/><Relationship Id="rId4" Type="http://schemas.openxmlformats.org/officeDocument/2006/relationships/hyperlink" Target="http://timesofindia.indiatimes.com/india/air-pollution-causes-12-lakh-deaths-in-india-annually-delhi-most-polluted-greenpeace-report/articleshow/56478622.cm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DFEC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-151854" y="234698"/>
            <a:ext cx="9144000" cy="645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Environmental Pollution 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" name="Google Shape;89;p13"/>
          <p:cNvGrpSpPr/>
          <p:nvPr/>
        </p:nvGrpSpPr>
        <p:grpSpPr>
          <a:xfrm>
            <a:off x="-1" y="820718"/>
            <a:ext cx="6096019" cy="5649902"/>
            <a:chOff x="-1" y="834524"/>
            <a:chExt cx="6096019" cy="5152838"/>
          </a:xfrm>
        </p:grpSpPr>
        <p:pic>
          <p:nvPicPr>
            <p:cNvPr descr="992px-AlfedPalmersmokestacks.jpg" id="90" name="Google Shape;90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2740117"/>
              <a:ext cx="2829999" cy="22433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ownload copy.jpeg" id="91" name="Google Shape;91;p13"/>
            <p:cNvPicPr preferRelativeResize="0"/>
            <p:nvPr/>
          </p:nvPicPr>
          <p:blipFill rotWithShape="1">
            <a:blip r:embed="rId4">
              <a:alphaModFix/>
            </a:blip>
            <a:srcRect b="0" l="0" r="0" t="13618"/>
            <a:stretch/>
          </p:blipFill>
          <p:spPr>
            <a:xfrm>
              <a:off x="2862389" y="2816745"/>
              <a:ext cx="3233629" cy="21513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s copy.jpeg" id="92" name="Google Shape;92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1" y="834524"/>
              <a:ext cx="2816194" cy="18740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 txBox="1"/>
            <p:nvPr/>
          </p:nvSpPr>
          <p:spPr>
            <a:xfrm>
              <a:off x="-1" y="5021757"/>
              <a:ext cx="4673074" cy="965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Pictures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Air pollution is chocking the South </a:t>
              </a:r>
              <a:r>
                <a:rPr b="0" i="0" lang="en-US" sz="1200" u="sng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6"/>
                </a:rPr>
                <a:t>Asian region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Picture from the </a:t>
              </a:r>
              <a:r>
                <a:rPr b="0" i="0" lang="en-US" sz="1200" u="sng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7"/>
                </a:rPr>
                <a:t>Ganges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Industrial emission contributes heavily to air pollution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Plastic waste disposal/management is a growing issue all over the globe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dead albatross in </a:t>
              </a:r>
              <a:r>
                <a:rPr b="0" i="0" lang="en-US" sz="1200" u="sng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8"/>
                </a:rPr>
                <a:t>midway island 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ganges-pollution.jpg" id="94" name="Google Shape;94;p13"/>
          <p:cNvPicPr preferRelativeResize="0"/>
          <p:nvPr/>
        </p:nvPicPr>
        <p:blipFill rotWithShape="1">
          <a:blip r:embed="rId9">
            <a:alphaModFix/>
          </a:blip>
          <a:srcRect b="0" l="6490" r="0" t="1917"/>
          <a:stretch/>
        </p:blipFill>
        <p:spPr>
          <a:xfrm>
            <a:off x="2862389" y="823366"/>
            <a:ext cx="3233629" cy="21707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60901160903-midway-bird-cross-section-super-169.jpg" id="95" name="Google Shape;95;p13"/>
          <p:cNvPicPr preferRelativeResize="0"/>
          <p:nvPr/>
        </p:nvPicPr>
        <p:blipFill rotWithShape="1">
          <a:blip r:embed="rId10">
            <a:alphaModFix/>
          </a:blip>
          <a:srcRect b="0" l="11920" r="13435" t="0"/>
          <a:stretch/>
        </p:blipFill>
        <p:spPr>
          <a:xfrm>
            <a:off x="6096018" y="1789692"/>
            <a:ext cx="3064951" cy="2310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DD9C3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Water Pollution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Refers to degradation of water quality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Water is polluted more easily than air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Pollutants from land and air normally ends up polluting water bodies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Pollutants when seep to ground water result in ground water contamination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Agricultural, industrial, and domestic sectors consume more than one-third of Earth’s accessible renewable freshwater </a:t>
            </a:r>
            <a:endParaRPr/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DD9C3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457200" y="6527"/>
            <a:ext cx="8229600" cy="727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Impacts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457200" y="1006821"/>
            <a:ext cx="8229600" cy="5415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0" i="0" lang="en-US" sz="296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Today</a:t>
            </a: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1.8 billion people consume contaminated (with faeces)  water, putting them at risk of contracting waterborne infections; </a:t>
            </a:r>
            <a:r>
              <a:rPr b="0" i="0" lang="en-US" sz="296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waterborne</a:t>
            </a: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infections account for 80% of all infectious diseases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Eutrophication leads to huge economic loss; in England and Wales $105-160 million and in US $2.2 billion every year* </a:t>
            </a:r>
            <a:endParaRPr/>
          </a:p>
          <a:p>
            <a:pPr indent="-154940" lvl="0" marL="342900" marR="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Indian cities Uncontrolled urbanization in Indian citie</a:t>
            </a: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endParaRPr/>
          </a:p>
          <a:p>
            <a:pPr indent="-201930" lvl="0" marL="342900" marR="0" rtl="0" algn="just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1930" lvl="0" marL="342900" marR="0" rtl="0" algn="just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494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6E3BC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Sources of Water Pollution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Urban runoff (oil, chemicals, organic matter)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Agriculture runoff (oil, metals, chemicals)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Industrial runoff (chemicals, radioactive materials, organic matters, sediments (mines))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Leaks from storage tanks/pipelines (gasoline, oil etc.)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Accidental spill of chemicals (oil, chemicals etc.)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Salt water intrusion (low lying areas)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Seepage from septic system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5"/>
          <p:cNvGrpSpPr/>
          <p:nvPr/>
        </p:nvGrpSpPr>
        <p:grpSpPr>
          <a:xfrm>
            <a:off x="0" y="19298"/>
            <a:ext cx="9144000" cy="6876816"/>
            <a:chOff x="0" y="19298"/>
            <a:chExt cx="9144000" cy="6876816"/>
          </a:xfrm>
        </p:grpSpPr>
        <p:pic>
          <p:nvPicPr>
            <p:cNvPr descr="8844463_orig.jpg" id="171" name="Google Shape;171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9298"/>
              <a:ext cx="9144000" cy="6604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25"/>
            <p:cNvSpPr txBox="1"/>
            <p:nvPr/>
          </p:nvSpPr>
          <p:spPr>
            <a:xfrm>
              <a:off x="566167" y="6649893"/>
              <a:ext cx="39635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© http://www.cgenarchive.org/okanagan-basin-use-outdoors.html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DD9C3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Biological Oxygen Demand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amount of oxygen required for biochemical decomposition of organic materials in the water is Biological/biochemical Oxygen Demand (BOD)</a:t>
            </a:r>
            <a:endParaRPr/>
          </a:p>
          <a:p>
            <a:pPr indent="-342900" lvl="0" marL="342900" marR="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indicator of water quality</a:t>
            </a:r>
            <a:endParaRPr/>
          </a:p>
          <a:p>
            <a:pPr indent="-342900" lvl="0" marL="342900" marR="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BOD increases Dissolved Oxygen (DO) decreases.</a:t>
            </a:r>
            <a:endParaRPr/>
          </a:p>
          <a:p>
            <a:pPr indent="-139700" lvl="0" marL="342900" marR="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Pollution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a component of Air pollution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is sound that causes discomfort</a:t>
            </a:r>
            <a:endParaRPr/>
          </a:p>
          <a:p>
            <a:pPr indent="-17018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t/>
            </a: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Safe limit → 45 Db</a:t>
            </a: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Noise→ above 75Db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Above 150 Db→ cause instantaneous deafness </a:t>
            </a: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018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t/>
            </a: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safe intensity of sound in human even detrimental to many animals and birds</a:t>
            </a: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018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t/>
            </a: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*Sound is measured using decibel (Db)</a:t>
            </a:r>
            <a:endParaRPr/>
          </a:p>
          <a:p>
            <a:pPr indent="-17018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t/>
            </a: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5" name="Google Shape;185;p27"/>
          <p:cNvGraphicFramePr/>
          <p:nvPr/>
        </p:nvGraphicFramePr>
        <p:xfrm>
          <a:off x="282198" y="26655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{580E508E-9234-4E32-BDC0-F93D96B2A4AC}</a:tableStyleId>
              </a:tblPr>
              <a:tblGrid>
                <a:gridCol w="8089675"/>
              </a:tblGrid>
              <a:tr h="1709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Automobiles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Factories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Workshops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Loud speakers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Crackers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6E3BC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Legal and regulatory frameworks for controlling Environmental Pollution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457200" y="1600201"/>
            <a:ext cx="8229600" cy="4002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Publication of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Silent Spring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Rachel Carson in 1962 brought substantial transformation in environmental consciousness over the globe, thereafter a handful of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agencies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worldwide formed legal frameworks for protecting environment from pollutions, Eg:</a:t>
            </a:r>
            <a:endParaRPr/>
          </a:p>
          <a:p>
            <a:pPr indent="-6350" lvl="1" marL="40005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United States Environmental Protection Agency (EPA-1970)</a:t>
            </a:r>
            <a:endParaRPr/>
          </a:p>
          <a:p>
            <a:pPr indent="-6350" lvl="1" marL="40005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United Nations Environment Programme (UNEP-1972)</a:t>
            </a:r>
            <a:endParaRPr/>
          </a:p>
          <a:p>
            <a:pPr indent="-6350" lvl="1" marL="40005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Ministry of Environment, Forest and Climate Change (MoEFCC-1985 India)</a:t>
            </a:r>
            <a:endParaRPr/>
          </a:p>
          <a:p>
            <a:pPr indent="-6350" lvl="1" marL="40005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6E3BC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Legal and regulatory frameworks for controlling Environmental Pollution</a:t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457200" y="1600201"/>
            <a:ext cx="8229600" cy="3584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 Pollution Control Board (CPCB) of India</a:t>
            </a:r>
            <a:endParaRPr/>
          </a:p>
          <a:p>
            <a:pPr indent="-342900" lvl="0" marL="3429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Established in 1974 under MoEFCC; there are 7 zonal office and state PCBs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Acts entrusted under the CPCB power: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Water (Prevention and Control of Pollution) Act, 1974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Air (Prevention and Control of Pollution) Act, 1981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Noise Pollution (Regulation And Control) Rules, 2000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AE5F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Land Pollution/land degradation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3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 by which the value of the biophysical environment is affected by one or more combination of human-induced processes acting upon the land. 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9529" lvl="0" marL="34290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43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43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estimated that up to 40% of the world's agricultural land is seriously degraded.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BD4B4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Pollution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Air Pollution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Water Pollution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Noise Pollution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Legal and regulatory frameworks for abating environmental pollution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Land Pollution/land degradation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Desertification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Countering Desertification</a:t>
            </a:r>
            <a:endParaRPr b="0" i="0" sz="296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5D8F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385482" y="533401"/>
            <a:ext cx="77724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Causes of Land Degradation</a:t>
            </a:r>
            <a:endParaRPr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685800" y="1524000"/>
            <a:ext cx="77724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Land clearance, such as clear-cutting and deforestation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Agricultural depletion of soil nutrients through poor farming practices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Livestock including overgrazing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Irrigation and overdrafting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Urban sprawl and commercial development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Land pollution including industrial waste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Vehicle off-roading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Quarrying of stone, sand, ore and minerals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5D8F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609600" y="381000"/>
            <a:ext cx="77724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Effects of Land Degradation</a:t>
            </a:r>
            <a:endParaRPr/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685800" y="1752600"/>
            <a:ext cx="77724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27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overall outcome of land degradation is a substantial reduction in the productivity of the land. The processes involved in degradation are:</a:t>
            </a:r>
            <a:endParaRPr/>
          </a:p>
          <a:p>
            <a:pPr indent="-342900" lvl="0" marL="34290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Accelerated soil erosion by wind and water</a:t>
            </a:r>
            <a:endParaRPr/>
          </a:p>
          <a:p>
            <a:pPr indent="-342900" lvl="0" marL="34290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Soil acidification or alkalinisation &amp; Salination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Destruction of soil structure including loss of organic matter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5D8F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304800" y="228600"/>
            <a:ext cx="83819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Land Degradation—Prime Examples</a:t>
            </a:r>
            <a:endParaRPr/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685800" y="1447800"/>
            <a:ext cx="77724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7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Overcutting of vegetation for timber and fuelwood. E.g. Iran.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57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Overgrazing—decrease in the vegetation—wind and water erosion. E.g.  Afghanistan.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57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Agricultural activities (shifting cultivation, absence of soil conservation measures, fertilizer use, faulty planning or management of irrigation) E.g. Bangladesh.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57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population density (land shortage)—excessive pressure on land for above uses.  E.g Pakistan.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5D8F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609600" y="381000"/>
            <a:ext cx="77724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Food Resources</a:t>
            </a:r>
            <a:endParaRPr/>
          </a:p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685800" y="1447801"/>
            <a:ext cx="7772400" cy="2944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4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Starvation and malnutrition are rampant in Africa, Asia, Latin America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214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Regions of dense population and poor economies most affected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214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Surplus food in developed world; used for livestock. In the US Midwest, farmers are paid to leave land fallow!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214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Land use for cash crop production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214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Presently, proper land management and equitable distribution may be required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214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Unless we take drastic steps to reduce possible, more starvation is inevitable in the future.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8FAEF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36"/>
          <p:cNvGrpSpPr/>
          <p:nvPr/>
        </p:nvGrpSpPr>
        <p:grpSpPr>
          <a:xfrm>
            <a:off x="1180353" y="55217"/>
            <a:ext cx="7773488" cy="6802783"/>
            <a:chOff x="1180353" y="55217"/>
            <a:chExt cx="7773488" cy="6802783"/>
          </a:xfrm>
        </p:grpSpPr>
        <p:pic>
          <p:nvPicPr>
            <p:cNvPr descr="v9909e01.jpg" id="239" name="Google Shape;239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80353" y="55217"/>
              <a:ext cx="6902824" cy="68027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36"/>
            <p:cNvSpPr txBox="1"/>
            <p:nvPr/>
          </p:nvSpPr>
          <p:spPr>
            <a:xfrm>
              <a:off x="6469530" y="6350000"/>
              <a:ext cx="24843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PC: http://www.fao.org/</a:t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5D8F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609600" y="381000"/>
            <a:ext cx="77724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Land Degradation—India</a:t>
            </a:r>
            <a:endParaRPr/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685800" y="1752600"/>
            <a:ext cx="77724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306200"/>
            <a:ext cx="8124825" cy="5372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5D8F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609600" y="381000"/>
            <a:ext cx="77724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Land Degradation—India </a:t>
            </a:r>
            <a:endParaRPr/>
          </a:p>
        </p:txBody>
      </p:sp>
      <p:sp>
        <p:nvSpPr>
          <p:cNvPr id="253" name="Google Shape;253;p38"/>
          <p:cNvSpPr txBox="1"/>
          <p:nvPr>
            <p:ph idx="1" type="body"/>
          </p:nvPr>
        </p:nvSpPr>
        <p:spPr>
          <a:xfrm>
            <a:off x="685800" y="1752600"/>
            <a:ext cx="77724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828800"/>
            <a:ext cx="8934616" cy="4114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8"/>
          <p:cNvSpPr txBox="1"/>
          <p:nvPr/>
        </p:nvSpPr>
        <p:spPr>
          <a:xfrm>
            <a:off x="3429000" y="1371600"/>
            <a:ext cx="1828800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Process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5D8F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609600" y="381000"/>
            <a:ext cx="77724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Remedial Measures</a:t>
            </a:r>
            <a:endParaRPr/>
          </a:p>
        </p:txBody>
      </p:sp>
      <p:sp>
        <p:nvSpPr>
          <p:cNvPr id="261" name="Google Shape;261;p39"/>
          <p:cNvSpPr txBox="1"/>
          <p:nvPr>
            <p:ph idx="1" type="body"/>
          </p:nvPr>
        </p:nvSpPr>
        <p:spPr>
          <a:xfrm>
            <a:off x="685800" y="1447800"/>
            <a:ext cx="7772400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population and urban sprawl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industrialization or mining of environmentally sensitive areas.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and strictly enforce pollution control standards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Active steps to combat global warming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watershed development strategies as alternatives to mega dams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Waste: Reduce, Reuse, Recycle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5D8F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title"/>
          </p:nvPr>
        </p:nvSpPr>
        <p:spPr>
          <a:xfrm>
            <a:off x="185271" y="381000"/>
            <a:ext cx="8196729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Desertification</a:t>
            </a:r>
            <a:endParaRPr/>
          </a:p>
        </p:txBody>
      </p:sp>
      <p:sp>
        <p:nvSpPr>
          <p:cNvPr id="268" name="Google Shape;268;p40"/>
          <p:cNvSpPr txBox="1"/>
          <p:nvPr>
            <p:ph idx="1" type="body"/>
          </p:nvPr>
        </p:nvSpPr>
        <p:spPr>
          <a:xfrm>
            <a:off x="185271" y="1261034"/>
            <a:ext cx="8534399" cy="5313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938" lvl="0" marL="7143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Desertification is the degradation of land in arid, semi-arid, and dry sub-humid areas resulting from various climatic variations, but primarily resulting from human activities.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938" lvl="0" marL="71438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938" lvl="0" marL="71438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 of desertification </a:t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 of Biodiversity</a:t>
            </a:r>
            <a:endParaRPr/>
          </a:p>
          <a:p>
            <a:pPr indent="-342900" lvl="0" marL="34290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 of productive capacity</a:t>
            </a:r>
            <a:endParaRPr/>
          </a:p>
          <a:p>
            <a:pPr indent="-342900" lvl="0" marL="34290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 of water availability</a:t>
            </a:r>
            <a:endParaRPr/>
          </a:p>
          <a:p>
            <a:pPr indent="-342900" lvl="0" marL="34290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i="0" lang="en-US" sz="2800" u="none" cap="none" strike="noStrik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Famines, droughts, more degradation, reduced rainfall</a:t>
            </a:r>
            <a:endParaRPr/>
          </a:p>
          <a:p>
            <a:pPr indent="-7938" lvl="0" marL="71438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938" lvl="0" marL="71438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5D8F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/>
          <p:nvPr>
            <p:ph type="title"/>
          </p:nvPr>
        </p:nvSpPr>
        <p:spPr>
          <a:xfrm>
            <a:off x="609600" y="381000"/>
            <a:ext cx="77724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Causes of Desertification</a:t>
            </a:r>
            <a:endParaRPr/>
          </a:p>
        </p:txBody>
      </p:sp>
      <p:sp>
        <p:nvSpPr>
          <p:cNvPr id="275" name="Google Shape;275;p41"/>
          <p:cNvSpPr txBox="1"/>
          <p:nvPr>
            <p:ph idx="1" type="body"/>
          </p:nvPr>
        </p:nvSpPr>
        <p:spPr>
          <a:xfrm>
            <a:off x="685800" y="1752600"/>
            <a:ext cx="77724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Deforestation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Burning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Overgrazing: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animal hooves destroying new growth, uprooting grass while eating, eating of other plant species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 agriculture: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loss of fertility erosion, nutrient leaching.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Salinization: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due to excess watering with salt containing water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climate change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BFFEF">
            <a:alpha val="91764"/>
          </a:srgbClr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457200" y="831884"/>
            <a:ext cx="8229600" cy="5242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494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‘Unwanted change in the environment caused by the introduction of harmful materials or production of harmful conditions (sound, cold etc.)’</a:t>
            </a:r>
            <a:r>
              <a:rPr b="0" baseline="3000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per a </a:t>
            </a:r>
            <a:r>
              <a:rPr b="0" i="0" lang="en-US" sz="296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Cornell </a:t>
            </a: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study,  40% of mortality over the globe are caused by water, air and soil pollution</a:t>
            </a:r>
            <a:endParaRPr/>
          </a:p>
          <a:p>
            <a:pPr indent="-154940" lvl="0" marL="342900" marR="0" rtl="0" algn="just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baseline="3000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baseline="3000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types of sources of Pollution</a:t>
            </a:r>
            <a:endParaRPr/>
          </a:p>
          <a:p>
            <a:pPr indent="-514350" lvl="0" marL="514350" marR="0" rtl="0" algn="just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Calibri"/>
              <a:buAutoNum type="arabicPeriod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 source: identifiable sources (Eg: a factory)</a:t>
            </a:r>
            <a:endParaRPr/>
          </a:p>
          <a:p>
            <a:pPr indent="-514350" lvl="0" marL="514350" marR="0" rtl="0" algn="just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Calibri"/>
              <a:buAutoNum type="arabicPeriod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Non-point source: Difficult to identify since pollutants are dispersed (Eg: Run-off from fields contaminated with pesticides)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5D8F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2"/>
          <p:cNvSpPr txBox="1"/>
          <p:nvPr>
            <p:ph type="title"/>
          </p:nvPr>
        </p:nvSpPr>
        <p:spPr>
          <a:xfrm>
            <a:off x="609600" y="381000"/>
            <a:ext cx="77724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Effects</a:t>
            </a:r>
            <a:endParaRPr/>
          </a:p>
        </p:txBody>
      </p:sp>
      <p:sp>
        <p:nvSpPr>
          <p:cNvPr id="282" name="Google Shape;282;p42"/>
          <p:cNvSpPr txBox="1"/>
          <p:nvPr>
            <p:ph idx="1" type="body"/>
          </p:nvPr>
        </p:nvSpPr>
        <p:spPr>
          <a:xfrm>
            <a:off x="304800" y="1295400"/>
            <a:ext cx="8458200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 Embassy Reports—satellite images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deserts in N. Central Asia merging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24,000 villages overrun by sand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2000, 2,240 sq. km/yr. lost to deserts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Afganistan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100 villages buried under sand. 15 m high sand dunes block roads.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Iran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124 villages buried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Nigeria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2000 sq. km/yr lost to deserts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Mexico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700,000 men forced off the land due to land degradation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India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328 million hectares of land affected.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5D8F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type="title"/>
          </p:nvPr>
        </p:nvSpPr>
        <p:spPr>
          <a:xfrm>
            <a:off x="609600" y="381000"/>
            <a:ext cx="77724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Countering Desertification</a:t>
            </a:r>
            <a:endParaRPr/>
          </a:p>
        </p:txBody>
      </p:sp>
      <p:sp>
        <p:nvSpPr>
          <p:cNvPr id="289" name="Google Shape;289;p43"/>
          <p:cNvSpPr txBox="1"/>
          <p:nvPr>
            <p:ph idx="1" type="body"/>
          </p:nvPr>
        </p:nvSpPr>
        <p:spPr>
          <a:xfrm>
            <a:off x="304800" y="1371600"/>
            <a:ext cx="8534399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Windbreaks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Sand fences, stone fences, tall trees/shrubs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Prevent evapotranspiration, sand deposition and soil erosion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 Soil fertility: hardy leguminous plants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Water harvesting and storage;  Watershed management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Percolation tanks, contour bunding and planting,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stone stacks at plant base to collect dew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Storage tanks; Check dams and canals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Cooking Fuel: firewood plantation, solar cooking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Sustainable farming and livestock rearing: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crop rotation, crop choice, fallow periods, limit livestock, prevent overgrazing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DE9D8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United Nations Convention to Combat Desertification (</a:t>
            </a: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UNCCD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Established in 1994; a legally binding international agreement linking environment and development</a:t>
            </a:r>
            <a:endParaRPr/>
          </a:p>
          <a:p>
            <a:pPr indent="-201930" lvl="0" marL="342900" marR="0" rtl="0" algn="just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1930" lvl="0" marL="342900" marR="0" rtl="0" algn="just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0" i="1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…to forge a global partnership to reverse and prevent desertification/land degradation and to mitigate the effects of drought in affected areas in order to support poverty reduction and environmental sustainability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 specifically the drylands in arid, semi-arid and dry sub-humid areas over the globe</a:t>
            </a:r>
            <a:endParaRPr b="0" i="0" sz="203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4940" lvl="0" marL="342900" marR="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D8D8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Pollution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 Pollution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Water Pollution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Pollution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Land/Soil Degradation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4" name="Google Shape;114;p16"/>
          <p:cNvGrpSpPr/>
          <p:nvPr/>
        </p:nvGrpSpPr>
        <p:grpSpPr>
          <a:xfrm>
            <a:off x="4677227" y="2719597"/>
            <a:ext cx="4466773" cy="3688093"/>
            <a:chOff x="4677227" y="2719597"/>
            <a:chExt cx="4466773" cy="3688093"/>
          </a:xfrm>
        </p:grpSpPr>
        <p:pic>
          <p:nvPicPr>
            <p:cNvPr descr="download.jpeg" id="115" name="Google Shape;115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77227" y="2719597"/>
              <a:ext cx="4466773" cy="34065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16"/>
            <p:cNvSpPr txBox="1"/>
            <p:nvPr/>
          </p:nvSpPr>
          <p:spPr>
            <a:xfrm>
              <a:off x="4677227" y="6153774"/>
              <a:ext cx="2572410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Pencil sketch depicting water pollution</a:t>
              </a:r>
              <a:endParaRPr sz="105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 Pollution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 pollution is most harmful since air is the fastest moving fluid medium in the environment. 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 pollution kills More than 5.5 million people all over the globe each year, as per an American Association for the Advancement of Science </a:t>
            </a: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(AAAS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 report 2016 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1.2 million deaths per year in India due to air pollution, as per </a:t>
            </a: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Greenpeace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,2017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 Pollutants and their sources and impacts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Sulphur Dioxide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 Sources: Automobiles, factories and cooking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 Impacts: Cause health hazard like nausea and head ache on exposure, Effect plant growth pattern by damaging foliage, kills lichens and bryophytes; responsible for acid rain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Oxides of Nitrogen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 Sources: Automobiles, Factories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 Impacts: Create ‘Smog’; aggravate respiratory illness; kills plants and aquatic life; damage monuments and structures, since it is responsible for acid rain.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Sources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491103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Ozone (in the troposphere)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 Sources: Factories, Automobile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 Impacts: foliage damage and damage of flora; create smog, various health hazards, destroy rubber fabrics and paints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Carbon Monoxide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 Sources: Automobiles, cigarettes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 Impacts: extreme health hazards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Sources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Fluoride compounds</a:t>
            </a:r>
            <a:endParaRPr/>
          </a:p>
          <a:p>
            <a:pPr indent="0" lvl="0" marL="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 sources: Industries (glass, brick etc), refrigerants</a:t>
            </a:r>
            <a:endParaRPr/>
          </a:p>
          <a:p>
            <a:pPr indent="0" lvl="0" marL="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 Impacts: contaminate with fresh water, kill plants, effect cattle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Chlorofluorocarbon is the major cause agent for ozone depletion 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Sources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Suspended Particulate Matter (SPM)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Tiny (0.1-25 ηm) solid/liquid matter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Sources: Factories, Automobile, agriculture burning, burning of plastic, mining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Impacts: health hazards (Byproduct of burning plastic, led cadmium and dioxins may cause cancer); acid rain; smog; killing plants by interfering transpiration and photosynthesis by the accumulation on leaf surface; affect drinking water sources 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