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5" r:id="rId3"/>
    <p:sldMasterId id="2147483696" r:id="rId4"/>
    <p:sldMasterId id="2147483697" r:id="rId5"/>
    <p:sldMasterId id="2147483698" r:id="rId6"/>
    <p:sldMasterId id="214748369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5c65d75f_4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45c65d75f_4_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5c65d75f_4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45c65d75f_4_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5c65d75f_4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45c65d75f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45c65d75f_4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5c65d75f_4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45c65d75f_4_17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5c65d75f_4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245c65d75f_4_18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5c65d75f_4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45c65d75f_4_18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5c65d75f_4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45c65d75f_4_2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5c65d75f_4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45c65d75f_4_2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5c65d75f_4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245c65d75f_4_2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45c65d75f_4_22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5c65d75f_4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245c65d75f_4_2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d18e31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d18e3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5c65d75f_4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245c65d75f_4_2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45c65d75f_4_23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5c65d75f_4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245c65d75f_4_2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45c65d75f_4_2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245c65d75f_4_2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45c65d75f_4_2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245c65d75f_4_25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5c65d75f_4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245c65d75f_4_26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45c65d75f_4_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45c65d75f_4_26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5c65d75f_4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245c65d75f_4_27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5c65d75f_4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245c65d75f_4_28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5c65d75f_4_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245c65d75f_4_28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5c65d75f_4_2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45c65d75f_4_29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5c65d75f_6_37:notes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9" name="Google Shape;289;g245c65d75f_6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45c65d75f_6_37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45c65d75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45c65d7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45c65d75f_4_3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45c65d75f_4_30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fdfa9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fdfa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45c65d75f_4_3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245c65d75f_4_3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45c65d75f_4_3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245c65d75f_4_3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5c65d75f_4_3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245c65d75f_4_3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45c65d75f_4_3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245c65d75f_4_34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45c65d75f_4_3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245c65d75f_4_35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45c65d75f_4_3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245c65d75f_4_38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45c65d75f_4_3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245c65d75f_4_39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5c65d75f_2_4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45c65d75f_2_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5c65d75f_4_3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245c65d75f_4_39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45c65d75f_4_4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245c65d75f_4_40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45c65d75f_4_4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245c65d75f_4_40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45c65d75f_4_4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245c65d75f_4_4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45c65d75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45c65d7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45c65d75f_4_3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245c65d75f_4_3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45c65d75f_4_3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245c65d75f_4_3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5c65d75f_2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45c65d75f_2_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5c65d7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45c65d7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5c65d75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45c65d7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5c65d75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45c65d7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5c65d75f_4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45c65d75f_4_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24400" y="0"/>
            <a:ext cx="3012141" cy="6854064"/>
          </a:xfrm>
          <a:custGeom>
            <a:rect b="b" l="l" r="r" t="t"/>
            <a:pathLst>
              <a:path extrusionOk="0" h="6854064" w="3012141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572000" y="0"/>
            <a:ext cx="4546601" cy="6858000"/>
            <a:chOff x="1448" y="0"/>
            <a:chExt cx="2864" cy="4320"/>
          </a:xfrm>
        </p:grpSpPr>
        <p:sp>
          <p:nvSpPr>
            <p:cNvPr id="12" name="Google Shape;12;p2"/>
            <p:cNvSpPr/>
            <p:nvPr/>
          </p:nvSpPr>
          <p:spPr>
            <a:xfrm>
              <a:off x="1448" y="0"/>
              <a:ext cx="1886" cy="4320"/>
            </a:xfrm>
            <a:custGeom>
              <a:rect b="b" l="l" r="r" t="t"/>
              <a:pathLst>
                <a:path extrusionOk="0" h="4320" w="1886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59" y="0"/>
              <a:ext cx="1979" cy="4320"/>
            </a:xfrm>
            <a:custGeom>
              <a:rect b="b" l="l" r="r" t="t"/>
              <a:pathLst>
                <a:path extrusionOk="0" h="4320" w="1979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91" y="0"/>
              <a:ext cx="1806" cy="4320"/>
            </a:xfrm>
            <a:custGeom>
              <a:rect b="b" l="l" r="r" t="t"/>
              <a:pathLst>
                <a:path extrusionOk="0" h="4320" w="1806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64" y="0"/>
              <a:ext cx="1848" cy="4320"/>
            </a:xfrm>
            <a:custGeom>
              <a:rect b="b" l="l" r="r" t="t"/>
              <a:pathLst>
                <a:path extrusionOk="0" h="4320" w="1848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995252"/>
            <a:ext cx="52587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2648555"/>
            <a:ext cx="52587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2">
  <p:cSld name="BLANK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0" y="0"/>
            <a:ext cx="5638800" cy="1520825"/>
          </a:xfrm>
          <a:prstGeom prst="rect">
            <a:avLst/>
          </a:prstGeom>
          <a:solidFill>
            <a:srgbClr val="00823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>
                <a:solidFill>
                  <a:schemeClr val="dk1"/>
                </a:solidFill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solidFill>
                  <a:schemeClr val="dk1"/>
                </a:solidFill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 cap="small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2400">
                <a:solidFill>
                  <a:schemeClr val="dk1"/>
                </a:solidFill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 sz="2100">
                <a:solidFill>
                  <a:schemeClr val="dk1"/>
                </a:solidFill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0752F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FEC3AE"/>
              </a:buClr>
              <a:buSzPts val="1800"/>
              <a:buChar char="●"/>
              <a:defRPr sz="2000">
                <a:solidFill>
                  <a:schemeClr val="dk1"/>
                </a:solidFill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BDCAE9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dk2"/>
                </a:solidFill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FED6BB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 cap="small">
                <a:solidFill>
                  <a:schemeClr val="dk2"/>
                </a:solidFill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E07630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457200" y="751680"/>
            <a:ext cx="8229600" cy="4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57200" y="4955190"/>
            <a:ext cx="82296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2" name="Google Shape;62;p13"/>
          <p:cNvCxnSpPr/>
          <p:nvPr/>
        </p:nvCxnSpPr>
        <p:spPr>
          <a:xfrm>
            <a:off x="457200" y="548640"/>
            <a:ext cx="82296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cap="flat" cmpd="sng" w="57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-38400" y="122250"/>
            <a:ext cx="9144000" cy="5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0" y="876825"/>
            <a:ext cx="9105600" cy="5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-62625" y="709800"/>
            <a:ext cx="9185700" cy="10500"/>
          </a:xfrm>
          <a:prstGeom prst="straightConnector1">
            <a:avLst/>
          </a:prstGeom>
          <a:noFill/>
          <a:ln cap="flat" cmpd="sng" w="508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4" name="Google Shape;74;p1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8" name="Google Shape;78;p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2" name="Google Shape;82;p1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8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533400" y="6357769"/>
            <a:ext cx="2289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2898648" y="6356350"/>
            <a:ext cx="35052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 type="tbl">
  <p:cSld name="TAB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09600" y="76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1400" u="none" cap="none" strike="noStrik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2590800" y="6434138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1" sz="1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-5400000">
            <a:off x="6281181" y="3995181"/>
            <a:ext cx="1205742" cy="4519897"/>
          </a:xfrm>
          <a:custGeom>
            <a:rect b="b" l="l" r="r" t="t"/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C73C3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66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343D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112100" y="867200"/>
            <a:ext cx="8834399" cy="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C73C3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0" type="dt"/>
          </p:nvPr>
        </p:nvSpPr>
        <p:spPr>
          <a:xfrm>
            <a:off x="533400" y="6357769"/>
            <a:ext cx="2289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2898648" y="6356350"/>
            <a:ext cx="35052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FF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609600" y="76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32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4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400"/>
              <a:buFont typeface="Times New Roman"/>
              <a:buChar char="●"/>
              <a:defRPr sz="20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29"/>
          <p:cNvSpPr txBox="1"/>
          <p:nvPr>
            <p:ph idx="11" type="ftr"/>
          </p:nvPr>
        </p:nvSpPr>
        <p:spPr>
          <a:xfrm>
            <a:off x="2590800" y="61722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6477000" y="61722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1"/>
          <p:cNvSpPr txBox="1"/>
          <p:nvPr>
            <p:ph idx="10" type="dt"/>
          </p:nvPr>
        </p:nvSpPr>
        <p:spPr>
          <a:xfrm>
            <a:off x="304800" y="6351494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11" type="ftr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7776880" y="6351492"/>
            <a:ext cx="1219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904875" y="3648075"/>
            <a:ext cx="7315200" cy="128010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904875" y="3648075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C73C3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0" type="dt"/>
          </p:nvPr>
        </p:nvSpPr>
        <p:spPr>
          <a:xfrm>
            <a:off x="533400" y="635777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2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000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0" type="dt"/>
          </p:nvPr>
        </p:nvSpPr>
        <p:spPr>
          <a:xfrm>
            <a:off x="6400800" y="6355080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3"/>
          <p:cNvSpPr txBox="1"/>
          <p:nvPr>
            <p:ph idx="11" type="ftr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3"/>
          <p:cNvSpPr txBox="1"/>
          <p:nvPr>
            <p:ph idx="12" type="sldNum"/>
          </p:nvPr>
        </p:nvSpPr>
        <p:spPr>
          <a:xfrm>
            <a:off x="1069848" y="6355080"/>
            <a:ext cx="152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914400" y="2819400"/>
            <a:ext cx="7315200" cy="128010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3"/>
          <p:cNvSpPr/>
          <p:nvPr/>
        </p:nvSpPr>
        <p:spPr>
          <a:xfrm>
            <a:off x="914400" y="2819400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-5400000">
            <a:off x="6281181" y="3995181"/>
            <a:ext cx="1205742" cy="4519897"/>
          </a:xfrm>
          <a:custGeom>
            <a:rect b="b" l="l" r="r" t="t"/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0" type="dt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4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4632198" y="1216152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457200" y="1285875"/>
            <a:ext cx="404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2" type="body"/>
          </p:nvPr>
        </p:nvSpPr>
        <p:spPr>
          <a:xfrm>
            <a:off x="4648200" y="1295400"/>
            <a:ext cx="404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0" type="dt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35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10" type="dt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6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8" name="Google Shape;188;p36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idx="10" type="dt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93" name="Google Shape;193;p3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4" name="Google Shape;194;p37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6324600" y="1219200"/>
            <a:ext cx="2514600" cy="4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0" type="dt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01" name="Google Shape;201;p3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2" name="Google Shape;202;p38"/>
          <p:cNvCxnSpPr/>
          <p:nvPr/>
        </p:nvCxnSpPr>
        <p:spPr>
          <a:xfrm rot="5400000">
            <a:off x="3160615" y="3324255"/>
            <a:ext cx="6035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3" name="Google Shape;203;p38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8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bg>
      <p:bgPr>
        <a:solidFill>
          <a:schemeClr val="dk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457200" y="500856"/>
            <a:ext cx="8229600" cy="674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/>
          <p:nvPr>
            <p:ph idx="2" type="pic"/>
          </p:nvPr>
        </p:nvSpPr>
        <p:spPr>
          <a:xfrm>
            <a:off x="457200" y="1905000"/>
            <a:ext cx="8229600" cy="42702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209" name="Google Shape;209;p39"/>
          <p:cNvSpPr txBox="1"/>
          <p:nvPr>
            <p:ph idx="10" type="dt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9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9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12" name="Google Shape;212;p3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3" name="Google Shape;213;p39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9"/>
          <p:cNvSpPr/>
          <p:nvPr/>
        </p:nvSpPr>
        <p:spPr>
          <a:xfrm>
            <a:off x="457200" y="500856"/>
            <a:ext cx="183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 rot="5400000">
            <a:off x="2116800" y="-440400"/>
            <a:ext cx="4910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idx="10" type="dt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6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300">
                <a:solidFill>
                  <a:schemeClr val="dk2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41"/>
          <p:cNvSpPr txBox="1"/>
          <p:nvPr>
            <p:ph idx="10" type="dt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41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7" name="Google Shape;227;p4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8" name="Google Shape;228;p41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41"/>
          <p:cNvCxnSpPr/>
          <p:nvPr/>
        </p:nvCxnSpPr>
        <p:spPr>
          <a:xfrm rot="5400000">
            <a:off x="3629637" y="3201922"/>
            <a:ext cx="5852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 type="tbl">
  <p:cSld name="TABL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609600" y="76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42"/>
          <p:cNvSpPr txBox="1"/>
          <p:nvPr>
            <p:ph idx="10" type="dt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11" type="ftr"/>
          </p:nvPr>
        </p:nvSpPr>
        <p:spPr>
          <a:xfrm>
            <a:off x="2590800" y="6434138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/>
          <p:nvPr/>
        </p:nvSpPr>
        <p:spPr>
          <a:xfrm>
            <a:off x="0" y="0"/>
            <a:ext cx="9144000" cy="1533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43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6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-5400000">
            <a:off x="6281181" y="3995181"/>
            <a:ext cx="1205742" cy="4519897"/>
          </a:xfrm>
          <a:custGeom>
            <a:rect b="b" l="l" r="r" t="t"/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4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220250" y="122250"/>
            <a:ext cx="8618999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05B1"/>
                </a:solidFill>
              </a:defRPr>
            </a:lvl9pPr>
          </a:lstStyle>
          <a:p/>
        </p:txBody>
      </p:sp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46500" y="985200"/>
            <a:ext cx="9043800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73763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1" name="Google Shape;251;p46"/>
          <p:cNvCxnSpPr/>
          <p:nvPr/>
        </p:nvCxnSpPr>
        <p:spPr>
          <a:xfrm flipH="1" rot="10800000">
            <a:off x="207950" y="906650"/>
            <a:ext cx="8716499" cy="4799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C73C3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7"/>
          <p:cNvSpPr txBox="1"/>
          <p:nvPr>
            <p:ph idx="10" type="dt"/>
          </p:nvPr>
        </p:nvSpPr>
        <p:spPr>
          <a:xfrm>
            <a:off x="533400" y="6357769"/>
            <a:ext cx="2289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47"/>
          <p:cNvSpPr txBox="1"/>
          <p:nvPr>
            <p:ph idx="11" type="ftr"/>
          </p:nvPr>
        </p:nvSpPr>
        <p:spPr>
          <a:xfrm>
            <a:off x="2898648" y="6356350"/>
            <a:ext cx="35052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47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FF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685800" y="1752600"/>
            <a:ext cx="38099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5" name="Google Shape;265;p50"/>
          <p:cNvSpPr txBox="1"/>
          <p:nvPr>
            <p:ph idx="2" type="body"/>
          </p:nvPr>
        </p:nvSpPr>
        <p:spPr>
          <a:xfrm>
            <a:off x="4648200" y="1752600"/>
            <a:ext cx="38099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6" name="Google Shape;266;p50"/>
          <p:cNvSpPr txBox="1"/>
          <p:nvPr>
            <p:ph idx="10" type="dt"/>
          </p:nvPr>
        </p:nvSpPr>
        <p:spPr>
          <a:xfrm>
            <a:off x="685800" y="64770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7" name="Google Shape;267;p50"/>
          <p:cNvSpPr txBox="1"/>
          <p:nvPr>
            <p:ph idx="11" type="ftr"/>
          </p:nvPr>
        </p:nvSpPr>
        <p:spPr>
          <a:xfrm>
            <a:off x="2590800" y="6434137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 New Roman"/>
              <a:buNone/>
              <a:defRPr b="1" i="1" sz="1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1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5" name="Google Shape;275;p5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b="1"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b="1"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b="1"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b="1"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b="1"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b="1"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b="1"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b="1"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rot="10800000">
            <a:off x="7938258" y="0"/>
            <a:ext cx="1205742" cy="4519897"/>
          </a:xfrm>
          <a:custGeom>
            <a:rect b="b" l="l" r="r" t="t"/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 rot="5400000">
            <a:off x="1657077" y="-1657078"/>
            <a:ext cx="1205742" cy="4519897"/>
          </a:xfrm>
          <a:custGeom>
            <a:rect b="b" l="l" r="r" t="t"/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5400000">
            <a:off x="6281181" y="3995181"/>
            <a:ext cx="1205742" cy="4519897"/>
          </a:xfrm>
          <a:custGeom>
            <a:rect b="b" l="l" r="r" t="t"/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 cap="small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2400">
                <a:solidFill>
                  <a:schemeClr val="dk1"/>
                </a:solidFill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 sz="2100">
                <a:solidFill>
                  <a:schemeClr val="dk1"/>
                </a:solidFill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0752F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FEC3AE"/>
              </a:buClr>
              <a:buSzPts val="1800"/>
              <a:buChar char="●"/>
              <a:defRPr sz="2000">
                <a:solidFill>
                  <a:schemeClr val="dk1"/>
                </a:solidFill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BDCAE9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dk2"/>
                </a:solidFill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FED6BB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 cap="small">
                <a:solidFill>
                  <a:schemeClr val="dk2"/>
                </a:solidFill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E07630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 type="tbl">
  <p:cSld name="TAB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09600" y="381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 cap="small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1">
  <p:cSld name="BLANK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tbl"/>
          </p:nvPr>
        </p:nvSpPr>
        <p:spPr>
          <a:xfrm>
            <a:off x="685800" y="17526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 cap="small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2400">
                <a:solidFill>
                  <a:schemeClr val="dk1"/>
                </a:solidFill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 sz="2100">
                <a:solidFill>
                  <a:schemeClr val="dk1"/>
                </a:solidFill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0752F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FEC3AE"/>
              </a:buClr>
              <a:buSzPts val="1800"/>
              <a:buChar char="●"/>
              <a:defRPr sz="2000">
                <a:solidFill>
                  <a:schemeClr val="dk1"/>
                </a:solidFill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BDCAE9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dk2"/>
                </a:solidFill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FED6BB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 cap="small">
                <a:solidFill>
                  <a:schemeClr val="dk2"/>
                </a:solidFill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E07630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2590800" y="6434137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338103"/>
            <a:ext cx="1205742" cy="4519897"/>
          </a:xfrm>
          <a:custGeom>
            <a:rect b="b" l="l" r="r" t="t"/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Char char="●"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○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7" name="Google Shape;57;p12"/>
          <p:cNvCxnSpPr/>
          <p:nvPr/>
        </p:nvCxnSpPr>
        <p:spPr>
          <a:xfrm>
            <a:off x="457200" y="669768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457200" y="1219200"/>
            <a:ext cx="8229600" cy="4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8CA2B4"/>
              </a:buClr>
              <a:buSzPts val="14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646D8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9FB8CD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0"/>
          <p:cNvSpPr txBox="1"/>
          <p:nvPr>
            <p:ph idx="10" type="dt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41" name="Google Shape;141;p3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2" name="Google Shape;142;p3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3" name="Google Shape;143;p30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greenwashingindex.com/about-greenwashin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youtube.com/watch?v=AP7hMdnNrH4" TargetMode="External"/><Relationship Id="rId4" Type="http://schemas.openxmlformats.org/officeDocument/2006/relationships/hyperlink" Target="https://www.youtube.com/watch?v=17BP9n6g1F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hyperlink" Target="http://www.storyofstuff.org/sos_downloads/SoS-54MB.mov" TargetMode="External"/><Relationship Id="rId6" Type="http://schemas.openxmlformats.org/officeDocument/2006/relationships/hyperlink" Target="http://dev.storyofstuff.org/wp-content/uploads/2011/10/annie_leonard_footnoted_script.pdf" TargetMode="External"/><Relationship Id="rId7" Type="http://schemas.openxmlformats.org/officeDocument/2006/relationships/hyperlink" Target="http://dev.storyofstuff.org/wp-content/uploads/2011/10/annie_leonard_footnoted_script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KrJUpSiCOoU" TargetMode="External"/><Relationship Id="rId4" Type="http://schemas.openxmlformats.org/officeDocument/2006/relationships/hyperlink" Target="https://youtu.be/D55PVhdMA8o" TargetMode="External"/><Relationship Id="rId5" Type="http://schemas.openxmlformats.org/officeDocument/2006/relationships/hyperlink" Target="https://youtu.be/D55PVhdMA8o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nepis.epa.gov/Exe/ZyPURL.cgi?Dockey=P1000L86.txt" TargetMode="External"/><Relationship Id="rId4" Type="http://schemas.openxmlformats.org/officeDocument/2006/relationships/hyperlink" Target="http://www.epa.gov/nrmrl/std/lca/resource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en.wikipedia.org/wiki/Packaging" TargetMode="External"/><Relationship Id="rId4" Type="http://schemas.openxmlformats.org/officeDocument/2006/relationships/hyperlink" Target="http://en.wikipedia.org/wiki/Reuse" TargetMode="External"/><Relationship Id="rId5" Type="http://schemas.openxmlformats.org/officeDocument/2006/relationships/hyperlink" Target="http://en.wikipedia.org/wiki/Remanufacturing" TargetMode="External"/><Relationship Id="rId6" Type="http://schemas.openxmlformats.org/officeDocument/2006/relationships/hyperlink" Target="http://en.wikipedia.org/wiki/Design_for_the_Environmen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youtu.be/OKyrB2Jn2Zs" TargetMode="External"/><Relationship Id="rId4" Type="http://schemas.openxmlformats.org/officeDocument/2006/relationships/hyperlink" Target="https://youtu.be/xw5IZ_v3mqI" TargetMode="External"/><Relationship Id="rId5" Type="http://schemas.openxmlformats.org/officeDocument/2006/relationships/hyperlink" Target="https://youtu.be/xw5IZ_v3mqI" TargetMode="External"/><Relationship Id="rId6" Type="http://schemas.openxmlformats.org/officeDocument/2006/relationships/hyperlink" Target="http://bcove.me/qeofcklv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youtube.com/watch?v=QMsF1P-_vWc&amp;t=5s" TargetMode="External"/><Relationship Id="rId4" Type="http://schemas.openxmlformats.org/officeDocument/2006/relationships/hyperlink" Target="https://www.youtube.com/watch?v=N-cWaRRLh3k" TargetMode="External"/><Relationship Id="rId9" Type="http://schemas.openxmlformats.org/officeDocument/2006/relationships/hyperlink" Target="https://www.youtube.com/watch?v=hDOHExtc7WY" TargetMode="External"/><Relationship Id="rId5" Type="http://schemas.openxmlformats.org/officeDocument/2006/relationships/hyperlink" Target="https://www.youtube.com/watch?v=zCRKvDyyHmI" TargetMode="External"/><Relationship Id="rId6" Type="http://schemas.openxmlformats.org/officeDocument/2006/relationships/hyperlink" Target="https://www.youtube.com/watch?v=Cd_isKtGaf8" TargetMode="External"/><Relationship Id="rId7" Type="http://schemas.openxmlformats.org/officeDocument/2006/relationships/hyperlink" Target="https://www.youtube.com/watch?v=_W7sWvqPji4" TargetMode="External"/><Relationship Id="rId8" Type="http://schemas.openxmlformats.org/officeDocument/2006/relationships/hyperlink" Target="https://www.youtube.com/watch?v=IPQ9x_Y2of4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youtube.com/watch?v=EOexAnEIGa4" TargetMode="External"/><Relationship Id="rId4" Type="http://schemas.openxmlformats.org/officeDocument/2006/relationships/hyperlink" Target="https://www.youtube.com/watch?v=JunG3yiPBfA" TargetMode="External"/><Relationship Id="rId5" Type="http://schemas.openxmlformats.org/officeDocument/2006/relationships/hyperlink" Target="https://www.youtube.com/watch?v=1yCYGOxnpSY" TargetMode="External"/><Relationship Id="rId6" Type="http://schemas.openxmlformats.org/officeDocument/2006/relationships/hyperlink" Target="https://www.youtube.com/watch?v=1yCYGOxnpSY" TargetMode="External"/><Relationship Id="rId7" Type="http://schemas.openxmlformats.org/officeDocument/2006/relationships/hyperlink" Target="http://www.roionline.org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www.footprintnetwork.org/ar/index.php/GFN/page/world_footprint/" TargetMode="External"/><Relationship Id="rId5" Type="http://schemas.openxmlformats.org/officeDocument/2006/relationships/hyperlink" Target="http://en.wikipedia.org/wiki/Ecological_footprin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type="ctrTitle"/>
          </p:nvPr>
        </p:nvSpPr>
        <p:spPr>
          <a:xfrm>
            <a:off x="228600" y="995252"/>
            <a:ext cx="6558900" cy="15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Sustainable Resource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"/>
          <p:cNvSpPr txBox="1"/>
          <p:nvPr>
            <p:ph idx="4294967295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bring about sustainability?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"/>
          <p:cNvSpPr/>
          <p:nvPr/>
        </p:nvSpPr>
        <p:spPr>
          <a:xfrm>
            <a:off x="3907100" y="235375"/>
            <a:ext cx="3718799" cy="1247400"/>
          </a:xfrm>
          <a:prstGeom prst="cloudCallout">
            <a:avLst>
              <a:gd fmla="val -11393" name="adj1"/>
              <a:gd fmla="val 109440" name="adj2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deforestation and plant trees</a:t>
            </a:r>
            <a:endParaRPr/>
          </a:p>
        </p:txBody>
      </p:sp>
      <p:sp>
        <p:nvSpPr>
          <p:cNvPr id="351" name="Google Shape;351;p63"/>
          <p:cNvSpPr/>
          <p:nvPr/>
        </p:nvSpPr>
        <p:spPr>
          <a:xfrm>
            <a:off x="0" y="2253925"/>
            <a:ext cx="2541899" cy="1247400"/>
          </a:xfrm>
          <a:prstGeom prst="cloudCallout">
            <a:avLst>
              <a:gd fmla="val 71762" name="adj1"/>
              <a:gd fmla="val 21206" name="adj2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Reduce, Recycle, Reuse</a:t>
            </a:r>
            <a:endParaRPr/>
          </a:p>
        </p:txBody>
      </p:sp>
      <p:sp>
        <p:nvSpPr>
          <p:cNvPr id="352" name="Google Shape;352;p63"/>
          <p:cNvSpPr/>
          <p:nvPr/>
        </p:nvSpPr>
        <p:spPr>
          <a:xfrm>
            <a:off x="6048925" y="1669925"/>
            <a:ext cx="2741099" cy="1247400"/>
          </a:xfrm>
          <a:prstGeom prst="cloudCallout">
            <a:avLst>
              <a:gd fmla="val -46136" name="adj1"/>
              <a:gd fmla="val 69909" name="adj2"/>
            </a:avLst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poverty and hunger</a:t>
            </a:r>
            <a:endParaRPr/>
          </a:p>
        </p:txBody>
      </p:sp>
      <p:sp>
        <p:nvSpPr>
          <p:cNvPr id="353" name="Google Shape;353;p63"/>
          <p:cNvSpPr/>
          <p:nvPr/>
        </p:nvSpPr>
        <p:spPr>
          <a:xfrm>
            <a:off x="6736800" y="4988025"/>
            <a:ext cx="2200800" cy="1247400"/>
          </a:xfrm>
          <a:prstGeom prst="cloudCallout">
            <a:avLst>
              <a:gd fmla="val -94090" name="adj1"/>
              <a:gd fmla="val -8288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corruption and crime</a:t>
            </a:r>
            <a:endParaRPr/>
          </a:p>
        </p:txBody>
      </p:sp>
      <p:sp>
        <p:nvSpPr>
          <p:cNvPr id="354" name="Google Shape;354;p63"/>
          <p:cNvSpPr/>
          <p:nvPr/>
        </p:nvSpPr>
        <p:spPr>
          <a:xfrm>
            <a:off x="353050" y="517800"/>
            <a:ext cx="3608100" cy="1539300"/>
          </a:xfrm>
          <a:prstGeom prst="cloudCallout">
            <a:avLst>
              <a:gd fmla="val 44914" name="adj1"/>
              <a:gd fmla="val 83793" name="adj2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fossil fuels with renewable energy and fuels</a:t>
            </a:r>
            <a:endParaRPr/>
          </a:p>
        </p:txBody>
      </p:sp>
      <p:sp>
        <p:nvSpPr>
          <p:cNvPr id="355" name="Google Shape;355;p63"/>
          <p:cNvSpPr/>
          <p:nvPr/>
        </p:nvSpPr>
        <p:spPr>
          <a:xfrm>
            <a:off x="1185650" y="5080975"/>
            <a:ext cx="2200800" cy="1247400"/>
          </a:xfrm>
          <a:prstGeom prst="cloudCallout">
            <a:avLst>
              <a:gd fmla="val 60288" name="adj1"/>
              <a:gd fmla="val -98822" name="adj2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Enforce pollution control</a:t>
            </a:r>
            <a:endParaRPr/>
          </a:p>
        </p:txBody>
      </p:sp>
      <p:sp>
        <p:nvSpPr>
          <p:cNvPr id="356" name="Google Shape;356;p63"/>
          <p:cNvSpPr/>
          <p:nvPr/>
        </p:nvSpPr>
        <p:spPr>
          <a:xfrm>
            <a:off x="6869175" y="3609350"/>
            <a:ext cx="2200800" cy="1247400"/>
          </a:xfrm>
          <a:prstGeom prst="cloudCallout">
            <a:avLst>
              <a:gd fmla="val -72833" name="adj1"/>
              <a:gd fmla="val -13867" name="adj2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Conserve water</a:t>
            </a:r>
            <a:endParaRPr/>
          </a:p>
        </p:txBody>
      </p:sp>
      <p:sp>
        <p:nvSpPr>
          <p:cNvPr id="357" name="Google Shape;357;p63"/>
          <p:cNvSpPr/>
          <p:nvPr/>
        </p:nvSpPr>
        <p:spPr>
          <a:xfrm>
            <a:off x="0" y="3679375"/>
            <a:ext cx="2973300" cy="1247400"/>
          </a:xfrm>
          <a:prstGeom prst="cloudCallout">
            <a:avLst>
              <a:gd fmla="val 59637" name="adj1"/>
              <a:gd fmla="val -32688" name="adj2"/>
            </a:avLst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 wildlife and habitats</a:t>
            </a:r>
            <a:endParaRPr/>
          </a:p>
        </p:txBody>
      </p:sp>
      <p:sp>
        <p:nvSpPr>
          <p:cNvPr id="358" name="Google Shape;358;p63"/>
          <p:cNvSpPr/>
          <p:nvPr/>
        </p:nvSpPr>
        <p:spPr>
          <a:xfrm>
            <a:off x="3408400" y="5267500"/>
            <a:ext cx="2913000" cy="1247400"/>
          </a:xfrm>
          <a:prstGeom prst="cloudCallout">
            <a:avLst>
              <a:gd fmla="val -157" name="adj1"/>
              <a:gd fmla="val -92076" name="adj2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government!</a:t>
            </a:r>
            <a:endParaRPr/>
          </a:p>
        </p:txBody>
      </p:sp>
      <p:sp>
        <p:nvSpPr>
          <p:cNvPr id="359" name="Google Shape;359;p63"/>
          <p:cNvSpPr/>
          <p:nvPr/>
        </p:nvSpPr>
        <p:spPr>
          <a:xfrm>
            <a:off x="2809837" y="2460125"/>
            <a:ext cx="3804600" cy="1939499"/>
          </a:xfrm>
          <a:prstGeom prst="ellipse">
            <a:avLst/>
          </a:prstGeom>
          <a:solidFill>
            <a:srgbClr val="00823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Ideas for Solving Unsustainability</a:t>
            </a:r>
            <a:endParaRPr/>
          </a:p>
        </p:txBody>
      </p:sp>
      <p:sp>
        <p:nvSpPr>
          <p:cNvPr id="360" name="Google Shape;360;p6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_of_UN_Sustainable_Development_Goals.png" id="366" name="Google Shape;3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700"/>
            <a:ext cx="9144000" cy="5826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4"/>
          <p:cNvSpPr txBox="1"/>
          <p:nvPr/>
        </p:nvSpPr>
        <p:spPr>
          <a:xfrm>
            <a:off x="4641700" y="6577150"/>
            <a:ext cx="300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https://en.wikipedia.org/wiki/Sustainable_Development_Goals</a:t>
            </a:r>
            <a:endParaRPr sz="800"/>
          </a:p>
        </p:txBody>
      </p:sp>
      <p:sp>
        <p:nvSpPr>
          <p:cNvPr id="368" name="Google Shape;368;p6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UN’s Sustainable Development Goals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idx="4294967295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ideas are alright.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if we all try to work on each one of them independently, it won’t lead to sustainability.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Because….</a:t>
            </a:r>
            <a:endParaRPr/>
          </a:p>
        </p:txBody>
      </p:sp>
      <p:sp>
        <p:nvSpPr>
          <p:cNvPr id="374" name="Google Shape;374;p6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Interrelations in Nature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Present Unsustainability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Sustainable Development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Inadequacy of a Fragmented Approach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Design for Sustainability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Integrated Resource Management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Requirements for Sustainability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Consumption, Sustainability and Well Being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Fundamental Necessity of Education for Sustainability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/>
          <p:nvPr/>
        </p:nvSpPr>
        <p:spPr>
          <a:xfrm>
            <a:off x="357158" y="1500174"/>
            <a:ext cx="8572528" cy="5357826"/>
          </a:xfrm>
          <a:prstGeom prst="ellipse">
            <a:avLst/>
          </a:prstGeom>
          <a:solidFill>
            <a:srgbClr val="92D050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7"/>
          <p:cNvSpPr txBox="1"/>
          <p:nvPr>
            <p:ph type="title"/>
          </p:nvPr>
        </p:nvSpPr>
        <p:spPr>
          <a:xfrm>
            <a:off x="67850" y="2133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Interactions in Socio-Environmental Problems</a:t>
            </a:r>
            <a:endParaRPr/>
          </a:p>
        </p:txBody>
      </p:sp>
      <p:sp>
        <p:nvSpPr>
          <p:cNvPr id="388" name="Google Shape;388;p67"/>
          <p:cNvSpPr/>
          <p:nvPr/>
        </p:nvSpPr>
        <p:spPr>
          <a:xfrm>
            <a:off x="1389850" y="3513150"/>
            <a:ext cx="6421199" cy="2894999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7"/>
          <p:cNvSpPr/>
          <p:nvPr/>
        </p:nvSpPr>
        <p:spPr>
          <a:xfrm>
            <a:off x="1254800" y="2749975"/>
            <a:ext cx="1800599" cy="1823999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Crisis</a:t>
            </a:r>
            <a:endParaRPr/>
          </a:p>
        </p:txBody>
      </p:sp>
      <p:sp>
        <p:nvSpPr>
          <p:cNvPr id="390" name="Google Shape;390;p67"/>
          <p:cNvSpPr/>
          <p:nvPr/>
        </p:nvSpPr>
        <p:spPr>
          <a:xfrm>
            <a:off x="3769400" y="2521375"/>
            <a:ext cx="1800599" cy="1823999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Crisis</a:t>
            </a:r>
            <a:endParaRPr/>
          </a:p>
        </p:txBody>
      </p:sp>
      <p:sp>
        <p:nvSpPr>
          <p:cNvPr id="391" name="Google Shape;391;p67"/>
          <p:cNvSpPr/>
          <p:nvPr/>
        </p:nvSpPr>
        <p:spPr>
          <a:xfrm>
            <a:off x="6055400" y="2749975"/>
            <a:ext cx="1800599" cy="1823999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Crisis</a:t>
            </a:r>
            <a:endParaRPr/>
          </a:p>
        </p:txBody>
      </p:sp>
      <p:sp>
        <p:nvSpPr>
          <p:cNvPr id="392" name="Google Shape;392;p67"/>
          <p:cNvSpPr txBox="1"/>
          <p:nvPr/>
        </p:nvSpPr>
        <p:spPr>
          <a:xfrm>
            <a:off x="1847625" y="5261025"/>
            <a:ext cx="1612799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Economy</a:t>
            </a:r>
            <a:endParaRPr/>
          </a:p>
        </p:txBody>
      </p:sp>
      <p:sp>
        <p:nvSpPr>
          <p:cNvPr id="393" name="Google Shape;393;p67"/>
          <p:cNvSpPr txBox="1"/>
          <p:nvPr/>
        </p:nvSpPr>
        <p:spPr>
          <a:xfrm>
            <a:off x="3794400" y="5261025"/>
            <a:ext cx="2087999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</a:t>
            </a:r>
            <a:endParaRPr/>
          </a:p>
        </p:txBody>
      </p:sp>
      <p:sp>
        <p:nvSpPr>
          <p:cNvPr id="394" name="Google Shape;394;p67"/>
          <p:cNvSpPr txBox="1"/>
          <p:nvPr/>
        </p:nvSpPr>
        <p:spPr>
          <a:xfrm>
            <a:off x="6156900" y="5261025"/>
            <a:ext cx="1494599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Culture</a:t>
            </a:r>
            <a:endParaRPr/>
          </a:p>
        </p:txBody>
      </p:sp>
      <p:sp>
        <p:nvSpPr>
          <p:cNvPr id="395" name="Google Shape;395;p67"/>
          <p:cNvSpPr txBox="1"/>
          <p:nvPr/>
        </p:nvSpPr>
        <p:spPr>
          <a:xfrm>
            <a:off x="3261000" y="5718225"/>
            <a:ext cx="3300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" sz="2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Human Society </a:t>
            </a:r>
            <a:endParaRPr/>
          </a:p>
        </p:txBody>
      </p:sp>
      <p:sp>
        <p:nvSpPr>
          <p:cNvPr id="396" name="Google Shape;396;p67"/>
          <p:cNvSpPr txBox="1"/>
          <p:nvPr/>
        </p:nvSpPr>
        <p:spPr>
          <a:xfrm>
            <a:off x="3489600" y="1984425"/>
            <a:ext cx="2699999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Font typeface="Arial"/>
              <a:buNone/>
            </a:pPr>
            <a:r>
              <a:rPr b="0" i="0" lang="en" sz="2800" u="sng" cap="none" strike="noStrike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Environment </a:t>
            </a:r>
            <a:endParaRPr/>
          </a:p>
        </p:txBody>
      </p:sp>
      <p:cxnSp>
        <p:nvCxnSpPr>
          <p:cNvPr id="397" name="Google Shape;397;p67"/>
          <p:cNvCxnSpPr>
            <a:stCxn id="389" idx="5"/>
            <a:endCxn id="390" idx="3"/>
          </p:cNvCxnSpPr>
          <p:nvPr/>
        </p:nvCxnSpPr>
        <p:spPr>
          <a:xfrm flipH="1" rot="10800000">
            <a:off x="2791707" y="4078256"/>
            <a:ext cx="124140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98" name="Google Shape;398;p67"/>
          <p:cNvCxnSpPr>
            <a:stCxn id="392" idx="0"/>
            <a:endCxn id="391" idx="3"/>
          </p:cNvCxnSpPr>
          <p:nvPr/>
        </p:nvCxnSpPr>
        <p:spPr>
          <a:xfrm flipH="1" rot="10800000">
            <a:off x="2654025" y="4306725"/>
            <a:ext cx="3665100" cy="95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99" name="Google Shape;399;p67"/>
          <p:cNvCxnSpPr>
            <a:stCxn id="394" idx="0"/>
            <a:endCxn id="390" idx="4"/>
          </p:cNvCxnSpPr>
          <p:nvPr/>
        </p:nvCxnSpPr>
        <p:spPr>
          <a:xfrm rot="10800000">
            <a:off x="4669800" y="4345425"/>
            <a:ext cx="2234400" cy="9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0" name="Google Shape;400;p67"/>
          <p:cNvCxnSpPr>
            <a:stCxn id="394" idx="0"/>
            <a:endCxn id="391" idx="4"/>
          </p:cNvCxnSpPr>
          <p:nvPr/>
        </p:nvCxnSpPr>
        <p:spPr>
          <a:xfrm flipH="1" rot="10800000">
            <a:off x="6904200" y="4574025"/>
            <a:ext cx="51600" cy="68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1" name="Google Shape;401;p67"/>
          <p:cNvCxnSpPr>
            <a:stCxn id="392" idx="0"/>
            <a:endCxn id="390" idx="4"/>
          </p:cNvCxnSpPr>
          <p:nvPr/>
        </p:nvCxnSpPr>
        <p:spPr>
          <a:xfrm flipH="1" rot="10800000">
            <a:off x="2654025" y="4345425"/>
            <a:ext cx="2015700" cy="9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2" name="Google Shape;402;p67"/>
          <p:cNvCxnSpPr>
            <a:stCxn id="392" idx="0"/>
            <a:endCxn id="389" idx="4"/>
          </p:cNvCxnSpPr>
          <p:nvPr/>
        </p:nvCxnSpPr>
        <p:spPr>
          <a:xfrm rot="10800000">
            <a:off x="2155125" y="4574025"/>
            <a:ext cx="498900" cy="68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3" name="Google Shape;403;p67"/>
          <p:cNvCxnSpPr>
            <a:endCxn id="391" idx="2"/>
          </p:cNvCxnSpPr>
          <p:nvPr/>
        </p:nvCxnSpPr>
        <p:spPr>
          <a:xfrm flipH="1" rot="10800000">
            <a:off x="5507600" y="3661975"/>
            <a:ext cx="547800" cy="2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4" name="Google Shape;404;p67"/>
          <p:cNvCxnSpPr>
            <a:endCxn id="391" idx="4"/>
          </p:cNvCxnSpPr>
          <p:nvPr/>
        </p:nvCxnSpPr>
        <p:spPr>
          <a:xfrm flipH="1" rot="10800000">
            <a:off x="4838299" y="4573974"/>
            <a:ext cx="2117400" cy="68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5" name="Google Shape;405;p67"/>
          <p:cNvCxnSpPr/>
          <p:nvPr/>
        </p:nvCxnSpPr>
        <p:spPr>
          <a:xfrm rot="10800000">
            <a:off x="4694812" y="4311824"/>
            <a:ext cx="168600" cy="9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6" name="Google Shape;406;p67"/>
          <p:cNvCxnSpPr>
            <a:stCxn id="394" idx="0"/>
            <a:endCxn id="390" idx="5"/>
          </p:cNvCxnSpPr>
          <p:nvPr/>
        </p:nvCxnSpPr>
        <p:spPr>
          <a:xfrm rot="10800000">
            <a:off x="5306400" y="4078125"/>
            <a:ext cx="1597800" cy="118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7" name="Google Shape;407;p67"/>
          <p:cNvCxnSpPr>
            <a:stCxn id="392" idx="3"/>
            <a:endCxn id="393" idx="1"/>
          </p:cNvCxnSpPr>
          <p:nvPr/>
        </p:nvCxnSpPr>
        <p:spPr>
          <a:xfrm>
            <a:off x="3460424" y="5472825"/>
            <a:ext cx="33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08" name="Google Shape;408;p67"/>
          <p:cNvCxnSpPr>
            <a:stCxn id="389" idx="4"/>
            <a:endCxn id="393" idx="0"/>
          </p:cNvCxnSpPr>
          <p:nvPr/>
        </p:nvCxnSpPr>
        <p:spPr>
          <a:xfrm>
            <a:off x="2155099" y="4573974"/>
            <a:ext cx="2683200" cy="68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09" name="Google Shape;409;p6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67"/>
          <p:cNvCxnSpPr/>
          <p:nvPr/>
        </p:nvCxnSpPr>
        <p:spPr>
          <a:xfrm flipH="1" rot="10800000">
            <a:off x="3143240" y="3571876"/>
            <a:ext cx="547800" cy="2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411" name="Google Shape;411;p67"/>
          <p:cNvCxnSpPr/>
          <p:nvPr/>
        </p:nvCxnSpPr>
        <p:spPr>
          <a:xfrm>
            <a:off x="5822624" y="5549025"/>
            <a:ext cx="33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Achieving Sustainable Development</a:t>
            </a:r>
            <a:endParaRPr/>
          </a:p>
        </p:txBody>
      </p:sp>
      <p:sp>
        <p:nvSpPr>
          <p:cNvPr id="417" name="Google Shape;417;p68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Then how to achieve sustainability?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Let’s begin by trying to see some of the ways by which sustainability can never be achieved...</a:t>
            </a:r>
            <a:endParaRPr/>
          </a:p>
        </p:txBody>
      </p:sp>
      <p:sp>
        <p:nvSpPr>
          <p:cNvPr id="418" name="Google Shape;418;p6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What is not sustainable</a:t>
            </a:r>
            <a:endParaRPr/>
          </a:p>
        </p:txBody>
      </p:sp>
      <p:sp>
        <p:nvSpPr>
          <p:cNvPr id="424" name="Google Shape;424;p69"/>
          <p:cNvSpPr txBox="1"/>
          <p:nvPr>
            <p:ph idx="1" type="body"/>
          </p:nvPr>
        </p:nvSpPr>
        <p:spPr>
          <a:xfrm>
            <a:off x="138650" y="884150"/>
            <a:ext cx="8781300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Sustainability “greenwash”: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 company or organization claiming to be “green” through advertising and marketing instead of actually implementing business practices that significantly minimize environmental impact. </a:t>
            </a:r>
            <a:r>
              <a:rPr b="0" baseline="3000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[ref]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e.g. A petrochemical company adopts a few efficiency measures, changes the color of its logo to green, launches a worldwide ad campaign announcing themselves as a “sustainable company.”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Mere compliance with regulations: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Meeting pollution control board norms.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e.g. a coal-fired power plant can never become sustainable even if it meets emission norms.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0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What is not sustainable</a:t>
            </a:r>
            <a:endParaRPr b="1" i="0" sz="3600" u="none" cap="none" strike="noStrik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0"/>
          <p:cNvSpPr txBox="1"/>
          <p:nvPr>
            <p:ph idx="1" type="body"/>
          </p:nvPr>
        </p:nvSpPr>
        <p:spPr>
          <a:xfrm>
            <a:off x="278561" y="1143000"/>
            <a:ext cx="8602799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Superficial solutions will not be enough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merely tuning up your car engine does not solve the air pollution problem.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merely avoiding plastic bags does not solve the waste problem.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each person takes one small step, humanity as a whole will take only one small step.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Mad race for economic growth (GDP)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Uncontrolled economic growth is led by consumerism and fuelled by resource extraction.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leads to resource depletion and pollution/waste.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not ensure social peace (high inequalities).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exhaust resources before the poorest get enough to eat!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What is not sustainable</a:t>
            </a:r>
            <a:endParaRPr/>
          </a:p>
        </p:txBody>
      </p:sp>
      <p:sp>
        <p:nvSpPr>
          <p:cNvPr id="438" name="Google Shape;438;p71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Solving one problem at a time </a:t>
            </a: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might be impossible.</a:t>
            </a:r>
            <a:r>
              <a:rPr b="0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E.g. Trying to separately solve the food crisis and overpopulation as independent problems.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problems are highly complex and are related.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Courier New"/>
              <a:buChar char="o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Solving one without solving the other is impossible.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Fragmented efforts towards sustainability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Different govt. agencies, NGOs, businesses, industries and individuals, each pursuing their own sustainability goals.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 comprehensive, integrated approach is needed.</a:t>
            </a:r>
            <a:endParaRPr/>
          </a:p>
        </p:txBody>
      </p:sp>
      <p:sp>
        <p:nvSpPr>
          <p:cNvPr id="439" name="Google Shape;439;p7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title"/>
          </p:nvPr>
        </p:nvSpPr>
        <p:spPr>
          <a:xfrm>
            <a:off x="457200" y="460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6" name="Google Shape;286;p54"/>
          <p:cNvSpPr txBox="1"/>
          <p:nvPr>
            <p:ph idx="1" type="body"/>
          </p:nvPr>
        </p:nvSpPr>
        <p:spPr>
          <a:xfrm>
            <a:off x="457200" y="109052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000000"/>
                </a:solidFill>
              </a:rPr>
              <a:t>Motivation </a:t>
            </a:r>
            <a:endParaRPr sz="24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Conventional Approach</a:t>
            </a:r>
            <a:endParaRPr sz="2400"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Systems Approach: Principles for Optimizing the Waste Management Method</a:t>
            </a:r>
            <a:endParaRPr sz="2400"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Example: Simple vs. Complex Systems</a:t>
            </a:r>
            <a:endParaRPr sz="2400"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Amplify Benefits</a:t>
            </a:r>
            <a:endParaRPr sz="2400"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Waste Disposal Priorities</a:t>
            </a:r>
            <a:endParaRPr sz="2400">
              <a:solidFill>
                <a:srgbClr val="99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Plastic Waste</a:t>
            </a:r>
            <a:endParaRPr sz="2000">
              <a:solidFill>
                <a:srgbClr val="99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Dry Biomass</a:t>
            </a:r>
            <a:endParaRPr sz="2000">
              <a:solidFill>
                <a:srgbClr val="99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Human Waste</a:t>
            </a:r>
            <a:endParaRPr sz="2000">
              <a:solidFill>
                <a:srgbClr val="99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Animal Waste</a:t>
            </a:r>
            <a:endParaRPr sz="2000">
              <a:solidFill>
                <a:srgbClr val="99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○"/>
            </a:pPr>
            <a:r>
              <a:rPr lang="en" sz="2000">
                <a:solidFill>
                  <a:srgbClr val="999999"/>
                </a:solidFill>
              </a:rPr>
              <a:t>Organic Waste</a:t>
            </a:r>
            <a:endParaRPr sz="2000"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2400">
                <a:solidFill>
                  <a:srgbClr val="999999"/>
                </a:solidFill>
              </a:rPr>
              <a:t>Towards a Sustainable Home</a:t>
            </a:r>
            <a:endParaRPr sz="2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2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Understanding Unsustainability</a:t>
            </a:r>
            <a:endParaRPr/>
          </a:p>
        </p:txBody>
      </p:sp>
      <p:sp>
        <p:nvSpPr>
          <p:cNvPr id="446" name="Google Shape;446;p72"/>
          <p:cNvSpPr txBox="1"/>
          <p:nvPr>
            <p:ph idx="1" type="body"/>
          </p:nvPr>
        </p:nvSpPr>
        <p:spPr>
          <a:xfrm>
            <a:off x="278561" y="1143000"/>
            <a:ext cx="8602799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 it possible that unsustainability is a </a:t>
            </a:r>
            <a:r>
              <a:rPr b="1" i="0" lang="en" sz="24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systemic</a:t>
            </a:r>
            <a:r>
              <a:rPr b="1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problem, since it affects all human activities?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that case, environmental and social problems can be viewed as mere symptoms of a much </a:t>
            </a:r>
            <a:r>
              <a:rPr b="0" i="1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deeper problem (root cause)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discuss this perspective towards the end of this </a:t>
            </a:r>
            <a:r>
              <a:rPr lang="en">
                <a:solidFill>
                  <a:srgbClr val="000000"/>
                </a:solidFill>
              </a:rPr>
              <a:t>topic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3"/>
          <p:cNvSpPr txBox="1"/>
          <p:nvPr>
            <p:ph type="title"/>
          </p:nvPr>
        </p:nvSpPr>
        <p:spPr>
          <a:xfrm>
            <a:off x="67850" y="2133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Understanding Sustainability:  Analogy of An Orchestra</a:t>
            </a:r>
            <a:endParaRPr/>
          </a:p>
        </p:txBody>
      </p:sp>
      <p:sp>
        <p:nvSpPr>
          <p:cNvPr id="452" name="Google Shape;452;p73"/>
          <p:cNvSpPr txBox="1"/>
          <p:nvPr>
            <p:ph idx="1" type="body"/>
          </p:nvPr>
        </p:nvSpPr>
        <p:spPr>
          <a:xfrm>
            <a:off x="-142908" y="985200"/>
            <a:ext cx="9286908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Several artists with different instruments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What is not an orchestra: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Merely pretending to play the instrument. </a:t>
            </a:r>
            <a:r>
              <a:rPr b="0" i="1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(is like greenwash)</a:t>
            </a:r>
            <a:endParaRPr b="0" i="1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Merely playing the prescribed notes. </a:t>
            </a:r>
            <a:r>
              <a:rPr b="0" i="1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(is like mere compliance with regulations)</a:t>
            </a:r>
            <a:endParaRPr b="0" i="1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Creating as much noise as possible </a:t>
            </a:r>
            <a:r>
              <a:rPr b="0" i="1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(is like increasing GDP).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Each musician </a:t>
            </a:r>
            <a:r>
              <a:rPr b="0" i="0" lang="en" sz="2400" u="sng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independently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playing his/her best. </a:t>
            </a:r>
            <a:r>
              <a:rPr b="0" i="1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(is like trying to solve one problem independently of others)</a:t>
            </a:r>
            <a:endParaRPr b="0" i="1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What is necessary for a successful orchestra: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Agreement to play one common composition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A commonly agreed-upon plan that includes the role and timing 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of each musician.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Each m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usician following the plan with mutual coordination.</a:t>
            </a:r>
            <a:endParaRPr/>
          </a:p>
        </p:txBody>
      </p:sp>
      <p:sp>
        <p:nvSpPr>
          <p:cNvPr id="453" name="Google Shape;453;p7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Consensus and Understanding About SD</a:t>
            </a:r>
            <a:endParaRPr/>
          </a:p>
        </p:txBody>
      </p:sp>
      <p:sp>
        <p:nvSpPr>
          <p:cNvPr id="459" name="Google Shape;459;p74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 countries and corporations agree upon the urgent need for sustainable development?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As of now, not adequately.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Most agree in principle, but differ in approach and level of commitment.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 thinkers, researchers, experts have an adequate understanding about sustainability and the practical steps?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There is some understanding of what will not lead to sustainability.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And the understanding of what exactly will lead to it, is still evolving.</a:t>
            </a:r>
            <a:endParaRPr b="0" i="0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More thought and mutual discussions are necessary. 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But there have already been interesting developments...</a:t>
            </a:r>
            <a:endParaRPr/>
          </a:p>
        </p:txBody>
      </p:sp>
      <p:sp>
        <p:nvSpPr>
          <p:cNvPr id="460" name="Google Shape;460;p7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Consensus and Understanding About SD</a:t>
            </a:r>
            <a:endParaRPr/>
          </a:p>
        </p:txBody>
      </p:sp>
      <p:sp>
        <p:nvSpPr>
          <p:cNvPr id="466" name="Google Shape;466;p75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Will the rest follow those who understand?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We’ll have to see for ourselves!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But individual industries, groups of industries, countries and groups of countries are taking the lead.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Some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are even setting the standards.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Convergence of efforts is required: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As our understanding evolves…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As methodologies and approaches evolve…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Policies must follow suit.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Industries and consumers must rapidly adopt the new developments.</a:t>
            </a:r>
            <a:endParaRPr b="0" i="0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FF"/>
                </a:solidFill>
              </a:rPr>
              <a:t>One thing is certain:</a:t>
            </a:r>
            <a:endParaRPr b="1" sz="2400">
              <a:solidFill>
                <a:srgbClr val="99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74E13"/>
                </a:solidFill>
              </a:rPr>
              <a:t>If we want significant progress towards sustainability, we must be prepared to make significant changes to our way of living and doing things.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467" name="Google Shape;467;p7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6"/>
          <p:cNvSpPr txBox="1"/>
          <p:nvPr>
            <p:ph idx="4294967295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new understanding that </a:t>
            </a:r>
            <a:r>
              <a:rPr lang="en" sz="2400"/>
              <a:t>we have gained about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sustainability and about how to achieve it?</a:t>
            </a:r>
            <a:endParaRPr/>
          </a:p>
        </p:txBody>
      </p:sp>
      <p:sp>
        <p:nvSpPr>
          <p:cNvPr id="473" name="Google Shape;473;p7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7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479" name="Google Shape;479;p77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Interrelations in Nature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Present Unsustainability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Sustainable Development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Inadequacy of a Fragmented Approach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Design for Sustainability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Integrated Resource Management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Requirements for Sustainability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Consumption, Sustainability and Well Being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Fundamental Necessity of Education for Sustainability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7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8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Sustainability Must Be Designed</a:t>
            </a:r>
            <a:endParaRPr/>
          </a:p>
        </p:txBody>
      </p:sp>
      <p:sp>
        <p:nvSpPr>
          <p:cNvPr id="486" name="Google Shape;486;p78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Sustainability is possible only after deliberate design both at the system level and the component or process level.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Sustainability cannot be the product of disconnected or fragmented solutions in an environment that is skewed by technology, markets and policies.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E.g. Making biofuels from corn/sugarcane </a:t>
            </a:r>
            <a:r>
              <a:rPr lang="en"/>
              <a:t>and using </a:t>
            </a: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for transportation</a:t>
            </a:r>
            <a:r>
              <a:rPr lang="en"/>
              <a:t> seems like a good idea</a:t>
            </a: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lang="en"/>
              <a:t>This is 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because of various skewing factors such as subsidies, market prices, and policies. </a:t>
            </a:r>
            <a:endParaRPr b="0" i="0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Actually, it can worsen the food crisis and can be unsustainable. </a:t>
            </a:r>
            <a:endParaRPr b="0" i="0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9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Need for Systems Thinking</a:t>
            </a:r>
            <a:endParaRPr/>
          </a:p>
        </p:txBody>
      </p:sp>
      <p:sp>
        <p:nvSpPr>
          <p:cNvPr id="493" name="Google Shape;493;p79"/>
          <p:cNvSpPr txBox="1"/>
          <p:nvPr>
            <p:ph idx="1" type="body"/>
          </p:nvPr>
        </p:nvSpPr>
        <p:spPr>
          <a:xfrm>
            <a:off x="-71470" y="985200"/>
            <a:ext cx="9009800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Systems thinking is necessary for solving interconnected problems.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The WHOLE is more than just the sum of the individual PARTS.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b="0" i="0" lang="en" sz="22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E.g. Putting together all the parts of a car in any random order does not make a functional car.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b="0" i="0" lang="en" sz="22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Each part is related to other parts in a specific way and contributes to the functioning of the whole.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b="0" i="0" lang="en" sz="22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Design is necessary both at the component level and the system level. </a:t>
            </a:r>
            <a:r>
              <a:rPr b="0" i="0" lang="en" sz="22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(e.g. each part must be properly designed and the entire car must also be properly designed.)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b="0" i="0" lang="en" sz="22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Diagnosing and correcting malfunctions in complex and interrelated problems requires systems thinking. 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b="0" i="0" lang="en" sz="22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Watch this video </a:t>
            </a:r>
            <a:r>
              <a:rPr b="1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Systems thinking: an introduction</a:t>
            </a:r>
            <a:r>
              <a:rPr b="0" i="0" lang="en" sz="22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(3.31 min)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Char char="o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Systems thinking: a cautionary tale (cats in Borneo)</a:t>
            </a:r>
            <a:r>
              <a:rPr b="0" i="0" lang="en" sz="22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(3.08 min) 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0"/>
          <p:cNvSpPr txBox="1"/>
          <p:nvPr>
            <p:ph idx="4294967295" type="body"/>
          </p:nvPr>
        </p:nvSpPr>
        <p:spPr>
          <a:xfrm>
            <a:off x="236850" y="1600200"/>
            <a:ext cx="87011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 apply systems thinking for solving unsustainability, let’s begin with the management of natural resources.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There is something seriously wrong with the way we presently use resources...</a:t>
            </a:r>
            <a:endParaRPr/>
          </a:p>
        </p:txBody>
      </p:sp>
      <p:sp>
        <p:nvSpPr>
          <p:cNvPr id="500" name="Google Shape;500;p8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1175" y="3235900"/>
            <a:ext cx="3413049" cy="34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1"/>
          <p:cNvSpPr txBox="1"/>
          <p:nvPr/>
        </p:nvSpPr>
        <p:spPr>
          <a:xfrm>
            <a:off x="601200" y="4398750"/>
            <a:ext cx="4503899" cy="2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Waste of one process is used as a resource for another process.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Net extraction of new resources is minimized.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375" y="1031200"/>
            <a:ext cx="7968949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81"/>
          <p:cNvSpPr txBox="1"/>
          <p:nvPr/>
        </p:nvSpPr>
        <p:spPr>
          <a:xfrm>
            <a:off x="801600" y="958250"/>
            <a:ext cx="1976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1" i="0" lang="e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Resource Depletion</a:t>
            </a:r>
            <a:endParaRPr/>
          </a:p>
        </p:txBody>
      </p:sp>
      <p:sp>
        <p:nvSpPr>
          <p:cNvPr id="509" name="Google Shape;509;p81"/>
          <p:cNvSpPr txBox="1"/>
          <p:nvPr/>
        </p:nvSpPr>
        <p:spPr>
          <a:xfrm>
            <a:off x="6903568" y="974425"/>
            <a:ext cx="1976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1" i="0" lang="e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Waste Accumulation</a:t>
            </a:r>
            <a:endParaRPr/>
          </a:p>
        </p:txBody>
      </p:sp>
      <p:sp>
        <p:nvSpPr>
          <p:cNvPr id="510" name="Google Shape;510;p81"/>
          <p:cNvSpPr txBox="1"/>
          <p:nvPr/>
        </p:nvSpPr>
        <p:spPr>
          <a:xfrm>
            <a:off x="228600" y="-152400"/>
            <a:ext cx="8746200" cy="103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Open Loop System (Unsustainable) </a:t>
            </a:r>
            <a:endParaRPr/>
          </a:p>
        </p:txBody>
      </p:sp>
      <p:sp>
        <p:nvSpPr>
          <p:cNvPr id="511" name="Google Shape;511;p81"/>
          <p:cNvSpPr txBox="1"/>
          <p:nvPr/>
        </p:nvSpPr>
        <p:spPr>
          <a:xfrm>
            <a:off x="144125" y="3269775"/>
            <a:ext cx="6637799" cy="103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we need is a...</a:t>
            </a:r>
            <a:r>
              <a:rPr b="1" i="0" lang="en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Loop System (Sustainable) </a:t>
            </a:r>
            <a:endParaRPr/>
          </a:p>
        </p:txBody>
      </p:sp>
      <p:sp>
        <p:nvSpPr>
          <p:cNvPr id="512" name="Google Shape;512;p81"/>
          <p:cNvSpPr txBox="1"/>
          <p:nvPr/>
        </p:nvSpPr>
        <p:spPr>
          <a:xfrm>
            <a:off x="3762650" y="600900"/>
            <a:ext cx="1976400" cy="35729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Linear System</a:t>
            </a:r>
            <a:endParaRPr/>
          </a:p>
        </p:txBody>
      </p:sp>
      <p:sp>
        <p:nvSpPr>
          <p:cNvPr id="513" name="Google Shape;513;p81"/>
          <p:cNvSpPr/>
          <p:nvPr/>
        </p:nvSpPr>
        <p:spPr>
          <a:xfrm>
            <a:off x="6858125" y="4488775"/>
            <a:ext cx="1156199" cy="1171799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Cyclic System</a:t>
            </a:r>
            <a:endParaRPr/>
          </a:p>
        </p:txBody>
      </p:sp>
      <p:cxnSp>
        <p:nvCxnSpPr>
          <p:cNvPr id="514" name="Google Shape;514;p81"/>
          <p:cNvCxnSpPr/>
          <p:nvPr/>
        </p:nvCxnSpPr>
        <p:spPr>
          <a:xfrm>
            <a:off x="67050" y="3036300"/>
            <a:ext cx="8993999" cy="19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81"/>
          <p:cNvSpPr txBox="1"/>
          <p:nvPr/>
        </p:nvSpPr>
        <p:spPr>
          <a:xfrm>
            <a:off x="457200" y="2718900"/>
            <a:ext cx="72300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 the video: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The Story of Stuff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(21min) or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read transcript</a:t>
            </a:r>
            <a:endParaRPr b="0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</p:txBody>
      </p:sp>
      <p:sp>
        <p:nvSpPr>
          <p:cNvPr id="516" name="Google Shape;516;p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>
            <p:ph type="title"/>
          </p:nvPr>
        </p:nvSpPr>
        <p:spPr>
          <a:xfrm>
            <a:off x="220250" y="122250"/>
            <a:ext cx="8618999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05B1"/>
              </a:buClr>
              <a:buFont typeface="Times New Roman"/>
              <a:buNone/>
            </a:pPr>
            <a:r>
              <a:rPr b="1" i="0" lang="en" sz="3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Renewable and Nonrenewable Resources</a:t>
            </a:r>
            <a:endParaRPr/>
          </a:p>
        </p:txBody>
      </p:sp>
      <p:sp>
        <p:nvSpPr>
          <p:cNvPr id="293" name="Google Shape;293;p55"/>
          <p:cNvSpPr txBox="1"/>
          <p:nvPr>
            <p:ph idx="1" type="body"/>
          </p:nvPr>
        </p:nvSpPr>
        <p:spPr>
          <a:xfrm>
            <a:off x="46500" y="985200"/>
            <a:ext cx="9043800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Arial"/>
              <a:buChar char="●"/>
            </a:pPr>
            <a:r>
              <a:rPr b="1" i="0" lang="en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Perpetual/Continuous</a:t>
            </a:r>
            <a:r>
              <a:rPr b="0" i="0" lang="en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resources are those that remain available in the same measure for an indefinitely long time e.g. Solar, Wind, Geothermal, Wave power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Arial"/>
              <a:buChar char="●"/>
            </a:pPr>
            <a:r>
              <a:rPr b="1" i="0" lang="en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Renewable resources </a:t>
            </a:r>
            <a:r>
              <a:rPr b="0" i="0" lang="en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can be replenished over fairly short spans of time, such as months, years or decades. E.g. Biomass energy, biofuels, Hydroelectric power generation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Nonrenewable resources </a:t>
            </a:r>
            <a:r>
              <a:rPr b="0" i="0" lang="en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take millions of years to form and accumulate, e.g. All fossil fuels like coal, oil, natural gas; uranium, thorium (nuclear fuel)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2"/>
          <p:cNvSpPr txBox="1"/>
          <p:nvPr>
            <p:ph type="title"/>
          </p:nvPr>
        </p:nvSpPr>
        <p:spPr>
          <a:xfrm>
            <a:off x="67850" y="60950"/>
            <a:ext cx="8922900" cy="8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2"/>
          <p:cNvSpPr txBox="1"/>
          <p:nvPr>
            <p:ph idx="1" type="body"/>
          </p:nvPr>
        </p:nvSpPr>
        <p:spPr>
          <a:xfrm>
            <a:off x="134200" y="985200"/>
            <a:ext cx="8781300" cy="5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sustainable development demands circular (cyclical) resource use at a global level.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convert our present linear resource use system to a circular one?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understand this through the example of our home...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73809" cy="699498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3"/>
          <p:cNvSpPr/>
          <p:nvPr/>
        </p:nvSpPr>
        <p:spPr>
          <a:xfrm>
            <a:off x="0" y="33525"/>
            <a:ext cx="1350525" cy="6790950"/>
          </a:xfrm>
          <a:prstGeom prst="flowChartProcess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83"/>
          <p:cNvSpPr txBox="1"/>
          <p:nvPr/>
        </p:nvSpPr>
        <p:spPr>
          <a:xfrm>
            <a:off x="-76200" y="95775"/>
            <a:ext cx="1605000" cy="48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2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Inputs (resources</a:t>
            </a:r>
            <a:r>
              <a:rPr b="1" i="0" lang="en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3"/>
          <p:cNvSpPr/>
          <p:nvPr/>
        </p:nvSpPr>
        <p:spPr>
          <a:xfrm>
            <a:off x="6096000" y="-18100"/>
            <a:ext cx="2951743" cy="6994975"/>
          </a:xfrm>
          <a:prstGeom prst="flowChartProcess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3"/>
          <p:cNvSpPr txBox="1"/>
          <p:nvPr/>
        </p:nvSpPr>
        <p:spPr>
          <a:xfrm>
            <a:off x="6096000" y="46020"/>
            <a:ext cx="3077700" cy="50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 (waste)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3"/>
          <p:cNvSpPr/>
          <p:nvPr/>
        </p:nvSpPr>
        <p:spPr>
          <a:xfrm>
            <a:off x="2161975" y="273250"/>
            <a:ext cx="3589200" cy="1098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Flow of Materials</a:t>
            </a:r>
            <a:endParaRPr/>
          </a:p>
        </p:txBody>
      </p:sp>
      <p:sp>
        <p:nvSpPr>
          <p:cNvPr id="533" name="Google Shape;533;p8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7179" cy="685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74" y="5600"/>
            <a:ext cx="9016173" cy="67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8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6"/>
          <p:cNvSpPr txBox="1"/>
          <p:nvPr>
            <p:ph idx="4294967295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principle can be extended to industries…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0" name="Google Shape;550;p8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7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Change in Approach of Industries</a:t>
            </a:r>
            <a:endParaRPr/>
          </a:p>
        </p:txBody>
      </p:sp>
      <p:sp>
        <p:nvSpPr>
          <p:cNvPr id="556" name="Google Shape;556;p87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Old approach: Compliance with environmental regulations.</a:t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New Approach: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Comprehensive pollution prevention strategies &amp; environmental management systems.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Life Cycle Analysis (LCA): “cradle-to-grave” approach for assessing cumulative environmental impacts from raw material acquisition to waste disposal.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Design for the Environment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Industrial Ecology</a:t>
            </a:r>
            <a:r>
              <a:rPr lang="en"/>
              <a:t> Industrial 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Symbiosis</a:t>
            </a:r>
            <a:endParaRPr/>
          </a:p>
        </p:txBody>
      </p:sp>
      <p:sp>
        <p:nvSpPr>
          <p:cNvPr id="557" name="Google Shape;557;p8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8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Product Life Cycle Assessment</a:t>
            </a:r>
            <a:endParaRPr/>
          </a:p>
        </p:txBody>
      </p:sp>
      <p:sp>
        <p:nvSpPr>
          <p:cNvPr id="563" name="Google Shape;563;p88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Watch Videos</a:t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Life Cycle Assessment</a:t>
            </a: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(4.56 min)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1" lang="en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Life Cycle Assessment in 6 minutes </a:t>
            </a:r>
            <a:r>
              <a:rPr b="0" i="0" lang="en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Crash Course series - 2011</a:t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8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9"/>
          <p:cNvSpPr/>
          <p:nvPr/>
        </p:nvSpPr>
        <p:spPr>
          <a:xfrm>
            <a:off x="1871500" y="1572875"/>
            <a:ext cx="4899899" cy="5209800"/>
          </a:xfrm>
          <a:prstGeom prst="flowChartAlternateProcess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Life Cycle Analysis</a:t>
            </a:r>
            <a:endParaRPr/>
          </a:p>
        </p:txBody>
      </p:sp>
      <p:sp>
        <p:nvSpPr>
          <p:cNvPr id="571" name="Google Shape;571;p89"/>
          <p:cNvSpPr/>
          <p:nvPr/>
        </p:nvSpPr>
        <p:spPr>
          <a:xfrm>
            <a:off x="2298250" y="1817775"/>
            <a:ext cx="4114500" cy="53069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Materials Acquisition</a:t>
            </a:r>
            <a:endParaRPr/>
          </a:p>
        </p:txBody>
      </p:sp>
      <p:sp>
        <p:nvSpPr>
          <p:cNvPr id="572" name="Google Shape;572;p89"/>
          <p:cNvSpPr/>
          <p:nvPr/>
        </p:nvSpPr>
        <p:spPr>
          <a:xfrm>
            <a:off x="2298250" y="2805675"/>
            <a:ext cx="4114500" cy="5306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/>
          </a:p>
        </p:txBody>
      </p:sp>
      <p:sp>
        <p:nvSpPr>
          <p:cNvPr id="573" name="Google Shape;573;p89"/>
          <p:cNvSpPr/>
          <p:nvPr/>
        </p:nvSpPr>
        <p:spPr>
          <a:xfrm>
            <a:off x="2298250" y="3815400"/>
            <a:ext cx="4114500" cy="530699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Transporation</a:t>
            </a:r>
            <a:endParaRPr/>
          </a:p>
        </p:txBody>
      </p:sp>
      <p:sp>
        <p:nvSpPr>
          <p:cNvPr id="574" name="Google Shape;574;p89"/>
          <p:cNvSpPr/>
          <p:nvPr/>
        </p:nvSpPr>
        <p:spPr>
          <a:xfrm>
            <a:off x="2298250" y="4860325"/>
            <a:ext cx="4114500" cy="530699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Use/Reuse/Maintenance</a:t>
            </a:r>
            <a:endParaRPr/>
          </a:p>
        </p:txBody>
      </p:sp>
      <p:sp>
        <p:nvSpPr>
          <p:cNvPr id="575" name="Google Shape;575;p89"/>
          <p:cNvSpPr/>
          <p:nvPr/>
        </p:nvSpPr>
        <p:spPr>
          <a:xfrm>
            <a:off x="2298250" y="5856375"/>
            <a:ext cx="4114500" cy="530699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Disposal/Recycle</a:t>
            </a:r>
            <a:endParaRPr/>
          </a:p>
        </p:txBody>
      </p:sp>
      <p:sp>
        <p:nvSpPr>
          <p:cNvPr id="576" name="Google Shape;576;p89"/>
          <p:cNvSpPr txBox="1"/>
          <p:nvPr/>
        </p:nvSpPr>
        <p:spPr>
          <a:xfrm>
            <a:off x="7157675" y="15821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Atmospheric Emissions</a:t>
            </a:r>
            <a:endParaRPr/>
          </a:p>
        </p:txBody>
      </p:sp>
      <p:sp>
        <p:nvSpPr>
          <p:cNvPr id="577" name="Google Shape;577;p89"/>
          <p:cNvSpPr txBox="1"/>
          <p:nvPr/>
        </p:nvSpPr>
        <p:spPr>
          <a:xfrm>
            <a:off x="7157675" y="27251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Liquid effluents</a:t>
            </a:r>
            <a:endParaRPr/>
          </a:p>
        </p:txBody>
      </p:sp>
      <p:sp>
        <p:nvSpPr>
          <p:cNvPr id="578" name="Google Shape;578;p89"/>
          <p:cNvSpPr txBox="1"/>
          <p:nvPr/>
        </p:nvSpPr>
        <p:spPr>
          <a:xfrm>
            <a:off x="7157675" y="34109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Solid Wastes</a:t>
            </a:r>
            <a:endParaRPr/>
          </a:p>
        </p:txBody>
      </p:sp>
      <p:sp>
        <p:nvSpPr>
          <p:cNvPr id="579" name="Google Shape;579;p89"/>
          <p:cNvSpPr txBox="1"/>
          <p:nvPr/>
        </p:nvSpPr>
        <p:spPr>
          <a:xfrm>
            <a:off x="7251725" y="4099050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Co-Products</a:t>
            </a:r>
            <a:endParaRPr/>
          </a:p>
        </p:txBody>
      </p:sp>
      <p:sp>
        <p:nvSpPr>
          <p:cNvPr id="580" name="Google Shape;580;p89"/>
          <p:cNvSpPr txBox="1"/>
          <p:nvPr/>
        </p:nvSpPr>
        <p:spPr>
          <a:xfrm>
            <a:off x="7251725" y="4937250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 Releases</a:t>
            </a:r>
            <a:endParaRPr/>
          </a:p>
        </p:txBody>
      </p:sp>
      <p:sp>
        <p:nvSpPr>
          <p:cNvPr id="581" name="Google Shape;581;p89"/>
          <p:cNvSpPr txBox="1"/>
          <p:nvPr/>
        </p:nvSpPr>
        <p:spPr>
          <a:xfrm>
            <a:off x="147275" y="35633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</p:txBody>
      </p:sp>
      <p:sp>
        <p:nvSpPr>
          <p:cNvPr id="582" name="Google Shape;582;p89"/>
          <p:cNvSpPr txBox="1"/>
          <p:nvPr/>
        </p:nvSpPr>
        <p:spPr>
          <a:xfrm>
            <a:off x="147275" y="2420325"/>
            <a:ext cx="1715399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Raw Materials</a:t>
            </a:r>
            <a:endParaRPr/>
          </a:p>
        </p:txBody>
      </p:sp>
      <p:sp>
        <p:nvSpPr>
          <p:cNvPr id="583" name="Google Shape;583;p89"/>
          <p:cNvSpPr txBox="1"/>
          <p:nvPr/>
        </p:nvSpPr>
        <p:spPr>
          <a:xfrm>
            <a:off x="147275" y="4630125"/>
            <a:ext cx="2062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Font typeface="Arial"/>
              <a:buNone/>
            </a:pPr>
            <a:r>
              <a:rPr b="0" i="0" lang="en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Water</a:t>
            </a:r>
            <a:endParaRPr/>
          </a:p>
        </p:txBody>
      </p:sp>
      <p:cxnSp>
        <p:nvCxnSpPr>
          <p:cNvPr id="584" name="Google Shape;584;p89"/>
          <p:cNvCxnSpPr/>
          <p:nvPr/>
        </p:nvCxnSpPr>
        <p:spPr>
          <a:xfrm flipH="1" rot="10800000">
            <a:off x="1285000" y="2818274"/>
            <a:ext cx="586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5" name="Google Shape;585;p89"/>
          <p:cNvCxnSpPr/>
          <p:nvPr/>
        </p:nvCxnSpPr>
        <p:spPr>
          <a:xfrm flipH="1" rot="10800000">
            <a:off x="1285000" y="3800399"/>
            <a:ext cx="586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6" name="Google Shape;586;p89"/>
          <p:cNvCxnSpPr/>
          <p:nvPr/>
        </p:nvCxnSpPr>
        <p:spPr>
          <a:xfrm flipH="1" rot="10800000">
            <a:off x="6619000" y="2056274"/>
            <a:ext cx="586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7" name="Google Shape;587;p89"/>
          <p:cNvCxnSpPr/>
          <p:nvPr/>
        </p:nvCxnSpPr>
        <p:spPr>
          <a:xfrm flipH="1" rot="10800000">
            <a:off x="1285000" y="4951874"/>
            <a:ext cx="586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8" name="Google Shape;588;p89"/>
          <p:cNvCxnSpPr/>
          <p:nvPr/>
        </p:nvCxnSpPr>
        <p:spPr>
          <a:xfrm flipH="1" rot="10800000">
            <a:off x="6619000" y="2894474"/>
            <a:ext cx="586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9" name="Google Shape;589;p89"/>
          <p:cNvCxnSpPr/>
          <p:nvPr/>
        </p:nvCxnSpPr>
        <p:spPr>
          <a:xfrm flipH="1" rot="10800000">
            <a:off x="6695200" y="3656474"/>
            <a:ext cx="586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90" name="Google Shape;590;p89"/>
          <p:cNvCxnSpPr/>
          <p:nvPr/>
        </p:nvCxnSpPr>
        <p:spPr>
          <a:xfrm flipH="1" rot="10800000">
            <a:off x="6695200" y="4342274"/>
            <a:ext cx="586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91" name="Google Shape;591;p89"/>
          <p:cNvCxnSpPr/>
          <p:nvPr/>
        </p:nvCxnSpPr>
        <p:spPr>
          <a:xfrm flipH="1" rot="10800000">
            <a:off x="6771400" y="5409074"/>
            <a:ext cx="586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92" name="Google Shape;592;p89"/>
          <p:cNvSpPr/>
          <p:nvPr/>
        </p:nvSpPr>
        <p:spPr>
          <a:xfrm>
            <a:off x="4078475" y="2424750"/>
            <a:ext cx="293400" cy="3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89"/>
          <p:cNvSpPr/>
          <p:nvPr/>
        </p:nvSpPr>
        <p:spPr>
          <a:xfrm>
            <a:off x="4078475" y="3425725"/>
            <a:ext cx="293400" cy="3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89"/>
          <p:cNvSpPr/>
          <p:nvPr/>
        </p:nvSpPr>
        <p:spPr>
          <a:xfrm>
            <a:off x="4078475" y="4453062"/>
            <a:ext cx="293400" cy="3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89"/>
          <p:cNvSpPr/>
          <p:nvPr/>
        </p:nvSpPr>
        <p:spPr>
          <a:xfrm>
            <a:off x="4078475" y="5472750"/>
            <a:ext cx="293400" cy="3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89"/>
          <p:cNvSpPr txBox="1"/>
          <p:nvPr/>
        </p:nvSpPr>
        <p:spPr>
          <a:xfrm>
            <a:off x="0" y="6131625"/>
            <a:ext cx="1871399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EPA: </a:t>
            </a: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LCA 101 document (PDF)</a:t>
            </a:r>
            <a:r>
              <a:rPr b="0" i="0" lang="en" sz="1200" u="none" cap="none" strike="noStrike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Additional LCA Resources</a:t>
            </a:r>
            <a:r>
              <a:rPr b="0" i="0" lang="en" sz="1200" u="none" cap="none" strike="noStrike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97" name="Google Shape;597;p8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0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LCA Process</a:t>
            </a:r>
            <a:endParaRPr/>
          </a:p>
        </p:txBody>
      </p:sp>
      <p:sp>
        <p:nvSpPr>
          <p:cNvPr id="603" name="Google Shape;603;p90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Goal Definition and Scoping: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Product/process definition &amp; context of assessment.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Identify the boundaries and env. effects to be assessed.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Inventory Analysis: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Quantify energy, water and material inputs and releases (flows).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Impact Assessment: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Assess the potential human and ecological effects of the flows from the inventory analysis.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Interpretation: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From inventory analysis and impacts &amp; select the preferred product, with a clear understanding of the uncertainty and the assumptions used. </a:t>
            </a:r>
            <a:endParaRPr/>
          </a:p>
        </p:txBody>
      </p:sp>
      <p:sp>
        <p:nvSpPr>
          <p:cNvPr id="604" name="Google Shape;604;p9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1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LCA Benefits</a:t>
            </a:r>
            <a:endParaRPr/>
          </a:p>
        </p:txBody>
      </p:sp>
      <p:sp>
        <p:nvSpPr>
          <p:cNvPr id="610" name="Google Shape;610;p91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Enables decision-makers select product/process with least env. impacts (compared with cost, performance etc.)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Identifies the transfer of environmental impacts from one media to another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E.g., eliminating air emissions by creating a wastewater effluent instead) and/or from one life cycle stage to another (e.g., from use and reuse of the product to the raw material acquisition phase).</a:t>
            </a:r>
            <a:endParaRPr/>
          </a:p>
        </p:txBody>
      </p:sp>
      <p:sp>
        <p:nvSpPr>
          <p:cNvPr id="611" name="Google Shape;611;p9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title"/>
          </p:nvPr>
        </p:nvSpPr>
        <p:spPr>
          <a:xfrm>
            <a:off x="-38400" y="198450"/>
            <a:ext cx="914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>
                <a:solidFill>
                  <a:srgbClr val="C73C39"/>
                </a:solidFill>
              </a:rPr>
              <a:t>Ecological Footprint &gt; Earth’s Biocapacity </a:t>
            </a:r>
            <a:endParaRPr b="1" i="0" sz="3200" u="none" cap="none" strike="noStrik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6"/>
          <p:cNvSpPr txBox="1"/>
          <p:nvPr>
            <p:ph idx="1" type="body"/>
          </p:nvPr>
        </p:nvSpPr>
        <p:spPr>
          <a:xfrm>
            <a:off x="0" y="811900"/>
            <a:ext cx="9105600" cy="5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4162" lvl="0" marL="284162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66"/>
                </a:solidFill>
              </a:rPr>
              <a:t>Ecological Footprint is the amount of biologically productive land and sea area needed to supply the resources a human population consumes, and to assimilate associated waste.</a:t>
            </a:r>
            <a:endParaRPr b="1" sz="2400">
              <a:solidFill>
                <a:srgbClr val="000066"/>
              </a:solidFill>
            </a:endParaRPr>
          </a:p>
          <a:p>
            <a:pPr indent="-284162" lvl="0" marL="284162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66"/>
                </a:solidFill>
              </a:rPr>
              <a:t>The ability of Earth to replenish the used (renewable) resources and absorb or deactivate the waste and pollution caused by our activities is called as Earth’s biocapacity. </a:t>
            </a:r>
            <a:endParaRPr b="1" sz="2400">
              <a:solidFill>
                <a:srgbClr val="000066"/>
              </a:solidFill>
            </a:endParaRPr>
          </a:p>
          <a:p>
            <a:pPr indent="-284162" lvl="0" marL="284162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66"/>
                </a:solidFill>
              </a:rPr>
              <a:t>It is reported in area units. </a:t>
            </a:r>
            <a:endParaRPr/>
          </a:p>
          <a:p>
            <a:pPr indent="-284162" lvl="0" marL="284162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66"/>
                </a:solidFill>
              </a:rPr>
              <a:t>It attempts to quantify the human demand on the Earth's ecosystems.</a:t>
            </a:r>
            <a:endParaRPr/>
          </a:p>
          <a:p>
            <a:pPr indent="-284162" lvl="0" marL="284162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i="1" lang="en" sz="2400">
                <a:solidFill>
                  <a:srgbClr val="000066"/>
                </a:solidFill>
              </a:rPr>
              <a:t>Can be calculated for an individual, a family, an organization, a country or the entire human population on the earth.</a:t>
            </a:r>
            <a:endParaRPr sz="2400">
              <a:solidFill>
                <a:srgbClr val="0000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2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LCA Limitations</a:t>
            </a:r>
            <a:endParaRPr/>
          </a:p>
        </p:txBody>
      </p:sp>
      <p:sp>
        <p:nvSpPr>
          <p:cNvPr id="617" name="Google Shape;617;p92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Need to carefully weigh the availability and accuracy of data, time and financial resources required against the projected benefits of the LCA.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Resource and time intensive.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Gathering some data could be difficult.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Inaccurate data can greatly impact the results.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LCA will not determine which product or process is the most cost effective or works the best.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LCA should be used as one component of a more comprehensive decision process assessing the trade-offs with cost and performance, e.g., Life Cycle Management. </a:t>
            </a:r>
            <a:endParaRPr/>
          </a:p>
        </p:txBody>
      </p:sp>
      <p:sp>
        <p:nvSpPr>
          <p:cNvPr id="618" name="Google Shape;618;p9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3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Voluntary application of life cycle thinking to manage the total life cycle of an organization’s product and services toward more sustainable consumption and production.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An integrated framework of concepts and techniques to address environmental, economic, technological, and social aspects of products, services, and organizations. </a:t>
            </a:r>
            <a:endParaRPr/>
          </a:p>
        </p:txBody>
      </p:sp>
      <p:sp>
        <p:nvSpPr>
          <p:cNvPr id="624" name="Google Shape;624;p93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Life Cycle Management (LCM)</a:t>
            </a:r>
            <a:endParaRPr/>
          </a:p>
        </p:txBody>
      </p:sp>
      <p:sp>
        <p:nvSpPr>
          <p:cNvPr id="625" name="Google Shape;625;p9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4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Design for the Environment (DfEt )</a:t>
            </a:r>
            <a:endParaRPr/>
          </a:p>
        </p:txBody>
      </p:sp>
      <p:sp>
        <p:nvSpPr>
          <p:cNvPr id="631" name="Google Shape;631;p94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Design for environmental processing and manufacturing: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Extraction and manufacturing processes are safe for environment and people.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Design for environmental packaging: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Eco-friendly </a:t>
            </a: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packaging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(reuse, recycle, efficient use).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Design for disposal or reuse: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Designed for </a:t>
            </a: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reuse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refurbishing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, disassembly, recycle.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Design for energy efficiency: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Courier New"/>
              <a:buChar char="o"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Low overall energy consumption throughout the product's life.</a:t>
            </a:r>
            <a:endParaRPr/>
          </a:p>
          <a:p>
            <a:pPr indent="-381000" lvl="1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94"/>
          <p:cNvSpPr txBox="1"/>
          <p:nvPr/>
        </p:nvSpPr>
        <p:spPr>
          <a:xfrm>
            <a:off x="130350" y="6497625"/>
            <a:ext cx="8883300" cy="48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http://en.wikipedia.org/wiki/Design_for_the_Environment</a:t>
            </a:r>
            <a:endParaRPr/>
          </a:p>
        </p:txBody>
      </p:sp>
      <p:sp>
        <p:nvSpPr>
          <p:cNvPr id="633" name="Google Shape;633;p9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5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Design for the Environment (DfEt )</a:t>
            </a:r>
            <a:endParaRPr b="1" i="0" sz="3200" u="none" cap="none" strike="noStrik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95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Watch Videos: </a:t>
            </a:r>
            <a:endParaRPr/>
          </a:p>
          <a:p>
            <a:pPr indent="-357188" lvl="1" marL="357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57"/>
              <a:buFont typeface="Arial"/>
              <a:buChar char="•"/>
            </a:pP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The Secret Life of Things Animation 2010</a:t>
            </a:r>
            <a:r>
              <a:rPr b="0" i="0" lang="en" sz="24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 (6 min)</a:t>
            </a:r>
            <a:endParaRPr/>
          </a:p>
          <a:p>
            <a:pPr indent="-357188" lvl="0" marL="357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b="0" i="1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Eco-design in 6 minutes </a:t>
            </a: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Crash Course series – 2011</a:t>
            </a:r>
            <a:endParaRPr b="0" i="0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8" lvl="0" marL="357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What You Probably Didn’t Learn in Design School</a:t>
            </a:r>
            <a:r>
              <a:rPr b="0" i="0" lang="en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.(30 min)</a:t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6"/>
          <p:cNvSpPr txBox="1"/>
          <p:nvPr>
            <p:ph type="title"/>
          </p:nvPr>
        </p:nvSpPr>
        <p:spPr>
          <a:xfrm>
            <a:off x="67850" y="60950"/>
            <a:ext cx="8922900" cy="8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3C39"/>
                </a:solidFill>
              </a:rPr>
              <a:t>Cradle-to-Cradle and the Circular Economy</a:t>
            </a:r>
            <a:endParaRPr/>
          </a:p>
        </p:txBody>
      </p:sp>
      <p:sp>
        <p:nvSpPr>
          <p:cNvPr id="646" name="Google Shape;646;p96"/>
          <p:cNvSpPr txBox="1"/>
          <p:nvPr>
            <p:ph idx="1" type="body"/>
          </p:nvPr>
        </p:nvSpPr>
        <p:spPr>
          <a:xfrm>
            <a:off x="134200" y="985200"/>
            <a:ext cx="8781300" cy="5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Beyond Reduce-Reuse-Recycle (LESS BAD)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LESS BAD to </a:t>
            </a:r>
            <a:r>
              <a:rPr b="1" lang="en"/>
              <a:t>GOOD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 for Sustainability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Cradle to Cradle</a:t>
            </a:r>
            <a:r>
              <a:rPr lang="en" sz="2400" u="sng">
                <a:solidFill>
                  <a:srgbClr val="167AC6"/>
                </a:solidFill>
              </a:rPr>
              <a:t> (5.50min)</a:t>
            </a:r>
            <a:endParaRPr sz="2400" u="sng">
              <a:solidFill>
                <a:srgbClr val="167AC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The Circular Economy (7.00 min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The Circular Economy: Re-thinking Progress</a:t>
            </a:r>
            <a:r>
              <a:rPr lang="en" sz="2400" u="sng">
                <a:solidFill>
                  <a:srgbClr val="167AC6"/>
                </a:solidFill>
              </a:rPr>
              <a:t> (3.49 min)</a:t>
            </a:r>
            <a:endParaRPr sz="2400" u="sng">
              <a:solidFill>
                <a:srgbClr val="167AC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The circular economy: from consumer to user</a:t>
            </a:r>
            <a:r>
              <a:rPr lang="en" sz="2400">
                <a:solidFill>
                  <a:srgbClr val="167AC6"/>
                </a:solidFill>
              </a:rPr>
              <a:t> (3.14 min)</a:t>
            </a:r>
            <a:endParaRPr sz="2400">
              <a:solidFill>
                <a:srgbClr val="167AC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Circular Economy: Bandvulc - circular economy case study</a:t>
            </a:r>
            <a:r>
              <a:rPr lang="en" sz="2400" u="sng">
                <a:solidFill>
                  <a:srgbClr val="167AC6"/>
                </a:solidFill>
              </a:rPr>
              <a:t> (1.30 min)</a:t>
            </a:r>
            <a:endParaRPr sz="2400" u="sng">
              <a:solidFill>
                <a:srgbClr val="167AC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Circular Economy: Business Case Study 1- Interface Flor</a:t>
            </a:r>
            <a:r>
              <a:rPr lang="en" sz="2400" u="sng">
                <a:solidFill>
                  <a:srgbClr val="167AC6"/>
                </a:solidFill>
              </a:rPr>
              <a:t> (6.15min)</a:t>
            </a:r>
            <a:endParaRPr sz="2400" u="sng">
              <a:solidFill>
                <a:srgbClr val="167AC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9"/>
              </a:rPr>
              <a:t>Circular Economy: Business Case Study 2: Nike</a:t>
            </a:r>
            <a:r>
              <a:rPr lang="en" sz="2400" u="sng">
                <a:solidFill>
                  <a:srgbClr val="167AC6"/>
                </a:solidFill>
              </a:rPr>
              <a:t> (5.23 min)</a:t>
            </a:r>
            <a:endParaRPr sz="2400" u="sng">
              <a:solidFill>
                <a:srgbClr val="167A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7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Industrial Ecology</a:t>
            </a:r>
            <a:endParaRPr/>
          </a:p>
        </p:txBody>
      </p:sp>
      <p:sp>
        <p:nvSpPr>
          <p:cNvPr id="652" name="Google Shape;652;p97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b="0" i="0" lang="en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Industrial Ecology India Part 1</a:t>
            </a: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(10.28 min)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b="0" i="0" lang="en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Industrial Ecology India Part 2.avi</a:t>
            </a: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(1.5 min)</a:t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Industrial Symbiosis at Kalundborg (2.36 min)</a:t>
            </a:r>
            <a:endParaRPr sz="2400" u="sng">
              <a:solidFill>
                <a:schemeClr val="hlink"/>
              </a:solidFill>
              <a:hlinkClick r:id="rId6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www.roionline.org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8"/>
          <p:cNvSpPr txBox="1"/>
          <p:nvPr>
            <p:ph type="title"/>
          </p:nvPr>
        </p:nvSpPr>
        <p:spPr>
          <a:xfrm>
            <a:off x="457200" y="0"/>
            <a:ext cx="8229600" cy="857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 Symbiosis</a:t>
            </a:r>
            <a:endParaRPr/>
          </a:p>
        </p:txBody>
      </p:sp>
      <p:pic>
        <p:nvPicPr>
          <p:cNvPr id="659" name="Google Shape;65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720537"/>
            <a:ext cx="8681374" cy="53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9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98"/>
          <p:cNvSpPr/>
          <p:nvPr/>
        </p:nvSpPr>
        <p:spPr>
          <a:xfrm>
            <a:off x="2857504" y="6429396"/>
            <a:ext cx="64294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http://fleeingvesuvius.org/wp-content/uploads/2011/06/kalundborg_opt.jpeg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98"/>
          <p:cNvSpPr txBox="1"/>
          <p:nvPr/>
        </p:nvSpPr>
        <p:spPr>
          <a:xfrm>
            <a:off x="0" y="5581673"/>
            <a:ext cx="91440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</a:pPr>
            <a:r>
              <a:rPr b="1" i="0" lang="en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One company's waste is another company's treasure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50" y="906930"/>
            <a:ext cx="8922901" cy="576306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7"/>
          <p:cNvSpPr txBox="1"/>
          <p:nvPr>
            <p:ph type="title"/>
          </p:nvPr>
        </p:nvSpPr>
        <p:spPr>
          <a:xfrm>
            <a:off x="-38400" y="122250"/>
            <a:ext cx="914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Humanity’s Ecological Footprint</a:t>
            </a:r>
            <a:endParaRPr/>
          </a:p>
        </p:txBody>
      </p:sp>
      <p:sp>
        <p:nvSpPr>
          <p:cNvPr id="307" name="Google Shape;307;p57"/>
          <p:cNvSpPr txBox="1"/>
          <p:nvPr/>
        </p:nvSpPr>
        <p:spPr>
          <a:xfrm>
            <a:off x="76200" y="6395050"/>
            <a:ext cx="4499399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World Footprint www.footprintnetwork.org</a:t>
            </a:r>
            <a:endParaRPr/>
          </a:p>
        </p:txBody>
      </p:sp>
      <p:sp>
        <p:nvSpPr>
          <p:cNvPr id="308" name="Google Shape;308;p57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7"/>
          <p:cNvSpPr/>
          <p:nvPr/>
        </p:nvSpPr>
        <p:spPr>
          <a:xfrm>
            <a:off x="1928794" y="4429132"/>
            <a:ext cx="61436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Humanity is using up ecological services 1.5 times as fast as Earth can renew them.</a:t>
            </a:r>
            <a:r>
              <a:rPr b="0" baseline="3000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[2]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7"/>
          <p:cNvSpPr/>
          <p:nvPr/>
        </p:nvSpPr>
        <p:spPr>
          <a:xfrm rot="-5400000">
            <a:off x="4714876" y="4071942"/>
            <a:ext cx="428628" cy="1428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A5E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4204550" y="673125"/>
            <a:ext cx="37338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2D7D"/>
                </a:solidFill>
              </a:rPr>
              <a:t>UAE: 10.68 gha/pc</a:t>
            </a:r>
            <a:endParaRPr sz="2400">
              <a:solidFill>
                <a:srgbClr val="372D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2D7D"/>
                </a:solidFill>
              </a:rPr>
              <a:t>USA: 8.00 gha/pc</a:t>
            </a:r>
            <a:endParaRPr sz="2400">
              <a:solidFill>
                <a:srgbClr val="372D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2D7D"/>
                </a:solidFill>
              </a:rPr>
              <a:t>China: 2.21 gha/pc</a:t>
            </a:r>
            <a:endParaRPr sz="2400">
              <a:solidFill>
                <a:srgbClr val="372D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2D7D"/>
                </a:solidFill>
              </a:rPr>
              <a:t>India: 0.91 gha/pc</a:t>
            </a:r>
            <a:endParaRPr b="1" sz="2400">
              <a:solidFill>
                <a:srgbClr val="372D7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type="title"/>
          </p:nvPr>
        </p:nvSpPr>
        <p:spPr>
          <a:xfrm>
            <a:off x="-38400" y="198450"/>
            <a:ext cx="914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>
                <a:solidFill>
                  <a:srgbClr val="C73C39"/>
                </a:solidFill>
              </a:rPr>
              <a:t>Ecological Footprint &gt; Earth’s Biocapacity </a:t>
            </a:r>
            <a:endParaRPr b="1" i="0" sz="3200" u="none" cap="none" strike="noStrik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8"/>
          <p:cNvSpPr txBox="1"/>
          <p:nvPr>
            <p:ph idx="1" type="body"/>
          </p:nvPr>
        </p:nvSpPr>
        <p:spPr>
          <a:xfrm>
            <a:off x="0" y="811900"/>
            <a:ext cx="9105600" cy="5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4162" lvl="0" marL="284162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66"/>
                </a:solidFill>
              </a:rPr>
              <a:t>Human activities use up or degrade Earth’s resources and generate waste and pollution but Earth regenerates/restores (biocapacity).</a:t>
            </a:r>
            <a:endParaRPr/>
          </a:p>
          <a:p>
            <a:pPr indent="-284162" lvl="0" marL="284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66"/>
                </a:solidFill>
              </a:rPr>
              <a:t>Why is humanity’s ecological footprint large?</a:t>
            </a:r>
            <a:endParaRPr sz="2400">
              <a:solidFill>
                <a:srgbClr val="000066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○"/>
            </a:pPr>
            <a:r>
              <a:rPr lang="en">
                <a:solidFill>
                  <a:srgbClr val="000066"/>
                </a:solidFill>
              </a:rPr>
              <a:t>High resource extraction.</a:t>
            </a:r>
            <a:endParaRPr>
              <a:solidFill>
                <a:srgbClr val="000066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○"/>
            </a:pPr>
            <a:r>
              <a:rPr lang="en">
                <a:solidFill>
                  <a:srgbClr val="000066"/>
                </a:solidFill>
              </a:rPr>
              <a:t>Generation of large amounts of waste and pollution. </a:t>
            </a:r>
            <a:endParaRPr>
              <a:solidFill>
                <a:srgbClr val="000066"/>
              </a:solidFill>
            </a:endParaRPr>
          </a:p>
          <a:p>
            <a:pPr indent="-284162" lvl="0" marL="284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</a:pPr>
            <a:r>
              <a:rPr lang="en">
                <a:solidFill>
                  <a:srgbClr val="000066"/>
                </a:solidFill>
              </a:rPr>
              <a:t>How can the footprint exceeds the area of the earth?</a:t>
            </a:r>
            <a:endParaRPr>
              <a:solidFill>
                <a:srgbClr val="000066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○"/>
            </a:pPr>
            <a:r>
              <a:rPr lang="en">
                <a:solidFill>
                  <a:srgbClr val="000066"/>
                </a:solidFill>
              </a:rPr>
              <a:t>Earth’s biocapacity is only the renewable biocapacity (renewable resources).</a:t>
            </a:r>
            <a:endParaRPr>
              <a:solidFill>
                <a:srgbClr val="000066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○"/>
            </a:pPr>
            <a:r>
              <a:rPr lang="en">
                <a:solidFill>
                  <a:srgbClr val="000066"/>
                </a:solidFill>
              </a:rPr>
              <a:t>It does not include the non-renewable resources.</a:t>
            </a:r>
            <a:endParaRPr>
              <a:solidFill>
                <a:srgbClr val="000066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○"/>
            </a:pPr>
            <a:r>
              <a:rPr lang="en">
                <a:solidFill>
                  <a:srgbClr val="000066"/>
                </a:solidFill>
              </a:rPr>
              <a:t>But we are using a lot of non-renewable resources. </a:t>
            </a:r>
            <a:endParaRPr>
              <a:solidFill>
                <a:srgbClr val="000066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○"/>
            </a:pPr>
            <a:r>
              <a:rPr lang="en">
                <a:solidFill>
                  <a:srgbClr val="000066"/>
                </a:solidFill>
              </a:rPr>
              <a:t>To restore the damage done by their use, we need an area in excess of Earth’s surface area. </a:t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-38400" y="198450"/>
            <a:ext cx="914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lang="en" sz="3200">
                <a:solidFill>
                  <a:srgbClr val="C73C39"/>
                </a:solidFill>
              </a:rPr>
              <a:t>Ecological Footprint &gt; Earth’s Biocapacity </a:t>
            </a:r>
            <a:endParaRPr b="1" i="0" sz="3200" u="none" cap="none" strike="noStrike">
              <a:solidFill>
                <a:srgbClr val="C73C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9"/>
          <p:cNvSpPr txBox="1"/>
          <p:nvPr>
            <p:ph idx="1" type="body"/>
          </p:nvPr>
        </p:nvSpPr>
        <p:spPr>
          <a:xfrm>
            <a:off x="0" y="811900"/>
            <a:ext cx="9105600" cy="5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Human population and the demand of resources is increasing at alarming rates. </a:t>
            </a:r>
            <a:endParaRPr sz="2400">
              <a:solidFill>
                <a:srgbClr val="000066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lang="en" sz="2400">
                <a:solidFill>
                  <a:srgbClr val="000066"/>
                </a:solidFill>
              </a:rPr>
              <a:t>But natural resources are dwindling rapidly.</a:t>
            </a:r>
            <a:endParaRPr sz="2400">
              <a:solidFill>
                <a:srgbClr val="000066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Forests, grasslands, wetlands, mangroves, coral reefs and all ecosystems are degrading.</a:t>
            </a:r>
            <a:endParaRPr sz="2400">
              <a:solidFill>
                <a:srgbClr val="0000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Then there is the problem of waste and pollution</a:t>
            </a:r>
            <a:endParaRPr sz="2400">
              <a:solidFill>
                <a:srgbClr val="000066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At some point an abrupt collapse of these ecosystems is likely.</a:t>
            </a:r>
            <a:endParaRPr sz="2400">
              <a:solidFill>
                <a:srgbClr val="000066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Char char="●"/>
            </a:pPr>
            <a:r>
              <a:rPr lang="en" sz="2400">
                <a:solidFill>
                  <a:srgbClr val="000066"/>
                </a:solidFill>
              </a:rPr>
              <a:t>The services provided by them are degrading and might cease abruptly, with tragic consequences.</a:t>
            </a:r>
            <a:endParaRPr sz="2400">
              <a:solidFill>
                <a:srgbClr val="000066"/>
              </a:solidFill>
            </a:endParaRPr>
          </a:p>
        </p:txBody>
      </p:sp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60"/>
          <p:cNvSpPr txBox="1"/>
          <p:nvPr>
            <p:ph idx="1" type="body"/>
          </p:nvPr>
        </p:nvSpPr>
        <p:spPr>
          <a:xfrm>
            <a:off x="457200" y="1631425"/>
            <a:ext cx="7467600" cy="4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730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model of development is not sustainable. </a:t>
            </a:r>
            <a:endParaRPr/>
          </a:p>
          <a:p>
            <a:pPr indent="-209550" lvl="0" marL="2730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9550" lvl="0" marL="2730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9550" lvl="0" marL="2730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SUSTAINABLE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1"/>
          <p:cNvSpPr txBox="1"/>
          <p:nvPr>
            <p:ph type="title"/>
          </p:nvPr>
        </p:nvSpPr>
        <p:spPr>
          <a:xfrm>
            <a:off x="67850" y="60950"/>
            <a:ext cx="8922899" cy="823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C39"/>
              </a:buClr>
              <a:buFont typeface="Arial"/>
              <a:buNone/>
            </a:pPr>
            <a:r>
              <a:rPr b="1" i="0" lang="en" sz="3200" u="none" cap="none" strike="noStrike">
                <a:solidFill>
                  <a:srgbClr val="C73C39"/>
                </a:solidFill>
                <a:latin typeface="Arial"/>
                <a:ea typeface="Arial"/>
                <a:cs typeface="Arial"/>
                <a:sym typeface="Arial"/>
              </a:rPr>
              <a:t>Sustainable Development (SD)</a:t>
            </a:r>
            <a:endParaRPr/>
          </a:p>
        </p:txBody>
      </p:sp>
      <p:sp>
        <p:nvSpPr>
          <p:cNvPr id="337" name="Google Shape;337;p61"/>
          <p:cNvSpPr txBox="1"/>
          <p:nvPr>
            <p:ph idx="1" type="body"/>
          </p:nvPr>
        </p:nvSpPr>
        <p:spPr>
          <a:xfrm>
            <a:off x="134200" y="985200"/>
            <a:ext cx="8781299" cy="5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SD is the </a:t>
            </a:r>
            <a:r>
              <a:rPr b="1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economic development</a:t>
            </a: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to meet </a:t>
            </a:r>
            <a:r>
              <a:rPr b="1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human needs </a:t>
            </a: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while preserving the </a:t>
            </a:r>
            <a:r>
              <a:rPr b="1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environment.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 needs into the indefinite future.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Present economic growth is unsustainable since it leads to social inequities and environmental damage.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Economy, Society, Environment: 3 interdependent and mutually reinforcing pillars of SD.</a:t>
            </a:r>
            <a:r>
              <a:rPr b="0" i="0" lang="en" sz="28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8" name="Google Shape;338;p6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197" y="4674297"/>
            <a:ext cx="4403100" cy="20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