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894cb1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894cb1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894cb1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894cb1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94cb1b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94cb1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94cb1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894cb1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94cb1b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894cb1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94cb1b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94cb1b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894cb1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894cb1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11b350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711b350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6fc784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6fc784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6fc784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6fc784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6fc784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6fc784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6fc784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6fc784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6fc784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6fc784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94cb1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94cb1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94cb1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94cb1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www.google.co.in/url?sa=t&amp;rct=j&amp;q=&amp;esrc=s&amp;source=web&amp;cd=4&amp;cad=rja&amp;uact=8&amp;ved=0ahUKEwiWpdXEn8fWAhVBK48KHf3AC_cQFgg8MAM&amp;url=https%3A%2F%2Fwww.eco-innovera.eu%2Fpublications%3Flwlt_338cmd%3Ddownload%26lwlt_338id%3D195&amp;usg=AFQjCNHTfbrhnJngNdPjDKC0_Bv05wPZNQ" TargetMode="External"/><Relationship Id="rId5" Type="http://schemas.openxmlformats.org/officeDocument/2006/relationships/hyperlink" Target="https://www.google.co.in/url?sa=t&amp;rct=j&amp;q=&amp;esrc=s&amp;source=web&amp;cd=4&amp;cad=rja&amp;uact=8&amp;ved=0ahUKEwiWpdXEn8fWAhVBK48KHf3AC_cQFgg8MAM&amp;url=https%3A%2F%2Fwww.eco-innovera.eu%2Fpublications%3Flwlt_338cmd%3Ddownload%26lwlt_338id%3D195&amp;usg=AFQjCNHTfbrhnJngNdPjDKC0_Bv05wPZNQ" TargetMode="External"/><Relationship Id="rId6" Type="http://schemas.openxmlformats.org/officeDocument/2006/relationships/hyperlink" Target="https://www.youtube.com/watch?v=AEFqUh4PMmI" TargetMode="External"/><Relationship Id="rId7" Type="http://schemas.openxmlformats.org/officeDocument/2006/relationships/hyperlink" Target="https://www.youtube.com/watch?v=KlW8-WW0k3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lobalecolabelling.net/assets/Uploads/intro-to-ecolabelling.pdf" TargetMode="External"/><Relationship Id="rId4" Type="http://schemas.openxmlformats.org/officeDocument/2006/relationships/hyperlink" Target="https://www.globalecolabelling.net/what-is-eco-labelling/" TargetMode="External"/><Relationship Id="rId5" Type="http://schemas.openxmlformats.org/officeDocument/2006/relationships/hyperlink" Target="http://www.ecospecifier.com.au/knowledge-green/technical-guides/technical-guide-9-introduction-to-ecolabels-and-environmental-product-declarations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ustainable_busines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Business" TargetMode="External"/><Relationship Id="rId4" Type="http://schemas.openxmlformats.org/officeDocument/2006/relationships/hyperlink" Target="https://en.wikipedia.org/wiki/Environmentally_friendl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www.ilo.org/wcmsp5/groups/public/---asia/---ro-bangkok/documents/publication/wcms_424963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Sustainable_busine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35550" y="126050"/>
            <a:ext cx="7582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Green Business, Ecolabelling</a:t>
            </a: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4850"/>
            <a:ext cx="8729803" cy="38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" y="171300"/>
            <a:ext cx="5118375" cy="4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14400" y="4815575"/>
            <a:ext cx="9029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http://www.ilo.org/wcmsp5/groups/public/---asia/---ro-bangkok/documents/publication/wcms_424963.pdf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257900" y="45900"/>
            <a:ext cx="308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Extra Resources </a:t>
            </a:r>
            <a:endParaRPr b="1"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5208900" y="568500"/>
            <a:ext cx="3820800" cy="4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Green Business Model Innovation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Sustainable Business Case Studies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Little Green Bags: True Business Sustainability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Business Case for Sustainability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-32575" y="-73850"/>
            <a:ext cx="4005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DD7E6B"/>
                </a:solidFill>
              </a:rPr>
              <a:t>Ecolabelling</a:t>
            </a:r>
            <a:endParaRPr b="1" sz="3900">
              <a:solidFill>
                <a:srgbClr val="DD7E6B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-175" y="565350"/>
            <a:ext cx="91440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The concept of Ecolabelling is to encourage environmentally friendly commodities in the market.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Ecolabelling was first introduced in Germany in 1978. 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It enforce the companies to develop products and processes having lesser environmental impact.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In 1991, GoI launched its first eco-label, known as ‘Eco-mark’ through Central Pollution Control Board (CPCB), 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0" y="228600"/>
            <a:ext cx="91440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GoI that follows a cradle-to-grave approach (from raw material extraction, to manufacturing, and to disposal). 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It advocates pro-active and promotional roles of the consumers, the industry, and the government at one platform to address environmental protection issues and to implement environmental protection strategy 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76200" y="76200"/>
            <a:ext cx="54375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Eco-label acts as a qualifying criterion for companies for improved environmental management to ensure long term stewardship and availability of natural resources for a nation’s sustainable growth. </a:t>
            </a:r>
            <a:endParaRPr sz="26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0" y="152400"/>
            <a:ext cx="3567550" cy="358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0" y="4146350"/>
            <a:ext cx="9144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/>
              <a:t>https://www.google.co.in/url?sa=i&amp;rct=j&amp;q=&amp;esrc=s&amp;source=images&amp;cd=&amp;cad=rja&amp;uact=8&amp;ved=0ahUKEwiV4sWIqMfWAhXFJZQKHdafDBUQjRwIBw&amp;url=https%3A%2F%2Fen.wikipedia.org%2Fwiki%2FEcomark&amp;psig=AFQjCNFKTYLJJpS9m2a1bOu0tH2FkUVJRg&amp;ust=1506668527290677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0" y="540600"/>
            <a:ext cx="90624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following primary environmental criteria for products are prescribed: 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they cause substantially less pollution than other comparable products in production, usage and disposal;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they are recycled and/or recyclable where comparable products are not;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their price is not extraordinarily higher than comparable products; and</a:t>
            </a:r>
            <a:endParaRPr sz="2600"/>
          </a:p>
        </p:txBody>
      </p:sp>
      <p:sp>
        <p:nvSpPr>
          <p:cNvPr id="165" name="Google Shape;165;p26"/>
          <p:cNvSpPr txBox="1"/>
          <p:nvPr/>
        </p:nvSpPr>
        <p:spPr>
          <a:xfrm>
            <a:off x="-32575" y="-73850"/>
            <a:ext cx="8768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DD7E6B"/>
                </a:solidFill>
              </a:rPr>
              <a:t>Criteria for Ecomark </a:t>
            </a:r>
            <a:endParaRPr b="1" sz="390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0" y="0"/>
            <a:ext cx="89154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they make a significant contribution to saving non-renewable resources or minimizing use of  renewable resources compared with other comparable products;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they contribute to a reduction of adverse environmental health consequences;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en" sz="2600"/>
              <a:t>that they comply with laws, standard and regulations pertaining to the environment.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100" y="105200"/>
            <a:ext cx="417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Extra Resources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83100" y="696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Introduction to Ecolabelling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https://www.globalecolabelling.net/what-is-eco-labelling/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http://www.ecospecifier.com.au/knowledge-green/technical-guides/technical-guide-9-introduction-to-ecolabels-and-environmental-product-declarations.aspx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900" y="-152400"/>
            <a:ext cx="852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Green Business </a:t>
            </a:r>
            <a:r>
              <a:rPr b="1"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608575"/>
            <a:ext cx="91440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Sustainable business, or green business, is an enterprise that has minimal negative impact on the global or local environment, community, society, or economy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A sustainable business is any organization that participates in environmentally friendly or green activities to ensure that all processes, products, and manufacturing activities adequately address current environmental concerns while maintaining a profit.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228600"/>
            <a:ext cx="89808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It incorporates principles of sustainability into each of its </a:t>
            </a:r>
            <a:r>
              <a:rPr lang="en" sz="2800">
                <a:solidFill>
                  <a:schemeClr val="dk1"/>
                </a:solidFill>
                <a:uFill>
                  <a:noFill/>
                </a:uFill>
                <a:hlinkClick r:id="rId3"/>
              </a:rPr>
              <a:t>business</a:t>
            </a:r>
            <a:r>
              <a:rPr lang="en" sz="2800">
                <a:solidFill>
                  <a:schemeClr val="dk1"/>
                </a:solidFill>
              </a:rPr>
              <a:t> decisions.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It supplies </a:t>
            </a:r>
            <a:r>
              <a:rPr lang="en" sz="2800">
                <a:solidFill>
                  <a:schemeClr val="dk1"/>
                </a:solidFill>
                <a:uFill>
                  <a:noFill/>
                </a:uFill>
                <a:hlinkClick r:id="rId4"/>
              </a:rPr>
              <a:t>environmentally friendly</a:t>
            </a:r>
            <a:r>
              <a:rPr lang="en" sz="2800">
                <a:solidFill>
                  <a:schemeClr val="dk1"/>
                </a:solidFill>
              </a:rPr>
              <a:t> products or services that replaces demand for nongreen products and/or services.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It has made an enduring commitment to environmental principles in its business operations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0" y="471875"/>
            <a:ext cx="8915399" cy="43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6900" y="-152400"/>
            <a:ext cx="852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Green business pillars  </a:t>
            </a:r>
            <a:r>
              <a:rPr b="1"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ref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14400" y="4815575"/>
            <a:ext cx="9029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http://www.ilo.org/wcmsp5/groups/public/---asia/---ro-bangkok/documents/publication/wcms_424963.pdf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300" y="457200"/>
            <a:ext cx="4544700" cy="41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4525" y="-46625"/>
            <a:ext cx="4735200" cy="5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-"/>
            </a:pPr>
            <a:r>
              <a:rPr lang="en" sz="2800">
                <a:solidFill>
                  <a:srgbClr val="222222"/>
                </a:solidFill>
                <a:highlight>
                  <a:srgbClr val="FFFFFF"/>
                </a:highlight>
              </a:rPr>
              <a:t>Eliminate or decrease the environmental harm caused by the production and consumption of their goods</a:t>
            </a:r>
            <a:endParaRPr sz="2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-"/>
            </a:pPr>
            <a:r>
              <a:rPr lang="en" sz="2800">
                <a:solidFill>
                  <a:srgbClr val="222222"/>
                </a:solidFill>
                <a:highlight>
                  <a:srgbClr val="FFFFFF"/>
                </a:highlight>
              </a:rPr>
              <a:t>Profit of the organizations share with community</a:t>
            </a:r>
            <a:endParaRPr sz="2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-"/>
            </a:pPr>
            <a:r>
              <a:rPr lang="en" sz="2800">
                <a:solidFill>
                  <a:srgbClr val="222222"/>
                </a:solidFill>
                <a:highlight>
                  <a:srgbClr val="FFFFFF"/>
                </a:highlight>
              </a:rPr>
              <a:t>Economical benefits to the workers, community </a:t>
            </a:r>
            <a:endParaRPr sz="2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14400" y="4815575"/>
            <a:ext cx="9029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http://www.ilo.org/wcmsp5/groups/public/---asia/---ro-bangkok/documents/publication/wcms_424963.pdf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450"/>
            <a:ext cx="6089975" cy="4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4400" y="4815575"/>
            <a:ext cx="9029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http://www.ilo.org/wcmsp5/groups/public/---asia/---ro-bangkok/documents/publication/wcms_424963.pdf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90693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Six essential characteristics of Green Business </a:t>
            </a:r>
            <a:r>
              <a:rPr b="1" lang="en" sz="2100" u="sng">
                <a:solidFill>
                  <a:schemeClr val="accent5"/>
                </a:solidFill>
                <a:hlinkClick r:id="rId3"/>
              </a:rPr>
              <a:t>ref</a:t>
            </a:r>
            <a:endParaRPr sz="17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0" y="968750"/>
            <a:ext cx="91440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rgbClr val="FFFFFF"/>
                </a:highlight>
              </a:rPr>
              <a:t>1. </a:t>
            </a:r>
            <a:r>
              <a:rPr b="1" lang="en" sz="2600">
                <a:solidFill>
                  <a:srgbClr val="222222"/>
                </a:solidFill>
                <a:highlight>
                  <a:srgbClr val="FFFFFF"/>
                </a:highlight>
              </a:rPr>
              <a:t>Triple top-line value production</a:t>
            </a: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 -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 financial benefits for the company, natural world betterment, and social advantages for employees and members of the local community</a:t>
            </a:r>
            <a:endParaRPr i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rgbClr val="FFFFFF"/>
                </a:highlight>
              </a:rPr>
              <a:t>2. Nature-based knowledge and technology -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biomimicry-based principal involves the conscious emulation of natural-world genius in terms of growing our food, harnessing our energy, constructing things, conducting business healing ourselves, processing information and designing our communities</a:t>
            </a:r>
            <a:endParaRPr i="1"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135700"/>
            <a:ext cx="9054900" cy="47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chemeClr val="lt1"/>
                </a:highlight>
              </a:rPr>
              <a:t>3. Products of service to products of consumption </a:t>
            </a:r>
            <a:r>
              <a:rPr lang="en" sz="2600">
                <a:solidFill>
                  <a:srgbClr val="222222"/>
                </a:solidFill>
                <a:highlight>
                  <a:schemeClr val="lt1"/>
                </a:highlight>
              </a:rPr>
              <a:t>- 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Products of service are durable goods routinely leased by the customer that are made of technical materials and are returned to the manufacturer and re-processed into a new generation of products when they are worn out.</a:t>
            </a:r>
            <a:endParaRPr i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chemeClr val="lt1"/>
                </a:highlight>
              </a:rPr>
              <a:t>4. </a:t>
            </a:r>
            <a:r>
              <a:rPr b="1" lang="en" sz="2600">
                <a:solidFill>
                  <a:srgbClr val="222222"/>
                </a:solidFill>
                <a:highlight>
                  <a:schemeClr val="lt1"/>
                </a:highlight>
              </a:rPr>
              <a:t>Solar, wind, geothermal and ocean energy </a:t>
            </a:r>
            <a:r>
              <a:rPr lang="en" sz="2600">
                <a:solidFill>
                  <a:srgbClr val="222222"/>
                </a:solidFill>
                <a:highlight>
                  <a:schemeClr val="lt1"/>
                </a:highlight>
              </a:rPr>
              <a:t>- 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employing only sustainable energy technology—solar, wind, ocean and geothermal—that can meet our energy needs indefinitely without negative effects for life on earth.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0" y="0"/>
            <a:ext cx="91440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chemeClr val="lt1"/>
                </a:highlight>
              </a:rPr>
              <a:t>5. Local-based organizations and economies </a:t>
            </a:r>
            <a:r>
              <a:rPr lang="en" sz="2600">
                <a:solidFill>
                  <a:srgbClr val="222222"/>
                </a:solidFill>
                <a:highlight>
                  <a:schemeClr val="lt1"/>
                </a:highlight>
              </a:rPr>
              <a:t>- 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This ingredient includes durable, beautiful and healthy communities with locally owned and operated businesses and locally managed non-profit organizations, along with regional corporations and shareholders working together in a dense web of partnerships and collaborations</a:t>
            </a:r>
            <a:endParaRPr i="1"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highlight>
                  <a:schemeClr val="lt1"/>
                </a:highlight>
              </a:rPr>
              <a:t>6. Continuous improvement process </a:t>
            </a:r>
            <a:r>
              <a:rPr lang="en" sz="2600">
                <a:solidFill>
                  <a:srgbClr val="222222"/>
                </a:solidFill>
                <a:highlight>
                  <a:schemeClr val="lt1"/>
                </a:highlight>
              </a:rPr>
              <a:t>- </a:t>
            </a:r>
            <a:r>
              <a:rPr i="1" lang="en" sz="2200">
                <a:solidFill>
                  <a:srgbClr val="222222"/>
                </a:solidFill>
                <a:highlight>
                  <a:srgbClr val="FFFFFF"/>
                </a:highlight>
              </a:rPr>
              <a:t>The continuous process of monitoring, analyzing, redesigning and implementing is used to intensify TTL value production as conditions change and new opportunities emerge</a:t>
            </a:r>
            <a:endParaRPr i="1"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