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7.xml"/><Relationship Id="rId33" Type="http://schemas.openxmlformats.org/officeDocument/2006/relationships/font" Target="fonts/Nunito-boldItalic.fntdata"/><Relationship Id="rId10" Type="http://schemas.openxmlformats.org/officeDocument/2006/relationships/slide" Target="slides/slide6.xml"/><Relationship Id="rId32" Type="http://schemas.openxmlformats.org/officeDocument/2006/relationships/font" Target="fonts/Nunit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2765ef019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765ef019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2765ef019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65ef019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2765ef019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65ef019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2765ef019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65ef019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2765ef019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765ef019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2765ef019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765ef019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2014cbc47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14cbc47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2014cbc47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14cbc47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2014cbc47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014cbc47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2014cbc47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014cbc47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75d24e5e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5d24e5e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2014cbc47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014cbc47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2014cbc47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014cbc47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2014cbc47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014cbc47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2014cbc47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014cbc47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2014cbc47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014cbc47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2014cbc47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014cbc47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275d24e5e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5d24e5e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75d24e5e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5d24e5e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2765ef01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65ef01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2765ef01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65ef01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2765ef019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65ef019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2765ef019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65ef019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2765ef019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65ef019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download.nos.org/333courseE/24.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moef.gov.in/citizen/specinfo/emp.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bd.int/impact/whatis.shtml" TargetMode="External"/><Relationship Id="rId4" Type="http://schemas.openxmlformats.org/officeDocument/2006/relationships/hyperlink" Target="https://www.cbd.int/impact/whatis.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envfor.nic.in/legis/eia/so1533.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elaw.org/files/mining-eia-guidebook/Chapter2.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35500" y="363575"/>
            <a:ext cx="8520600" cy="92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EIA &amp; EMP</a:t>
            </a:r>
            <a:endParaRPr b="1">
              <a:latin typeface="Arial"/>
              <a:ea typeface="Arial"/>
              <a:cs typeface="Arial"/>
              <a:sym typeface="Arial"/>
            </a:endParaRPr>
          </a:p>
        </p:txBody>
      </p:sp>
      <p:pic>
        <p:nvPicPr>
          <p:cNvPr id="129" name="Google Shape;129;p13"/>
          <p:cNvPicPr preferRelativeResize="0"/>
          <p:nvPr/>
        </p:nvPicPr>
        <p:blipFill>
          <a:blip r:embed="rId3">
            <a:alphaModFix/>
          </a:blip>
          <a:stretch>
            <a:fillRect/>
          </a:stretch>
        </p:blipFill>
        <p:spPr>
          <a:xfrm>
            <a:off x="-175694" y="363567"/>
            <a:ext cx="4425125" cy="2710775"/>
          </a:xfrm>
          <a:prstGeom prst="rect">
            <a:avLst/>
          </a:prstGeom>
          <a:noFill/>
          <a:ln>
            <a:noFill/>
          </a:ln>
        </p:spPr>
      </p:pic>
      <p:pic>
        <p:nvPicPr>
          <p:cNvPr id="130" name="Google Shape;130;p13"/>
          <p:cNvPicPr preferRelativeResize="0"/>
          <p:nvPr/>
        </p:nvPicPr>
        <p:blipFill>
          <a:blip r:embed="rId4">
            <a:alphaModFix/>
          </a:blip>
          <a:stretch>
            <a:fillRect/>
          </a:stretch>
        </p:blipFill>
        <p:spPr>
          <a:xfrm>
            <a:off x="5825728" y="1183700"/>
            <a:ext cx="6364425" cy="277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nvSpPr>
        <p:spPr>
          <a:xfrm>
            <a:off x="152400" y="228600"/>
            <a:ext cx="8798400" cy="28593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t>IAA</a:t>
            </a:r>
            <a:endParaRPr b="1" sz="2800"/>
          </a:p>
          <a:p>
            <a:pPr indent="-393700" lvl="0" marL="457200" rtl="0" algn="l">
              <a:spcBef>
                <a:spcPts val="0"/>
              </a:spcBef>
              <a:spcAft>
                <a:spcPts val="0"/>
              </a:spcAft>
              <a:buSzPts val="2600"/>
              <a:buChar char="➔"/>
            </a:pPr>
            <a:r>
              <a:rPr lang="en" sz="2600"/>
              <a:t>Evaluate and assess the EIA report</a:t>
            </a:r>
            <a:endParaRPr sz="2600"/>
          </a:p>
          <a:p>
            <a:pPr indent="-393700" lvl="0" marL="457200" rtl="0" algn="l">
              <a:spcBef>
                <a:spcPts val="0"/>
              </a:spcBef>
              <a:spcAft>
                <a:spcPts val="0"/>
              </a:spcAft>
              <a:buSzPts val="2600"/>
              <a:buChar char="➔"/>
            </a:pPr>
            <a:r>
              <a:rPr lang="en" sz="2600"/>
              <a:t>Set of recommendations and </a:t>
            </a:r>
            <a:r>
              <a:rPr lang="en" sz="2600"/>
              <a:t>conditions</a:t>
            </a:r>
            <a:r>
              <a:rPr lang="en" sz="2600"/>
              <a:t> for implementing the </a:t>
            </a:r>
            <a:r>
              <a:rPr lang="en" sz="2600"/>
              <a:t>accepted</a:t>
            </a:r>
            <a:r>
              <a:rPr lang="en" sz="2600"/>
              <a:t> project</a:t>
            </a:r>
            <a:endParaRPr sz="2600"/>
          </a:p>
          <a:p>
            <a:pPr indent="-393700" lvl="0" marL="457200" rtl="0" algn="l">
              <a:spcBef>
                <a:spcPts val="0"/>
              </a:spcBef>
              <a:spcAft>
                <a:spcPts val="0"/>
              </a:spcAft>
              <a:buSzPts val="2600"/>
              <a:buChar char="➔"/>
            </a:pPr>
            <a:r>
              <a:rPr lang="en" sz="2600"/>
              <a:t>Sets of conditions made </a:t>
            </a:r>
            <a:r>
              <a:rPr lang="en" sz="2600"/>
              <a:t>available</a:t>
            </a:r>
            <a:r>
              <a:rPr lang="en" sz="2600"/>
              <a:t> to public </a:t>
            </a:r>
            <a:endParaRPr sz="2600"/>
          </a:p>
          <a:p>
            <a:pPr indent="-393700" lvl="0" marL="457200" rtl="0" algn="l">
              <a:spcBef>
                <a:spcPts val="0"/>
              </a:spcBef>
              <a:spcAft>
                <a:spcPts val="0"/>
              </a:spcAft>
              <a:buSzPts val="2600"/>
              <a:buChar char="➔"/>
            </a:pPr>
            <a:r>
              <a:rPr lang="en" sz="2600"/>
              <a:t>Monitor the implementation and operational phase of the project </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23"/>
          <p:cNvPicPr preferRelativeResize="0"/>
          <p:nvPr/>
        </p:nvPicPr>
        <p:blipFill>
          <a:blip r:embed="rId3">
            <a:alphaModFix/>
          </a:blip>
          <a:stretch>
            <a:fillRect/>
          </a:stretch>
        </p:blipFill>
        <p:spPr>
          <a:xfrm>
            <a:off x="3965425" y="191500"/>
            <a:ext cx="4975400" cy="4694824"/>
          </a:xfrm>
          <a:prstGeom prst="rect">
            <a:avLst/>
          </a:prstGeom>
          <a:noFill/>
          <a:ln>
            <a:noFill/>
          </a:ln>
        </p:spPr>
      </p:pic>
      <p:sp>
        <p:nvSpPr>
          <p:cNvPr id="198" name="Google Shape;198;p23"/>
          <p:cNvSpPr txBox="1"/>
          <p:nvPr/>
        </p:nvSpPr>
        <p:spPr>
          <a:xfrm>
            <a:off x="4449650" y="4676325"/>
            <a:ext cx="45732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Source: https://www.elaw.org/files/mining-eia-guidebook/Chapter2.pdf</a:t>
            </a:r>
            <a:endParaRPr sz="1100"/>
          </a:p>
          <a:p>
            <a:pPr indent="0" lvl="0" marL="0" rtl="0" algn="l">
              <a:spcBef>
                <a:spcPts val="0"/>
              </a:spcBef>
              <a:spcAft>
                <a:spcPts val="0"/>
              </a:spcAft>
              <a:buNone/>
            </a:pPr>
            <a:r>
              <a:t/>
            </a:r>
            <a:endParaRPr sz="1100"/>
          </a:p>
        </p:txBody>
      </p:sp>
      <p:sp>
        <p:nvSpPr>
          <p:cNvPr id="199" name="Google Shape;199;p23"/>
          <p:cNvSpPr txBox="1"/>
          <p:nvPr/>
        </p:nvSpPr>
        <p:spPr>
          <a:xfrm>
            <a:off x="152400" y="76200"/>
            <a:ext cx="5919300" cy="65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rPr>
              <a:t>EIA - Cycle and Procedure </a:t>
            </a:r>
            <a:r>
              <a:rPr b="1" lang="en" sz="2200" u="sng">
                <a:solidFill>
                  <a:schemeClr val="hlink"/>
                </a:solidFill>
                <a:hlinkClick r:id="rId4"/>
              </a:rPr>
              <a:t>ref</a:t>
            </a:r>
            <a:endParaRPr sz="600"/>
          </a:p>
        </p:txBody>
      </p:sp>
      <p:sp>
        <p:nvSpPr>
          <p:cNvPr id="200" name="Google Shape;200;p23"/>
          <p:cNvSpPr txBox="1"/>
          <p:nvPr/>
        </p:nvSpPr>
        <p:spPr>
          <a:xfrm>
            <a:off x="233900" y="502500"/>
            <a:ext cx="5307300" cy="42600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200"/>
              <a:t>The EIA process in India is made of the following phases</a:t>
            </a:r>
            <a:endParaRPr sz="2200"/>
          </a:p>
          <a:p>
            <a:pPr indent="0" lvl="0" marL="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Screening</a:t>
            </a:r>
            <a:endParaRPr sz="2200"/>
          </a:p>
          <a:p>
            <a:pPr indent="-368300" lvl="0" marL="457200" rtl="0" algn="l">
              <a:spcBef>
                <a:spcPts val="0"/>
              </a:spcBef>
              <a:spcAft>
                <a:spcPts val="0"/>
              </a:spcAft>
              <a:buSzPts val="2200"/>
              <a:buChar char="➔"/>
            </a:pPr>
            <a:r>
              <a:rPr lang="en" sz="2200"/>
              <a:t>Scoping</a:t>
            </a:r>
            <a:endParaRPr sz="2200"/>
          </a:p>
          <a:p>
            <a:pPr indent="-368300" lvl="0" marL="457200" rtl="0" algn="l">
              <a:spcBef>
                <a:spcPts val="0"/>
              </a:spcBef>
              <a:spcAft>
                <a:spcPts val="0"/>
              </a:spcAft>
              <a:buSzPts val="2200"/>
              <a:buChar char="➔"/>
            </a:pPr>
            <a:r>
              <a:rPr lang="en" sz="2200"/>
              <a:t>Collection of baseline data collection</a:t>
            </a:r>
            <a:endParaRPr sz="2200"/>
          </a:p>
          <a:p>
            <a:pPr indent="-368300" lvl="0" marL="457200" rtl="0" algn="l">
              <a:spcBef>
                <a:spcPts val="0"/>
              </a:spcBef>
              <a:spcAft>
                <a:spcPts val="0"/>
              </a:spcAft>
              <a:buSzPts val="2200"/>
              <a:buChar char="➔"/>
            </a:pPr>
            <a:r>
              <a:rPr lang="en" sz="2200"/>
              <a:t>Impact prediction</a:t>
            </a:r>
            <a:endParaRPr sz="2200"/>
          </a:p>
          <a:p>
            <a:pPr indent="-368300" lvl="0" marL="457200" rtl="0" algn="l">
              <a:spcBef>
                <a:spcPts val="0"/>
              </a:spcBef>
              <a:spcAft>
                <a:spcPts val="0"/>
              </a:spcAft>
              <a:buSzPts val="2200"/>
              <a:buChar char="➔"/>
            </a:pPr>
            <a:r>
              <a:rPr lang="en" sz="2200"/>
              <a:t>Mitigation measures and EIA report </a:t>
            </a:r>
            <a:endParaRPr sz="2200"/>
          </a:p>
          <a:p>
            <a:pPr indent="-368300" lvl="0" marL="457200" rtl="0" algn="l">
              <a:spcBef>
                <a:spcPts val="0"/>
              </a:spcBef>
              <a:spcAft>
                <a:spcPts val="0"/>
              </a:spcAft>
              <a:buSzPts val="2200"/>
              <a:buChar char="➔"/>
            </a:pPr>
            <a:r>
              <a:rPr lang="en" sz="2200"/>
              <a:t>Public hearing </a:t>
            </a:r>
            <a:endParaRPr sz="2200"/>
          </a:p>
          <a:p>
            <a:pPr indent="-368300" lvl="0" marL="457200" rtl="0" algn="l">
              <a:spcBef>
                <a:spcPts val="0"/>
              </a:spcBef>
              <a:spcAft>
                <a:spcPts val="0"/>
              </a:spcAft>
              <a:buSzPts val="2200"/>
              <a:buChar char="➔"/>
            </a:pPr>
            <a:r>
              <a:rPr lang="en" sz="2200"/>
              <a:t>Decision making </a:t>
            </a:r>
            <a:endParaRPr sz="2200"/>
          </a:p>
          <a:p>
            <a:pPr indent="-368300" lvl="0" marL="457200" rtl="0" algn="l">
              <a:spcBef>
                <a:spcPts val="0"/>
              </a:spcBef>
              <a:spcAft>
                <a:spcPts val="0"/>
              </a:spcAft>
              <a:buSzPts val="2200"/>
              <a:buChar char="➔"/>
            </a:pPr>
            <a:r>
              <a:rPr lang="en" sz="2200"/>
              <a:t>Monitoring and implementation of EMP</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idx="1" type="body"/>
          </p:nvPr>
        </p:nvSpPr>
        <p:spPr>
          <a:xfrm>
            <a:off x="209550" y="314325"/>
            <a:ext cx="8934300" cy="46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u="sng">
                <a:latin typeface="Arial"/>
                <a:ea typeface="Arial"/>
                <a:cs typeface="Arial"/>
                <a:sym typeface="Arial"/>
              </a:rPr>
              <a:t>Screening:</a:t>
            </a:r>
            <a:r>
              <a:rPr lang="en" sz="2600">
                <a:latin typeface="Arial"/>
                <a:ea typeface="Arial"/>
                <a:cs typeface="Arial"/>
                <a:sym typeface="Arial"/>
              </a:rPr>
              <a:t> screened for scale of investment, location and type of development and if the project needs statutory clearance.</a:t>
            </a:r>
            <a:endParaRPr sz="2600">
              <a:latin typeface="Arial"/>
              <a:ea typeface="Arial"/>
              <a:cs typeface="Arial"/>
              <a:sym typeface="Arial"/>
            </a:endParaRPr>
          </a:p>
          <a:p>
            <a:pPr indent="0" lvl="0" marL="0" rtl="0" algn="l">
              <a:spcBef>
                <a:spcPts val="1600"/>
              </a:spcBef>
              <a:spcAft>
                <a:spcPts val="0"/>
              </a:spcAft>
              <a:buNone/>
            </a:pPr>
            <a:r>
              <a:rPr b="1" lang="en" sz="2600" u="sng">
                <a:latin typeface="Arial"/>
                <a:ea typeface="Arial"/>
                <a:cs typeface="Arial"/>
                <a:sym typeface="Arial"/>
              </a:rPr>
              <a:t>Scoping:</a:t>
            </a:r>
            <a:r>
              <a:rPr lang="en" sz="2600">
                <a:latin typeface="Arial"/>
                <a:ea typeface="Arial"/>
                <a:cs typeface="Arial"/>
                <a:sym typeface="Arial"/>
              </a:rPr>
              <a:t>The project’s potential impacts, zone of impacts, mitigation possibilities and need for monitoring done by EIA agency by following the published guidelines by the Ministry of Environment and Forest (MoEF) of government of India</a:t>
            </a:r>
            <a:endParaRPr sz="2600">
              <a:latin typeface="Arial"/>
              <a:ea typeface="Arial"/>
              <a:cs typeface="Arial"/>
              <a:sym typeface="Arial"/>
            </a:endParaRPr>
          </a:p>
          <a:p>
            <a:pPr indent="0" lvl="0" marL="0" rtl="0" algn="l">
              <a:spcBef>
                <a:spcPts val="1600"/>
              </a:spcBef>
              <a:spcAft>
                <a:spcPts val="0"/>
              </a:spcAft>
              <a:buNone/>
            </a:pPr>
            <a:r>
              <a:rPr b="1" lang="en" sz="2600" u="sng">
                <a:latin typeface="Arial"/>
                <a:ea typeface="Arial"/>
                <a:cs typeface="Arial"/>
                <a:sym typeface="Arial"/>
              </a:rPr>
              <a:t>Collection of baseline data:</a:t>
            </a:r>
            <a:r>
              <a:rPr lang="en" sz="2600">
                <a:latin typeface="Arial"/>
                <a:ea typeface="Arial"/>
                <a:cs typeface="Arial"/>
                <a:sym typeface="Arial"/>
              </a:rPr>
              <a:t> Baseline data is the environmental status of study area. </a:t>
            </a:r>
            <a:endParaRPr sz="2600">
              <a:latin typeface="Arial"/>
              <a:ea typeface="Arial"/>
              <a:cs typeface="Arial"/>
              <a:sym typeface="Arial"/>
            </a:endParaRPr>
          </a:p>
          <a:p>
            <a:pPr indent="0" lvl="0" marL="0" rtl="0" algn="l">
              <a:spcBef>
                <a:spcPts val="1600"/>
              </a:spcBef>
              <a:spcAft>
                <a:spcPts val="1600"/>
              </a:spcAft>
              <a:buNone/>
            </a:pPr>
            <a:r>
              <a:t/>
            </a:r>
            <a:endParaRPr sz="26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5"/>
          <p:cNvSpPr txBox="1"/>
          <p:nvPr>
            <p:ph idx="1" type="body"/>
          </p:nvPr>
        </p:nvSpPr>
        <p:spPr>
          <a:xfrm>
            <a:off x="168075" y="55675"/>
            <a:ext cx="8912100" cy="49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u="sng">
                <a:latin typeface="Arial"/>
                <a:ea typeface="Arial"/>
                <a:cs typeface="Arial"/>
                <a:sym typeface="Arial"/>
              </a:rPr>
              <a:t>Impact prediction:</a:t>
            </a:r>
            <a:r>
              <a:rPr lang="en" sz="2600">
                <a:latin typeface="Arial"/>
                <a:ea typeface="Arial"/>
                <a:cs typeface="Arial"/>
                <a:sym typeface="Arial"/>
              </a:rPr>
              <a:t> Positive and negative, reversible and irreversible and temporary and permanent impacts need to be predicted for environmental components (Air, Noise, Water, Land, Biological Socioeconomic, Solid Waste)</a:t>
            </a:r>
            <a:endParaRPr sz="2600">
              <a:latin typeface="Arial"/>
              <a:ea typeface="Arial"/>
              <a:cs typeface="Arial"/>
              <a:sym typeface="Arial"/>
            </a:endParaRPr>
          </a:p>
          <a:p>
            <a:pPr indent="0" lvl="0" marL="0" rtl="0" algn="l">
              <a:spcBef>
                <a:spcPts val="1600"/>
              </a:spcBef>
              <a:spcAft>
                <a:spcPts val="0"/>
              </a:spcAft>
              <a:buNone/>
            </a:pPr>
            <a:r>
              <a:rPr b="1" lang="en" sz="2600" u="sng">
                <a:latin typeface="Arial"/>
                <a:ea typeface="Arial"/>
                <a:cs typeface="Arial"/>
                <a:sym typeface="Arial"/>
              </a:rPr>
              <a:t>Mitigation measures and EIA report:</a:t>
            </a:r>
            <a:r>
              <a:rPr b="1" lang="en" sz="2600">
                <a:latin typeface="Arial"/>
                <a:ea typeface="Arial"/>
                <a:cs typeface="Arial"/>
                <a:sym typeface="Arial"/>
              </a:rPr>
              <a:t> </a:t>
            </a:r>
            <a:r>
              <a:rPr lang="en" sz="2600">
                <a:latin typeface="Arial"/>
                <a:ea typeface="Arial"/>
                <a:cs typeface="Arial"/>
                <a:sym typeface="Arial"/>
              </a:rPr>
              <a:t>Actions and steps for preventing, minimizing or by passing the impacts or level of compensation for probable environmental damage or loss.</a:t>
            </a:r>
            <a:endParaRPr sz="2600">
              <a:latin typeface="Arial"/>
              <a:ea typeface="Arial"/>
              <a:cs typeface="Arial"/>
              <a:sym typeface="Arial"/>
            </a:endParaRPr>
          </a:p>
          <a:p>
            <a:pPr indent="0" lvl="0" marL="0" rtl="0" algn="l">
              <a:spcBef>
                <a:spcPts val="1600"/>
              </a:spcBef>
              <a:spcAft>
                <a:spcPts val="1600"/>
              </a:spcAft>
              <a:buNone/>
            </a:pPr>
            <a:r>
              <a:rPr b="1" lang="en" sz="2600" u="sng">
                <a:latin typeface="Arial"/>
                <a:ea typeface="Arial"/>
                <a:cs typeface="Arial"/>
                <a:sym typeface="Arial"/>
              </a:rPr>
              <a:t>Public hearing:</a:t>
            </a:r>
            <a:r>
              <a:rPr lang="en" sz="2600">
                <a:latin typeface="Arial"/>
                <a:ea typeface="Arial"/>
                <a:cs typeface="Arial"/>
                <a:sym typeface="Arial"/>
              </a:rPr>
              <a:t> Public and environmental groups living close to project site may be informed and consulted. </a:t>
            </a:r>
            <a:endParaRPr sz="26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idx="1" type="body"/>
          </p:nvPr>
        </p:nvSpPr>
        <p:spPr>
          <a:xfrm>
            <a:off x="133350" y="314325"/>
            <a:ext cx="8784300" cy="41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u="sng">
                <a:latin typeface="Arial"/>
                <a:ea typeface="Arial"/>
                <a:cs typeface="Arial"/>
                <a:sym typeface="Arial"/>
              </a:rPr>
              <a:t>Decision making:</a:t>
            </a:r>
            <a:r>
              <a:rPr lang="en" sz="2600">
                <a:latin typeface="Arial"/>
                <a:ea typeface="Arial"/>
                <a:cs typeface="Arial"/>
                <a:sym typeface="Arial"/>
              </a:rPr>
              <a:t> IAA along with the experts consult the project-in-charge along with consultant to take the final decision, keeping mind EIA and EMP</a:t>
            </a:r>
            <a:endParaRPr sz="2600">
              <a:latin typeface="Arial"/>
              <a:ea typeface="Arial"/>
              <a:cs typeface="Arial"/>
              <a:sym typeface="Arial"/>
            </a:endParaRPr>
          </a:p>
          <a:p>
            <a:pPr indent="0" lvl="0" marL="0" rtl="0" algn="l">
              <a:spcBef>
                <a:spcPts val="1600"/>
              </a:spcBef>
              <a:spcAft>
                <a:spcPts val="0"/>
              </a:spcAft>
              <a:buNone/>
            </a:pPr>
            <a:r>
              <a:rPr b="1" lang="en" sz="2600" u="sng">
                <a:latin typeface="Arial"/>
                <a:ea typeface="Arial"/>
                <a:cs typeface="Arial"/>
                <a:sym typeface="Arial"/>
              </a:rPr>
              <a:t>Monitoring and implementation of environmental management plan:</a:t>
            </a:r>
            <a:r>
              <a:rPr lang="en" sz="2600">
                <a:latin typeface="Arial"/>
                <a:ea typeface="Arial"/>
                <a:cs typeface="Arial"/>
                <a:sym typeface="Arial"/>
              </a:rPr>
              <a:t> The various phases of implementation of the project are monitored. </a:t>
            </a:r>
            <a:endParaRPr sz="2600">
              <a:latin typeface="Arial"/>
              <a:ea typeface="Arial"/>
              <a:cs typeface="Arial"/>
              <a:sym typeface="Arial"/>
            </a:endParaRPr>
          </a:p>
          <a:p>
            <a:pPr indent="0" lvl="0" marL="0" rtl="0" algn="l">
              <a:spcBef>
                <a:spcPts val="1600"/>
              </a:spcBef>
              <a:spcAft>
                <a:spcPts val="0"/>
              </a:spcAft>
              <a:buNone/>
            </a:pPr>
            <a:r>
              <a:rPr b="1" lang="en" sz="2600" u="sng">
                <a:latin typeface="Arial"/>
                <a:ea typeface="Arial"/>
                <a:cs typeface="Arial"/>
                <a:sym typeface="Arial"/>
              </a:rPr>
              <a:t>Risk assessment: </a:t>
            </a:r>
            <a:r>
              <a:rPr lang="en" sz="2600">
                <a:latin typeface="Arial"/>
                <a:ea typeface="Arial"/>
                <a:cs typeface="Arial"/>
                <a:sym typeface="Arial"/>
              </a:rPr>
              <a:t>Inventory analysis and hazard probability and index also form part of EIA procedures</a:t>
            </a:r>
            <a:endParaRPr sz="2600">
              <a:latin typeface="Arial"/>
              <a:ea typeface="Arial"/>
              <a:cs typeface="Arial"/>
              <a:sym typeface="Arial"/>
            </a:endParaRPr>
          </a:p>
          <a:p>
            <a:pPr indent="0" lvl="0" marL="0" rtl="0" algn="l">
              <a:spcBef>
                <a:spcPts val="1600"/>
              </a:spcBef>
              <a:spcAft>
                <a:spcPts val="1600"/>
              </a:spcAft>
              <a:buNone/>
            </a:pPr>
            <a:r>
              <a:t/>
            </a:r>
            <a:endParaRPr sz="26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nvSpPr>
        <p:spPr>
          <a:xfrm>
            <a:off x="228600" y="228600"/>
            <a:ext cx="8606100" cy="1071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
        <p:nvSpPr>
          <p:cNvPr id="221" name="Google Shape;221;p27"/>
          <p:cNvSpPr txBox="1"/>
          <p:nvPr/>
        </p:nvSpPr>
        <p:spPr>
          <a:xfrm>
            <a:off x="228600" y="228600"/>
            <a:ext cx="7817100" cy="65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rPr>
              <a:t>Environmental Management Plan </a:t>
            </a:r>
            <a:r>
              <a:rPr b="1" lang="en" sz="2200" u="sng">
                <a:solidFill>
                  <a:schemeClr val="hlink"/>
                </a:solidFill>
                <a:hlinkClick r:id="rId3"/>
              </a:rPr>
              <a:t>ref</a:t>
            </a:r>
            <a:endParaRPr sz="600"/>
          </a:p>
        </p:txBody>
      </p:sp>
      <p:sp>
        <p:nvSpPr>
          <p:cNvPr id="222" name="Google Shape;222;p27"/>
          <p:cNvSpPr txBox="1"/>
          <p:nvPr/>
        </p:nvSpPr>
        <p:spPr>
          <a:xfrm>
            <a:off x="239925" y="864625"/>
            <a:ext cx="8692200" cy="40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EMP should include</a:t>
            </a:r>
            <a:endParaRPr sz="2800"/>
          </a:p>
          <a:p>
            <a:pPr indent="0" lvl="0" marL="0" rtl="0" algn="l">
              <a:spcBef>
                <a:spcPts val="0"/>
              </a:spcBef>
              <a:spcAft>
                <a:spcPts val="0"/>
              </a:spcAft>
              <a:buNone/>
            </a:pPr>
            <a:r>
              <a:t/>
            </a:r>
            <a:endParaRPr sz="2800"/>
          </a:p>
          <a:p>
            <a:pPr indent="-406400" lvl="0" marL="457200" rtl="0" algn="l">
              <a:spcBef>
                <a:spcPts val="0"/>
              </a:spcBef>
              <a:spcAft>
                <a:spcPts val="0"/>
              </a:spcAft>
              <a:buSzPts val="2800"/>
              <a:buChar char="➢"/>
            </a:pPr>
            <a:r>
              <a:rPr lang="en" sz="2800"/>
              <a:t>Delineation of mitigation and compensation measures</a:t>
            </a:r>
            <a:endParaRPr sz="2800"/>
          </a:p>
          <a:p>
            <a:pPr indent="-406400" lvl="0" marL="457200" rtl="0" algn="l">
              <a:spcBef>
                <a:spcPts val="0"/>
              </a:spcBef>
              <a:spcAft>
                <a:spcPts val="0"/>
              </a:spcAft>
              <a:buSzPts val="2800"/>
              <a:buChar char="➢"/>
            </a:pPr>
            <a:r>
              <a:rPr lang="en" sz="2800"/>
              <a:t>Delineation of unmitigated impacts</a:t>
            </a:r>
            <a:endParaRPr sz="2800"/>
          </a:p>
          <a:p>
            <a:pPr indent="-406400" lvl="0" marL="457200" rtl="0" algn="l">
              <a:spcBef>
                <a:spcPts val="0"/>
              </a:spcBef>
              <a:spcAft>
                <a:spcPts val="0"/>
              </a:spcAft>
              <a:buSzPts val="2800"/>
              <a:buChar char="➢"/>
            </a:pPr>
            <a:r>
              <a:rPr lang="en" sz="2800"/>
              <a:t>Physical planning including work program, time schedule and locations for mitigation and compensation </a:t>
            </a:r>
            <a:endParaRPr sz="2800"/>
          </a:p>
          <a:p>
            <a:pPr indent="-406400" lvl="0" marL="457200" rtl="0" algn="l">
              <a:spcBef>
                <a:spcPts val="0"/>
              </a:spcBef>
              <a:spcAft>
                <a:spcPts val="0"/>
              </a:spcAft>
              <a:buSzPts val="2800"/>
              <a:buChar char="➢"/>
            </a:pPr>
            <a:r>
              <a:rPr lang="en" sz="2800"/>
              <a:t>Delineation of </a:t>
            </a:r>
            <a:r>
              <a:rPr lang="en" sz="2800"/>
              <a:t>financial</a:t>
            </a:r>
            <a:r>
              <a:rPr lang="en" sz="2800"/>
              <a:t> plan </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nvSpPr>
        <p:spPr>
          <a:xfrm>
            <a:off x="152400" y="152400"/>
            <a:ext cx="8787900" cy="14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600"/>
              <a:t>The management plans should be necessarily based on considerations of resource conservation and pollution abatement</a:t>
            </a:r>
            <a:endParaRPr sz="2600"/>
          </a:p>
        </p:txBody>
      </p:sp>
      <p:sp>
        <p:nvSpPr>
          <p:cNvPr id="228" name="Google Shape;228;p28"/>
          <p:cNvSpPr txBox="1"/>
          <p:nvPr/>
        </p:nvSpPr>
        <p:spPr>
          <a:xfrm>
            <a:off x="153200" y="1393300"/>
            <a:ext cx="8887500" cy="362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600" u="sng"/>
              <a:t>Liquid Effluents</a:t>
            </a:r>
            <a:endParaRPr b="1" sz="2600" u="sng"/>
          </a:p>
          <a:p>
            <a:pPr indent="-381000" lvl="0" marL="457200" marR="0" rtl="0" algn="l">
              <a:lnSpc>
                <a:spcPct val="115000"/>
              </a:lnSpc>
              <a:spcBef>
                <a:spcPts val="0"/>
              </a:spcBef>
              <a:spcAft>
                <a:spcPts val="0"/>
              </a:spcAft>
              <a:buSzPts val="2400"/>
              <a:buChar char="●"/>
            </a:pPr>
            <a:r>
              <a:rPr lang="en" sz="2400"/>
              <a:t>Effluents from the industrial plants should be treated well to the standards as prescribed by the Central/State Water Pollution Control Boards.</a:t>
            </a:r>
            <a:endParaRPr sz="2400"/>
          </a:p>
          <a:p>
            <a:pPr indent="-381000" lvl="0" marL="457200" marR="0" rtl="0" algn="l">
              <a:lnSpc>
                <a:spcPct val="115000"/>
              </a:lnSpc>
              <a:spcBef>
                <a:spcPts val="0"/>
              </a:spcBef>
              <a:spcAft>
                <a:spcPts val="0"/>
              </a:spcAft>
              <a:buSzPts val="2400"/>
              <a:buChar char="●"/>
            </a:pPr>
            <a:r>
              <a:rPr lang="en" sz="2400"/>
              <a:t>Soil permeability studies should be made prior to effluents being discharged into holding tanks or impoundments and steps taken to prevent percolation and groundwater contamination.</a:t>
            </a:r>
            <a:endParaRPr sz="2400"/>
          </a:p>
          <a:p>
            <a:pPr indent="0" lvl="0" marL="0" marR="0" rtl="0" algn="l">
              <a:lnSpc>
                <a:spcPct val="115000"/>
              </a:lnSpc>
              <a:spcBef>
                <a:spcPts val="0"/>
              </a:spcBef>
              <a:spcAft>
                <a:spcPts val="0"/>
              </a:spcAft>
              <a:buClr>
                <a:srgbClr val="000000"/>
              </a:buClr>
              <a:buSzPts val="1100"/>
              <a:buFont typeface="Arial"/>
              <a:buNone/>
            </a:pPr>
            <a:r>
              <a:t/>
            </a:r>
            <a:endParaRPr sz="1100">
              <a:highlight>
                <a:srgbClr val="FFFACD"/>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txBox="1"/>
          <p:nvPr/>
        </p:nvSpPr>
        <p:spPr>
          <a:xfrm>
            <a:off x="228600" y="250475"/>
            <a:ext cx="8611500" cy="47319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Special precautions should be taken regarding flight patterns of birds in the area.Effluents containing toxic </a:t>
            </a:r>
            <a:r>
              <a:rPr lang="en" sz="2400"/>
              <a:t>compounds</a:t>
            </a:r>
            <a:r>
              <a:rPr lang="en" sz="2400"/>
              <a:t>,oil and grease have been known to cause extensive death of migratory birds.Location of plants should be prohibited in such type of sensitive areas.</a:t>
            </a:r>
            <a:endParaRPr sz="2400"/>
          </a:p>
          <a:p>
            <a:pPr indent="-381000" lvl="0" marL="457200" rtl="0" algn="l">
              <a:lnSpc>
                <a:spcPct val="115000"/>
              </a:lnSpc>
              <a:spcBef>
                <a:spcPts val="0"/>
              </a:spcBef>
              <a:spcAft>
                <a:spcPts val="0"/>
              </a:spcAft>
              <a:buSzPts val="2400"/>
              <a:buChar char="●"/>
            </a:pPr>
            <a:r>
              <a:rPr lang="en" sz="2400"/>
              <a:t>Deep well burial of toxic effluents should not be resorted to as it can result in re-surfacing and groundwater contamination.Re-surfacing has been known to cause extensive damage to crop and livestocks.</a:t>
            </a:r>
            <a:endParaRPr sz="2400"/>
          </a:p>
          <a:p>
            <a:pPr indent="-381000" lvl="0" marL="457200" rtl="0" algn="l">
              <a:lnSpc>
                <a:spcPct val="115000"/>
              </a:lnSpc>
              <a:spcBef>
                <a:spcPts val="0"/>
              </a:spcBef>
              <a:spcAft>
                <a:spcPts val="0"/>
              </a:spcAft>
              <a:buSzPts val="2400"/>
              <a:buChar char="●"/>
            </a:pPr>
            <a:r>
              <a:rPr lang="en" sz="2400"/>
              <a:t>In all cases,efforts should be made for re-use of water and its conservation.</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txBox="1"/>
          <p:nvPr/>
        </p:nvSpPr>
        <p:spPr>
          <a:xfrm>
            <a:off x="215075" y="228600"/>
            <a:ext cx="8682300" cy="4686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 sz="2400" u="sng"/>
              <a:t>Air Pollution</a:t>
            </a:r>
            <a:endParaRPr b="1" sz="2400" u="sng"/>
          </a:p>
          <a:p>
            <a:pPr indent="-381000" lvl="0" marL="457200" marR="0" rtl="0" algn="l">
              <a:lnSpc>
                <a:spcPct val="115000"/>
              </a:lnSpc>
              <a:spcBef>
                <a:spcPts val="0"/>
              </a:spcBef>
              <a:spcAft>
                <a:spcPts val="0"/>
              </a:spcAft>
              <a:buSzPts val="2400"/>
              <a:buChar char="●"/>
            </a:pPr>
            <a:r>
              <a:rPr lang="en" sz="2400"/>
              <a:t>The emission levels of pollutants from the different stacks,should conform to the pollution control standards prescribed by Central or State Boards.</a:t>
            </a:r>
            <a:endParaRPr sz="2400"/>
          </a:p>
          <a:p>
            <a:pPr indent="-381000" lvl="0" marL="457200" marR="0" rtl="0" algn="l">
              <a:lnSpc>
                <a:spcPct val="115000"/>
              </a:lnSpc>
              <a:spcBef>
                <a:spcPts val="0"/>
              </a:spcBef>
              <a:spcAft>
                <a:spcPts val="0"/>
              </a:spcAft>
              <a:buSzPts val="2400"/>
              <a:buChar char="●"/>
            </a:pPr>
            <a:r>
              <a:rPr lang="en" sz="2400"/>
              <a:t>Adequate control equipment should be installed for minimising the emission of pollutants from the various stacks.</a:t>
            </a:r>
            <a:endParaRPr sz="2400"/>
          </a:p>
          <a:p>
            <a:pPr indent="-381000" lvl="0" marL="457200" rtl="0" algn="l">
              <a:lnSpc>
                <a:spcPct val="115000"/>
              </a:lnSpc>
              <a:spcBef>
                <a:spcPts val="0"/>
              </a:spcBef>
              <a:spcAft>
                <a:spcPts val="0"/>
              </a:spcAft>
              <a:buSzPts val="2400"/>
              <a:buChar char="●"/>
            </a:pPr>
            <a:r>
              <a:rPr lang="en" sz="2400"/>
              <a:t>In-plant control measures should be taken to contain the fugitive emissions.</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1"/>
          <p:cNvSpPr txBox="1"/>
          <p:nvPr/>
        </p:nvSpPr>
        <p:spPr>
          <a:xfrm>
            <a:off x="76200" y="250400"/>
            <a:ext cx="8821200" cy="4670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Infrastructural facilities should be provided for monitoring the stack emissions and measuring the ambient air quality including micro-meteorological data (wherever required) in the area.</a:t>
            </a:r>
            <a:endParaRPr sz="2400"/>
          </a:p>
          <a:p>
            <a:pPr indent="-381000" lvl="0" marL="457200" rtl="0" algn="l">
              <a:lnSpc>
                <a:spcPct val="115000"/>
              </a:lnSpc>
              <a:spcBef>
                <a:spcPts val="0"/>
              </a:spcBef>
              <a:spcAft>
                <a:spcPts val="0"/>
              </a:spcAft>
              <a:buSzPts val="2400"/>
              <a:buChar char="●"/>
            </a:pPr>
            <a:r>
              <a:rPr lang="en" sz="2400"/>
              <a:t>Proper stack height as prescribed by the Central/State Pollution Control Boards should be provided for better dispersion of pollutants over a wider area to minimise the effect of pollution.</a:t>
            </a:r>
            <a:endParaRPr sz="2400"/>
          </a:p>
          <a:p>
            <a:pPr indent="-381000" lvl="0" marL="457200" rtl="0" algn="l">
              <a:lnSpc>
                <a:spcPct val="115000"/>
              </a:lnSpc>
              <a:spcBef>
                <a:spcPts val="0"/>
              </a:spcBef>
              <a:spcAft>
                <a:spcPts val="0"/>
              </a:spcAft>
              <a:buSzPts val="2400"/>
              <a:buChar char="●"/>
            </a:pPr>
            <a:r>
              <a:rPr lang="en" sz="2400"/>
              <a:t>Community buildings and townships should be built up-wind of plant with one-half to one kilometer greenbelt in </a:t>
            </a:r>
            <a:r>
              <a:rPr lang="en" sz="2400"/>
              <a:t>addition</a:t>
            </a:r>
            <a:r>
              <a:rPr lang="en" sz="2400"/>
              <a:t> to </a:t>
            </a:r>
            <a:r>
              <a:rPr lang="en" sz="2400"/>
              <a:t>physiographical</a:t>
            </a:r>
            <a:r>
              <a:rPr lang="en" sz="2400"/>
              <a:t> barrier.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145625" y="177050"/>
            <a:ext cx="80085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Environmental Impact Assessment (EIA)</a:t>
            </a:r>
            <a:endParaRPr b="1">
              <a:latin typeface="Arial"/>
              <a:ea typeface="Arial"/>
              <a:cs typeface="Arial"/>
              <a:sym typeface="Arial"/>
            </a:endParaRPr>
          </a:p>
        </p:txBody>
      </p:sp>
      <p:sp>
        <p:nvSpPr>
          <p:cNvPr id="136" name="Google Shape;136;p14"/>
          <p:cNvSpPr txBox="1"/>
          <p:nvPr>
            <p:ph idx="1" type="body"/>
          </p:nvPr>
        </p:nvSpPr>
        <p:spPr>
          <a:xfrm>
            <a:off x="177975" y="679250"/>
            <a:ext cx="6198000" cy="44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333333"/>
                </a:solidFill>
                <a:highlight>
                  <a:srgbClr val="FFFFFF"/>
                </a:highlight>
                <a:latin typeface="Arial"/>
                <a:ea typeface="Arial"/>
                <a:cs typeface="Arial"/>
                <a:sym typeface="Arial"/>
              </a:rPr>
              <a:t>Environmental Impact Assessment (EIA) is a process of evaluating the likely environmental impacts of a proposed project or development, taking into account inter-related socio-economic, cultural and human-health impacts, both beneficial and adverse. </a:t>
            </a:r>
            <a:r>
              <a:rPr lang="en" sz="1900">
                <a:solidFill>
                  <a:srgbClr val="333333"/>
                </a:solidFill>
                <a:highlight>
                  <a:srgbClr val="FFFFFF"/>
                </a:highlight>
                <a:latin typeface="Arial"/>
                <a:ea typeface="Arial"/>
                <a:cs typeface="Arial"/>
                <a:sym typeface="Arial"/>
              </a:rPr>
              <a:t>(</a:t>
            </a:r>
            <a:r>
              <a:rPr lang="en" sz="1900" u="sng">
                <a:solidFill>
                  <a:schemeClr val="hlink"/>
                </a:solidFill>
                <a:highlight>
                  <a:srgbClr val="FFFFFF"/>
                </a:highlight>
                <a:latin typeface="Arial"/>
                <a:ea typeface="Arial"/>
                <a:cs typeface="Arial"/>
                <a:sym typeface="Arial"/>
                <a:hlinkClick r:id="rId3"/>
              </a:rPr>
              <a:t>ref</a:t>
            </a:r>
            <a:r>
              <a:rPr lang="en" sz="1900">
                <a:solidFill>
                  <a:srgbClr val="333333"/>
                </a:solidFill>
                <a:highlight>
                  <a:srgbClr val="FFFFFF"/>
                </a:highlight>
                <a:latin typeface="Arial"/>
                <a:ea typeface="Arial"/>
                <a:cs typeface="Arial"/>
                <a:sym typeface="Arial"/>
              </a:rPr>
              <a:t>)</a:t>
            </a:r>
            <a:endParaRPr sz="1900">
              <a:solidFill>
                <a:srgbClr val="333333"/>
              </a:solidFill>
              <a:highlight>
                <a:srgbClr val="FFFFFF"/>
              </a:highlight>
              <a:latin typeface="Arial"/>
              <a:ea typeface="Arial"/>
              <a:cs typeface="Arial"/>
              <a:sym typeface="Arial"/>
            </a:endParaRPr>
          </a:p>
          <a:p>
            <a:pPr indent="0" lvl="0" marL="0" rtl="0" algn="l">
              <a:spcBef>
                <a:spcPts val="1600"/>
              </a:spcBef>
              <a:spcAft>
                <a:spcPts val="1600"/>
              </a:spcAft>
              <a:buNone/>
            </a:pPr>
            <a:r>
              <a:rPr lang="en" sz="1000">
                <a:solidFill>
                  <a:srgbClr val="333333"/>
                </a:solidFill>
                <a:highlight>
                  <a:srgbClr val="FFFFFF"/>
                </a:highlight>
                <a:latin typeface="Arial"/>
                <a:ea typeface="Arial"/>
                <a:cs typeface="Arial"/>
                <a:sym typeface="Arial"/>
              </a:rPr>
              <a:t> </a:t>
            </a:r>
            <a:r>
              <a:rPr lang="en" sz="2600">
                <a:solidFill>
                  <a:srgbClr val="333333"/>
                </a:solidFill>
                <a:highlight>
                  <a:srgbClr val="FFFFFF"/>
                </a:highlight>
                <a:latin typeface="Arial"/>
                <a:ea typeface="Arial"/>
                <a:cs typeface="Arial"/>
                <a:sym typeface="Arial"/>
              </a:rPr>
              <a:t>It aims to predict environmental impacts at an early stage in project planning and design and find ways and means to reduce adverse impacts, shape projects to suit the local environment. </a:t>
            </a:r>
            <a:r>
              <a:rPr lang="en" sz="1900">
                <a:solidFill>
                  <a:srgbClr val="333333"/>
                </a:solidFill>
                <a:highlight>
                  <a:srgbClr val="FFFFFF"/>
                </a:highlight>
                <a:latin typeface="Arial"/>
                <a:ea typeface="Arial"/>
                <a:cs typeface="Arial"/>
                <a:sym typeface="Arial"/>
              </a:rPr>
              <a:t>(</a:t>
            </a:r>
            <a:r>
              <a:rPr lang="en" sz="1900" u="sng">
                <a:solidFill>
                  <a:schemeClr val="accent5"/>
                </a:solidFill>
                <a:highlight>
                  <a:srgbClr val="FFFFFF"/>
                </a:highlight>
                <a:latin typeface="Arial"/>
                <a:ea typeface="Arial"/>
                <a:cs typeface="Arial"/>
                <a:sym typeface="Arial"/>
                <a:hlinkClick r:id="rId4"/>
              </a:rPr>
              <a:t>ref</a:t>
            </a:r>
            <a:r>
              <a:rPr lang="en" sz="1900">
                <a:solidFill>
                  <a:srgbClr val="333333"/>
                </a:solidFill>
                <a:highlight>
                  <a:srgbClr val="FFFFFF"/>
                </a:highlight>
                <a:latin typeface="Arial"/>
                <a:ea typeface="Arial"/>
                <a:cs typeface="Arial"/>
                <a:sym typeface="Arial"/>
              </a:rPr>
              <a:t>)</a:t>
            </a:r>
            <a:endParaRPr sz="2600">
              <a:solidFill>
                <a:srgbClr val="333333"/>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nvSpPr>
        <p:spPr>
          <a:xfrm>
            <a:off x="200750" y="0"/>
            <a:ext cx="8782500" cy="5247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 sz="2400" u="sng"/>
              <a:t>Solid Wastes</a:t>
            </a:r>
            <a:endParaRPr b="1" sz="2400" u="sng"/>
          </a:p>
          <a:p>
            <a:pPr indent="-381000" lvl="0" marL="457200" marR="0" rtl="0" algn="l">
              <a:lnSpc>
                <a:spcPct val="115000"/>
              </a:lnSpc>
              <a:spcBef>
                <a:spcPts val="0"/>
              </a:spcBef>
              <a:spcAft>
                <a:spcPts val="0"/>
              </a:spcAft>
              <a:buSzPts val="2400"/>
              <a:buChar char="●"/>
            </a:pPr>
            <a:r>
              <a:rPr lang="en" sz="2400"/>
              <a:t>The site for waste disposal should be checked to verify permeability so that no contaminants percolate into the groundwater or river/lake.</a:t>
            </a:r>
            <a:endParaRPr sz="2400"/>
          </a:p>
          <a:p>
            <a:pPr indent="-381000" lvl="0" marL="457200" marR="0" rtl="0" algn="l">
              <a:lnSpc>
                <a:spcPct val="115000"/>
              </a:lnSpc>
              <a:spcBef>
                <a:spcPts val="0"/>
              </a:spcBef>
              <a:spcAft>
                <a:spcPts val="0"/>
              </a:spcAft>
              <a:buSzPts val="2400"/>
              <a:buChar char="●"/>
            </a:pPr>
            <a:r>
              <a:rPr lang="en" sz="2400"/>
              <a:t>Waste disposal areas should be planned down-wind of villages and townships.</a:t>
            </a:r>
            <a:endParaRPr sz="2400"/>
          </a:p>
          <a:p>
            <a:pPr indent="-381000" lvl="0" marL="457200" marR="0" rtl="0" algn="l">
              <a:lnSpc>
                <a:spcPct val="115000"/>
              </a:lnSpc>
              <a:spcBef>
                <a:spcPts val="0"/>
              </a:spcBef>
              <a:spcAft>
                <a:spcPts val="0"/>
              </a:spcAft>
              <a:buSzPts val="2400"/>
              <a:buChar char="●"/>
            </a:pPr>
            <a:r>
              <a:rPr lang="en" sz="2400"/>
              <a:t>Reactive materials should be disposed of by immobilising the reactive materials with suitable additives.</a:t>
            </a:r>
            <a:endParaRPr sz="2400"/>
          </a:p>
          <a:p>
            <a:pPr indent="-381000" lvl="0" marL="457200" rtl="0" algn="l">
              <a:lnSpc>
                <a:spcPct val="115000"/>
              </a:lnSpc>
              <a:spcBef>
                <a:spcPts val="0"/>
              </a:spcBef>
              <a:spcAft>
                <a:spcPts val="0"/>
              </a:spcAft>
              <a:buSzPts val="2400"/>
              <a:buChar char="●"/>
            </a:pPr>
            <a:r>
              <a:rPr lang="en" sz="2400"/>
              <a:t>The pattern of filling disposal site should be planned to create better landscape and be approved by appropriate agency and the appropriately pretreated solid wastes should be disposed according to the approved plan.</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3"/>
          <p:cNvSpPr txBox="1"/>
          <p:nvPr/>
        </p:nvSpPr>
        <p:spPr>
          <a:xfrm>
            <a:off x="186425" y="228600"/>
            <a:ext cx="8739900" cy="9675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Intensive programs of tree plantation on disposal areas should be undertaken.</a:t>
            </a:r>
            <a:endParaRPr/>
          </a:p>
        </p:txBody>
      </p:sp>
      <p:sp>
        <p:nvSpPr>
          <p:cNvPr id="254" name="Google Shape;254;p33"/>
          <p:cNvSpPr txBox="1"/>
          <p:nvPr/>
        </p:nvSpPr>
        <p:spPr>
          <a:xfrm>
            <a:off x="228600" y="1158225"/>
            <a:ext cx="8697600" cy="1246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 sz="2400" u="sng"/>
              <a:t>Noise and Vibration</a:t>
            </a:r>
            <a:endParaRPr b="1" sz="2400" u="sng"/>
          </a:p>
          <a:p>
            <a:pPr indent="-381000" lvl="0" marL="457200" marR="0" rtl="0" algn="l">
              <a:lnSpc>
                <a:spcPct val="115000"/>
              </a:lnSpc>
              <a:spcBef>
                <a:spcPts val="0"/>
              </a:spcBef>
              <a:spcAft>
                <a:spcPts val="0"/>
              </a:spcAft>
              <a:buSzPts val="2400"/>
              <a:buChar char="●"/>
            </a:pPr>
            <a:r>
              <a:rPr lang="en" sz="2400"/>
              <a:t>Adequate measures should be taken for control of noise and vibrations in the industry.</a:t>
            </a:r>
            <a:endParaRPr sz="2400"/>
          </a:p>
        </p:txBody>
      </p:sp>
      <p:sp>
        <p:nvSpPr>
          <p:cNvPr id="255" name="Google Shape;255;p33"/>
          <p:cNvSpPr txBox="1"/>
          <p:nvPr/>
        </p:nvSpPr>
        <p:spPr>
          <a:xfrm>
            <a:off x="228600" y="2480925"/>
            <a:ext cx="8697600" cy="1246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 sz="2400" u="sng"/>
              <a:t>Occupational Safety and Health</a:t>
            </a:r>
            <a:endParaRPr b="1" sz="2400" u="sng"/>
          </a:p>
          <a:p>
            <a:pPr indent="-381000" lvl="0" marL="457200" marR="0" rtl="0" algn="l">
              <a:lnSpc>
                <a:spcPct val="115000"/>
              </a:lnSpc>
              <a:spcBef>
                <a:spcPts val="0"/>
              </a:spcBef>
              <a:spcAft>
                <a:spcPts val="0"/>
              </a:spcAft>
              <a:buSzPts val="2400"/>
              <a:buChar char="●"/>
            </a:pPr>
            <a:r>
              <a:rPr lang="en" sz="2400"/>
              <a:t>Proper precautionary measures for adopting occupational safety and health standards should be taken.</a:t>
            </a:r>
            <a:endParaRPr sz="2400"/>
          </a:p>
        </p:txBody>
      </p:sp>
      <p:sp>
        <p:nvSpPr>
          <p:cNvPr id="256" name="Google Shape;256;p33"/>
          <p:cNvSpPr txBox="1"/>
          <p:nvPr/>
        </p:nvSpPr>
        <p:spPr>
          <a:xfrm>
            <a:off x="228600" y="3481525"/>
            <a:ext cx="8697600" cy="148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400" u="sng"/>
              <a:t>Housekeeping</a:t>
            </a:r>
            <a:endParaRPr b="1" sz="2400" u="sng"/>
          </a:p>
          <a:p>
            <a:pPr indent="-381000" lvl="0" marL="457200" marR="0" rtl="0" algn="l">
              <a:lnSpc>
                <a:spcPct val="115000"/>
              </a:lnSpc>
              <a:spcBef>
                <a:spcPts val="0"/>
              </a:spcBef>
              <a:spcAft>
                <a:spcPts val="0"/>
              </a:spcAft>
              <a:buSzPts val="2400"/>
              <a:buChar char="●"/>
            </a:pPr>
            <a:r>
              <a:rPr lang="en" sz="2400"/>
              <a:t>Proper house-keeping and cleanliness should be maintained both inside and outside of the industry.</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4"/>
          <p:cNvSpPr txBox="1"/>
          <p:nvPr/>
        </p:nvSpPr>
        <p:spPr>
          <a:xfrm>
            <a:off x="138875" y="145550"/>
            <a:ext cx="8787300" cy="3318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 sz="2400" u="sng"/>
              <a:t>Prevention,maintenance and operation of Environment Control Systems</a:t>
            </a:r>
            <a:endParaRPr b="1" sz="2400" u="sng"/>
          </a:p>
          <a:p>
            <a:pPr indent="-381000" lvl="0" marL="457200" marR="0" rtl="0" algn="l">
              <a:lnSpc>
                <a:spcPct val="115000"/>
              </a:lnSpc>
              <a:spcBef>
                <a:spcPts val="0"/>
              </a:spcBef>
              <a:spcAft>
                <a:spcPts val="0"/>
              </a:spcAft>
              <a:buSzPts val="2400"/>
              <a:buChar char="●"/>
            </a:pPr>
            <a:r>
              <a:rPr lang="en" sz="2400"/>
              <a:t>Adequate safety precautions should be taken during preventive maintenance and shutdown of the control systems.</a:t>
            </a:r>
            <a:endParaRPr sz="2400"/>
          </a:p>
          <a:p>
            <a:pPr indent="-381000" lvl="0" marL="457200" marR="0" rtl="0" algn="l">
              <a:lnSpc>
                <a:spcPct val="115000"/>
              </a:lnSpc>
              <a:spcBef>
                <a:spcPts val="0"/>
              </a:spcBef>
              <a:spcAft>
                <a:spcPts val="0"/>
              </a:spcAft>
              <a:buSzPts val="2400"/>
              <a:buChar char="●"/>
            </a:pPr>
            <a:r>
              <a:rPr lang="en" sz="2400"/>
              <a:t>A system of inter-locking with the production equipment should be implemented where highly toxic compounds are involved.</a:t>
            </a:r>
            <a:endParaRPr sz="2400"/>
          </a:p>
        </p:txBody>
      </p:sp>
      <p:sp>
        <p:nvSpPr>
          <p:cNvPr id="262" name="Google Shape;262;p34"/>
          <p:cNvSpPr txBox="1"/>
          <p:nvPr/>
        </p:nvSpPr>
        <p:spPr>
          <a:xfrm>
            <a:off x="152400" y="3352800"/>
            <a:ext cx="8859600" cy="1711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 sz="2400" u="sng"/>
              <a:t>Vegetal Cover</a:t>
            </a:r>
            <a:endParaRPr b="1" sz="2400" u="sng"/>
          </a:p>
          <a:p>
            <a:pPr indent="-381000" lvl="0" marL="457200" marR="0" rtl="0" algn="l">
              <a:lnSpc>
                <a:spcPct val="115000"/>
              </a:lnSpc>
              <a:spcBef>
                <a:spcPts val="0"/>
              </a:spcBef>
              <a:spcAft>
                <a:spcPts val="0"/>
              </a:spcAft>
              <a:buSzPts val="2400"/>
              <a:buChar char="●"/>
            </a:pPr>
            <a:r>
              <a:rPr lang="en" sz="2400"/>
              <a:t>Industries should plant trees and ensure vegetal cover in their premises.This is particularly advisable for those industries having more than 10 acres of land.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5"/>
          <p:cNvSpPr txBox="1"/>
          <p:nvPr/>
        </p:nvSpPr>
        <p:spPr>
          <a:xfrm>
            <a:off x="243725" y="297300"/>
            <a:ext cx="8653800" cy="4141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 sz="2400" u="sng"/>
              <a:t>Transport Systems</a:t>
            </a:r>
            <a:endParaRPr b="1" sz="2400" u="sng"/>
          </a:p>
          <a:p>
            <a:pPr indent="-381000" lvl="0" marL="457200" marR="0" rtl="0" algn="l">
              <a:lnSpc>
                <a:spcPct val="115000"/>
              </a:lnSpc>
              <a:spcBef>
                <a:spcPts val="0"/>
              </a:spcBef>
              <a:spcAft>
                <a:spcPts val="0"/>
              </a:spcAft>
              <a:buSzPts val="2400"/>
              <a:buChar char="●"/>
            </a:pPr>
            <a:r>
              <a:rPr lang="en" sz="2400"/>
              <a:t>Proper parking places should be provided for the trucks and other vehicles by the industries to avoid any congestion or blocking of roads.</a:t>
            </a:r>
            <a:endParaRPr sz="2400"/>
          </a:p>
          <a:p>
            <a:pPr indent="-381000" lvl="0" marL="457200" marR="0" rtl="0" algn="l">
              <a:lnSpc>
                <a:spcPct val="115000"/>
              </a:lnSpc>
              <a:spcBef>
                <a:spcPts val="0"/>
              </a:spcBef>
              <a:spcAft>
                <a:spcPts val="0"/>
              </a:spcAft>
              <a:buSzPts val="2400"/>
              <a:buChar char="●"/>
            </a:pPr>
            <a:r>
              <a:rPr lang="en" sz="2400"/>
              <a:t>Siting of industries on the highways should be avoided as it may add to more road accidents because of substantial increase in the movements of heavy vehicles and unauthorised shops and settlements coming up around the industrial complex.</a:t>
            </a:r>
            <a:endParaRPr sz="1100">
              <a:highlight>
                <a:srgbClr val="FFFACD"/>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nvSpPr>
        <p:spPr>
          <a:xfrm>
            <a:off x="243725" y="279050"/>
            <a:ext cx="8639400" cy="17049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Spillage of chemicals/substances on roads inside the plant may lead to accidents.Proper road safety signs both inside and outside the plant should be displayed for avoiding road accidents.</a:t>
            </a:r>
            <a:endParaRPr/>
          </a:p>
        </p:txBody>
      </p:sp>
      <p:sp>
        <p:nvSpPr>
          <p:cNvPr id="273" name="Google Shape;273;p36"/>
          <p:cNvSpPr txBox="1"/>
          <p:nvPr/>
        </p:nvSpPr>
        <p:spPr>
          <a:xfrm>
            <a:off x="243600" y="1983950"/>
            <a:ext cx="8639400" cy="2288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 sz="2400" u="sng"/>
              <a:t>Recovery - reuse of waste products</a:t>
            </a:r>
            <a:endParaRPr b="1" sz="2400" u="sng"/>
          </a:p>
          <a:p>
            <a:pPr indent="-381000" lvl="0" marL="457200" marR="0" rtl="0" algn="l">
              <a:lnSpc>
                <a:spcPct val="115000"/>
              </a:lnSpc>
              <a:spcBef>
                <a:spcPts val="0"/>
              </a:spcBef>
              <a:spcAft>
                <a:spcPts val="0"/>
              </a:spcAft>
              <a:buSzPts val="2400"/>
              <a:buChar char="●"/>
            </a:pPr>
            <a:r>
              <a:rPr lang="en" sz="2400"/>
              <a:t>Efforts should be made to recycle or recover the waste materials to the extent possible.The treated liquid effluents can be conveniently and safely used for irrigation of lands,plants and fields for growing non-edible crops.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7"/>
          <p:cNvSpPr txBox="1"/>
          <p:nvPr/>
        </p:nvSpPr>
        <p:spPr>
          <a:xfrm>
            <a:off x="258050" y="230950"/>
            <a:ext cx="8668200" cy="2769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 sz="2400" u="sng"/>
              <a:t>Disaster Planning</a:t>
            </a:r>
            <a:endParaRPr b="1" sz="2400" u="sng"/>
          </a:p>
          <a:p>
            <a:pPr indent="-381000" lvl="0" marL="457200" marR="0" rtl="0" algn="l">
              <a:lnSpc>
                <a:spcPct val="115000"/>
              </a:lnSpc>
              <a:spcBef>
                <a:spcPts val="0"/>
              </a:spcBef>
              <a:spcAft>
                <a:spcPts val="0"/>
              </a:spcAft>
              <a:buSzPts val="2400"/>
              <a:buChar char="●"/>
            </a:pPr>
            <a:r>
              <a:rPr lang="en" sz="2400"/>
              <a:t>Proper disaster planning should be done to meet any emergency situation arising due to fire,explosion,sudden leakage of gas etc.Fire fighting equipment and other safety appliances should be kept ready for use during disaster/emergency situation including natural calamities like earthquake/flood.</a:t>
            </a:r>
            <a:endParaRPr/>
          </a:p>
        </p:txBody>
      </p:sp>
      <p:sp>
        <p:nvSpPr>
          <p:cNvPr id="279" name="Google Shape;279;p37"/>
          <p:cNvSpPr txBox="1"/>
          <p:nvPr/>
        </p:nvSpPr>
        <p:spPr>
          <a:xfrm>
            <a:off x="181800" y="3065075"/>
            <a:ext cx="8744400" cy="1978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 sz="2400" u="sng"/>
              <a:t>Environment Management Cell</a:t>
            </a:r>
            <a:endParaRPr b="1" sz="2400" u="sng"/>
          </a:p>
          <a:p>
            <a:pPr indent="-381000" lvl="0" marL="457200" marR="0" rtl="0" algn="l">
              <a:lnSpc>
                <a:spcPct val="115000"/>
              </a:lnSpc>
              <a:spcBef>
                <a:spcPts val="0"/>
              </a:spcBef>
              <a:spcAft>
                <a:spcPts val="0"/>
              </a:spcAft>
              <a:buSzPts val="2400"/>
              <a:buChar char="●"/>
            </a:pPr>
            <a:r>
              <a:rPr lang="en" sz="2400"/>
              <a:t>Each industry should identify within its set up a Department/Section/Cell with trained personnel to take up the model responsibility of environmental management as required for planning and implementation of the projects.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145625" y="177050"/>
            <a:ext cx="57810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Environment - Indian Scenario</a:t>
            </a:r>
            <a:endParaRPr b="1">
              <a:latin typeface="Arial"/>
              <a:ea typeface="Arial"/>
              <a:cs typeface="Arial"/>
              <a:sym typeface="Arial"/>
            </a:endParaRPr>
          </a:p>
        </p:txBody>
      </p:sp>
      <p:sp>
        <p:nvSpPr>
          <p:cNvPr id="142" name="Google Shape;142;p15"/>
          <p:cNvSpPr txBox="1"/>
          <p:nvPr/>
        </p:nvSpPr>
        <p:spPr>
          <a:xfrm>
            <a:off x="226350" y="625675"/>
            <a:ext cx="8656800" cy="43821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India is the first country to make provision and </a:t>
            </a:r>
            <a:r>
              <a:rPr lang="en" sz="2400"/>
              <a:t>improvement</a:t>
            </a:r>
            <a:r>
              <a:rPr lang="en" sz="2400"/>
              <a:t> of </a:t>
            </a:r>
            <a:r>
              <a:rPr lang="en" sz="2400"/>
              <a:t>Environment</a:t>
            </a:r>
            <a:r>
              <a:rPr lang="en" sz="2400"/>
              <a:t> (</a:t>
            </a:r>
            <a:r>
              <a:rPr lang="en" sz="2400"/>
              <a:t>constitution</a:t>
            </a:r>
            <a:r>
              <a:rPr lang="en" sz="2400"/>
              <a:t> 42nd </a:t>
            </a:r>
            <a:r>
              <a:rPr lang="en" sz="2400"/>
              <a:t>Amendment</a:t>
            </a:r>
            <a:r>
              <a:rPr lang="en" sz="2400"/>
              <a:t>)</a:t>
            </a:r>
            <a:endParaRPr sz="2400"/>
          </a:p>
          <a:p>
            <a:pPr indent="-381000" lvl="0" marL="457200" rtl="0" algn="l">
              <a:lnSpc>
                <a:spcPct val="150000"/>
              </a:lnSpc>
              <a:spcBef>
                <a:spcPts val="0"/>
              </a:spcBef>
              <a:spcAft>
                <a:spcPts val="0"/>
              </a:spcAft>
              <a:buSzPts val="2400"/>
              <a:buChar char="●"/>
            </a:pPr>
            <a:r>
              <a:rPr lang="en" sz="2400"/>
              <a:t>Empowers state to make provision for </a:t>
            </a:r>
            <a:r>
              <a:rPr lang="en" sz="2400"/>
              <a:t>environment</a:t>
            </a:r>
            <a:r>
              <a:rPr lang="en" sz="2400"/>
              <a:t> protection and improvement (directive principle of state policy in Chapter - IV, Article 48A)</a:t>
            </a:r>
            <a:endParaRPr sz="2400"/>
          </a:p>
          <a:p>
            <a:pPr indent="-381000" lvl="0" marL="457200" rtl="0" algn="l">
              <a:lnSpc>
                <a:spcPct val="150000"/>
              </a:lnSpc>
              <a:spcBef>
                <a:spcPts val="0"/>
              </a:spcBef>
              <a:spcAft>
                <a:spcPts val="0"/>
              </a:spcAft>
              <a:buSzPts val="2400"/>
              <a:buChar char="●"/>
            </a:pPr>
            <a:r>
              <a:rPr lang="en" sz="2400"/>
              <a:t>All citizen to protect and improve environment (fundamental duties Article 51Ag)</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nvSpPr>
        <p:spPr>
          <a:xfrm>
            <a:off x="172450" y="208075"/>
            <a:ext cx="8690700" cy="48129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After stockholm conference on Human Environment, 1972</a:t>
            </a:r>
            <a:endParaRPr sz="2400"/>
          </a:p>
          <a:p>
            <a:pPr indent="-381000" lvl="1" marL="914400" rtl="0" algn="l">
              <a:lnSpc>
                <a:spcPct val="115000"/>
              </a:lnSpc>
              <a:spcBef>
                <a:spcPts val="0"/>
              </a:spcBef>
              <a:spcAft>
                <a:spcPts val="0"/>
              </a:spcAft>
              <a:buSzPts val="2400"/>
              <a:buChar char="○"/>
            </a:pPr>
            <a:r>
              <a:rPr lang="en" sz="2400"/>
              <a:t>Water Act (Prevention and Control Act), 1974</a:t>
            </a:r>
            <a:endParaRPr sz="2400"/>
          </a:p>
          <a:p>
            <a:pPr indent="-381000" lvl="1" marL="914400" rtl="0" algn="l">
              <a:lnSpc>
                <a:spcPct val="115000"/>
              </a:lnSpc>
              <a:spcBef>
                <a:spcPts val="0"/>
              </a:spcBef>
              <a:spcAft>
                <a:spcPts val="0"/>
              </a:spcAft>
              <a:buSzPts val="2400"/>
              <a:buChar char="○"/>
            </a:pPr>
            <a:r>
              <a:rPr lang="en" sz="2400"/>
              <a:t>Formation of CPCB, State PCBs</a:t>
            </a:r>
            <a:endParaRPr sz="2400"/>
          </a:p>
          <a:p>
            <a:pPr indent="-381000" lvl="1" marL="914400" rtl="0" algn="l">
              <a:lnSpc>
                <a:spcPct val="115000"/>
              </a:lnSpc>
              <a:spcBef>
                <a:spcPts val="0"/>
              </a:spcBef>
              <a:spcAft>
                <a:spcPts val="0"/>
              </a:spcAft>
              <a:buSzPts val="2400"/>
              <a:buChar char="○"/>
            </a:pPr>
            <a:r>
              <a:rPr lang="en" sz="2400"/>
              <a:t>Water (Cess) Act, 1977</a:t>
            </a:r>
            <a:endParaRPr sz="2400"/>
          </a:p>
          <a:p>
            <a:pPr indent="-381000" lvl="1" marL="914400" rtl="0" algn="l">
              <a:lnSpc>
                <a:spcPct val="115000"/>
              </a:lnSpc>
              <a:spcBef>
                <a:spcPts val="0"/>
              </a:spcBef>
              <a:spcAft>
                <a:spcPts val="0"/>
              </a:spcAft>
              <a:buSzPts val="2400"/>
              <a:buChar char="○"/>
            </a:pPr>
            <a:r>
              <a:rPr lang="en" sz="2400"/>
              <a:t>Air Act (Prevention and Control), 1981</a:t>
            </a:r>
            <a:endParaRPr sz="2400"/>
          </a:p>
          <a:p>
            <a:pPr indent="-381000" lvl="1" marL="914400" rtl="0" algn="l">
              <a:lnSpc>
                <a:spcPct val="115000"/>
              </a:lnSpc>
              <a:spcBef>
                <a:spcPts val="0"/>
              </a:spcBef>
              <a:spcAft>
                <a:spcPts val="0"/>
              </a:spcAft>
              <a:buSzPts val="2400"/>
              <a:buChar char="○"/>
            </a:pPr>
            <a:r>
              <a:rPr lang="en" sz="2400"/>
              <a:t>Environment</a:t>
            </a:r>
            <a:r>
              <a:rPr lang="en" sz="2400"/>
              <a:t> Protection Act, 1986</a:t>
            </a:r>
            <a:endParaRPr sz="2400"/>
          </a:p>
          <a:p>
            <a:pPr indent="-381000" lvl="1" marL="914400" rtl="0" algn="l">
              <a:lnSpc>
                <a:spcPct val="115000"/>
              </a:lnSpc>
              <a:spcBef>
                <a:spcPts val="0"/>
              </a:spcBef>
              <a:spcAft>
                <a:spcPts val="0"/>
              </a:spcAft>
              <a:buSzPts val="2400"/>
              <a:buChar char="○"/>
            </a:pPr>
            <a:r>
              <a:rPr lang="en" sz="2400"/>
              <a:t>On Jan 27th 1996, under EPA, 1986, GoI advised that all expansion or </a:t>
            </a:r>
            <a:r>
              <a:rPr lang="en" sz="2400"/>
              <a:t>modernisation</a:t>
            </a:r>
            <a:r>
              <a:rPr lang="en" sz="2400"/>
              <a:t> of any activity or new project should </a:t>
            </a:r>
            <a:r>
              <a:rPr lang="en" sz="2400"/>
              <a:t>undergo</a:t>
            </a:r>
            <a:r>
              <a:rPr lang="en" sz="2400"/>
              <a:t> EIA process for clearing </a:t>
            </a:r>
            <a:r>
              <a:rPr lang="en" sz="2400"/>
              <a:t>particular</a:t>
            </a:r>
            <a:r>
              <a:rPr lang="en" sz="2400"/>
              <a:t> project/activity (EIA Notification - </a:t>
            </a:r>
            <a:r>
              <a:rPr lang="en" sz="2400" u="sng">
                <a:solidFill>
                  <a:schemeClr val="hlink"/>
                </a:solidFill>
                <a:hlinkClick r:id="rId3"/>
              </a:rPr>
              <a:t>http://envfor.nic.in/legis/eia/so1533.pdf</a:t>
            </a:r>
            <a:r>
              <a:rPr lang="en" sz="2400"/>
              <a:t>).</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2126825" y="177050"/>
            <a:ext cx="48021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Institutional Framework </a:t>
            </a:r>
            <a:endParaRPr b="1">
              <a:latin typeface="Arial"/>
              <a:ea typeface="Arial"/>
              <a:cs typeface="Arial"/>
              <a:sym typeface="Arial"/>
            </a:endParaRPr>
          </a:p>
        </p:txBody>
      </p:sp>
      <p:sp>
        <p:nvSpPr>
          <p:cNvPr id="153" name="Google Shape;153;p17"/>
          <p:cNvSpPr txBox="1"/>
          <p:nvPr/>
        </p:nvSpPr>
        <p:spPr>
          <a:xfrm>
            <a:off x="839250" y="1018350"/>
            <a:ext cx="3862200" cy="35685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Govt, of India</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Ministry</a:t>
            </a:r>
            <a:r>
              <a:rPr b="1" lang="en" sz="2400"/>
              <a:t> of Environment and Forest</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Central Pollution Control </a:t>
            </a:r>
            <a:r>
              <a:rPr b="1" lang="en" sz="2400"/>
              <a:t>Board</a:t>
            </a:r>
            <a:r>
              <a:rPr b="1" lang="en" sz="2400"/>
              <a:t>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Zonal Office </a:t>
            </a:r>
            <a:endParaRPr b="1" sz="2400"/>
          </a:p>
        </p:txBody>
      </p:sp>
      <p:sp>
        <p:nvSpPr>
          <p:cNvPr id="154" name="Google Shape;154;p17"/>
          <p:cNvSpPr txBox="1"/>
          <p:nvPr/>
        </p:nvSpPr>
        <p:spPr>
          <a:xfrm>
            <a:off x="4801650" y="1323150"/>
            <a:ext cx="3862200" cy="35685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State Govt</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Dept. of Environment</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State Pollution Control Board</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Regional Office </a:t>
            </a:r>
            <a:endParaRPr b="1" sz="2400"/>
          </a:p>
        </p:txBody>
      </p:sp>
      <p:sp>
        <p:nvSpPr>
          <p:cNvPr id="155" name="Google Shape;155;p17"/>
          <p:cNvSpPr/>
          <p:nvPr/>
        </p:nvSpPr>
        <p:spPr>
          <a:xfrm>
            <a:off x="1281425" y="1495000"/>
            <a:ext cx="409200" cy="409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1281425" y="2561800"/>
            <a:ext cx="409200" cy="409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1281425" y="3704800"/>
            <a:ext cx="409200" cy="409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5015225" y="1799800"/>
            <a:ext cx="409200" cy="409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5015225" y="2561800"/>
            <a:ext cx="409200" cy="409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5015225" y="3628600"/>
            <a:ext cx="409200" cy="409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2941600" y="2232475"/>
            <a:ext cx="1936200" cy="3294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2941600" y="3223075"/>
            <a:ext cx="1936200" cy="3294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idx="1" type="body"/>
          </p:nvPr>
        </p:nvSpPr>
        <p:spPr>
          <a:xfrm>
            <a:off x="133350" y="85725"/>
            <a:ext cx="89343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000">
                <a:solidFill>
                  <a:schemeClr val="lt1"/>
                </a:solidFill>
                <a:latin typeface="Arial"/>
                <a:ea typeface="Arial"/>
                <a:cs typeface="Arial"/>
                <a:sym typeface="Arial"/>
              </a:rPr>
              <a:t>Values of EIA process</a:t>
            </a:r>
            <a:endParaRPr b="1" sz="3000">
              <a:solidFill>
                <a:schemeClr val="lt1"/>
              </a:solidFill>
              <a:latin typeface="Arial"/>
              <a:ea typeface="Arial"/>
              <a:cs typeface="Arial"/>
              <a:sym typeface="Arial"/>
            </a:endParaRPr>
          </a:p>
          <a:p>
            <a:pPr indent="-393700" lvl="0" marL="457200" rtl="0" algn="l">
              <a:lnSpc>
                <a:spcPct val="100000"/>
              </a:lnSpc>
              <a:spcBef>
                <a:spcPts val="0"/>
              </a:spcBef>
              <a:spcAft>
                <a:spcPts val="0"/>
              </a:spcAft>
              <a:buClr>
                <a:srgbClr val="000000"/>
              </a:buClr>
              <a:buSzPts val="2600"/>
              <a:buFont typeface="Arial"/>
              <a:buChar char="●"/>
            </a:pPr>
            <a:r>
              <a:rPr b="1" lang="en" sz="2600" u="sng">
                <a:solidFill>
                  <a:srgbClr val="000000"/>
                </a:solidFill>
                <a:latin typeface="Arial"/>
                <a:ea typeface="Arial"/>
                <a:cs typeface="Arial"/>
                <a:sym typeface="Arial"/>
              </a:rPr>
              <a:t>Integrity</a:t>
            </a:r>
            <a:r>
              <a:rPr lang="en" sz="2600">
                <a:solidFill>
                  <a:srgbClr val="000000"/>
                </a:solidFill>
                <a:latin typeface="Arial"/>
                <a:ea typeface="Arial"/>
                <a:cs typeface="Arial"/>
                <a:sym typeface="Arial"/>
              </a:rPr>
              <a:t> - objective, unbiased and balanced</a:t>
            </a:r>
            <a:endParaRPr sz="2600">
              <a:solidFill>
                <a:srgbClr val="000000"/>
              </a:solidFill>
              <a:latin typeface="Arial"/>
              <a:ea typeface="Arial"/>
              <a:cs typeface="Arial"/>
              <a:sym typeface="Arial"/>
            </a:endParaRPr>
          </a:p>
          <a:p>
            <a:pPr indent="-393700" lvl="0" marL="457200" rtl="0" algn="l">
              <a:lnSpc>
                <a:spcPct val="100000"/>
              </a:lnSpc>
              <a:spcBef>
                <a:spcPts val="0"/>
              </a:spcBef>
              <a:spcAft>
                <a:spcPts val="0"/>
              </a:spcAft>
              <a:buClr>
                <a:srgbClr val="000000"/>
              </a:buClr>
              <a:buSzPts val="2600"/>
              <a:buFont typeface="Arial"/>
              <a:buChar char="●"/>
            </a:pPr>
            <a:r>
              <a:rPr b="1" lang="en" sz="2600" u="sng">
                <a:solidFill>
                  <a:srgbClr val="000000"/>
                </a:solidFill>
                <a:latin typeface="Arial"/>
                <a:ea typeface="Arial"/>
                <a:cs typeface="Arial"/>
                <a:sym typeface="Arial"/>
              </a:rPr>
              <a:t>Utility</a:t>
            </a:r>
            <a:r>
              <a:rPr lang="en" sz="2600">
                <a:solidFill>
                  <a:srgbClr val="000000"/>
                </a:solidFill>
                <a:latin typeface="Arial"/>
                <a:ea typeface="Arial"/>
                <a:cs typeface="Arial"/>
                <a:sym typeface="Arial"/>
              </a:rPr>
              <a:t> - balanced, credible information for decision making</a:t>
            </a:r>
            <a:endParaRPr sz="2600">
              <a:solidFill>
                <a:srgbClr val="000000"/>
              </a:solidFill>
              <a:latin typeface="Arial"/>
              <a:ea typeface="Arial"/>
              <a:cs typeface="Arial"/>
              <a:sym typeface="Arial"/>
            </a:endParaRPr>
          </a:p>
          <a:p>
            <a:pPr indent="-393700" lvl="0" marL="457200" rtl="0" algn="l">
              <a:lnSpc>
                <a:spcPct val="100000"/>
              </a:lnSpc>
              <a:spcBef>
                <a:spcPts val="0"/>
              </a:spcBef>
              <a:spcAft>
                <a:spcPts val="0"/>
              </a:spcAft>
              <a:buClr>
                <a:srgbClr val="000000"/>
              </a:buClr>
              <a:buSzPts val="2600"/>
              <a:buFont typeface="Arial"/>
              <a:buChar char="●"/>
            </a:pPr>
            <a:r>
              <a:rPr b="1" lang="en" sz="2600" u="sng">
                <a:solidFill>
                  <a:srgbClr val="000000"/>
                </a:solidFill>
                <a:latin typeface="Arial"/>
                <a:ea typeface="Arial"/>
                <a:cs typeface="Arial"/>
                <a:sym typeface="Arial"/>
              </a:rPr>
              <a:t>Sustainability </a:t>
            </a:r>
            <a:r>
              <a:rPr lang="en" sz="2600">
                <a:solidFill>
                  <a:srgbClr val="000000"/>
                </a:solidFill>
                <a:latin typeface="Arial"/>
                <a:ea typeface="Arial"/>
                <a:cs typeface="Arial"/>
                <a:sym typeface="Arial"/>
              </a:rPr>
              <a:t>- should result in Environmental safeguard</a:t>
            </a:r>
            <a:endParaRPr sz="26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68" name="Google Shape;168;p18"/>
          <p:cNvSpPr txBox="1"/>
          <p:nvPr/>
        </p:nvSpPr>
        <p:spPr>
          <a:xfrm>
            <a:off x="114950" y="2524500"/>
            <a:ext cx="8760300" cy="5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rPr>
              <a:t>Benefits of the EIA process </a:t>
            </a:r>
            <a:r>
              <a:rPr b="1" lang="en" sz="1900" u="sng">
                <a:solidFill>
                  <a:schemeClr val="hlink"/>
                </a:solidFill>
                <a:hlinkClick r:id="rId3"/>
              </a:rPr>
              <a:t>ref</a:t>
            </a:r>
            <a:endParaRPr sz="600"/>
          </a:p>
        </p:txBody>
      </p:sp>
      <p:sp>
        <p:nvSpPr>
          <p:cNvPr id="169" name="Google Shape;169;p18"/>
          <p:cNvSpPr txBox="1"/>
          <p:nvPr/>
        </p:nvSpPr>
        <p:spPr>
          <a:xfrm>
            <a:off x="139350" y="2667000"/>
            <a:ext cx="8659800" cy="2597100"/>
          </a:xfrm>
          <a:prstGeom prst="rect">
            <a:avLst/>
          </a:prstGeom>
          <a:noFill/>
          <a:ln>
            <a:noFill/>
          </a:ln>
        </p:spPr>
        <p:txBody>
          <a:bodyPr anchorCtr="0" anchor="ctr" bIns="91425" lIns="91425" spcFirstLastPara="1" rIns="91425" wrap="square" tIns="91425">
            <a:noAutofit/>
          </a:bodyPr>
          <a:lstStyle/>
          <a:p>
            <a:pPr indent="-393700" lvl="0" marL="457200" marR="0" rtl="0" algn="l">
              <a:lnSpc>
                <a:spcPct val="100000"/>
              </a:lnSpc>
              <a:spcBef>
                <a:spcPts val="0"/>
              </a:spcBef>
              <a:spcAft>
                <a:spcPts val="0"/>
              </a:spcAft>
              <a:buSzPts val="2600"/>
              <a:buChar char="●"/>
            </a:pPr>
            <a:r>
              <a:rPr lang="en" sz="2600"/>
              <a:t>Potentially</a:t>
            </a:r>
            <a:r>
              <a:rPr lang="en" sz="2800">
                <a:solidFill>
                  <a:schemeClr val="dk2"/>
                </a:solidFill>
              </a:rPr>
              <a:t> screens out environmentally-unsound projects</a:t>
            </a:r>
            <a:endParaRPr sz="2800">
              <a:solidFill>
                <a:schemeClr val="dk2"/>
              </a:solidFill>
            </a:endParaRPr>
          </a:p>
          <a:p>
            <a:pPr indent="-406400" lvl="0" marL="457200" rtl="0" algn="l">
              <a:spcBef>
                <a:spcPts val="0"/>
              </a:spcBef>
              <a:spcAft>
                <a:spcPts val="0"/>
              </a:spcAft>
              <a:buClr>
                <a:schemeClr val="dk2"/>
              </a:buClr>
              <a:buSzPts val="2800"/>
              <a:buChar char="●"/>
            </a:pPr>
            <a:r>
              <a:rPr lang="en" sz="2800">
                <a:solidFill>
                  <a:schemeClr val="dk2"/>
                </a:solidFill>
              </a:rPr>
              <a:t>Proposes modified designs to reduce environmental impacts</a:t>
            </a:r>
            <a:endParaRPr sz="2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idx="1" type="body"/>
          </p:nvPr>
        </p:nvSpPr>
        <p:spPr>
          <a:xfrm>
            <a:off x="215725" y="237900"/>
            <a:ext cx="8706300" cy="3608700"/>
          </a:xfrm>
          <a:prstGeom prst="rect">
            <a:avLst/>
          </a:prstGeom>
        </p:spPr>
        <p:txBody>
          <a:bodyPr anchorCtr="0" anchor="t" bIns="91425" lIns="91425" spcFirstLastPara="1" rIns="91425" wrap="square" tIns="91425">
            <a:noAutofit/>
          </a:bodyPr>
          <a:lstStyle/>
          <a:p>
            <a:pPr indent="-393700" lvl="0" marL="457200" marR="0" rtl="0" algn="l">
              <a:lnSpc>
                <a:spcPct val="100000"/>
              </a:lnSpc>
              <a:spcBef>
                <a:spcPts val="0"/>
              </a:spcBef>
              <a:spcAft>
                <a:spcPts val="0"/>
              </a:spcAft>
              <a:buClr>
                <a:srgbClr val="000000"/>
              </a:buClr>
              <a:buSzPts val="2600"/>
              <a:buFont typeface="Arial"/>
              <a:buChar char="●"/>
            </a:pPr>
            <a:r>
              <a:rPr lang="en" sz="2800">
                <a:latin typeface="Arial"/>
                <a:ea typeface="Arial"/>
                <a:cs typeface="Arial"/>
                <a:sym typeface="Arial"/>
              </a:rPr>
              <a:t>Identifies feasible alternatives</a:t>
            </a:r>
            <a:endParaRPr sz="2800">
              <a:latin typeface="Arial"/>
              <a:ea typeface="Arial"/>
              <a:cs typeface="Arial"/>
              <a:sym typeface="Arial"/>
            </a:endParaRPr>
          </a:p>
          <a:p>
            <a:pPr indent="-393700" lvl="0" marL="457200" marR="0" rtl="0" algn="l">
              <a:lnSpc>
                <a:spcPct val="100000"/>
              </a:lnSpc>
              <a:spcBef>
                <a:spcPts val="0"/>
              </a:spcBef>
              <a:spcAft>
                <a:spcPts val="0"/>
              </a:spcAft>
              <a:buClr>
                <a:srgbClr val="000000"/>
              </a:buClr>
              <a:buSzPts val="2600"/>
              <a:buFont typeface="Arial"/>
              <a:buChar char="●"/>
            </a:pPr>
            <a:r>
              <a:rPr lang="en" sz="2600">
                <a:solidFill>
                  <a:srgbClr val="000000"/>
                </a:solidFill>
                <a:latin typeface="Arial"/>
                <a:ea typeface="Arial"/>
                <a:cs typeface="Arial"/>
                <a:sym typeface="Arial"/>
              </a:rPr>
              <a:t>Predicts</a:t>
            </a:r>
            <a:r>
              <a:rPr lang="en" sz="2800">
                <a:latin typeface="Arial"/>
                <a:ea typeface="Arial"/>
                <a:cs typeface="Arial"/>
                <a:sym typeface="Arial"/>
              </a:rPr>
              <a:t> significant adverse impacts</a:t>
            </a:r>
            <a:endParaRPr sz="2800">
              <a:latin typeface="Arial"/>
              <a:ea typeface="Arial"/>
              <a:cs typeface="Arial"/>
              <a:sym typeface="Arial"/>
            </a:endParaRPr>
          </a:p>
          <a:p>
            <a:pPr indent="-393700" lvl="0" marL="457200" marR="0" rtl="0" algn="l">
              <a:lnSpc>
                <a:spcPct val="100000"/>
              </a:lnSpc>
              <a:spcBef>
                <a:spcPts val="0"/>
              </a:spcBef>
              <a:spcAft>
                <a:spcPts val="0"/>
              </a:spcAft>
              <a:buClr>
                <a:srgbClr val="000000"/>
              </a:buClr>
              <a:buSzPts val="2600"/>
              <a:buFont typeface="Arial"/>
              <a:buChar char="●"/>
            </a:pPr>
            <a:r>
              <a:rPr lang="en" sz="2800">
                <a:latin typeface="Arial"/>
                <a:ea typeface="Arial"/>
                <a:cs typeface="Arial"/>
                <a:sym typeface="Arial"/>
              </a:rPr>
              <a:t>Identifies mitigation measures to reduce, offset, or eliminate major impacts</a:t>
            </a:r>
            <a:endParaRPr sz="2800">
              <a:latin typeface="Arial"/>
              <a:ea typeface="Arial"/>
              <a:cs typeface="Arial"/>
              <a:sym typeface="Arial"/>
            </a:endParaRPr>
          </a:p>
          <a:p>
            <a:pPr indent="-393700" lvl="0" marL="457200" marR="0" rtl="0" algn="l">
              <a:lnSpc>
                <a:spcPct val="100000"/>
              </a:lnSpc>
              <a:spcBef>
                <a:spcPts val="0"/>
              </a:spcBef>
              <a:spcAft>
                <a:spcPts val="0"/>
              </a:spcAft>
              <a:buClr>
                <a:srgbClr val="000000"/>
              </a:buClr>
              <a:buSzPts val="2600"/>
              <a:buFont typeface="Arial"/>
              <a:buChar char="●"/>
            </a:pPr>
            <a:r>
              <a:rPr lang="en" sz="2800">
                <a:latin typeface="Arial"/>
                <a:ea typeface="Arial"/>
                <a:cs typeface="Arial"/>
                <a:sym typeface="Arial"/>
              </a:rPr>
              <a:t>Engages and informs potentially affected communities and individuals</a:t>
            </a:r>
            <a:endParaRPr sz="2800">
              <a:latin typeface="Arial"/>
              <a:ea typeface="Arial"/>
              <a:cs typeface="Arial"/>
              <a:sym typeface="Arial"/>
            </a:endParaRPr>
          </a:p>
          <a:p>
            <a:pPr indent="-393700" lvl="0" marL="457200" marR="0" rtl="0" algn="l">
              <a:lnSpc>
                <a:spcPct val="100000"/>
              </a:lnSpc>
              <a:spcBef>
                <a:spcPts val="0"/>
              </a:spcBef>
              <a:spcAft>
                <a:spcPts val="0"/>
              </a:spcAft>
              <a:buClr>
                <a:srgbClr val="000000"/>
              </a:buClr>
              <a:buSzPts val="2600"/>
              <a:buFont typeface="Arial"/>
              <a:buChar char="●"/>
            </a:pPr>
            <a:r>
              <a:rPr lang="en" sz="2800">
                <a:latin typeface="Arial"/>
                <a:ea typeface="Arial"/>
                <a:cs typeface="Arial"/>
                <a:sym typeface="Arial"/>
              </a:rPr>
              <a:t>Influences decision-making and the development of terms and conditions</a:t>
            </a:r>
            <a:endParaRPr sz="2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nvSpPr>
        <p:spPr>
          <a:xfrm>
            <a:off x="152400" y="76200"/>
            <a:ext cx="5919300" cy="65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rPr>
              <a:t>Roles in the </a:t>
            </a:r>
            <a:r>
              <a:rPr b="1" lang="en" sz="3000">
                <a:solidFill>
                  <a:schemeClr val="lt1"/>
                </a:solidFill>
              </a:rPr>
              <a:t>EIA process</a:t>
            </a:r>
            <a:endParaRPr/>
          </a:p>
        </p:txBody>
      </p:sp>
      <p:sp>
        <p:nvSpPr>
          <p:cNvPr id="180" name="Google Shape;180;p20"/>
          <p:cNvSpPr txBox="1"/>
          <p:nvPr/>
        </p:nvSpPr>
        <p:spPr>
          <a:xfrm>
            <a:off x="152400" y="533400"/>
            <a:ext cx="8798400" cy="21990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t>The Project Proponent</a:t>
            </a:r>
            <a:endParaRPr b="1" sz="2800"/>
          </a:p>
          <a:p>
            <a:pPr indent="-393700" lvl="0" marL="457200" rtl="0" algn="l">
              <a:spcBef>
                <a:spcPts val="0"/>
              </a:spcBef>
              <a:spcAft>
                <a:spcPts val="0"/>
              </a:spcAft>
              <a:buSzPts val="2600"/>
              <a:buChar char="➔"/>
            </a:pPr>
            <a:r>
              <a:rPr lang="en" sz="2600"/>
              <a:t>Prepare the DFR (Detailed Feasibility Report)</a:t>
            </a:r>
            <a:endParaRPr sz="2600"/>
          </a:p>
          <a:p>
            <a:pPr indent="-393700" lvl="0" marL="457200" rtl="0" algn="l">
              <a:spcBef>
                <a:spcPts val="0"/>
              </a:spcBef>
              <a:spcAft>
                <a:spcPts val="0"/>
              </a:spcAft>
              <a:buSzPts val="2600"/>
              <a:buChar char="➔"/>
            </a:pPr>
            <a:r>
              <a:rPr lang="en" sz="2600"/>
              <a:t>DFR make available to public</a:t>
            </a:r>
            <a:endParaRPr sz="2600"/>
          </a:p>
          <a:p>
            <a:pPr indent="-393700" lvl="0" marL="457200" rtl="0" algn="l">
              <a:spcBef>
                <a:spcPts val="0"/>
              </a:spcBef>
              <a:spcAft>
                <a:spcPts val="0"/>
              </a:spcAft>
              <a:buSzPts val="2600"/>
              <a:buChar char="➔"/>
            </a:pPr>
            <a:r>
              <a:rPr lang="en" sz="2600"/>
              <a:t>Approach SPCB for NOC</a:t>
            </a:r>
            <a:endParaRPr sz="2600"/>
          </a:p>
          <a:p>
            <a:pPr indent="-393700" lvl="0" marL="457200" rtl="0" algn="l">
              <a:spcBef>
                <a:spcPts val="0"/>
              </a:spcBef>
              <a:spcAft>
                <a:spcPts val="0"/>
              </a:spcAft>
              <a:buSzPts val="2600"/>
              <a:buChar char="➔"/>
            </a:pPr>
            <a:r>
              <a:rPr lang="en" sz="2600"/>
              <a:t>Apply IAA for environmental clearance</a:t>
            </a:r>
            <a:endParaRPr sz="2600"/>
          </a:p>
        </p:txBody>
      </p:sp>
      <p:sp>
        <p:nvSpPr>
          <p:cNvPr id="181" name="Google Shape;181;p20"/>
          <p:cNvSpPr txBox="1"/>
          <p:nvPr/>
        </p:nvSpPr>
        <p:spPr>
          <a:xfrm>
            <a:off x="152400" y="2743200"/>
            <a:ext cx="8798400" cy="21990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t>The Environmental Consultants</a:t>
            </a:r>
            <a:endParaRPr b="1" sz="2800"/>
          </a:p>
          <a:p>
            <a:pPr indent="-393700" lvl="0" marL="457200" rtl="0" algn="l">
              <a:spcBef>
                <a:spcPts val="0"/>
              </a:spcBef>
              <a:spcAft>
                <a:spcPts val="0"/>
              </a:spcAft>
              <a:buSzPts val="2600"/>
              <a:buChar char="➔"/>
            </a:pPr>
            <a:r>
              <a:rPr lang="en" sz="2600"/>
              <a:t>Guide the Proponent and prepare EIA report</a:t>
            </a:r>
            <a:endParaRPr sz="2600"/>
          </a:p>
          <a:p>
            <a:pPr indent="-393700" lvl="0" marL="457200" rtl="0" algn="l">
              <a:spcBef>
                <a:spcPts val="0"/>
              </a:spcBef>
              <a:spcAft>
                <a:spcPts val="0"/>
              </a:spcAft>
              <a:buSzPts val="2600"/>
              <a:buChar char="➔"/>
            </a:pPr>
            <a:r>
              <a:rPr lang="en" sz="2600"/>
              <a:t>Supply environmental related information to SPCB and IAA</a:t>
            </a:r>
            <a:endParaRPr sz="2600"/>
          </a:p>
          <a:p>
            <a:pPr indent="-393700" lvl="0" marL="457200" rtl="0" algn="l">
              <a:spcBef>
                <a:spcPts val="0"/>
              </a:spcBef>
              <a:spcAft>
                <a:spcPts val="0"/>
              </a:spcAft>
              <a:buSzPts val="2600"/>
              <a:buChar char="➔"/>
            </a:pPr>
            <a:r>
              <a:rPr lang="en" sz="2600"/>
              <a:t>Justify the findings in the EIA &amp; EMP with experts group of IAA</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nvSpPr>
        <p:spPr>
          <a:xfrm>
            <a:off x="152400" y="304800"/>
            <a:ext cx="8798400" cy="21990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t>State PCBs/ Pollution Control Committee </a:t>
            </a:r>
            <a:endParaRPr b="1" sz="2800"/>
          </a:p>
          <a:p>
            <a:pPr indent="-393700" lvl="0" marL="457200" rtl="0" algn="l">
              <a:spcBef>
                <a:spcPts val="0"/>
              </a:spcBef>
              <a:spcAft>
                <a:spcPts val="0"/>
              </a:spcAft>
              <a:buSzPts val="2600"/>
              <a:buChar char="➔"/>
            </a:pPr>
            <a:r>
              <a:rPr lang="en" sz="2600"/>
              <a:t>Responsible for assessing compatibility of the proposed development with current operational and prescribed standards </a:t>
            </a:r>
            <a:endParaRPr sz="2600"/>
          </a:p>
          <a:p>
            <a:pPr indent="-393700" lvl="0" marL="457200" rtl="0" algn="l">
              <a:spcBef>
                <a:spcPts val="0"/>
              </a:spcBef>
              <a:spcAft>
                <a:spcPts val="0"/>
              </a:spcAft>
              <a:buSzPts val="2600"/>
              <a:buChar char="➔"/>
            </a:pPr>
            <a:r>
              <a:rPr lang="en" sz="2600"/>
              <a:t>Issues NOC</a:t>
            </a:r>
            <a:endParaRPr sz="2600"/>
          </a:p>
          <a:p>
            <a:pPr indent="-393700" lvl="0" marL="457200" rtl="0" algn="l">
              <a:spcBef>
                <a:spcPts val="0"/>
              </a:spcBef>
              <a:spcAft>
                <a:spcPts val="0"/>
              </a:spcAft>
              <a:buSzPts val="2600"/>
              <a:buChar char="➔"/>
            </a:pPr>
            <a:r>
              <a:rPr lang="en" sz="2600"/>
              <a:t>Details of public hearing shall be forwarded to IAA</a:t>
            </a:r>
            <a:endParaRPr sz="2600"/>
          </a:p>
        </p:txBody>
      </p:sp>
      <p:sp>
        <p:nvSpPr>
          <p:cNvPr id="187" name="Google Shape;187;p21"/>
          <p:cNvSpPr txBox="1"/>
          <p:nvPr/>
        </p:nvSpPr>
        <p:spPr>
          <a:xfrm>
            <a:off x="152400" y="2667000"/>
            <a:ext cx="8798400" cy="21990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t>The Public</a:t>
            </a:r>
            <a:endParaRPr b="1" sz="2800"/>
          </a:p>
          <a:p>
            <a:pPr indent="-393700" lvl="0" marL="457200" rtl="0" algn="l">
              <a:spcBef>
                <a:spcPts val="0"/>
              </a:spcBef>
              <a:spcAft>
                <a:spcPts val="0"/>
              </a:spcAft>
              <a:buSzPts val="2600"/>
              <a:buChar char="➔"/>
            </a:pPr>
            <a:r>
              <a:rPr lang="en" sz="2600"/>
              <a:t>The concerned persons will be invited through press advertisement to review the information for environmental clearance </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