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275d8adb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5d8ad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275d8adb0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5d8adb0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75d8adb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5d8adb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275d8adb0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5d8adb0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75d8adb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5d8adb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61190960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1190960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61190960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1190960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261190960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1190960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2659d9a4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9d9a4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659d9a47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59d9a47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659d9a47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59d9a47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75d8adb0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5d8adb0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Cost%E2%80%93benefit_analysis#cite_note-6" TargetMode="External"/><Relationship Id="rId4" Type="http://schemas.openxmlformats.org/officeDocument/2006/relationships/hyperlink" Target="https://en.wikipedia.org/wiki/Cost%E2%80%93benefit_analysis#cite_note-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Cost%E2%80%93benefit_analysis#cite_note-6" TargetMode="External"/><Relationship Id="rId4" Type="http://schemas.openxmlformats.org/officeDocument/2006/relationships/hyperlink" Target="http://www.sjsu.edu/faculty/watkins/cba.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youtu.be/0kakVKN1mi8" TargetMode="External"/><Relationship Id="rId4" Type="http://schemas.openxmlformats.org/officeDocument/2006/relationships/hyperlink" Target="https://www.youtube.com/watch?v=NGuiko42Qsk" TargetMode="External"/><Relationship Id="rId5" Type="http://schemas.openxmlformats.org/officeDocument/2006/relationships/hyperlink" Target="https://youtu.be/dHn_bNfbll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murraylax.org/e102/spring2009/publicgoods_prin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E1v5eRs0_fw" TargetMode="External"/><Relationship Id="rId4" Type="http://schemas.openxmlformats.org/officeDocument/2006/relationships/image" Target="../media/image1.jpg"/><Relationship Id="rId5" Type="http://schemas.openxmlformats.org/officeDocument/2006/relationships/hyperlink" Target="https://www.youtube.com/watch?v=E1v5eRs0_f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youtu.be/WYA1y405JW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7tdKkeNClPE" TargetMode="External"/><Relationship Id="rId4" Type="http://schemas.openxmlformats.org/officeDocument/2006/relationships/image" Target="../media/image2.jpg"/><Relationship Id="rId5" Type="http://schemas.openxmlformats.org/officeDocument/2006/relationships/hyperlink" Target="https://www.youtube.com/watch?v=7tdKkeNClPE" TargetMode="External"/><Relationship Id="rId6" Type="http://schemas.openxmlformats.org/officeDocument/2006/relationships/hyperlink" Target="https://www.youtube.com/watch?v=7tdKkeNClP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Cost%E2%80%93benefit_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sjsu.edu/faculty/watkins/cba.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sjsu.edu/faculty/watkins/cba.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118475" y="710850"/>
            <a:ext cx="6877651" cy="3868675"/>
          </a:xfrm>
          <a:prstGeom prst="rect">
            <a:avLst/>
          </a:prstGeom>
          <a:noFill/>
          <a:ln>
            <a:noFill/>
          </a:ln>
        </p:spPr>
      </p:pic>
      <p:sp>
        <p:nvSpPr>
          <p:cNvPr id="55" name="Google Shape;55;p13"/>
          <p:cNvSpPr txBox="1"/>
          <p:nvPr/>
        </p:nvSpPr>
        <p:spPr>
          <a:xfrm>
            <a:off x="318500" y="7775"/>
            <a:ext cx="8436900" cy="5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400"/>
              <a:t>Public and Common Goods </a:t>
            </a:r>
            <a:endParaRPr b="1" sz="4400"/>
          </a:p>
        </p:txBody>
      </p:sp>
      <p:sp>
        <p:nvSpPr>
          <p:cNvPr id="56" name="Google Shape;56;p13"/>
          <p:cNvSpPr txBox="1"/>
          <p:nvPr/>
        </p:nvSpPr>
        <p:spPr>
          <a:xfrm>
            <a:off x="50" y="4249150"/>
            <a:ext cx="9343800" cy="10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https://www.google.co.in/url?sa=i&amp;rct=j&amp;q=&amp;esrc=s&amp;source=imgres&amp;cd=&amp;cad=rja&amp;uact=8&amp;ved=0ahUKEwi90KS3-b_WAhVJLY8KHfXlD88QjRwIBw&amp;url=https%3A%2F%2Fwww.youtube.com%2Fwatch%3Fv%3DtLGAQ4q_Sb0&amp;psig=AFQjCNFLTZUHH27Z6q8jLHygzodmmzmMWA&amp;ust=1506415565707282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6900" y="-88375"/>
            <a:ext cx="5469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Key </a:t>
            </a:r>
            <a:r>
              <a:rPr b="1" lang="en" sz="3200"/>
              <a:t>CBA Indicators</a:t>
            </a:r>
            <a:endParaRPr b="1" sz="2500"/>
          </a:p>
        </p:txBody>
      </p:sp>
      <p:sp>
        <p:nvSpPr>
          <p:cNvPr id="113" name="Google Shape;113;p22"/>
          <p:cNvSpPr txBox="1"/>
          <p:nvPr/>
        </p:nvSpPr>
        <p:spPr>
          <a:xfrm>
            <a:off x="249175" y="765300"/>
            <a:ext cx="8667300" cy="42180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SzPts val="2800"/>
              <a:buChar char="●"/>
            </a:pPr>
            <a:r>
              <a:rPr b="1" lang="en" sz="2800"/>
              <a:t>NPV (net present value)</a:t>
            </a:r>
            <a:endParaRPr b="1" sz="2800"/>
          </a:p>
          <a:p>
            <a:pPr indent="-406400" lvl="0" marL="457200" rtl="0" algn="l">
              <a:lnSpc>
                <a:spcPct val="150000"/>
              </a:lnSpc>
              <a:spcBef>
                <a:spcPts val="0"/>
              </a:spcBef>
              <a:spcAft>
                <a:spcPts val="0"/>
              </a:spcAft>
              <a:buSzPts val="2800"/>
              <a:buChar char="●"/>
            </a:pPr>
            <a:r>
              <a:rPr b="1" lang="en" sz="2800"/>
              <a:t>PVB (present value benefits)</a:t>
            </a:r>
            <a:endParaRPr b="1" sz="2800"/>
          </a:p>
          <a:p>
            <a:pPr indent="-406400" lvl="0" marL="457200" rtl="0" algn="l">
              <a:lnSpc>
                <a:spcPct val="150000"/>
              </a:lnSpc>
              <a:spcBef>
                <a:spcPts val="0"/>
              </a:spcBef>
              <a:spcAft>
                <a:spcPts val="0"/>
              </a:spcAft>
              <a:buSzPts val="2800"/>
              <a:buChar char="●"/>
            </a:pPr>
            <a:r>
              <a:rPr b="1" lang="en" sz="2800"/>
              <a:t>PVC (present value cost)</a:t>
            </a:r>
            <a:endParaRPr b="1" sz="2800"/>
          </a:p>
          <a:p>
            <a:pPr indent="-406400" lvl="0" marL="457200" rtl="0" algn="l">
              <a:lnSpc>
                <a:spcPct val="150000"/>
              </a:lnSpc>
              <a:spcBef>
                <a:spcPts val="0"/>
              </a:spcBef>
              <a:spcAft>
                <a:spcPts val="0"/>
              </a:spcAft>
              <a:buSzPts val="2800"/>
              <a:buChar char="●"/>
            </a:pPr>
            <a:r>
              <a:rPr b="1" lang="en" sz="2800"/>
              <a:t>BCR (benefit cost ratio)</a:t>
            </a:r>
            <a:endParaRPr b="1" sz="2800"/>
          </a:p>
          <a:p>
            <a:pPr indent="-406400" lvl="0" marL="457200" rtl="0" algn="l">
              <a:lnSpc>
                <a:spcPct val="150000"/>
              </a:lnSpc>
              <a:spcBef>
                <a:spcPts val="0"/>
              </a:spcBef>
              <a:spcAft>
                <a:spcPts val="0"/>
              </a:spcAft>
              <a:buSzPts val="2800"/>
              <a:buChar char="●"/>
            </a:pPr>
            <a:r>
              <a:rPr b="1" lang="en" sz="2800"/>
              <a:t>Net benefit = (PVB - PVC)</a:t>
            </a:r>
            <a:endParaRPr b="1" sz="2800"/>
          </a:p>
          <a:p>
            <a:pPr indent="-406400" lvl="0" marL="457200" rtl="0" algn="l">
              <a:lnSpc>
                <a:spcPct val="150000"/>
              </a:lnSpc>
              <a:spcBef>
                <a:spcPts val="0"/>
              </a:spcBef>
              <a:spcAft>
                <a:spcPts val="0"/>
              </a:spcAft>
              <a:buSzPts val="2800"/>
              <a:buChar char="●"/>
            </a:pPr>
            <a:r>
              <a:rPr b="1" lang="en" sz="2800"/>
              <a:t>NPV/k (where k is the levels of funds available)</a:t>
            </a:r>
            <a:endParaRPr b="1"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nvSpPr>
        <p:spPr>
          <a:xfrm>
            <a:off x="-8875" y="180075"/>
            <a:ext cx="9144000" cy="481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aseline="30000" sz="2400" u="sng">
              <a:solidFill>
                <a:srgbClr val="0B0080"/>
              </a:solidFill>
              <a:highlight>
                <a:srgbClr val="FFFFFF"/>
              </a:highlight>
              <a:hlinkClick r:id="rId3"/>
            </a:endParaRPr>
          </a:p>
          <a:p>
            <a:pPr indent="-381000" lvl="0" marL="901700" rtl="0" algn="l">
              <a:lnSpc>
                <a:spcPct val="115000"/>
              </a:lnSpc>
              <a:spcBef>
                <a:spcPts val="600"/>
              </a:spcBef>
              <a:spcAft>
                <a:spcPts val="0"/>
              </a:spcAft>
              <a:buClr>
                <a:srgbClr val="222222"/>
              </a:buClr>
              <a:buSzPts val="2400"/>
              <a:buAutoNum type="arabicPeriod"/>
            </a:pPr>
            <a:r>
              <a:rPr lang="en" sz="2400">
                <a:solidFill>
                  <a:srgbClr val="222222"/>
                </a:solidFill>
                <a:highlight>
                  <a:srgbClr val="FFFFFF"/>
                </a:highlight>
              </a:rPr>
              <a:t>List alternative projects/programs.</a:t>
            </a:r>
            <a:endParaRPr sz="2400">
              <a:solidFill>
                <a:srgbClr val="222222"/>
              </a:solidFill>
              <a:highlight>
                <a:srgbClr val="FFFFFF"/>
              </a:highlight>
            </a:endParaRPr>
          </a:p>
          <a:p>
            <a:pPr indent="-381000" lvl="0" marL="901700" rtl="0" algn="l">
              <a:lnSpc>
                <a:spcPct val="115000"/>
              </a:lnSpc>
              <a:spcBef>
                <a:spcPts val="0"/>
              </a:spcBef>
              <a:spcAft>
                <a:spcPts val="0"/>
              </a:spcAft>
              <a:buClr>
                <a:srgbClr val="222222"/>
              </a:buClr>
              <a:buSzPts val="2400"/>
              <a:buAutoNum type="arabicPeriod"/>
            </a:pPr>
            <a:r>
              <a:rPr lang="en" sz="2400">
                <a:solidFill>
                  <a:srgbClr val="222222"/>
                </a:solidFill>
                <a:highlight>
                  <a:srgbClr val="FFFFFF"/>
                </a:highlight>
              </a:rPr>
              <a:t>List stakeholders.</a:t>
            </a:r>
            <a:endParaRPr sz="2400">
              <a:solidFill>
                <a:srgbClr val="222222"/>
              </a:solidFill>
              <a:highlight>
                <a:srgbClr val="FFFFFF"/>
              </a:highlight>
            </a:endParaRPr>
          </a:p>
          <a:p>
            <a:pPr indent="-381000" lvl="0" marL="901700" rtl="0" algn="l">
              <a:lnSpc>
                <a:spcPct val="115000"/>
              </a:lnSpc>
              <a:spcBef>
                <a:spcPts val="0"/>
              </a:spcBef>
              <a:spcAft>
                <a:spcPts val="0"/>
              </a:spcAft>
              <a:buClr>
                <a:srgbClr val="222222"/>
              </a:buClr>
              <a:buSzPts val="2400"/>
              <a:buAutoNum type="arabicPeriod"/>
            </a:pPr>
            <a:r>
              <a:rPr lang="en" sz="2400">
                <a:solidFill>
                  <a:srgbClr val="222222"/>
                </a:solidFill>
                <a:highlight>
                  <a:srgbClr val="FFFFFF"/>
                </a:highlight>
              </a:rPr>
              <a:t>Select measurement(s) and measure all cost/benefit elements.</a:t>
            </a:r>
            <a:endParaRPr sz="2400">
              <a:solidFill>
                <a:srgbClr val="222222"/>
              </a:solidFill>
              <a:highlight>
                <a:srgbClr val="FFFFFF"/>
              </a:highlight>
            </a:endParaRPr>
          </a:p>
          <a:p>
            <a:pPr indent="-381000" lvl="0" marL="901700" rtl="0" algn="l">
              <a:lnSpc>
                <a:spcPct val="115000"/>
              </a:lnSpc>
              <a:spcBef>
                <a:spcPts val="0"/>
              </a:spcBef>
              <a:spcAft>
                <a:spcPts val="0"/>
              </a:spcAft>
              <a:buClr>
                <a:srgbClr val="222222"/>
              </a:buClr>
              <a:buSzPts val="2400"/>
              <a:buAutoNum type="arabicPeriod"/>
            </a:pPr>
            <a:r>
              <a:rPr lang="en" sz="2400">
                <a:solidFill>
                  <a:srgbClr val="222222"/>
                </a:solidFill>
                <a:highlight>
                  <a:srgbClr val="FFFFFF"/>
                </a:highlight>
              </a:rPr>
              <a:t>Predict outcome of cost and benefits over relevant time period.</a:t>
            </a:r>
            <a:endParaRPr sz="2400">
              <a:solidFill>
                <a:srgbClr val="222222"/>
              </a:solidFill>
              <a:highlight>
                <a:srgbClr val="FFFFFF"/>
              </a:highlight>
            </a:endParaRPr>
          </a:p>
          <a:p>
            <a:pPr indent="-381000" lvl="0" marL="901700" rtl="0" algn="l">
              <a:lnSpc>
                <a:spcPct val="115000"/>
              </a:lnSpc>
              <a:spcBef>
                <a:spcPts val="0"/>
              </a:spcBef>
              <a:spcAft>
                <a:spcPts val="0"/>
              </a:spcAft>
              <a:buClr>
                <a:srgbClr val="222222"/>
              </a:buClr>
              <a:buSzPts val="2400"/>
              <a:buAutoNum type="arabicPeriod"/>
            </a:pPr>
            <a:r>
              <a:rPr lang="en" sz="2400">
                <a:solidFill>
                  <a:srgbClr val="222222"/>
                </a:solidFill>
                <a:highlight>
                  <a:srgbClr val="FFFFFF"/>
                </a:highlight>
              </a:rPr>
              <a:t>Convert all costs and benefits into a common currency.</a:t>
            </a:r>
            <a:endParaRPr sz="2400">
              <a:solidFill>
                <a:srgbClr val="222222"/>
              </a:solidFill>
              <a:highlight>
                <a:srgbClr val="FFFFFF"/>
              </a:highlight>
            </a:endParaRPr>
          </a:p>
          <a:p>
            <a:pPr indent="-381000" lvl="0" marL="901700" rtl="0" algn="l">
              <a:lnSpc>
                <a:spcPct val="115000"/>
              </a:lnSpc>
              <a:spcBef>
                <a:spcPts val="0"/>
              </a:spcBef>
              <a:spcAft>
                <a:spcPts val="0"/>
              </a:spcAft>
              <a:buClr>
                <a:srgbClr val="222222"/>
              </a:buClr>
              <a:buSzPts val="2400"/>
              <a:buAutoNum type="arabicPeriod"/>
            </a:pPr>
            <a:r>
              <a:rPr lang="en" sz="2400">
                <a:solidFill>
                  <a:srgbClr val="222222"/>
                </a:solidFill>
                <a:highlight>
                  <a:srgbClr val="FFFFFF"/>
                </a:highlight>
              </a:rPr>
              <a:t>Apply discount rate.</a:t>
            </a:r>
            <a:endParaRPr sz="2400">
              <a:solidFill>
                <a:srgbClr val="222222"/>
              </a:solidFill>
              <a:highlight>
                <a:srgbClr val="FFFFFF"/>
              </a:highlight>
            </a:endParaRPr>
          </a:p>
          <a:p>
            <a:pPr indent="-381000" lvl="0" marL="901700" rtl="0" algn="l">
              <a:lnSpc>
                <a:spcPct val="115000"/>
              </a:lnSpc>
              <a:spcBef>
                <a:spcPts val="0"/>
              </a:spcBef>
              <a:spcAft>
                <a:spcPts val="0"/>
              </a:spcAft>
              <a:buClr>
                <a:srgbClr val="222222"/>
              </a:buClr>
              <a:buSzPts val="2400"/>
              <a:buAutoNum type="arabicPeriod"/>
            </a:pPr>
            <a:r>
              <a:rPr lang="en" sz="2400">
                <a:solidFill>
                  <a:srgbClr val="222222"/>
                </a:solidFill>
                <a:highlight>
                  <a:srgbClr val="FFFFFF"/>
                </a:highlight>
              </a:rPr>
              <a:t>Calculate net present value of project options.</a:t>
            </a:r>
            <a:endParaRPr sz="2400">
              <a:solidFill>
                <a:srgbClr val="222222"/>
              </a:solidFill>
              <a:highlight>
                <a:srgbClr val="FFFFFF"/>
              </a:highlight>
            </a:endParaRPr>
          </a:p>
          <a:p>
            <a:pPr indent="-381000" lvl="0" marL="901700" rtl="0" algn="l">
              <a:lnSpc>
                <a:spcPct val="115000"/>
              </a:lnSpc>
              <a:spcBef>
                <a:spcPts val="0"/>
              </a:spcBef>
              <a:spcAft>
                <a:spcPts val="0"/>
              </a:spcAft>
              <a:buClr>
                <a:srgbClr val="222222"/>
              </a:buClr>
              <a:buSzPts val="2400"/>
              <a:buAutoNum type="arabicPeriod"/>
            </a:pPr>
            <a:r>
              <a:rPr lang="en" sz="2400">
                <a:solidFill>
                  <a:srgbClr val="222222"/>
                </a:solidFill>
                <a:highlight>
                  <a:srgbClr val="FFFFFF"/>
                </a:highlight>
              </a:rPr>
              <a:t>Perform sensitivity analysis.</a:t>
            </a:r>
            <a:endParaRPr sz="2400">
              <a:solidFill>
                <a:srgbClr val="222222"/>
              </a:solidFill>
              <a:highlight>
                <a:srgbClr val="FFFFFF"/>
              </a:highlight>
            </a:endParaRPr>
          </a:p>
          <a:p>
            <a:pPr indent="-381000" lvl="0" marL="901700" rtl="0" algn="l">
              <a:lnSpc>
                <a:spcPct val="115000"/>
              </a:lnSpc>
              <a:spcBef>
                <a:spcPts val="0"/>
              </a:spcBef>
              <a:spcAft>
                <a:spcPts val="0"/>
              </a:spcAft>
              <a:buClr>
                <a:srgbClr val="222222"/>
              </a:buClr>
              <a:buSzPts val="2400"/>
              <a:buAutoNum type="arabicPeriod"/>
            </a:pPr>
            <a:r>
              <a:rPr lang="en" sz="2400">
                <a:solidFill>
                  <a:srgbClr val="222222"/>
                </a:solidFill>
                <a:highlight>
                  <a:srgbClr val="FFFFFF"/>
                </a:highlight>
              </a:rPr>
              <a:t>Adopt recommended choice.</a:t>
            </a:r>
            <a:endParaRPr sz="2400">
              <a:solidFill>
                <a:srgbClr val="222222"/>
              </a:solidFill>
              <a:highlight>
                <a:srgbClr val="FFFFFF"/>
              </a:highlight>
            </a:endParaRPr>
          </a:p>
        </p:txBody>
      </p:sp>
      <p:sp>
        <p:nvSpPr>
          <p:cNvPr id="119" name="Google Shape;119;p23"/>
          <p:cNvSpPr txBox="1"/>
          <p:nvPr>
            <p:ph type="title"/>
          </p:nvPr>
        </p:nvSpPr>
        <p:spPr>
          <a:xfrm>
            <a:off x="6900" y="-12175"/>
            <a:ext cx="5469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Key CBA Process </a:t>
            </a:r>
            <a:r>
              <a:rPr b="1" lang="en" sz="2400" u="sng">
                <a:solidFill>
                  <a:schemeClr val="hlink"/>
                </a:solidFill>
                <a:hlinkClick r:id="rId4"/>
              </a:rPr>
              <a:t>ref</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6900" y="-12175"/>
            <a:ext cx="5469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CBA Evaluation </a:t>
            </a:r>
            <a:r>
              <a:rPr b="1" lang="en" sz="2400" u="sng">
                <a:solidFill>
                  <a:schemeClr val="hlink"/>
                </a:solidFill>
                <a:hlinkClick r:id="rId3"/>
              </a:rPr>
              <a:t>ref</a:t>
            </a:r>
            <a:endParaRPr b="1" sz="1700"/>
          </a:p>
        </p:txBody>
      </p:sp>
      <p:sp>
        <p:nvSpPr>
          <p:cNvPr id="125" name="Google Shape;125;p24"/>
          <p:cNvSpPr txBox="1"/>
          <p:nvPr/>
        </p:nvSpPr>
        <p:spPr>
          <a:xfrm>
            <a:off x="-27800" y="432675"/>
            <a:ext cx="9095700" cy="3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2800">
                <a:solidFill>
                  <a:srgbClr val="222222"/>
                </a:solidFill>
                <a:highlight>
                  <a:srgbClr val="FFFFFF"/>
                </a:highlight>
              </a:rPr>
              <a:t>CBA attempts to measure the positive or negative consequences of a project, which may include:</a:t>
            </a:r>
            <a:endParaRPr sz="2800">
              <a:solidFill>
                <a:srgbClr val="222222"/>
              </a:solidFill>
              <a:highlight>
                <a:srgbClr val="FFFFFF"/>
              </a:highlight>
            </a:endParaRPr>
          </a:p>
          <a:p>
            <a:pPr indent="-406400" lvl="0" marL="901700" rtl="0" algn="l">
              <a:lnSpc>
                <a:spcPct val="115000"/>
              </a:lnSpc>
              <a:spcBef>
                <a:spcPts val="600"/>
              </a:spcBef>
              <a:spcAft>
                <a:spcPts val="0"/>
              </a:spcAft>
              <a:buClr>
                <a:srgbClr val="222222"/>
              </a:buClr>
              <a:buSzPts val="2800"/>
              <a:buAutoNum type="arabicPeriod"/>
            </a:pPr>
            <a:r>
              <a:rPr lang="en" sz="2800">
                <a:solidFill>
                  <a:srgbClr val="222222"/>
                </a:solidFill>
                <a:highlight>
                  <a:srgbClr val="FFFFFF"/>
                </a:highlight>
              </a:rPr>
              <a:t>Effects on users or participants</a:t>
            </a:r>
            <a:endParaRPr sz="2800">
              <a:solidFill>
                <a:srgbClr val="222222"/>
              </a:solidFill>
              <a:highlight>
                <a:srgbClr val="FFFFFF"/>
              </a:highlight>
            </a:endParaRPr>
          </a:p>
          <a:p>
            <a:pPr indent="-406400" lvl="0" marL="901700" rtl="0" algn="l">
              <a:lnSpc>
                <a:spcPct val="115000"/>
              </a:lnSpc>
              <a:spcBef>
                <a:spcPts val="0"/>
              </a:spcBef>
              <a:spcAft>
                <a:spcPts val="0"/>
              </a:spcAft>
              <a:buClr>
                <a:srgbClr val="222222"/>
              </a:buClr>
              <a:buSzPts val="2800"/>
              <a:buAutoNum type="arabicPeriod"/>
            </a:pPr>
            <a:r>
              <a:rPr lang="en" sz="2800">
                <a:solidFill>
                  <a:srgbClr val="222222"/>
                </a:solidFill>
                <a:highlight>
                  <a:srgbClr val="FFFFFF"/>
                </a:highlight>
              </a:rPr>
              <a:t>Effects on non-users or non-participants</a:t>
            </a:r>
            <a:endParaRPr sz="2800">
              <a:solidFill>
                <a:srgbClr val="222222"/>
              </a:solidFill>
              <a:highlight>
                <a:srgbClr val="FFFFFF"/>
              </a:highlight>
            </a:endParaRPr>
          </a:p>
          <a:p>
            <a:pPr indent="-406400" lvl="0" marL="901700" rtl="0" algn="l">
              <a:lnSpc>
                <a:spcPct val="115000"/>
              </a:lnSpc>
              <a:spcBef>
                <a:spcPts val="0"/>
              </a:spcBef>
              <a:spcAft>
                <a:spcPts val="0"/>
              </a:spcAft>
              <a:buClr>
                <a:srgbClr val="222222"/>
              </a:buClr>
              <a:buSzPts val="2800"/>
              <a:buAutoNum type="arabicPeriod"/>
            </a:pPr>
            <a:r>
              <a:rPr lang="en" sz="2800">
                <a:solidFill>
                  <a:srgbClr val="222222"/>
                </a:solidFill>
                <a:highlight>
                  <a:srgbClr val="FFFFFF"/>
                </a:highlight>
              </a:rPr>
              <a:t>Externality effects</a:t>
            </a:r>
            <a:endParaRPr sz="2800">
              <a:solidFill>
                <a:srgbClr val="222222"/>
              </a:solidFill>
              <a:highlight>
                <a:srgbClr val="FFFFFF"/>
              </a:highlight>
            </a:endParaRPr>
          </a:p>
          <a:p>
            <a:pPr indent="-406400" lvl="0" marL="901700" rtl="0" algn="l">
              <a:lnSpc>
                <a:spcPct val="115000"/>
              </a:lnSpc>
              <a:spcBef>
                <a:spcPts val="0"/>
              </a:spcBef>
              <a:spcAft>
                <a:spcPts val="0"/>
              </a:spcAft>
              <a:buClr>
                <a:srgbClr val="222222"/>
              </a:buClr>
              <a:buSzPts val="2800"/>
              <a:buAutoNum type="arabicPeriod"/>
            </a:pPr>
            <a:r>
              <a:rPr lang="en" sz="2800">
                <a:solidFill>
                  <a:srgbClr val="222222"/>
                </a:solidFill>
                <a:highlight>
                  <a:srgbClr val="FFFFFF"/>
                </a:highlight>
              </a:rPr>
              <a:t>Option value or other social benefits.</a:t>
            </a:r>
            <a:endParaRPr sz="2800">
              <a:solidFill>
                <a:srgbClr val="222222"/>
              </a:solidFill>
              <a:highlight>
                <a:srgbClr val="FFFFFF"/>
              </a:highlight>
            </a:endParaRPr>
          </a:p>
        </p:txBody>
      </p:sp>
      <p:sp>
        <p:nvSpPr>
          <p:cNvPr id="126" name="Google Shape;126;p24"/>
          <p:cNvSpPr txBox="1"/>
          <p:nvPr/>
        </p:nvSpPr>
        <p:spPr>
          <a:xfrm>
            <a:off x="-27800" y="3758050"/>
            <a:ext cx="9095700" cy="138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1" lang="en" sz="2800">
                <a:solidFill>
                  <a:srgbClr val="222222"/>
                </a:solidFill>
                <a:highlight>
                  <a:srgbClr val="FFFFFF"/>
                </a:highlight>
              </a:rPr>
              <a:t>Case Study: </a:t>
            </a:r>
            <a:r>
              <a:rPr b="1" lang="en" sz="2800">
                <a:solidFill>
                  <a:srgbClr val="222222"/>
                </a:solidFill>
                <a:highlight>
                  <a:srgbClr val="FFFFFF"/>
                </a:highlight>
              </a:rPr>
              <a:t>CBA for Highway </a:t>
            </a:r>
            <a:r>
              <a:rPr b="1" lang="en" sz="2800">
                <a:solidFill>
                  <a:srgbClr val="222222"/>
                </a:solidFill>
                <a:highlight>
                  <a:srgbClr val="FFFFFF"/>
                </a:highlight>
              </a:rPr>
              <a:t>Improvement</a:t>
            </a:r>
            <a:r>
              <a:rPr b="1" lang="en" sz="2800">
                <a:solidFill>
                  <a:srgbClr val="222222"/>
                </a:solidFill>
                <a:highlight>
                  <a:srgbClr val="FFFFFF"/>
                </a:highlight>
              </a:rPr>
              <a:t> project - </a:t>
            </a:r>
            <a:r>
              <a:rPr b="1" lang="en" sz="2800" u="sng">
                <a:solidFill>
                  <a:schemeClr val="hlink"/>
                </a:solidFill>
                <a:highlight>
                  <a:srgbClr val="FFFFFF"/>
                </a:highlight>
                <a:hlinkClick r:id="rId4"/>
              </a:rPr>
              <a:t>http://www.sjsu.edu/faculty/watkins/cba.htm</a:t>
            </a:r>
            <a:endParaRPr b="1" sz="280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nvSpPr>
        <p:spPr>
          <a:xfrm>
            <a:off x="-27800" y="100450"/>
            <a:ext cx="9095700" cy="682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1" lang="en" sz="2800">
                <a:solidFill>
                  <a:srgbClr val="222222"/>
                </a:solidFill>
                <a:highlight>
                  <a:srgbClr val="FFFFFF"/>
                </a:highlight>
              </a:rPr>
              <a:t>Extra Resources:</a:t>
            </a:r>
            <a:endParaRPr b="1" sz="2800">
              <a:solidFill>
                <a:srgbClr val="222222"/>
              </a:solidFill>
              <a:highlight>
                <a:srgbClr val="FFFFFF"/>
              </a:highlight>
            </a:endParaRPr>
          </a:p>
        </p:txBody>
      </p:sp>
      <p:sp>
        <p:nvSpPr>
          <p:cNvPr id="132" name="Google Shape;132;p25"/>
          <p:cNvSpPr txBox="1"/>
          <p:nvPr/>
        </p:nvSpPr>
        <p:spPr>
          <a:xfrm>
            <a:off x="89000" y="907675"/>
            <a:ext cx="8979000" cy="30435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Cost-Benefits Scenarios (04.48mm) - </a:t>
            </a:r>
            <a:r>
              <a:rPr lang="en" sz="2600" u="sng">
                <a:solidFill>
                  <a:schemeClr val="hlink"/>
                </a:solidFill>
                <a:hlinkClick r:id="rId3"/>
              </a:rPr>
              <a:t>https://youtu.be/0kakVKN1mi8</a:t>
            </a:r>
            <a:endParaRPr sz="2600"/>
          </a:p>
          <a:p>
            <a:pPr indent="-393700" lvl="0" marL="457200" rtl="0" algn="l">
              <a:lnSpc>
                <a:spcPct val="115000"/>
              </a:lnSpc>
              <a:spcBef>
                <a:spcPts val="0"/>
              </a:spcBef>
              <a:spcAft>
                <a:spcPts val="0"/>
              </a:spcAft>
              <a:buSzPts val="2600"/>
              <a:buChar char="●"/>
            </a:pPr>
            <a:r>
              <a:rPr lang="en" sz="2600">
                <a:solidFill>
                  <a:schemeClr val="dk1"/>
                </a:solidFill>
                <a:highlight>
                  <a:srgbClr val="FFFFFF"/>
                </a:highlight>
              </a:rPr>
              <a:t>What marginal benefit equals marginal cost means in economic terms - (04.15mm) </a:t>
            </a:r>
            <a:r>
              <a:rPr lang="en" sz="2600" u="sng">
                <a:solidFill>
                  <a:schemeClr val="hlink"/>
                </a:solidFill>
                <a:highlight>
                  <a:srgbClr val="FFFFFF"/>
                </a:highlight>
                <a:hlinkClick r:id="rId4"/>
              </a:rPr>
              <a:t>https://www.youtube.com/watch?v=NGuiko42Qsk</a:t>
            </a:r>
            <a:endParaRPr sz="2600">
              <a:solidFill>
                <a:schemeClr val="dk1"/>
              </a:solidFill>
              <a:highlight>
                <a:srgbClr val="FFFFFF"/>
              </a:highlight>
            </a:endParaRPr>
          </a:p>
          <a:p>
            <a:pPr indent="-393700" lvl="0" marL="457200" rtl="0" algn="l">
              <a:lnSpc>
                <a:spcPct val="115000"/>
              </a:lnSpc>
              <a:spcBef>
                <a:spcPts val="0"/>
              </a:spcBef>
              <a:spcAft>
                <a:spcPts val="0"/>
              </a:spcAft>
              <a:buClr>
                <a:schemeClr val="dk1"/>
              </a:buClr>
              <a:buSzPts val="2600"/>
              <a:buChar char="●"/>
            </a:pPr>
            <a:r>
              <a:rPr lang="en" sz="2600">
                <a:solidFill>
                  <a:schemeClr val="dk1"/>
                </a:solidFill>
                <a:highlight>
                  <a:srgbClr val="FFFFFF"/>
                </a:highlight>
              </a:rPr>
              <a:t>Environmental Economics (09.20mm) - </a:t>
            </a:r>
            <a:r>
              <a:rPr lang="en" sz="2600" u="sng">
                <a:solidFill>
                  <a:schemeClr val="hlink"/>
                </a:solidFill>
                <a:highlight>
                  <a:srgbClr val="FFFFFF"/>
                </a:highlight>
                <a:hlinkClick r:id="rId5"/>
              </a:rPr>
              <a:t>https://youtu.be/dHn_bNfbllA</a:t>
            </a:r>
            <a:endParaRPr sz="2600">
              <a:solidFill>
                <a:schemeClr val="dk1"/>
              </a:solidFill>
              <a:highlight>
                <a:srgbClr val="FFFFFF"/>
              </a:highlight>
            </a:endParaRPr>
          </a:p>
          <a:p>
            <a:pPr indent="0" lvl="0" marL="0" rtl="0" algn="l">
              <a:spcBef>
                <a:spcPts val="0"/>
              </a:spcBef>
              <a:spcAft>
                <a:spcPts val="0"/>
              </a:spcAft>
              <a:buNone/>
            </a:pPr>
            <a:r>
              <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242300" y="345900"/>
            <a:ext cx="8182200" cy="6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Classifying Goods </a:t>
            </a:r>
            <a:r>
              <a:rPr b="1" lang="en" sz="2200" u="sng">
                <a:solidFill>
                  <a:schemeClr val="hlink"/>
                </a:solidFill>
                <a:hlinkClick r:id="rId3"/>
              </a:rPr>
              <a:t>ref</a:t>
            </a:r>
            <a:endParaRPr b="1" sz="1600"/>
          </a:p>
        </p:txBody>
      </p:sp>
      <p:sp>
        <p:nvSpPr>
          <p:cNvPr id="62" name="Google Shape;62;p14"/>
          <p:cNvSpPr txBox="1"/>
          <p:nvPr/>
        </p:nvSpPr>
        <p:spPr>
          <a:xfrm>
            <a:off x="228600" y="1086250"/>
            <a:ext cx="8775600" cy="36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Excludable vs Non-excludable Goods</a:t>
            </a:r>
            <a:endParaRPr b="1" sz="3000">
              <a:solidFill>
                <a:schemeClr val="dk1"/>
              </a:solidFill>
            </a:endParaRPr>
          </a:p>
          <a:p>
            <a:pPr indent="0" lvl="0" marL="0" rtl="0" algn="l">
              <a:spcBef>
                <a:spcPts val="0"/>
              </a:spcBef>
              <a:spcAft>
                <a:spcPts val="0"/>
              </a:spcAft>
              <a:buNone/>
            </a:pPr>
            <a:r>
              <a:t/>
            </a:r>
            <a:endParaRPr b="1" sz="3000">
              <a:solidFill>
                <a:schemeClr val="dk1"/>
              </a:solidFill>
            </a:endParaRPr>
          </a:p>
          <a:p>
            <a:pPr indent="0" lvl="0" marL="0" rtl="0" algn="l">
              <a:spcBef>
                <a:spcPts val="0"/>
              </a:spcBef>
              <a:spcAft>
                <a:spcPts val="0"/>
              </a:spcAft>
              <a:buNone/>
            </a:pPr>
            <a:r>
              <a:rPr b="1" i="1" lang="en" sz="2800" u="sng">
                <a:solidFill>
                  <a:schemeClr val="dk1"/>
                </a:solidFill>
              </a:rPr>
              <a:t>Excludable: </a:t>
            </a:r>
            <a:r>
              <a:rPr i="1" lang="en" sz="2800">
                <a:solidFill>
                  <a:schemeClr val="dk1"/>
                </a:solidFill>
              </a:rPr>
              <a:t>A good is excludable if only the people who pay for the good are able to enjoy its benefits. </a:t>
            </a:r>
            <a:endParaRPr i="1"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b="1" i="1" lang="en" sz="2800" u="sng">
                <a:solidFill>
                  <a:schemeClr val="dk1"/>
                </a:solidFill>
              </a:rPr>
              <a:t>Non-excludable:</a:t>
            </a:r>
            <a:r>
              <a:rPr i="1" lang="en" sz="2800">
                <a:solidFill>
                  <a:schemeClr val="dk1"/>
                </a:solidFill>
              </a:rPr>
              <a:t> A good is non-excludable if many people can enjoy the benefits of a good whether they paid for it or not. </a:t>
            </a:r>
            <a:r>
              <a:rPr i="1" lang="en" sz="2800">
                <a:solidFill>
                  <a:schemeClr val="dk1"/>
                </a:solidFill>
              </a:rPr>
              <a:t> </a:t>
            </a:r>
            <a:endParaRPr i="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nvSpPr>
        <p:spPr>
          <a:xfrm>
            <a:off x="0" y="152400"/>
            <a:ext cx="9066000" cy="330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t>Rival vs Non-rival Goods</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rPr b="1" i="1" lang="en" sz="2800" u="sng"/>
              <a:t>Rival:</a:t>
            </a:r>
            <a:r>
              <a:rPr i="1" lang="en" sz="2800"/>
              <a:t> A good is a rival good if one person’s use of the good diminishes or eliminates other people’s enjoyment of the good. </a:t>
            </a:r>
            <a:endParaRPr i="1" sz="2800"/>
          </a:p>
          <a:p>
            <a:pPr indent="0" lvl="0" marL="0" rtl="0" algn="l">
              <a:spcBef>
                <a:spcPts val="0"/>
              </a:spcBef>
              <a:spcAft>
                <a:spcPts val="0"/>
              </a:spcAft>
              <a:buNone/>
            </a:pPr>
            <a:r>
              <a:t/>
            </a:r>
            <a:endParaRPr i="1" sz="2800"/>
          </a:p>
          <a:p>
            <a:pPr indent="0" lvl="0" marL="0" rtl="0" algn="l">
              <a:spcBef>
                <a:spcPts val="0"/>
              </a:spcBef>
              <a:spcAft>
                <a:spcPts val="0"/>
              </a:spcAft>
              <a:buNone/>
            </a:pPr>
            <a:r>
              <a:rPr b="1" i="1" lang="en" sz="2800" u="sng"/>
              <a:t>Non-rival:</a:t>
            </a:r>
            <a:r>
              <a:rPr i="1" lang="en" sz="2800"/>
              <a:t> A good is non-rival if one person’s use does not impact another person’s enjoyment of the good.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nvSpPr>
        <p:spPr>
          <a:xfrm>
            <a:off x="0" y="-166925"/>
            <a:ext cx="5412600" cy="496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t>Public vs Private Goods</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rPr b="1" i="1" lang="en" sz="2800" u="sng"/>
              <a:t>Private good:</a:t>
            </a:r>
            <a:r>
              <a:rPr i="1" lang="en" sz="2800"/>
              <a:t> A good that is excludable and rival. </a:t>
            </a:r>
            <a:endParaRPr i="1" sz="2800"/>
          </a:p>
          <a:p>
            <a:pPr indent="0" lvl="0" marL="0" rtl="0" algn="l">
              <a:spcBef>
                <a:spcPts val="0"/>
              </a:spcBef>
              <a:spcAft>
                <a:spcPts val="0"/>
              </a:spcAft>
              <a:buNone/>
            </a:pPr>
            <a:r>
              <a:rPr i="1" lang="en" sz="2800"/>
              <a:t>- These are goods that you can only consume if you buy them</a:t>
            </a:r>
            <a:endParaRPr i="1" sz="2800"/>
          </a:p>
          <a:p>
            <a:pPr indent="0" lvl="0" marL="0" rtl="0" algn="l">
              <a:spcBef>
                <a:spcPts val="0"/>
              </a:spcBef>
              <a:spcAft>
                <a:spcPts val="0"/>
              </a:spcAft>
              <a:buNone/>
            </a:pPr>
            <a:r>
              <a:t/>
            </a:r>
            <a:endParaRPr i="1" sz="2800"/>
          </a:p>
          <a:p>
            <a:pPr indent="0" lvl="0" marL="0" rtl="0" algn="l">
              <a:spcBef>
                <a:spcPts val="0"/>
              </a:spcBef>
              <a:spcAft>
                <a:spcPts val="0"/>
              </a:spcAft>
              <a:buNone/>
            </a:pPr>
            <a:r>
              <a:rPr b="1" i="1" lang="en" sz="2800" u="sng"/>
              <a:t>Public good:</a:t>
            </a:r>
            <a:r>
              <a:rPr i="1" lang="en" sz="2800"/>
              <a:t> A good that is non-excludable and non-rival. </a:t>
            </a:r>
            <a:endParaRPr i="1" sz="2800"/>
          </a:p>
          <a:p>
            <a:pPr indent="0" lvl="0" marL="0" rtl="0" algn="l">
              <a:spcBef>
                <a:spcPts val="0"/>
              </a:spcBef>
              <a:spcAft>
                <a:spcPts val="0"/>
              </a:spcAft>
              <a:buNone/>
            </a:pPr>
            <a:r>
              <a:rPr i="1" lang="en" sz="2800"/>
              <a:t>- Can be consumed / used simultaneously by everyone</a:t>
            </a:r>
            <a:r>
              <a:rPr lang="en" sz="3000"/>
              <a:t>.</a:t>
            </a:r>
            <a:endParaRPr sz="3000"/>
          </a:p>
        </p:txBody>
      </p:sp>
      <p:pic>
        <p:nvPicPr>
          <p:cNvPr descr="This video is a part of Conservation Strategy Fund's collection of environmental economic lessons and was made possible thanks to the support of the Gordon and Betty Moore Foundation and the Marcia Brady Tucker Foundation.  This series is for individuals who want to learn - or review - the basic economics of conservation.  In this video, you will be introduced to the difference between public and private goods and how this applies to environmental conservation.  Concepts include excludability, rivalry, public goods, private goods, collective goods, and common goods/common pool resources.  &#10;&#10;To follow this series, subscribe to our YouTube channel.  For more information on these and other trainings from Conservation Strategy Fund, check out: http://www.conservation-strategy.org/&#10;&#10;For copyright information on all sound effects, see http://www.conservation-strategy.org/en/page/csf-economic-video-lessons-sound-references" id="73" name="Google Shape;73;p16" title="Public vs. Private Goods">
            <a:hlinkClick r:id="rId3"/>
          </p:cNvPr>
          <p:cNvPicPr preferRelativeResize="0"/>
          <p:nvPr/>
        </p:nvPicPr>
        <p:blipFill>
          <a:blip r:embed="rId4">
            <a:alphaModFix/>
          </a:blip>
          <a:stretch>
            <a:fillRect/>
          </a:stretch>
        </p:blipFill>
        <p:spPr>
          <a:xfrm>
            <a:off x="5359875" y="89900"/>
            <a:ext cx="3579400" cy="2684550"/>
          </a:xfrm>
          <a:prstGeom prst="rect">
            <a:avLst/>
          </a:prstGeom>
          <a:noFill/>
          <a:ln>
            <a:noFill/>
          </a:ln>
        </p:spPr>
      </p:pic>
      <p:sp>
        <p:nvSpPr>
          <p:cNvPr id="74" name="Google Shape;74;p16"/>
          <p:cNvSpPr txBox="1"/>
          <p:nvPr/>
        </p:nvSpPr>
        <p:spPr>
          <a:xfrm>
            <a:off x="5250125" y="2836125"/>
            <a:ext cx="3741600" cy="9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u="sng">
                <a:solidFill>
                  <a:schemeClr val="hlink"/>
                </a:solidFill>
                <a:highlight>
                  <a:srgbClr val="FFFFFF"/>
                </a:highlight>
                <a:latin typeface="Roboto"/>
                <a:ea typeface="Roboto"/>
                <a:cs typeface="Roboto"/>
                <a:sym typeface="Roboto"/>
                <a:hlinkClick r:id="rId5"/>
              </a:rPr>
              <a:t>Public vs. Private Goods</a:t>
            </a:r>
            <a:r>
              <a:rPr b="1" lang="en" sz="2300">
                <a:solidFill>
                  <a:schemeClr val="dk1"/>
                </a:solidFill>
                <a:highlight>
                  <a:srgbClr val="FFFFFF"/>
                </a:highlight>
                <a:latin typeface="Roboto"/>
                <a:ea typeface="Roboto"/>
                <a:cs typeface="Roboto"/>
                <a:sym typeface="Roboto"/>
              </a:rPr>
              <a:t>  (08.13mm) </a:t>
            </a:r>
            <a:endParaRPr b="1" sz="23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23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75" name="Google Shape;75;p16"/>
          <p:cNvSpPr txBox="1"/>
          <p:nvPr/>
        </p:nvSpPr>
        <p:spPr>
          <a:xfrm>
            <a:off x="19200" y="4748800"/>
            <a:ext cx="9105600" cy="39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387E"/>
              </a:buClr>
              <a:buFont typeface="Trebuchet MS"/>
              <a:buNone/>
            </a:pPr>
            <a:r>
              <a:rPr b="0" i="0" lang="en" sz="1000" u="none" cap="none" strike="noStrike">
                <a:solidFill>
                  <a:srgbClr val="00387E"/>
                </a:solidFill>
                <a:latin typeface="Trebuchet MS"/>
                <a:ea typeface="Trebuchet MS"/>
                <a:cs typeface="Trebuchet MS"/>
                <a:sym typeface="Trebuchet MS"/>
              </a:rPr>
              <a:t>Credit:</a:t>
            </a:r>
            <a:r>
              <a:rPr lang="en" sz="1050">
                <a:solidFill>
                  <a:srgbClr val="00387E"/>
                </a:solidFill>
                <a:highlight>
                  <a:srgbClr val="FFFFFF"/>
                </a:highlight>
                <a:latin typeface="Roboto"/>
                <a:ea typeface="Roboto"/>
                <a:cs typeface="Roboto"/>
                <a:sym typeface="Roboto"/>
              </a:rPr>
              <a:t>Conservation Strategy Fund,</a:t>
            </a:r>
            <a:r>
              <a:rPr lang="en" sz="1000">
                <a:solidFill>
                  <a:srgbClr val="00387E"/>
                </a:solidFill>
                <a:latin typeface="Trebuchet MS"/>
                <a:ea typeface="Trebuchet MS"/>
                <a:cs typeface="Trebuchet MS"/>
                <a:sym typeface="Trebuchet MS"/>
              </a:rPr>
              <a:t> Public vs. Private Goods, Source</a:t>
            </a:r>
            <a:r>
              <a:rPr lang="en" sz="1500">
                <a:solidFill>
                  <a:srgbClr val="00387E"/>
                </a:solidFill>
                <a:latin typeface="Trebuchet MS"/>
                <a:ea typeface="Trebuchet MS"/>
                <a:cs typeface="Trebuchet MS"/>
                <a:sym typeface="Trebuchet MS"/>
              </a:rPr>
              <a:t> https://www.youtube.com/watch?v=E1v5eRs0_fw</a:t>
            </a:r>
            <a:endParaRPr sz="1500">
              <a:solidFill>
                <a:srgbClr val="00387E"/>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nvSpPr>
        <p:spPr>
          <a:xfrm>
            <a:off x="0" y="-30425"/>
            <a:ext cx="9078300" cy="50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dk1"/>
                </a:solidFill>
              </a:rPr>
              <a:t>Common Goods </a:t>
            </a:r>
            <a:endParaRPr b="1" sz="2800">
              <a:solidFill>
                <a:schemeClr val="dk1"/>
              </a:solidFill>
            </a:endParaRPr>
          </a:p>
          <a:p>
            <a:pPr indent="-406400" lvl="0" marL="457200" rtl="0" algn="l">
              <a:spcBef>
                <a:spcPts val="0"/>
              </a:spcBef>
              <a:spcAft>
                <a:spcPts val="0"/>
              </a:spcAft>
              <a:buClr>
                <a:schemeClr val="dk1"/>
              </a:buClr>
              <a:buSzPts val="2800"/>
              <a:buChar char="-"/>
            </a:pPr>
            <a:r>
              <a:rPr i="1" lang="en" sz="2800">
                <a:solidFill>
                  <a:schemeClr val="dk1"/>
                </a:solidFill>
              </a:rPr>
              <a:t>a good that is non-excludable, but rival. </a:t>
            </a:r>
            <a:endParaRPr i="1" sz="2800">
              <a:solidFill>
                <a:schemeClr val="dk1"/>
              </a:solidFill>
            </a:endParaRPr>
          </a:p>
          <a:p>
            <a:pPr indent="0" lvl="0" marL="0" rtl="0" algn="l">
              <a:spcBef>
                <a:spcPts val="0"/>
              </a:spcBef>
              <a:spcAft>
                <a:spcPts val="0"/>
              </a:spcAft>
              <a:buNone/>
            </a:pPr>
            <a:r>
              <a:t/>
            </a:r>
            <a:endParaRPr i="1" sz="2800">
              <a:solidFill>
                <a:schemeClr val="dk1"/>
              </a:solidFill>
            </a:endParaRPr>
          </a:p>
          <a:p>
            <a:pPr indent="0" lvl="0" marL="0" rtl="0" algn="l">
              <a:spcBef>
                <a:spcPts val="0"/>
              </a:spcBef>
              <a:spcAft>
                <a:spcPts val="0"/>
              </a:spcAft>
              <a:buNone/>
            </a:pPr>
            <a:r>
              <a:rPr b="1" i="1" lang="en" sz="2800">
                <a:solidFill>
                  <a:schemeClr val="dk1"/>
                </a:solidFill>
              </a:rPr>
              <a:t>Tragedy of the Commons </a:t>
            </a:r>
            <a:r>
              <a:rPr i="1" lang="en" sz="2800">
                <a:solidFill>
                  <a:schemeClr val="dk1"/>
                </a:solidFill>
              </a:rPr>
              <a:t>- </a:t>
            </a:r>
            <a:r>
              <a:rPr i="1" lang="en" sz="2400">
                <a:solidFill>
                  <a:schemeClr val="dk1"/>
                </a:solidFill>
              </a:rPr>
              <a:t>Tragedy of the Commons │ The Problem with Open Access - 03.26mm (</a:t>
            </a:r>
            <a:r>
              <a:rPr i="1" lang="en" sz="2400" u="sng">
                <a:solidFill>
                  <a:schemeClr val="hlink"/>
                </a:solidFill>
                <a:hlinkClick r:id="rId3"/>
              </a:rPr>
              <a:t>https://youtu.be/WYA1y405JW0</a:t>
            </a:r>
            <a:r>
              <a:rPr i="1" lang="en" sz="2400">
                <a:solidFill>
                  <a:schemeClr val="dk1"/>
                </a:solidFill>
              </a:rPr>
              <a:t>)</a:t>
            </a:r>
            <a:endParaRPr i="1" sz="2400">
              <a:solidFill>
                <a:schemeClr val="dk1"/>
              </a:solidFill>
            </a:endParaRPr>
          </a:p>
          <a:p>
            <a:pPr indent="0" lvl="0" marL="0" rtl="0" algn="l">
              <a:spcBef>
                <a:spcPts val="0"/>
              </a:spcBef>
              <a:spcAft>
                <a:spcPts val="0"/>
              </a:spcAft>
              <a:buNone/>
            </a:pPr>
            <a:r>
              <a:t/>
            </a:r>
            <a:endParaRPr i="1" sz="2400">
              <a:solidFill>
                <a:schemeClr val="dk1"/>
              </a:solidFill>
            </a:endParaRPr>
          </a:p>
          <a:p>
            <a:pPr indent="0" lvl="0" marL="0" rtl="0" algn="l">
              <a:spcBef>
                <a:spcPts val="0"/>
              </a:spcBef>
              <a:spcAft>
                <a:spcPts val="0"/>
              </a:spcAft>
              <a:buNone/>
            </a:pPr>
            <a:r>
              <a:rPr i="1" lang="en" sz="2800">
                <a:solidFill>
                  <a:schemeClr val="dk1"/>
                </a:solidFill>
              </a:rPr>
              <a:t>- Common goods get over-used, and can diminish or disappear absent of any regulation. </a:t>
            </a:r>
            <a:endParaRPr i="1" sz="2800">
              <a:solidFill>
                <a:schemeClr val="dk1"/>
              </a:solidFill>
            </a:endParaRPr>
          </a:p>
          <a:p>
            <a:pPr indent="0" lvl="0" marL="0" rtl="0" algn="l">
              <a:spcBef>
                <a:spcPts val="0"/>
              </a:spcBef>
              <a:spcAft>
                <a:spcPts val="0"/>
              </a:spcAft>
              <a:buNone/>
            </a:pPr>
            <a:r>
              <a:rPr i="1" lang="en" sz="2800">
                <a:solidFill>
                  <a:schemeClr val="dk1"/>
                </a:solidFill>
              </a:rPr>
              <a:t>- Non-excludable: allows anyone to use the good. </a:t>
            </a:r>
            <a:endParaRPr i="1" sz="2800">
              <a:solidFill>
                <a:schemeClr val="dk1"/>
              </a:solidFill>
            </a:endParaRPr>
          </a:p>
          <a:p>
            <a:pPr indent="0" lvl="0" marL="0" rtl="0" algn="l">
              <a:spcBef>
                <a:spcPts val="0"/>
              </a:spcBef>
              <a:spcAft>
                <a:spcPts val="0"/>
              </a:spcAft>
              <a:buNone/>
            </a:pPr>
            <a:r>
              <a:rPr i="1" lang="en" sz="2800">
                <a:solidFill>
                  <a:schemeClr val="dk1"/>
                </a:solidFill>
              </a:rPr>
              <a:t>- Rival: people’s use of the good diminishes its usefulness.</a:t>
            </a:r>
            <a:endParaRPr i="1"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83100" y="-12175"/>
            <a:ext cx="653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Cost Benefit Analysis (CBA)</a:t>
            </a:r>
            <a:endParaRPr b="1" sz="3200"/>
          </a:p>
        </p:txBody>
      </p:sp>
      <p:pic>
        <p:nvPicPr>
          <p:cNvPr descr="This video is a part of Conservation Strategy Fund's collection of environmental economic lessons and was made possible thanks to the support of the Gordon and Betty Moore Foundation and the Marcia Brady Tucker Foundation.  This series is for individuals who want to learn - or review - the basic economics of conservation.  In this video, you will be introduced to the concept of a cost benefit analysis.  You will learn the difference between decision making from the perspective of a private firm vs. a larger society and how this applies to environmental conservation. &#10;&#10;To follow this series, subscribe to our YouTube channel.  For more information on these and other trainings from Conservation Strategy Fund, check out: http://www.conservation-strategy.org/&#10;&#10;For copyright information on all sound effects, see http://www.conservation-strategy.org/en/page/csf-economic-video-lessons-sound-references" id="86" name="Google Shape;86;p18" title="Intro to Cost-Benefit Analysis">
            <a:hlinkClick r:id="rId3"/>
          </p:cNvPr>
          <p:cNvPicPr preferRelativeResize="0"/>
          <p:nvPr/>
        </p:nvPicPr>
        <p:blipFill>
          <a:blip r:embed="rId4">
            <a:alphaModFix/>
          </a:blip>
          <a:stretch>
            <a:fillRect/>
          </a:stretch>
        </p:blipFill>
        <p:spPr>
          <a:xfrm>
            <a:off x="5454000" y="789125"/>
            <a:ext cx="3584975" cy="2688725"/>
          </a:xfrm>
          <a:prstGeom prst="rect">
            <a:avLst/>
          </a:prstGeom>
          <a:noFill/>
          <a:ln>
            <a:noFill/>
          </a:ln>
        </p:spPr>
      </p:pic>
      <p:sp>
        <p:nvSpPr>
          <p:cNvPr id="87" name="Google Shape;87;p18"/>
          <p:cNvSpPr txBox="1"/>
          <p:nvPr/>
        </p:nvSpPr>
        <p:spPr>
          <a:xfrm>
            <a:off x="5414850" y="3407900"/>
            <a:ext cx="3547800" cy="10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300" u="sng">
                <a:solidFill>
                  <a:schemeClr val="hlink"/>
                </a:solidFill>
                <a:highlight>
                  <a:srgbClr val="FFFFFF"/>
                </a:highlight>
                <a:latin typeface="Roboto"/>
                <a:ea typeface="Roboto"/>
                <a:cs typeface="Roboto"/>
                <a:sym typeface="Roboto"/>
                <a:hlinkClick r:id="rId5"/>
              </a:rPr>
              <a:t>Intro to Cost-Benefit Analysis</a:t>
            </a:r>
            <a:r>
              <a:rPr b="1" lang="en" sz="2300">
                <a:solidFill>
                  <a:schemeClr val="dk1"/>
                </a:solidFill>
                <a:highlight>
                  <a:srgbClr val="FFFFFF"/>
                </a:highlight>
                <a:latin typeface="Roboto"/>
                <a:ea typeface="Roboto"/>
                <a:cs typeface="Roboto"/>
                <a:sym typeface="Roboto"/>
              </a:rPr>
              <a:t> - (04.35mm)</a:t>
            </a:r>
            <a:endParaRPr b="1" sz="23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88" name="Google Shape;88;p18"/>
          <p:cNvSpPr txBox="1"/>
          <p:nvPr/>
        </p:nvSpPr>
        <p:spPr>
          <a:xfrm>
            <a:off x="83100" y="865325"/>
            <a:ext cx="5447100" cy="3576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dk1"/>
                </a:solidFill>
              </a:rPr>
              <a:t>Estimates and totals up the equivalent money value of the benefits and costs to the community of projects to establish whether they are worthwhile</a:t>
            </a:r>
            <a:endParaRPr sz="3000"/>
          </a:p>
        </p:txBody>
      </p:sp>
      <p:sp>
        <p:nvSpPr>
          <p:cNvPr id="89" name="Google Shape;89;p18"/>
          <p:cNvSpPr txBox="1"/>
          <p:nvPr/>
        </p:nvSpPr>
        <p:spPr>
          <a:xfrm>
            <a:off x="19200" y="4748800"/>
            <a:ext cx="9105600" cy="39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387E"/>
              </a:buClr>
              <a:buFont typeface="Trebuchet MS"/>
              <a:buNone/>
            </a:pPr>
            <a:r>
              <a:rPr b="0" i="0" lang="en" sz="1000" u="none" cap="none" strike="noStrike">
                <a:solidFill>
                  <a:srgbClr val="00387E"/>
                </a:solidFill>
                <a:latin typeface="Trebuchet MS"/>
                <a:ea typeface="Trebuchet MS"/>
                <a:cs typeface="Trebuchet MS"/>
                <a:sym typeface="Trebuchet MS"/>
              </a:rPr>
              <a:t>Credit:</a:t>
            </a:r>
            <a:r>
              <a:rPr lang="en" sz="1050">
                <a:solidFill>
                  <a:srgbClr val="00387E"/>
                </a:solidFill>
                <a:highlight>
                  <a:srgbClr val="FFFFFF"/>
                </a:highlight>
                <a:latin typeface="Roboto"/>
                <a:ea typeface="Roboto"/>
                <a:cs typeface="Roboto"/>
                <a:sym typeface="Roboto"/>
              </a:rPr>
              <a:t>Conservation Strategy Fund,</a:t>
            </a:r>
            <a:r>
              <a:rPr lang="en" sz="1000">
                <a:solidFill>
                  <a:srgbClr val="00387E"/>
                </a:solidFill>
                <a:latin typeface="Trebuchet MS"/>
                <a:ea typeface="Trebuchet MS"/>
                <a:cs typeface="Trebuchet MS"/>
                <a:sym typeface="Trebuchet MS"/>
              </a:rPr>
              <a:t> Public vs. Private Goods, Source</a:t>
            </a:r>
            <a:r>
              <a:rPr lang="en" sz="1500">
                <a:solidFill>
                  <a:srgbClr val="00387E"/>
                </a:solidFill>
                <a:latin typeface="Trebuchet MS"/>
                <a:ea typeface="Trebuchet MS"/>
                <a:cs typeface="Trebuchet MS"/>
                <a:sym typeface="Trebuchet MS"/>
              </a:rPr>
              <a:t> </a:t>
            </a:r>
            <a:r>
              <a:rPr lang="en" sz="1000" u="sng">
                <a:solidFill>
                  <a:srgbClr val="6611CC"/>
                </a:solidFill>
                <a:hlinkClick r:id="rId6"/>
              </a:rPr>
              <a:t>https://www.youtube.com/watch?v=7tdKkeNClPE</a:t>
            </a:r>
            <a:endParaRPr sz="1500">
              <a:solidFill>
                <a:srgbClr val="00387E"/>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83100" y="64025"/>
            <a:ext cx="438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Purpose of </a:t>
            </a:r>
            <a:r>
              <a:rPr b="1" lang="en" sz="3200"/>
              <a:t>CBA </a:t>
            </a:r>
            <a:r>
              <a:rPr b="1" lang="en" sz="2400" u="sng">
                <a:solidFill>
                  <a:schemeClr val="hlink"/>
                </a:solidFill>
                <a:hlinkClick r:id="rId3"/>
              </a:rPr>
              <a:t>ref</a:t>
            </a:r>
            <a:endParaRPr b="1" sz="2400"/>
          </a:p>
        </p:txBody>
      </p:sp>
      <p:sp>
        <p:nvSpPr>
          <p:cNvPr id="95" name="Google Shape;95;p19"/>
          <p:cNvSpPr txBox="1"/>
          <p:nvPr/>
        </p:nvSpPr>
        <p:spPr>
          <a:xfrm>
            <a:off x="101775" y="590100"/>
            <a:ext cx="9042300" cy="4357500"/>
          </a:xfrm>
          <a:prstGeom prst="rect">
            <a:avLst/>
          </a:prstGeom>
          <a:noFill/>
          <a:ln>
            <a:noFill/>
          </a:ln>
        </p:spPr>
        <p:txBody>
          <a:bodyPr anchorCtr="0" anchor="t" bIns="91425" lIns="91425" spcFirstLastPara="1" rIns="91425" wrap="square" tIns="91425">
            <a:noAutofit/>
          </a:bodyPr>
          <a:lstStyle/>
          <a:p>
            <a:pPr indent="-406400" lvl="0" marL="901700" rtl="0" algn="l">
              <a:lnSpc>
                <a:spcPct val="115000"/>
              </a:lnSpc>
              <a:spcBef>
                <a:spcPts val="300"/>
              </a:spcBef>
              <a:spcAft>
                <a:spcPts val="0"/>
              </a:spcAft>
              <a:buClr>
                <a:srgbClr val="222222"/>
              </a:buClr>
              <a:buSzPts val="2800"/>
              <a:buAutoNum type="arabicPeriod"/>
            </a:pPr>
            <a:r>
              <a:rPr lang="en" sz="2800">
                <a:solidFill>
                  <a:srgbClr val="222222"/>
                </a:solidFill>
                <a:highlight>
                  <a:srgbClr val="FFFFFF"/>
                </a:highlight>
              </a:rPr>
              <a:t>To determine if an investment/decision is sound (justification/feasibility) – verifying whether its benefits outweigh the costs, and by how much;</a:t>
            </a:r>
            <a:endParaRPr sz="2800">
              <a:solidFill>
                <a:srgbClr val="222222"/>
              </a:solidFill>
              <a:highlight>
                <a:srgbClr val="FFFFFF"/>
              </a:highlight>
            </a:endParaRPr>
          </a:p>
          <a:p>
            <a:pPr indent="0" lvl="0" marL="0" rtl="0" algn="l">
              <a:lnSpc>
                <a:spcPct val="115000"/>
              </a:lnSpc>
              <a:spcBef>
                <a:spcPts val="300"/>
              </a:spcBef>
              <a:spcAft>
                <a:spcPts val="0"/>
              </a:spcAft>
              <a:buNone/>
            </a:pPr>
            <a:r>
              <a:t/>
            </a:r>
            <a:endParaRPr sz="2800">
              <a:solidFill>
                <a:srgbClr val="222222"/>
              </a:solidFill>
              <a:highlight>
                <a:srgbClr val="FFFFFF"/>
              </a:highlight>
            </a:endParaRPr>
          </a:p>
          <a:p>
            <a:pPr indent="-406400" lvl="0" marL="901700" rtl="0" algn="l">
              <a:lnSpc>
                <a:spcPct val="115000"/>
              </a:lnSpc>
              <a:spcBef>
                <a:spcPts val="300"/>
              </a:spcBef>
              <a:spcAft>
                <a:spcPts val="0"/>
              </a:spcAft>
              <a:buClr>
                <a:srgbClr val="222222"/>
              </a:buClr>
              <a:buSzPts val="2800"/>
              <a:buAutoNum type="arabicPeriod"/>
            </a:pPr>
            <a:r>
              <a:rPr lang="en" sz="2800">
                <a:solidFill>
                  <a:srgbClr val="222222"/>
                </a:solidFill>
                <a:highlight>
                  <a:srgbClr val="FFFFFF"/>
                </a:highlight>
              </a:rPr>
              <a:t>To provide a basis for comparing projects – which involves comparing the total expected cost of each option against its total expected benefits.</a:t>
            </a:r>
            <a:endParaRPr sz="2800">
              <a:solidFill>
                <a:srgbClr val="222222"/>
              </a:solidFill>
              <a:highlight>
                <a:srgbClr val="FFFFFF"/>
              </a:highlight>
            </a:endParaRPr>
          </a:p>
          <a:p>
            <a:pPr indent="0" lvl="0" marL="0" rtl="0" algn="l">
              <a:spcBef>
                <a:spcPts val="100"/>
              </a:spcBef>
              <a:spcAft>
                <a:spcPts val="0"/>
              </a:spcAft>
              <a:buNone/>
            </a:pPr>
            <a:r>
              <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6900" y="-12175"/>
            <a:ext cx="5469600" cy="7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Principles of CBA </a:t>
            </a:r>
            <a:r>
              <a:rPr b="1" lang="en" sz="2500" u="sng">
                <a:solidFill>
                  <a:schemeClr val="hlink"/>
                </a:solidFill>
                <a:hlinkClick r:id="rId3"/>
              </a:rPr>
              <a:t>ref</a:t>
            </a:r>
            <a:endParaRPr b="1" sz="2500"/>
          </a:p>
        </p:txBody>
      </p:sp>
      <p:sp>
        <p:nvSpPr>
          <p:cNvPr id="101" name="Google Shape;101;p20"/>
          <p:cNvSpPr txBox="1"/>
          <p:nvPr/>
        </p:nvSpPr>
        <p:spPr>
          <a:xfrm>
            <a:off x="75" y="437700"/>
            <a:ext cx="9144000" cy="4749300"/>
          </a:xfrm>
          <a:prstGeom prst="rect">
            <a:avLst/>
          </a:prstGeom>
          <a:noFill/>
          <a:ln>
            <a:noFill/>
          </a:ln>
        </p:spPr>
        <p:txBody>
          <a:bodyPr anchorCtr="0" anchor="t" bIns="91425" lIns="91425" spcFirstLastPara="1" rIns="91425" wrap="square" tIns="91425">
            <a:noAutofit/>
          </a:bodyPr>
          <a:lstStyle/>
          <a:p>
            <a:pPr indent="-393700" lvl="0" marL="444500" rtl="0" algn="l">
              <a:lnSpc>
                <a:spcPct val="150000"/>
              </a:lnSpc>
              <a:spcBef>
                <a:spcPts val="300"/>
              </a:spcBef>
              <a:spcAft>
                <a:spcPts val="0"/>
              </a:spcAft>
              <a:buClr>
                <a:srgbClr val="222222"/>
              </a:buClr>
              <a:buSzPts val="2600"/>
              <a:buAutoNum type="arabicPeriod"/>
            </a:pPr>
            <a:r>
              <a:rPr lang="en" sz="2600">
                <a:solidFill>
                  <a:srgbClr val="222222"/>
                </a:solidFill>
                <a:highlight>
                  <a:srgbClr val="FFFFFF"/>
                </a:highlight>
              </a:rPr>
              <a:t>There must be a common unit of measurement</a:t>
            </a:r>
            <a:endParaRPr sz="2600">
              <a:solidFill>
                <a:srgbClr val="222222"/>
              </a:solidFill>
              <a:highlight>
                <a:srgbClr val="FFFFFF"/>
              </a:highlight>
            </a:endParaRPr>
          </a:p>
          <a:p>
            <a:pPr indent="-393700" lvl="0" marL="444500" rtl="0" algn="l">
              <a:lnSpc>
                <a:spcPct val="150000"/>
              </a:lnSpc>
              <a:spcBef>
                <a:spcPts val="0"/>
              </a:spcBef>
              <a:spcAft>
                <a:spcPts val="0"/>
              </a:spcAft>
              <a:buClr>
                <a:srgbClr val="222222"/>
              </a:buClr>
              <a:buSzPts val="2600"/>
              <a:buAutoNum type="arabicPeriod"/>
            </a:pPr>
            <a:r>
              <a:rPr lang="en" sz="2600">
                <a:solidFill>
                  <a:srgbClr val="222222"/>
                </a:solidFill>
                <a:highlight>
                  <a:srgbClr val="FFFFFF"/>
                </a:highlight>
              </a:rPr>
              <a:t>CBA valuations should represents Producers or Consumers</a:t>
            </a:r>
            <a:endParaRPr sz="2600">
              <a:solidFill>
                <a:srgbClr val="222222"/>
              </a:solidFill>
              <a:highlight>
                <a:srgbClr val="FFFFFF"/>
              </a:highlight>
            </a:endParaRPr>
          </a:p>
          <a:p>
            <a:pPr indent="-393700" lvl="0" marL="444500" rtl="0" algn="l">
              <a:lnSpc>
                <a:spcPct val="150000"/>
              </a:lnSpc>
              <a:spcBef>
                <a:spcPts val="0"/>
              </a:spcBef>
              <a:spcAft>
                <a:spcPts val="0"/>
              </a:spcAft>
              <a:buClr>
                <a:srgbClr val="222222"/>
              </a:buClr>
              <a:buSzPts val="2600"/>
              <a:buAutoNum type="arabicPeriod"/>
            </a:pPr>
            <a:r>
              <a:rPr lang="en" sz="2600">
                <a:solidFill>
                  <a:srgbClr val="222222"/>
                </a:solidFill>
                <a:highlight>
                  <a:srgbClr val="FFFFFF"/>
                </a:highlight>
              </a:rPr>
              <a:t>Benefits are usually measured by Market Choices</a:t>
            </a:r>
            <a:endParaRPr sz="2600">
              <a:solidFill>
                <a:srgbClr val="222222"/>
              </a:solidFill>
              <a:highlight>
                <a:srgbClr val="FFFFFF"/>
              </a:highlight>
            </a:endParaRPr>
          </a:p>
          <a:p>
            <a:pPr indent="-393700" lvl="0" marL="444500" rtl="0" algn="l">
              <a:lnSpc>
                <a:spcPct val="150000"/>
              </a:lnSpc>
              <a:spcBef>
                <a:spcPts val="0"/>
              </a:spcBef>
              <a:spcAft>
                <a:spcPts val="0"/>
              </a:spcAft>
              <a:buClr>
                <a:srgbClr val="222222"/>
              </a:buClr>
              <a:buSzPts val="2600"/>
              <a:buAutoNum type="arabicPeriod"/>
            </a:pPr>
            <a:r>
              <a:rPr lang="en" sz="2600">
                <a:solidFill>
                  <a:srgbClr val="222222"/>
                </a:solidFill>
                <a:highlight>
                  <a:srgbClr val="FFFFFF"/>
                </a:highlight>
              </a:rPr>
              <a:t>Gross benefits of an increase in consumption is an area under the demand curve</a:t>
            </a:r>
            <a:endParaRPr sz="2600">
              <a:solidFill>
                <a:srgbClr val="222222"/>
              </a:solidFill>
              <a:highlight>
                <a:srgbClr val="FFFFFF"/>
              </a:highlight>
            </a:endParaRPr>
          </a:p>
          <a:p>
            <a:pPr indent="-393700" lvl="0" marL="444500" rtl="0" algn="l">
              <a:lnSpc>
                <a:spcPct val="150000"/>
              </a:lnSpc>
              <a:spcBef>
                <a:spcPts val="0"/>
              </a:spcBef>
              <a:spcAft>
                <a:spcPts val="0"/>
              </a:spcAft>
              <a:buClr>
                <a:srgbClr val="222222"/>
              </a:buClr>
              <a:buSzPts val="2600"/>
              <a:buAutoNum type="arabicPeriod"/>
            </a:pPr>
            <a:r>
              <a:rPr lang="en" sz="2600">
                <a:solidFill>
                  <a:srgbClr val="222222"/>
                </a:solidFill>
                <a:highlight>
                  <a:srgbClr val="FFFFFF"/>
                </a:highlight>
              </a:rPr>
              <a:t>Some measurement of benefits require valuation of human life </a:t>
            </a:r>
            <a:endParaRPr sz="2600">
              <a:solidFill>
                <a:srgbClr val="222222"/>
              </a:solidFill>
              <a:highlight>
                <a:srgbClr val="FFFFFF"/>
              </a:highlight>
            </a:endParaRPr>
          </a:p>
          <a:p>
            <a:pPr indent="0" lvl="0" marL="0" rtl="0" algn="l">
              <a:lnSpc>
                <a:spcPct val="150000"/>
              </a:lnSpc>
              <a:spcBef>
                <a:spcPts val="100"/>
              </a:spcBef>
              <a:spcAft>
                <a:spcPts val="0"/>
              </a:spcAft>
              <a:buNone/>
            </a:pPr>
            <a:r>
              <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nvSpPr>
        <p:spPr>
          <a:xfrm>
            <a:off x="89000" y="696350"/>
            <a:ext cx="8898900" cy="3094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300"/>
              </a:spcBef>
              <a:spcAft>
                <a:spcPts val="0"/>
              </a:spcAft>
              <a:buNone/>
            </a:pPr>
            <a:r>
              <a:rPr lang="en" sz="2600"/>
              <a:t>6.  The analysis </a:t>
            </a:r>
            <a:r>
              <a:rPr lang="en" sz="2600">
                <a:solidFill>
                  <a:srgbClr val="222222"/>
                </a:solidFill>
                <a:highlight>
                  <a:srgbClr val="FFFFFF"/>
                </a:highlight>
              </a:rPr>
              <a:t>of</a:t>
            </a:r>
            <a:r>
              <a:rPr lang="en" sz="2600"/>
              <a:t> the project </a:t>
            </a:r>
            <a:r>
              <a:rPr lang="en" sz="2600"/>
              <a:t>involves</a:t>
            </a:r>
            <a:r>
              <a:rPr lang="en" sz="2600"/>
              <a:t> with versus without comparison</a:t>
            </a:r>
            <a:endParaRPr sz="2600"/>
          </a:p>
          <a:p>
            <a:pPr indent="0" lvl="0" marL="0" marR="0" rtl="0" algn="l">
              <a:lnSpc>
                <a:spcPct val="150000"/>
              </a:lnSpc>
              <a:spcBef>
                <a:spcPts val="300"/>
              </a:spcBef>
              <a:spcAft>
                <a:spcPts val="0"/>
              </a:spcAft>
              <a:buNone/>
            </a:pPr>
            <a:r>
              <a:rPr lang="en" sz="2600"/>
              <a:t>7. CBA </a:t>
            </a:r>
            <a:r>
              <a:rPr lang="en" sz="2600"/>
              <a:t>involves</a:t>
            </a:r>
            <a:r>
              <a:rPr lang="en" sz="2600"/>
              <a:t> a particular study area</a:t>
            </a:r>
            <a:endParaRPr sz="2600"/>
          </a:p>
          <a:p>
            <a:pPr indent="0" lvl="0" marL="0" marR="0" rtl="0" algn="l">
              <a:lnSpc>
                <a:spcPct val="150000"/>
              </a:lnSpc>
              <a:spcBef>
                <a:spcPts val="300"/>
              </a:spcBef>
              <a:spcAft>
                <a:spcPts val="0"/>
              </a:spcAft>
              <a:buNone/>
            </a:pPr>
            <a:r>
              <a:rPr lang="en" sz="2600"/>
              <a:t>8. Double counting of benefits or cost must be avoided </a:t>
            </a:r>
            <a:endParaRPr sz="2600"/>
          </a:p>
          <a:p>
            <a:pPr indent="0" lvl="0" marL="0" marR="0" rtl="0" algn="l">
              <a:lnSpc>
                <a:spcPct val="150000"/>
              </a:lnSpc>
              <a:spcBef>
                <a:spcPts val="300"/>
              </a:spcBef>
              <a:spcAft>
                <a:spcPts val="100"/>
              </a:spcAft>
              <a:buNone/>
            </a:pPr>
            <a:r>
              <a:rPr lang="en" sz="2600"/>
              <a:t>Decision criteria of project</a:t>
            </a:r>
            <a:endParaRPr sz="2600"/>
          </a:p>
        </p:txBody>
      </p:sp>
      <p:sp>
        <p:nvSpPr>
          <p:cNvPr id="107" name="Google Shape;107;p21"/>
          <p:cNvSpPr txBox="1"/>
          <p:nvPr>
            <p:ph type="title"/>
          </p:nvPr>
        </p:nvSpPr>
        <p:spPr>
          <a:xfrm>
            <a:off x="6900" y="64025"/>
            <a:ext cx="5469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Principles of CBA </a:t>
            </a:r>
            <a:r>
              <a:rPr b="1" lang="en" sz="2500" u="sng">
                <a:solidFill>
                  <a:schemeClr val="hlink"/>
                </a:solidFill>
                <a:hlinkClick r:id="rId3"/>
              </a:rPr>
              <a:t>ref</a:t>
            </a:r>
            <a:endParaRPr b="1"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