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5" r:id="rId3"/>
    <p:sldId id="276" r:id="rId4"/>
    <p:sldId id="277" r:id="rId5"/>
    <p:sldId id="278" r:id="rId6"/>
    <p:sldId id="268" r:id="rId7"/>
    <p:sldId id="273" r:id="rId8"/>
    <p:sldId id="274" r:id="rId9"/>
    <p:sldId id="283" r:id="rId10"/>
    <p:sldId id="257" r:id="rId11"/>
    <p:sldId id="258" r:id="rId12"/>
    <p:sldId id="259" r:id="rId13"/>
    <p:sldId id="260" r:id="rId14"/>
    <p:sldId id="261" r:id="rId15"/>
    <p:sldId id="262" r:id="rId16"/>
    <p:sldId id="267" r:id="rId17"/>
    <p:sldId id="280" r:id="rId18"/>
    <p:sldId id="281" r:id="rId19"/>
    <p:sldId id="282" r:id="rId20"/>
    <p:sldId id="271" r:id="rId21"/>
    <p:sldId id="272"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84138-A720-4ED9-93C5-0B95589CB133}">
          <p14:sldIdLst>
            <p14:sldId id="256"/>
            <p14:sldId id="275"/>
            <p14:sldId id="276"/>
            <p14:sldId id="277"/>
            <p14:sldId id="278"/>
            <p14:sldId id="268"/>
            <p14:sldId id="273"/>
            <p14:sldId id="274"/>
            <p14:sldId id="283"/>
            <p14:sldId id="257"/>
            <p14:sldId id="258"/>
            <p14:sldId id="259"/>
            <p14:sldId id="260"/>
            <p14:sldId id="261"/>
            <p14:sldId id="262"/>
          </p14:sldIdLst>
        </p14:section>
        <p14:section name="Untitled Section" id="{ABCCED80-6609-4204-ADBE-C7BCE8EBD016}">
          <p14:sldIdLst>
            <p14:sldId id="267"/>
            <p14:sldId id="280"/>
            <p14:sldId id="281"/>
            <p14:sldId id="282"/>
          </p14:sldIdLst>
        </p14:section>
        <p14:section name="Untitled Section" id="{5581B3BF-E81F-447B-8568-CCD0DC3E5779}">
          <p14:sldIdLst>
            <p14:sldId id="271"/>
            <p14:sldId id="272"/>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939"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AF85977-EC2C-4740-BF5C-E95086B244EB}" type="datetimeFigureOut">
              <a:rPr lang="en-IN" smtClean="0"/>
              <a:pPr/>
              <a:t>29-09-2021</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5AD9E686-0068-44A2-AAA8-9DCF4FBA5ADA}" type="slidenum">
              <a:rPr lang="en-IN" smtClean="0"/>
              <a:pPr/>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F85977-EC2C-4740-BF5C-E95086B244EB}" type="datetimeFigureOut">
              <a:rPr lang="en-IN" smtClean="0"/>
              <a:pPr/>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9E686-0068-44A2-AAA8-9DCF4FBA5AD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F85977-EC2C-4740-BF5C-E95086B244EB}" type="datetimeFigureOut">
              <a:rPr lang="en-IN" smtClean="0"/>
              <a:pPr/>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9E686-0068-44A2-AAA8-9DCF4FBA5ADA}" type="slidenum">
              <a:rPr lang="en-IN" smtClean="0"/>
              <a:pPr/>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AF85977-EC2C-4740-BF5C-E95086B244EB}" type="datetimeFigureOut">
              <a:rPr lang="en-IN" smtClean="0"/>
              <a:pPr/>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9E686-0068-44A2-AAA8-9DCF4FBA5ADA}" type="slidenum">
              <a:rPr lang="en-IN" smtClean="0"/>
              <a:pPr/>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AF85977-EC2C-4740-BF5C-E95086B244EB}" type="datetimeFigureOut">
              <a:rPr lang="en-IN" smtClean="0"/>
              <a:pPr/>
              <a:t>29-09-2021</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5AD9E686-0068-44A2-AAA8-9DCF4FBA5ADA}" type="slidenum">
              <a:rPr lang="en-IN" smtClean="0"/>
              <a:pPr/>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AF85977-EC2C-4740-BF5C-E95086B244EB}" type="datetimeFigureOut">
              <a:rPr lang="en-IN" smtClean="0"/>
              <a:pPr/>
              <a:t>29-09-2021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D9E686-0068-44A2-AAA8-9DCF4FBA5ADA}" type="slidenum">
              <a:rPr lang="en-IN" smtClean="0"/>
              <a:pPr/>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AF85977-EC2C-4740-BF5C-E95086B244EB}" type="datetimeFigureOut">
              <a:rPr lang="en-IN" smtClean="0"/>
              <a:pPr/>
              <a:t>29-09-2021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D9E686-0068-44A2-AAA8-9DCF4FBA5ADA}" type="slidenum">
              <a:rPr lang="en-IN" smtClean="0"/>
              <a:pPr/>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AF85977-EC2C-4740-BF5C-E95086B244EB}" type="datetimeFigureOut">
              <a:rPr lang="en-IN" smtClean="0"/>
              <a:pPr/>
              <a:t>29-09-2021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D9E686-0068-44A2-AAA8-9DCF4FBA5ADA}" type="slidenum">
              <a:rPr lang="en-IN" smtClean="0"/>
              <a:pPr/>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85977-EC2C-4740-BF5C-E95086B244EB}" type="datetimeFigureOut">
              <a:rPr lang="en-IN" smtClean="0"/>
              <a:pPr/>
              <a:t>29-09-2021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D9E686-0068-44A2-AAA8-9DCF4FBA5ADA}" type="slidenum">
              <a:rPr lang="en-IN" smtClean="0"/>
              <a:pPr/>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D9E686-0068-44A2-AAA8-9DCF4FBA5ADA}"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D9E686-0068-44A2-AAA8-9DCF4FBA5ADA}"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AF85977-EC2C-4740-BF5C-E95086B244EB}" type="datetimeFigureOut">
              <a:rPr lang="en-IN" smtClean="0"/>
              <a:pPr/>
              <a:t>29-09-2021</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D9E686-0068-44A2-AAA8-9DCF4FBA5ADA}" type="slidenum">
              <a:rPr lang="en-IN" smtClean="0"/>
              <a:pPr/>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p:spPr>
        <p:txBody>
          <a:bodyPr>
            <a:normAutofit/>
          </a:bodyPr>
          <a:lstStyle/>
          <a:p>
            <a:r>
              <a:rPr lang="en-IN" b="1" dirty="0"/>
              <a:t>Project Name</a:t>
            </a:r>
            <a:r>
              <a:rPr lang="en-IN" dirty="0"/>
              <a:t>: </a:t>
            </a:r>
            <a:r>
              <a:rPr lang="en-US" b="1" i="1" dirty="0">
                <a:solidFill>
                  <a:srgbClr val="FF0000"/>
                </a:solidFill>
                <a:effectLst/>
                <a:latin typeface="Calibri" panose="020F0502020204030204" pitchFamily="34" charset="0"/>
                <a:ea typeface="Calibri" panose="020F0502020204030204" pitchFamily="34" charset="0"/>
              </a:rPr>
              <a:t>GATED COMMUNITY ERM </a:t>
            </a:r>
            <a:endParaRPr lang="en-IN" b="1" i="1" dirty="0">
              <a:solidFill>
                <a:srgbClr val="FF0000"/>
              </a:solidFill>
            </a:endParaRPr>
          </a:p>
        </p:txBody>
      </p:sp>
      <p:sp>
        <p:nvSpPr>
          <p:cNvPr id="3" name="Subtitle 2"/>
          <p:cNvSpPr>
            <a:spLocks noGrp="1"/>
          </p:cNvSpPr>
          <p:nvPr>
            <p:ph type="subTitle" idx="1"/>
          </p:nvPr>
        </p:nvSpPr>
        <p:spPr>
          <a:xfrm>
            <a:off x="1121903" y="3591732"/>
            <a:ext cx="7992888" cy="2639144"/>
          </a:xfrm>
        </p:spPr>
        <p:txBody>
          <a:bodyPr>
            <a:normAutofit/>
          </a:bodyPr>
          <a:lstStyle/>
          <a:p>
            <a:pPr algn="l"/>
            <a:r>
              <a:rPr lang="en-IN" b="1" dirty="0"/>
              <a:t>Project Members:</a:t>
            </a:r>
          </a:p>
          <a:p>
            <a:pPr algn="l"/>
            <a:r>
              <a:rPr lang="en-US" dirty="0"/>
              <a:t>Vaishnavi</a:t>
            </a:r>
            <a:r>
              <a:rPr lang="mr-IN" dirty="0"/>
              <a:t> </a:t>
            </a:r>
            <a:r>
              <a:rPr lang="en-US" dirty="0"/>
              <a:t>Thorat </a:t>
            </a:r>
            <a:r>
              <a:rPr lang="mr-IN" dirty="0"/>
              <a:t>		</a:t>
            </a:r>
            <a:r>
              <a:rPr lang="en-US" dirty="0"/>
              <a:t>            Shraddha</a:t>
            </a:r>
            <a:r>
              <a:rPr lang="mr-IN" dirty="0"/>
              <a:t> </a:t>
            </a:r>
            <a:r>
              <a:rPr lang="en-US" dirty="0"/>
              <a:t>Sabne</a:t>
            </a:r>
            <a:endParaRPr lang="mr-IN" dirty="0"/>
          </a:p>
          <a:p>
            <a:pPr algn="l"/>
            <a:r>
              <a:rPr lang="mr-IN" sz="1600" dirty="0"/>
              <a:t> (210543181</a:t>
            </a:r>
            <a:r>
              <a:rPr lang="en-US" sz="1600" dirty="0">
                <a:latin typeface="Malgun Gothic" panose="020B0503020000020004" pitchFamily="34" charset="-127"/>
                <a:ea typeface="Malgun Gothic" panose="020B0503020000020004" pitchFamily="34" charset="-127"/>
              </a:rPr>
              <a:t>11</a:t>
            </a:r>
            <a:r>
              <a:rPr lang="mr-IN" sz="1600" dirty="0"/>
              <a:t>6)		   </a:t>
            </a:r>
            <a:r>
              <a:rPr lang="en-US" sz="1600" dirty="0"/>
              <a:t>                       </a:t>
            </a:r>
            <a:r>
              <a:rPr lang="mr-IN" sz="1600" dirty="0"/>
              <a:t> (210543181</a:t>
            </a:r>
            <a:r>
              <a:rPr lang="en-US" sz="1600" dirty="0"/>
              <a:t>1</a:t>
            </a:r>
            <a:r>
              <a:rPr lang="mr-IN" sz="1600" dirty="0"/>
              <a:t>04)</a:t>
            </a:r>
          </a:p>
          <a:p>
            <a:pPr algn="l"/>
            <a:endParaRPr lang="en-IN" dirty="0"/>
          </a:p>
          <a:p>
            <a:pPr algn="l"/>
            <a:r>
              <a:rPr lang="en-US" dirty="0"/>
              <a:t>Aditya Abu</a:t>
            </a:r>
            <a:r>
              <a:rPr lang="mr-IN" dirty="0"/>
              <a:t>			</a:t>
            </a:r>
            <a:r>
              <a:rPr lang="en-IN" dirty="0"/>
              <a:t>            </a:t>
            </a:r>
            <a:r>
              <a:rPr lang="en-US" dirty="0"/>
              <a:t>Rina Borchate</a:t>
            </a:r>
            <a:endParaRPr lang="mr-IN" dirty="0"/>
          </a:p>
          <a:p>
            <a:pPr algn="l"/>
            <a:r>
              <a:rPr lang="mr-IN" sz="1600" dirty="0"/>
              <a:t>  (210543181</a:t>
            </a:r>
            <a:r>
              <a:rPr lang="en-US" sz="1600" dirty="0">
                <a:latin typeface="Malgun Gothic" panose="020B0503020000020004" pitchFamily="34" charset="-127"/>
                <a:ea typeface="Malgun Gothic" panose="020B0503020000020004" pitchFamily="34" charset="-127"/>
              </a:rPr>
              <a:t>002</a:t>
            </a:r>
            <a:r>
              <a:rPr lang="mr-IN" sz="1600" dirty="0"/>
              <a:t>)				 (2105431810</a:t>
            </a:r>
            <a:r>
              <a:rPr lang="en-US" sz="1600" dirty="0"/>
              <a:t>78</a:t>
            </a:r>
            <a:r>
              <a:rPr lang="mr-IN" sz="1600" dirty="0"/>
              <a:t>)</a:t>
            </a:r>
            <a:endParaRPr lang="en-US" sz="1600" dirty="0"/>
          </a:p>
          <a:p>
            <a:pPr algn="l"/>
            <a:endParaRPr lang="en-US" sz="1600" dirty="0"/>
          </a:p>
          <a:p>
            <a:pPr algn="l"/>
            <a:endParaRPr lang="mr-IN" sz="1600" dirty="0"/>
          </a:p>
          <a:p>
            <a:pPr algn="l"/>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solidFill>
                  <a:srgbClr val="0B7F8F"/>
                </a:solidFill>
              </a:rPr>
              <a:t>Technologies Used:-</a:t>
            </a:r>
          </a:p>
        </p:txBody>
      </p:sp>
      <p:sp>
        <p:nvSpPr>
          <p:cNvPr id="3" name="Content Placeholder 2"/>
          <p:cNvSpPr>
            <a:spLocks noGrp="1"/>
          </p:cNvSpPr>
          <p:nvPr>
            <p:ph sz="quarter" idx="1"/>
          </p:nvPr>
        </p:nvSpPr>
        <p:spPr/>
        <p:txBody>
          <a:bodyPr/>
          <a:lstStyle/>
          <a:p>
            <a:r>
              <a:rPr lang="en-IN" dirty="0"/>
              <a:t>Spring Framework</a:t>
            </a:r>
          </a:p>
          <a:p>
            <a:r>
              <a:rPr lang="en-IN" dirty="0"/>
              <a:t>Html</a:t>
            </a:r>
          </a:p>
          <a:p>
            <a:r>
              <a:rPr lang="en-IN" dirty="0"/>
              <a:t>Css</a:t>
            </a:r>
          </a:p>
          <a:p>
            <a:r>
              <a:rPr lang="en-IN" dirty="0"/>
              <a:t>Bootstrap</a:t>
            </a:r>
          </a:p>
          <a:p>
            <a:r>
              <a:rPr lang="en-IN" dirty="0"/>
              <a:t>MySql</a:t>
            </a:r>
          </a:p>
          <a:p>
            <a:r>
              <a:rPr lang="en-IN" dirty="0"/>
              <a:t>Hibernate</a:t>
            </a:r>
          </a:p>
          <a:p>
            <a:r>
              <a:rPr lang="en-IN" dirty="0"/>
              <a:t>ReactJs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990600"/>
          </a:xfrm>
        </p:spPr>
        <p:txBody>
          <a:bodyPr>
            <a:normAutofit fontScale="90000"/>
          </a:bodyPr>
          <a:lstStyle/>
          <a:p>
            <a:r>
              <a:rPr lang="en-IN" b="1" dirty="0">
                <a:solidFill>
                  <a:srgbClr val="0B7F8F"/>
                </a:solidFill>
              </a:rPr>
              <a:t>Spring Framework</a:t>
            </a:r>
            <a:br>
              <a:rPr lang="en-IN" b="1" dirty="0">
                <a:solidFill>
                  <a:srgbClr val="0B7F8F"/>
                </a:solidFill>
              </a:rPr>
            </a:br>
            <a:endParaRPr lang="en-IN" b="1" dirty="0">
              <a:solidFill>
                <a:srgbClr val="0B7F8F"/>
              </a:solidFill>
            </a:endParaRPr>
          </a:p>
        </p:txBody>
      </p:sp>
      <p:sp>
        <p:nvSpPr>
          <p:cNvPr id="3" name="Content Placeholder 2"/>
          <p:cNvSpPr>
            <a:spLocks noGrp="1"/>
          </p:cNvSpPr>
          <p:nvPr>
            <p:ph sz="quarter" idx="1"/>
          </p:nvPr>
        </p:nvSpPr>
        <p:spPr/>
        <p:txBody>
          <a:bodyPr/>
          <a:lstStyle/>
          <a:p>
            <a:r>
              <a:rPr lang="en-IN" dirty="0"/>
              <a:t>Spring Framework is a Java platform that provides comprehensive infrastructure support for developing Java applications. Spring handles the infrastructure so you can focus on your application.</a:t>
            </a:r>
          </a:p>
          <a:p>
            <a:endParaRPr lang="en-IN" dirty="0"/>
          </a:p>
          <a:p>
            <a:r>
              <a:rPr lang="en-IN" b="1" i="1" dirty="0"/>
              <a:t>Features of Spring Framework:</a:t>
            </a:r>
          </a:p>
          <a:p>
            <a:pPr lvl="1"/>
            <a:endParaRPr lang="en-IN" dirty="0"/>
          </a:p>
          <a:p>
            <a:pPr lvl="1"/>
            <a:r>
              <a:rPr lang="en-IN" dirty="0"/>
              <a:t>Lightweight</a:t>
            </a:r>
          </a:p>
          <a:p>
            <a:pPr lvl="1"/>
            <a:r>
              <a:rPr lang="en-IN" dirty="0"/>
              <a:t>Aspect Oriented Programming (AOP)</a:t>
            </a:r>
          </a:p>
          <a:p>
            <a:pPr lvl="1"/>
            <a:r>
              <a:rPr lang="en-IN" dirty="0"/>
              <a:t>Transaction Management</a:t>
            </a:r>
          </a:p>
          <a:p>
            <a:pPr lvl="1"/>
            <a:r>
              <a:rPr lang="en-IN" dirty="0"/>
              <a:t>Container</a:t>
            </a:r>
          </a:p>
        </p:txBody>
      </p:sp>
      <p:pic>
        <p:nvPicPr>
          <p:cNvPr id="4" name="Picture 3" descr="download (1).png"/>
          <p:cNvPicPr>
            <a:picLocks noChangeAspect="1"/>
          </p:cNvPicPr>
          <p:nvPr/>
        </p:nvPicPr>
        <p:blipFill>
          <a:blip r:embed="rId2" cstate="print"/>
          <a:stretch>
            <a:fillRect/>
          </a:stretch>
        </p:blipFill>
        <p:spPr>
          <a:xfrm>
            <a:off x="6084168" y="4941168"/>
            <a:ext cx="2817118" cy="13394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rgbClr val="0B7F8F"/>
                </a:solidFill>
              </a:rPr>
              <a:t>MySQL</a:t>
            </a:r>
            <a:br>
              <a:rPr lang="en-IN" b="1" i="1" dirty="0">
                <a:solidFill>
                  <a:srgbClr val="0B7F8F"/>
                </a:solidFill>
              </a:rPr>
            </a:br>
            <a:endParaRPr lang="en-IN" b="1" i="1" dirty="0">
              <a:solidFill>
                <a:srgbClr val="0B7F8F"/>
              </a:solidFill>
            </a:endParaRPr>
          </a:p>
        </p:txBody>
      </p:sp>
      <p:sp>
        <p:nvSpPr>
          <p:cNvPr id="3" name="Content Placeholder 2"/>
          <p:cNvSpPr>
            <a:spLocks noGrp="1"/>
          </p:cNvSpPr>
          <p:nvPr>
            <p:ph sz="quarter" idx="1"/>
          </p:nvPr>
        </p:nvSpPr>
        <p:spPr/>
        <p:txBody>
          <a:bodyPr/>
          <a:lstStyle/>
          <a:p>
            <a:r>
              <a:rPr lang="en-IN" dirty="0"/>
              <a:t>MySQL, the most popular Open Source SQL database management system, is developed, distributed, and supported by Oracle Corporation.</a:t>
            </a:r>
          </a:p>
          <a:p>
            <a:pPr>
              <a:buNone/>
            </a:pPr>
            <a:endParaRPr lang="en-IN" dirty="0"/>
          </a:p>
          <a:p>
            <a:r>
              <a:rPr lang="en-IN" dirty="0"/>
              <a:t>Features of MySQL:</a:t>
            </a:r>
          </a:p>
          <a:p>
            <a:pPr lvl="1"/>
            <a:r>
              <a:rPr lang="en-IN" dirty="0"/>
              <a:t>Software is Open Source.</a:t>
            </a:r>
          </a:p>
          <a:p>
            <a:pPr lvl="1"/>
            <a:r>
              <a:rPr lang="en-IN" dirty="0"/>
              <a:t>Server works in client/server or embedded systems.</a:t>
            </a:r>
          </a:p>
          <a:p>
            <a:pPr lvl="1"/>
            <a:r>
              <a:rPr lang="en-IN" dirty="0"/>
              <a:t>Database Server is very fast, reliable, scalable, and easy to use.</a:t>
            </a:r>
          </a:p>
          <a:p>
            <a:endParaRPr lang="en-IN" dirty="0"/>
          </a:p>
        </p:txBody>
      </p:sp>
      <p:pic>
        <p:nvPicPr>
          <p:cNvPr id="4" name="Picture 3" descr="download (2).png"/>
          <p:cNvPicPr>
            <a:picLocks noChangeAspect="1"/>
          </p:cNvPicPr>
          <p:nvPr/>
        </p:nvPicPr>
        <p:blipFill>
          <a:blip r:embed="rId2" cstate="print"/>
          <a:stretch>
            <a:fillRect/>
          </a:stretch>
        </p:blipFill>
        <p:spPr>
          <a:xfrm>
            <a:off x="5436096" y="4797152"/>
            <a:ext cx="3209925" cy="1428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rgbClr val="0B7F8F"/>
                </a:solidFill>
              </a:rPr>
              <a:t>Hibernate</a:t>
            </a:r>
            <a:br>
              <a:rPr lang="en-IN" b="1" i="1" dirty="0">
                <a:solidFill>
                  <a:srgbClr val="0B7F8F"/>
                </a:solidFill>
              </a:rPr>
            </a:br>
            <a:endParaRPr lang="en-IN" b="1" i="1" dirty="0">
              <a:solidFill>
                <a:srgbClr val="0B7F8F"/>
              </a:solidFill>
            </a:endParaRPr>
          </a:p>
        </p:txBody>
      </p:sp>
      <p:sp>
        <p:nvSpPr>
          <p:cNvPr id="3" name="Content Placeholder 2"/>
          <p:cNvSpPr>
            <a:spLocks noGrp="1"/>
          </p:cNvSpPr>
          <p:nvPr>
            <p:ph sz="quarter" idx="1"/>
          </p:nvPr>
        </p:nvSpPr>
        <p:spPr/>
        <p:txBody>
          <a:bodyPr>
            <a:normAutofit/>
          </a:bodyPr>
          <a:lstStyle/>
          <a:p>
            <a:endParaRPr lang="en-IN" dirty="0"/>
          </a:p>
          <a:p>
            <a:r>
              <a:rPr lang="en-IN" dirty="0"/>
              <a:t>Hibernate is an object–relational mapping tool for the Java programming language.</a:t>
            </a:r>
          </a:p>
          <a:p>
            <a:r>
              <a:rPr lang="en-IN" dirty="0"/>
              <a:t> It provides a framework for mapping an object-oriented domain model to a relational database. </a:t>
            </a:r>
          </a:p>
          <a:p>
            <a:r>
              <a:rPr lang="en-IN" dirty="0"/>
              <a:t>Hibernate handles object–relational impedance mismatch problems by replacing direct, persistent database accesses with high-level object handling functions.</a:t>
            </a:r>
          </a:p>
        </p:txBody>
      </p:sp>
      <p:pic>
        <p:nvPicPr>
          <p:cNvPr id="5" name="Picture 4" descr="download.jpg"/>
          <p:cNvPicPr>
            <a:picLocks noChangeAspect="1"/>
          </p:cNvPicPr>
          <p:nvPr/>
        </p:nvPicPr>
        <p:blipFill>
          <a:blip r:embed="rId2" cstate="print"/>
          <a:stretch>
            <a:fillRect/>
          </a:stretch>
        </p:blipFill>
        <p:spPr>
          <a:xfrm>
            <a:off x="4572000" y="4653136"/>
            <a:ext cx="4032448" cy="1514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332656"/>
            <a:ext cx="8229600" cy="4937760"/>
          </a:xfrm>
        </p:spPr>
        <p:txBody>
          <a:bodyPr/>
          <a:lstStyle/>
          <a:p>
            <a:endParaRPr lang="en-IN" dirty="0"/>
          </a:p>
          <a:p>
            <a:endParaRPr lang="en-IN" dirty="0"/>
          </a:p>
          <a:p>
            <a:r>
              <a:rPr lang="en-IN" b="1" i="1" dirty="0">
                <a:solidFill>
                  <a:srgbClr val="0B7F8F"/>
                </a:solidFill>
              </a:rPr>
              <a:t>Features of MySQL:</a:t>
            </a:r>
          </a:p>
          <a:p>
            <a:endParaRPr lang="en-IN" b="1" i="1" dirty="0">
              <a:solidFill>
                <a:srgbClr val="0B7F8F"/>
              </a:solidFill>
            </a:endParaRPr>
          </a:p>
          <a:p>
            <a:pPr lvl="1"/>
            <a:r>
              <a:rPr lang="en-IN" b="1" dirty="0"/>
              <a:t>Open Source and Lightweight</a:t>
            </a:r>
          </a:p>
          <a:p>
            <a:pPr lvl="1"/>
            <a:r>
              <a:rPr lang="en-IN" b="1" dirty="0"/>
              <a:t>Fast Performance</a:t>
            </a:r>
          </a:p>
          <a:p>
            <a:pPr lvl="1"/>
            <a:r>
              <a:rPr lang="en-IN" b="1" dirty="0"/>
              <a:t>Database Independent Query</a:t>
            </a:r>
          </a:p>
          <a:p>
            <a:pPr lvl="1"/>
            <a:r>
              <a:rPr lang="en-IN" b="1" dirty="0"/>
              <a:t>Automatic Table Creation</a:t>
            </a:r>
          </a:p>
          <a:p>
            <a:pPr lvl="1"/>
            <a:r>
              <a:rPr lang="en-IN" b="1" dirty="0"/>
              <a:t>Simplifies Complex Join</a:t>
            </a:r>
          </a:p>
          <a:p>
            <a:pPr lvl="1"/>
            <a:endParaRPr lang="en-IN" dirty="0"/>
          </a:p>
          <a:p>
            <a:endParaRPr lang="en-IN" dirty="0"/>
          </a:p>
        </p:txBody>
      </p:sp>
      <p:pic>
        <p:nvPicPr>
          <p:cNvPr id="4" name="Picture 3" descr="lucene-backend.png"/>
          <p:cNvPicPr>
            <a:picLocks noChangeAspect="1"/>
          </p:cNvPicPr>
          <p:nvPr/>
        </p:nvPicPr>
        <p:blipFill>
          <a:blip r:embed="rId2" cstate="print"/>
          <a:stretch>
            <a:fillRect/>
          </a:stretch>
        </p:blipFill>
        <p:spPr>
          <a:xfrm>
            <a:off x="4139952" y="3068960"/>
            <a:ext cx="4804052" cy="31101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0B7F8F"/>
                </a:solidFill>
              </a:rPr>
              <a:t>ReactJs</a:t>
            </a:r>
          </a:p>
        </p:txBody>
      </p:sp>
      <p:sp>
        <p:nvSpPr>
          <p:cNvPr id="3" name="Content Placeholder 2"/>
          <p:cNvSpPr>
            <a:spLocks noGrp="1"/>
          </p:cNvSpPr>
          <p:nvPr>
            <p:ph sz="quarter" idx="1"/>
          </p:nvPr>
        </p:nvSpPr>
        <p:spPr/>
        <p:txBody>
          <a:bodyPr/>
          <a:lstStyle/>
          <a:p>
            <a:endParaRPr lang="en-IN" dirty="0"/>
          </a:p>
          <a:p>
            <a:r>
              <a:rPr lang="en-IN" dirty="0"/>
              <a:t>React (also known as React.js or ReactJS) is a free and open-source front-end JavaScript library for building user interfaces or UI components. It is maintained by Facebook and a community of individual developers and companies.</a:t>
            </a:r>
          </a:p>
          <a:p>
            <a:r>
              <a:rPr lang="en-IN" dirty="0"/>
              <a:t> React can be used as a base in the development of single-page or mobile applications.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AF890-3382-4F17-99D6-1B7A00110004}"/>
              </a:ext>
            </a:extLst>
          </p:cNvPr>
          <p:cNvSpPr txBox="1"/>
          <p:nvPr/>
        </p:nvSpPr>
        <p:spPr>
          <a:xfrm>
            <a:off x="323528" y="476672"/>
            <a:ext cx="4572000" cy="584775"/>
          </a:xfrm>
          <a:prstGeom prst="rect">
            <a:avLst/>
          </a:prstGeom>
          <a:noFill/>
        </p:spPr>
        <p:txBody>
          <a:bodyPr wrap="square">
            <a:spAutoFit/>
          </a:bodyPr>
          <a:lstStyle/>
          <a:p>
            <a:r>
              <a:rPr lang="en-US" sz="3200" b="1" i="1" dirty="0">
                <a:solidFill>
                  <a:srgbClr val="0B7F8F"/>
                </a:solidFill>
                <a:latin typeface="Arial" pitchFamily="34" charset="0"/>
                <a:cs typeface="Arial" pitchFamily="34" charset="0"/>
              </a:rPr>
              <a:t>Flow</a:t>
            </a:r>
            <a:r>
              <a:rPr lang="en-US" b="1" i="1" dirty="0">
                <a:solidFill>
                  <a:srgbClr val="0B7F8F"/>
                </a:solidFill>
                <a:latin typeface="Arial" pitchFamily="34" charset="0"/>
                <a:cs typeface="Arial" pitchFamily="34" charset="0"/>
              </a:rPr>
              <a:t> </a:t>
            </a:r>
            <a:r>
              <a:rPr lang="en-US" sz="3200" b="1" i="1" dirty="0">
                <a:solidFill>
                  <a:srgbClr val="0B7F8F"/>
                </a:solidFill>
                <a:latin typeface="Arial" pitchFamily="34" charset="0"/>
                <a:cs typeface="Arial" pitchFamily="34" charset="0"/>
              </a:rPr>
              <a:t>Chart</a:t>
            </a:r>
            <a:endParaRPr lang="en-IN" sz="3200" dirty="0"/>
          </a:p>
        </p:txBody>
      </p:sp>
      <p:pic>
        <p:nvPicPr>
          <p:cNvPr id="13" name="Picture 12">
            <a:extLst>
              <a:ext uri="{FF2B5EF4-FFF2-40B4-BE49-F238E27FC236}">
                <a16:creationId xmlns:a16="http://schemas.microsoft.com/office/drawing/2014/main" id="{BAF93805-36E7-4361-B6C4-B22A62259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37" y="1033462"/>
            <a:ext cx="8239125" cy="50598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EB613-4C63-43CD-9563-0A7FD7C7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 y="823912"/>
            <a:ext cx="8105775" cy="5210175"/>
          </a:xfrm>
          <a:prstGeom prst="rect">
            <a:avLst/>
          </a:prstGeom>
        </p:spPr>
      </p:pic>
    </p:spTree>
    <p:extLst>
      <p:ext uri="{BB962C8B-B14F-4D97-AF65-F5344CB8AC3E}">
        <p14:creationId xmlns:p14="http://schemas.microsoft.com/office/powerpoint/2010/main" val="3783775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474283-FE3F-47FA-82E3-AD3E3A5F6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37" y="476672"/>
            <a:ext cx="8010525" cy="5557415"/>
          </a:xfrm>
          <a:prstGeom prst="rect">
            <a:avLst/>
          </a:prstGeom>
        </p:spPr>
      </p:pic>
    </p:spTree>
    <p:extLst>
      <p:ext uri="{BB962C8B-B14F-4D97-AF65-F5344CB8AC3E}">
        <p14:creationId xmlns:p14="http://schemas.microsoft.com/office/powerpoint/2010/main" val="123560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2B34E4-37DA-4373-9F9C-B33CB5872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620688"/>
            <a:ext cx="8096250" cy="5544616"/>
          </a:xfrm>
          <a:prstGeom prst="rect">
            <a:avLst/>
          </a:prstGeom>
        </p:spPr>
      </p:pic>
    </p:spTree>
    <p:extLst>
      <p:ext uri="{BB962C8B-B14F-4D97-AF65-F5344CB8AC3E}">
        <p14:creationId xmlns:p14="http://schemas.microsoft.com/office/powerpoint/2010/main" val="352933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b="1" i="1" dirty="0">
                <a:solidFill>
                  <a:srgbClr val="0B7F8F"/>
                </a:solidFill>
              </a:rPr>
              <a:t>Content</a:t>
            </a:r>
            <a:endParaRPr lang="en-IN" b="1" i="1" dirty="0">
              <a:solidFill>
                <a:srgbClr val="0B7F8F"/>
              </a:solidFill>
            </a:endParaRPr>
          </a:p>
        </p:txBody>
      </p:sp>
      <p:sp>
        <p:nvSpPr>
          <p:cNvPr id="3" name="Content Placeholder 2"/>
          <p:cNvSpPr>
            <a:spLocks noGrp="1"/>
          </p:cNvSpPr>
          <p:nvPr>
            <p:ph sz="quarter" idx="1"/>
          </p:nvPr>
        </p:nvSpPr>
        <p:spPr/>
        <p:txBody>
          <a:bodyPr/>
          <a:lstStyle/>
          <a:p>
            <a:r>
              <a:rPr lang="mr-IN" dirty="0"/>
              <a:t>Abstract</a:t>
            </a:r>
          </a:p>
          <a:p>
            <a:r>
              <a:rPr lang="mr-IN" dirty="0"/>
              <a:t>Introduction</a:t>
            </a:r>
          </a:p>
          <a:p>
            <a:r>
              <a:rPr lang="mr-IN" dirty="0"/>
              <a:t>Objectives</a:t>
            </a:r>
          </a:p>
          <a:p>
            <a:r>
              <a:rPr lang="mr-IN" dirty="0"/>
              <a:t>Problem Statement</a:t>
            </a:r>
          </a:p>
          <a:p>
            <a:r>
              <a:rPr lang="en-IN" dirty="0"/>
              <a:t>A</a:t>
            </a:r>
            <a:r>
              <a:rPr lang="mr-IN" dirty="0"/>
              <a:t>dvantages</a:t>
            </a:r>
            <a:r>
              <a:rPr lang="en-IN" dirty="0"/>
              <a:t> O</a:t>
            </a:r>
            <a:r>
              <a:rPr lang="mr-IN" dirty="0"/>
              <a:t>f</a:t>
            </a:r>
            <a:r>
              <a:rPr lang="en-IN" dirty="0"/>
              <a:t> </a:t>
            </a:r>
            <a:r>
              <a:rPr lang="mr-IN" dirty="0"/>
              <a:t>Systems</a:t>
            </a:r>
          </a:p>
          <a:p>
            <a:r>
              <a:rPr lang="mr-IN" dirty="0"/>
              <a:t>Applications</a:t>
            </a:r>
          </a:p>
          <a:p>
            <a:r>
              <a:rPr lang="en-IN" dirty="0"/>
              <a:t>Technologies Used</a:t>
            </a:r>
            <a:endParaRPr lang="mr-IN" dirty="0"/>
          </a:p>
          <a:p>
            <a:r>
              <a:rPr lang="mr-IN" dirty="0"/>
              <a:t>Entity Relationship Diagram</a:t>
            </a:r>
          </a:p>
          <a:p>
            <a:r>
              <a:rPr lang="mr-IN" dirty="0"/>
              <a:t>Future Scope</a:t>
            </a:r>
          </a:p>
          <a:p>
            <a:r>
              <a:rPr lang="en-IN" dirty="0"/>
              <a:t>C</a:t>
            </a:r>
            <a:r>
              <a:rPr lang="mr-IN" dirty="0"/>
              <a:t>onclusion</a:t>
            </a:r>
          </a:p>
          <a:p>
            <a:pPr>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b="1" i="1" dirty="0">
                <a:solidFill>
                  <a:srgbClr val="7030A0"/>
                </a:solidFill>
              </a:rPr>
              <a:t>Future Scope</a:t>
            </a:r>
            <a:endParaRPr lang="en-IN" b="1" i="1" dirty="0">
              <a:solidFill>
                <a:srgbClr val="7030A0"/>
              </a:solidFill>
            </a:endParaRPr>
          </a:p>
        </p:txBody>
      </p:sp>
      <p:sp>
        <p:nvSpPr>
          <p:cNvPr id="4" name="Content Placeholder 3">
            <a:extLst>
              <a:ext uri="{FF2B5EF4-FFF2-40B4-BE49-F238E27FC236}">
                <a16:creationId xmlns:a16="http://schemas.microsoft.com/office/drawing/2014/main" id="{1267DC7C-8BFF-4B97-BF11-A7165A2F130A}"/>
              </a:ext>
            </a:extLst>
          </p:cNvPr>
          <p:cNvSpPr>
            <a:spLocks noGrp="1"/>
          </p:cNvSpPr>
          <p:nvPr>
            <p:ph sz="quarter" idx="1"/>
          </p:nvPr>
        </p:nvSpPr>
        <p:spPr>
          <a:xfrm>
            <a:off x="357158" y="1643050"/>
            <a:ext cx="8229600" cy="5072098"/>
          </a:xfrm>
        </p:spPr>
        <p:txBody>
          <a:bodyPr>
            <a:normAutofit/>
          </a:bodyPr>
          <a:lstStyle/>
          <a:p>
            <a:r>
              <a:rPr lang="en-US" dirty="0"/>
              <a:t>This project can be enhanced further by adding club house booking, online voting system, online payment facility for the members to reduce the extra work of the admin. The software is flexible enough to be modified and implemented as per future requirements. </a:t>
            </a:r>
          </a:p>
          <a:p>
            <a:r>
              <a:rPr lang="en-US" dirty="0"/>
              <a:t>Message and Email alerts for various happenings in the society can be added to the system so that users do not miss the updates and happenings of the society</a:t>
            </a:r>
          </a:p>
          <a:p>
            <a:r>
              <a:rPr lang="en-US" dirty="0"/>
              <a:t>This project can be enhanced further by Developing a Mobile App. Also we can Develop a Full Fledged accounting module.</a:t>
            </a:r>
            <a:endParaRPr lang="en-IN"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FF0000"/>
                </a:solidFill>
              </a:rPr>
              <a:t>C</a:t>
            </a:r>
            <a:r>
              <a:rPr lang="mr-IN" b="1" i="1" dirty="0">
                <a:solidFill>
                  <a:srgbClr val="FF0000"/>
                </a:solidFill>
              </a:rPr>
              <a:t>onclusion</a:t>
            </a:r>
            <a:endParaRPr lang="en-IN" b="1" i="1" dirty="0">
              <a:solidFill>
                <a:srgbClr val="FF0000"/>
              </a:solidFill>
            </a:endParaRPr>
          </a:p>
        </p:txBody>
      </p:sp>
      <p:sp>
        <p:nvSpPr>
          <p:cNvPr id="3" name="Content Placeholder 2"/>
          <p:cNvSpPr>
            <a:spLocks noGrp="1"/>
          </p:cNvSpPr>
          <p:nvPr>
            <p:ph sz="quarter" idx="1"/>
          </p:nvPr>
        </p:nvSpPr>
        <p:spPr>
          <a:xfrm>
            <a:off x="446856" y="1371560"/>
            <a:ext cx="8229600" cy="4937760"/>
          </a:xfrm>
        </p:spPr>
        <p:txBody>
          <a:bodyPr>
            <a:normAutofit/>
          </a:bodyPr>
          <a:lstStyle/>
          <a:p>
            <a:r>
              <a:rPr lang="en-US" dirty="0"/>
              <a:t>Society management system puts forth the actual working of a society. Administration, management, payment calculation, worker management, visitor management, etc. similar to a society are the key features of our project. User can access services and functionalities from the society anywhere and anytime for their own comfort</a:t>
            </a:r>
            <a:r>
              <a:rPr lang="en-US" b="0" i="0" dirty="0">
                <a:solidFill>
                  <a:srgbClr val="202124"/>
                </a:solidFill>
                <a:effectLst/>
                <a:latin typeface="Roboto" panose="02000000000000000000" pitchFamily="2" charset="0"/>
              </a:rPr>
              <a:t>.</a:t>
            </a:r>
          </a:p>
          <a:p>
            <a:endParaRPr lang="en-US" b="0" i="0" dirty="0">
              <a:solidFill>
                <a:srgbClr val="202124"/>
              </a:solidFill>
              <a:effectLst/>
              <a:latin typeface="Roboto" panose="02000000000000000000" pitchFamily="2" charset="0"/>
            </a:endParaRP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27+ Thanks Pictures | Download Free Images on Unsplash"/>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b="1" i="1" dirty="0">
                <a:solidFill>
                  <a:srgbClr val="0B7F8F"/>
                </a:solidFill>
              </a:rPr>
              <a:t>Abstract</a:t>
            </a:r>
            <a:endParaRPr lang="en-IN" b="1" i="1" dirty="0">
              <a:solidFill>
                <a:srgbClr val="0B7F8F"/>
              </a:solidFill>
            </a:endParaRPr>
          </a:p>
        </p:txBody>
      </p:sp>
      <p:sp>
        <p:nvSpPr>
          <p:cNvPr id="3" name="Content Placeholder 2"/>
          <p:cNvSpPr>
            <a:spLocks noGrp="1"/>
          </p:cNvSpPr>
          <p:nvPr>
            <p:ph sz="quarter" idx="1"/>
          </p:nvPr>
        </p:nvSpPr>
        <p:spPr/>
        <p:txBody>
          <a:bodyPr>
            <a:normAutofit fontScale="92500" lnSpcReduction="10000"/>
          </a:bodyPr>
          <a:lstStyle/>
          <a:p>
            <a:r>
              <a:rPr lang="en-US" b="0" i="0" dirty="0">
                <a:solidFill>
                  <a:srgbClr val="212121"/>
                </a:solidFill>
                <a:effectLst/>
                <a:latin typeface="Lato" panose="020B0604020202020204" pitchFamily="34" charset="0"/>
              </a:rPr>
              <a:t>In Conventional housing society management system ,all society works are done manually. Society chairman have to keep all the society expenses report on paper file. At some time if this data is needed ,then retrieving this data is very slow and tiresome work. </a:t>
            </a:r>
          </a:p>
          <a:p>
            <a:r>
              <a:rPr lang="en-US" b="0" i="0" dirty="0">
                <a:solidFill>
                  <a:srgbClr val="212121"/>
                </a:solidFill>
                <a:effectLst/>
                <a:latin typeface="Lato" panose="020B0604020202020204" pitchFamily="34" charset="0"/>
              </a:rPr>
              <a:t>This problem need to be solved </a:t>
            </a:r>
            <a:r>
              <a:rPr lang="en-US" sz="2800" b="0" i="0" dirty="0">
                <a:solidFill>
                  <a:srgbClr val="212121"/>
                </a:solidFill>
                <a:effectLst/>
                <a:latin typeface="Lato" panose="020F0502020204030203" pitchFamily="34" charset="0"/>
              </a:rPr>
              <a:t>so that members can come to know what is happening in society. </a:t>
            </a:r>
            <a:r>
              <a:rPr lang="en-US" b="0" i="0" dirty="0">
                <a:solidFill>
                  <a:srgbClr val="212121"/>
                </a:solidFill>
                <a:effectLst/>
                <a:latin typeface="Lato" panose="020B0604020202020204" pitchFamily="34" charset="0"/>
              </a:rPr>
              <a:t>Generating bill and sending it to each society member is also a tiresome work. Sometime members did not get bills and chances of being lost. Payment collection is also big task in society. </a:t>
            </a:r>
          </a:p>
          <a:p>
            <a:r>
              <a:rPr lang="en-US" dirty="0">
                <a:solidFill>
                  <a:srgbClr val="212121"/>
                </a:solidFill>
                <a:latin typeface="Lato" panose="020B0604020202020204" pitchFamily="34" charset="0"/>
              </a:rPr>
              <a:t>S</a:t>
            </a:r>
            <a:r>
              <a:rPr lang="en-US" b="0" i="0" dirty="0">
                <a:solidFill>
                  <a:srgbClr val="212121"/>
                </a:solidFill>
                <a:effectLst/>
                <a:latin typeface="Lato" panose="020B0604020202020204" pitchFamily="34" charset="0"/>
              </a:rPr>
              <a:t>o the system is needed to overcome these problems and reduce human effforts.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b="1" i="1" dirty="0">
                <a:solidFill>
                  <a:srgbClr val="0B7F8F"/>
                </a:solidFill>
              </a:rPr>
              <a:t>Introduction</a:t>
            </a:r>
            <a:endParaRPr lang="en-IN" b="1" i="1" dirty="0">
              <a:solidFill>
                <a:srgbClr val="0B7F8F"/>
              </a:solidFill>
            </a:endParaRPr>
          </a:p>
        </p:txBody>
      </p:sp>
      <p:sp>
        <p:nvSpPr>
          <p:cNvPr id="3" name="Content Placeholder 2"/>
          <p:cNvSpPr>
            <a:spLocks noGrp="1"/>
          </p:cNvSpPr>
          <p:nvPr>
            <p:ph sz="quarter" idx="1"/>
          </p:nvPr>
        </p:nvSpPr>
        <p:spPr>
          <a:xfrm>
            <a:off x="457200" y="1785926"/>
            <a:ext cx="8329642" cy="3786214"/>
          </a:xfrm>
        </p:spPr>
        <p:txBody>
          <a:bodyPr>
            <a:normAutofit fontScale="32500" lnSpcReduction="20000"/>
          </a:bodyPr>
          <a:lstStyle/>
          <a:p>
            <a:endParaRPr lang="en-US" sz="1800" b="0" i="0" dirty="0">
              <a:solidFill>
                <a:srgbClr val="212121"/>
              </a:solidFill>
              <a:effectLst/>
              <a:latin typeface="Lato" panose="020F0502020204030203" pitchFamily="34" charset="0"/>
            </a:endParaRPr>
          </a:p>
          <a:p>
            <a:endParaRPr lang="en-US" sz="1800" dirty="0">
              <a:solidFill>
                <a:srgbClr val="212121"/>
              </a:solidFill>
              <a:latin typeface="Lato" panose="020F0502020204030203" pitchFamily="34" charset="0"/>
            </a:endParaRPr>
          </a:p>
          <a:p>
            <a:endParaRPr lang="en-US" sz="1800" b="0" i="0" dirty="0">
              <a:solidFill>
                <a:srgbClr val="212121"/>
              </a:solidFill>
              <a:effectLst/>
              <a:latin typeface="Lato" panose="020F0502020204030203" pitchFamily="34" charset="0"/>
            </a:endParaRPr>
          </a:p>
          <a:p>
            <a:r>
              <a:rPr lang="en-US" sz="7400" dirty="0"/>
              <a:t>Generally, in Society all the work is decided in meetings and maintenance bills, contact no of members are recorded on the papers. There is no automated system for doing all the things that generally happens in society, so that members can come to know what is happening in society. The Society Management System allows members to login with their own account and get updated with society happenings. Society Management System is the website portal to reduce conflicts among society members. The system has automated functionality for calculating monthly maintenance bill and member can view their bill status on their account.</a:t>
            </a:r>
            <a:endParaRPr lang="en-US" sz="7400" dirty="0">
              <a:solidFill>
                <a:srgbClr val="212121"/>
              </a:solidFill>
              <a:latin typeface="Lato" panose="020F0502020204030203" pitchFamily="34" charset="0"/>
            </a:endParaRPr>
          </a:p>
          <a:p>
            <a:endParaRPr lang="en-US" sz="4500" b="0" i="0" dirty="0">
              <a:solidFill>
                <a:srgbClr val="212121"/>
              </a:solidFill>
              <a:effectLst/>
              <a:latin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b="1" dirty="0">
                <a:solidFill>
                  <a:srgbClr val="0B7F8F"/>
                </a:solidFill>
              </a:rPr>
              <a:t>Objectives</a:t>
            </a:r>
            <a:endParaRPr lang="en-IN" b="1" dirty="0">
              <a:solidFill>
                <a:srgbClr val="0B7F8F"/>
              </a:solidFill>
            </a:endParaRPr>
          </a:p>
        </p:txBody>
      </p:sp>
      <p:sp>
        <p:nvSpPr>
          <p:cNvPr id="3" name="Content Placeholder 2"/>
          <p:cNvSpPr>
            <a:spLocks noGrp="1"/>
          </p:cNvSpPr>
          <p:nvPr>
            <p:ph sz="quarter" idx="1"/>
          </p:nvPr>
        </p:nvSpPr>
        <p:spPr>
          <a:xfrm>
            <a:off x="457200" y="1371560"/>
            <a:ext cx="8229600" cy="4937760"/>
          </a:xfrm>
        </p:spPr>
        <p:txBody>
          <a:bodyPr>
            <a:noAutofit/>
          </a:bodyPr>
          <a:lstStyle/>
          <a:p>
            <a:r>
              <a:rPr lang="en-US" sz="3200" dirty="0"/>
              <a:t>Providing a web application which improves living feasibility of the Residents in society </a:t>
            </a:r>
          </a:p>
          <a:p>
            <a:r>
              <a:rPr lang="en-US" sz="3200" dirty="0"/>
              <a:t>Monitoring system which tends to make people feel safer about living in a gated community </a:t>
            </a:r>
          </a:p>
          <a:p>
            <a:r>
              <a:rPr lang="en-US" sz="3200" dirty="0"/>
              <a:t>User friendly system which enables user to interact via chats, notifications &amp; provides feasibility in maintaining records.</a:t>
            </a:r>
            <a:endParaRPr lang="en-US" sz="3200" b="1" i="0" dirty="0">
              <a:solidFill>
                <a:srgbClr val="202124"/>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b="1" dirty="0">
                <a:solidFill>
                  <a:srgbClr val="0B7F8F"/>
                </a:solidFill>
              </a:rPr>
              <a:t>Problem Statement</a:t>
            </a:r>
            <a:endParaRPr lang="en-IN" b="1" dirty="0">
              <a:solidFill>
                <a:srgbClr val="0B7F8F"/>
              </a:solidFill>
            </a:endParaRPr>
          </a:p>
        </p:txBody>
      </p:sp>
      <p:sp>
        <p:nvSpPr>
          <p:cNvPr id="3" name="Content Placeholder 2"/>
          <p:cNvSpPr>
            <a:spLocks noGrp="1"/>
          </p:cNvSpPr>
          <p:nvPr>
            <p:ph sz="quarter" idx="1"/>
          </p:nvPr>
        </p:nvSpPr>
        <p:spPr>
          <a:xfrm>
            <a:off x="467544" y="1268760"/>
            <a:ext cx="8229600" cy="4937760"/>
          </a:xfrm>
        </p:spPr>
        <p:txBody>
          <a:bodyPr/>
          <a:lstStyle/>
          <a:p>
            <a:r>
              <a:rPr lang="en-US" dirty="0"/>
              <a:t>Existing system for a society is based on our traditional way of keeping records and details on paper and registers. Access of these details and papers are not granted to common member in absence of the authority. It is hard to manage all the society system with pen and paper. It gets really hard to maintain the records and then keep track of past records. Hence this system is proposed to overcome the flaws of the existing system and giving power to the admin of the society so that he/she will be able to manage the society easily.</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dirty="0">
                <a:solidFill>
                  <a:srgbClr val="0B7F8F"/>
                </a:solidFill>
              </a:rPr>
              <a:t>A</a:t>
            </a:r>
            <a:r>
              <a:rPr lang="mr-IN" b="1" i="1" dirty="0">
                <a:solidFill>
                  <a:srgbClr val="0B7F8F"/>
                </a:solidFill>
              </a:rPr>
              <a:t>dvantages</a:t>
            </a:r>
            <a:r>
              <a:rPr lang="en-IN" b="1" i="1" dirty="0">
                <a:solidFill>
                  <a:srgbClr val="0B7F8F"/>
                </a:solidFill>
              </a:rPr>
              <a:t> O</a:t>
            </a:r>
            <a:r>
              <a:rPr lang="mr-IN" b="1" i="1" dirty="0">
                <a:solidFill>
                  <a:srgbClr val="0B7F8F"/>
                </a:solidFill>
              </a:rPr>
              <a:t>f</a:t>
            </a:r>
            <a:r>
              <a:rPr lang="en-IN" b="1" i="1" dirty="0">
                <a:solidFill>
                  <a:srgbClr val="0B7F8F"/>
                </a:solidFill>
              </a:rPr>
              <a:t> </a:t>
            </a:r>
            <a:r>
              <a:rPr lang="mr-IN" b="1" i="1" dirty="0">
                <a:solidFill>
                  <a:srgbClr val="0B7F8F"/>
                </a:solidFill>
              </a:rPr>
              <a:t>Systems</a:t>
            </a:r>
            <a:endParaRPr lang="en-IN" b="1" i="1" dirty="0">
              <a:solidFill>
                <a:srgbClr val="0B7F8F"/>
              </a:solidFill>
            </a:endParaRPr>
          </a:p>
        </p:txBody>
      </p:sp>
      <p:sp>
        <p:nvSpPr>
          <p:cNvPr id="3" name="Content Placeholder 2"/>
          <p:cNvSpPr>
            <a:spLocks noGrp="1"/>
          </p:cNvSpPr>
          <p:nvPr>
            <p:ph sz="quarter" idx="1"/>
          </p:nvPr>
        </p:nvSpPr>
        <p:spPr/>
        <p:txBody>
          <a:bodyPr>
            <a:normAutofit/>
          </a:bodyPr>
          <a:lstStyle/>
          <a:p>
            <a:r>
              <a:rPr lang="en-US" dirty="0"/>
              <a:t>This online society management solution is fully functional and flexible. </a:t>
            </a:r>
          </a:p>
          <a:p>
            <a:r>
              <a:rPr lang="en-US" dirty="0"/>
              <a:t>The monitoring of the society management and the overall business becomes easy and includes the least  paper work. </a:t>
            </a:r>
          </a:p>
          <a:p>
            <a:r>
              <a:rPr lang="en-US" dirty="0"/>
              <a:t> </a:t>
            </a:r>
            <a:r>
              <a:rPr lang="en-US" i="0" dirty="0">
                <a:effectLst/>
                <a:latin typeface="Roboto" panose="02000000000000000000" pitchFamily="2" charset="0"/>
              </a:rPr>
              <a:t>It brings transparency and efficiency in the working of housing societies.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Applications</a:t>
            </a:r>
            <a:endParaRPr lang="en-IN" dirty="0"/>
          </a:p>
        </p:txBody>
      </p:sp>
      <p:sp>
        <p:nvSpPr>
          <p:cNvPr id="3" name="Content Placeholder 2"/>
          <p:cNvSpPr>
            <a:spLocks noGrp="1"/>
          </p:cNvSpPr>
          <p:nvPr>
            <p:ph sz="quarter" idx="1"/>
          </p:nvPr>
        </p:nvSpPr>
        <p:spPr>
          <a:xfrm>
            <a:off x="457200" y="1443568"/>
            <a:ext cx="8229600" cy="4937760"/>
          </a:xfrm>
        </p:spPr>
        <p:txBody>
          <a:bodyPr/>
          <a:lstStyle/>
          <a:p>
            <a:r>
              <a:rPr lang="en-US" dirty="0"/>
              <a:t>Access from Anywhere Even if the residents are out of town, they will know what is going on back home through the app. It is a great way to stay connected and remain in touch with the community. The app also comes in handy for the older generation who do not use computers or laptops.</a:t>
            </a:r>
          </a:p>
          <a:p>
            <a:r>
              <a:rPr lang="en-US" dirty="0"/>
              <a:t>A Virtual Notice </a:t>
            </a:r>
            <a:r>
              <a:rPr lang="en-US" dirty="0" err="1"/>
              <a:t>BoardInstead</a:t>
            </a:r>
            <a:r>
              <a:rPr lang="en-US" dirty="0"/>
              <a:t> of wasting paper on printing notices and dropping them on every doorstep, you can use the online system to post updates to reach every person. You can also send notifications for important alerts, so nobody misses out on the information.</a:t>
            </a:r>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6A6A8DA-8936-42C8-9B47-7E4ED5D3EBD0}"/>
              </a:ext>
            </a:extLst>
          </p:cNvPr>
          <p:cNvSpPr>
            <a:spLocks noGrp="1"/>
          </p:cNvSpPr>
          <p:nvPr>
            <p:ph sz="quarter" idx="1"/>
          </p:nvPr>
        </p:nvSpPr>
        <p:spPr>
          <a:xfrm>
            <a:off x="457200" y="333375"/>
            <a:ext cx="8229600" cy="5822950"/>
          </a:xfrm>
        </p:spPr>
        <p:txBody>
          <a:bodyPr/>
          <a:lstStyle/>
          <a:p>
            <a:r>
              <a:rPr lang="en-US" dirty="0"/>
              <a:t>Have Emergency Contacts in One </a:t>
            </a:r>
            <a:r>
              <a:rPr lang="en-US" dirty="0" err="1"/>
              <a:t>PlaceA</a:t>
            </a:r>
            <a:r>
              <a:rPr lang="en-US" dirty="0"/>
              <a:t> page dedicated to all relevant emergency contacts like security staff, committee chair, nearby hospitals, and police is necessary. This way, the residents can lodge complaints or call for help at the time of need.</a:t>
            </a:r>
          </a:p>
          <a:p>
            <a:r>
              <a:rPr lang="en-US" dirty="0"/>
              <a:t>Group Chat for </a:t>
            </a:r>
            <a:r>
              <a:rPr lang="en-US" dirty="0" err="1"/>
              <a:t>SocializingCities</a:t>
            </a:r>
            <a:r>
              <a:rPr lang="en-US" dirty="0"/>
              <a:t> can be alienating, and it is hard to break the ice with </a:t>
            </a:r>
            <a:r>
              <a:rPr lang="en-US" dirty="0" err="1"/>
              <a:t>neighbours</a:t>
            </a:r>
            <a:r>
              <a:rPr lang="en-US" dirty="0"/>
              <a:t>, but the group chats feature on the app can remove that awkwardness</a:t>
            </a:r>
          </a:p>
          <a:p>
            <a:r>
              <a:rPr lang="en-US" dirty="0"/>
              <a:t>make new friends and become an active part of your community virtually and eventually in real life too.</a:t>
            </a:r>
            <a:endParaRPr lang="en-IN" dirty="0"/>
          </a:p>
        </p:txBody>
      </p:sp>
    </p:spTree>
    <p:extLst>
      <p:ext uri="{BB962C8B-B14F-4D97-AF65-F5344CB8AC3E}">
        <p14:creationId xmlns:p14="http://schemas.microsoft.com/office/powerpoint/2010/main" val="106578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2154</TotalTime>
  <Words>1113</Words>
  <Application>Microsoft Office PowerPoint</Application>
  <PresentationFormat>On-screen Show (4:3)</PresentationFormat>
  <Paragraphs>94</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Malgun Gothic</vt:lpstr>
      <vt:lpstr>Arial</vt:lpstr>
      <vt:lpstr>Arial</vt:lpstr>
      <vt:lpstr>Bookman Old Style</vt:lpstr>
      <vt:lpstr>Calibri</vt:lpstr>
      <vt:lpstr>Gill Sans MT</vt:lpstr>
      <vt:lpstr>Lato</vt:lpstr>
      <vt:lpstr>Roboto</vt:lpstr>
      <vt:lpstr>Wingdings</vt:lpstr>
      <vt:lpstr>Wingdings 3</vt:lpstr>
      <vt:lpstr>Origin</vt:lpstr>
      <vt:lpstr>Project Name: GATED COMMUNITY ERM </vt:lpstr>
      <vt:lpstr>Content</vt:lpstr>
      <vt:lpstr>Abstract</vt:lpstr>
      <vt:lpstr>Introduction</vt:lpstr>
      <vt:lpstr>Objectives</vt:lpstr>
      <vt:lpstr>Problem Statement</vt:lpstr>
      <vt:lpstr>Advantages Of Systems</vt:lpstr>
      <vt:lpstr>Applications</vt:lpstr>
      <vt:lpstr>PowerPoint Presentation</vt:lpstr>
      <vt:lpstr>Technologies Used:-</vt:lpstr>
      <vt:lpstr>Spring Framework </vt:lpstr>
      <vt:lpstr>MySQL </vt:lpstr>
      <vt:lpstr>Hibernate </vt:lpstr>
      <vt:lpstr>PowerPoint Presentation</vt:lpstr>
      <vt:lpstr>ReactJs</vt:lpstr>
      <vt:lpstr>PowerPoint Presentation</vt:lpstr>
      <vt:lpstr>PowerPoint Presentation</vt:lpstr>
      <vt:lpstr>PowerPoint Presentation</vt:lpstr>
      <vt:lpstr>PowerPoint Presentation</vt:lpstr>
      <vt:lpstr>Future Scope</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Online Parking System</dc:title>
  <dc:creator>SAHIL KSHIRSAGAR</dc:creator>
  <cp:lastModifiedBy>shraddha sabne</cp:lastModifiedBy>
  <cp:revision>96</cp:revision>
  <dcterms:created xsi:type="dcterms:W3CDTF">2021-09-17T18:31:41Z</dcterms:created>
  <dcterms:modified xsi:type="dcterms:W3CDTF">2021-09-29T07:19:11Z</dcterms:modified>
</cp:coreProperties>
</file>