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62" r:id="rId5"/>
    <p:sldId id="259" r:id="rId6"/>
    <p:sldId id="261" r:id="rId7"/>
    <p:sldId id="263" r:id="rId8"/>
    <p:sldId id="264" r:id="rId9"/>
    <p:sldId id="260" r:id="rId10"/>
    <p:sldId id="266" r:id="rId11"/>
    <p:sldId id="267" r:id="rId12"/>
    <p:sldId id="272" r:id="rId13"/>
    <p:sldId id="273" r:id="rId14"/>
    <p:sldId id="274" r:id="rId15"/>
    <p:sldId id="276" r:id="rId16"/>
    <p:sldId id="275" r:id="rId17"/>
    <p:sldId id="265" r:id="rId18"/>
    <p:sldId id="268" r:id="rId19"/>
    <p:sldId id="269" r:id="rId20"/>
    <p:sldId id="271" r:id="rId21"/>
    <p:sldId id="270" r:id="rId22"/>
    <p:sldId id="278" r:id="rId23"/>
    <p:sldId id="277" r:id="rId24"/>
    <p:sldId id="280" r:id="rId25"/>
    <p:sldId id="281" r:id="rId26"/>
    <p:sldId id="282" r:id="rId27"/>
    <p:sldId id="289" r:id="rId28"/>
    <p:sldId id="285" r:id="rId29"/>
    <p:sldId id="290" r:id="rId30"/>
    <p:sldId id="284" r:id="rId31"/>
    <p:sldId id="286" r:id="rId32"/>
    <p:sldId id="291" r:id="rId33"/>
    <p:sldId id="302" r:id="rId34"/>
    <p:sldId id="283" r:id="rId35"/>
    <p:sldId id="292" r:id="rId36"/>
    <p:sldId id="293" r:id="rId37"/>
    <p:sldId id="294" r:id="rId38"/>
    <p:sldId id="295" r:id="rId39"/>
    <p:sldId id="296" r:id="rId40"/>
    <p:sldId id="297" r:id="rId41"/>
    <p:sldId id="298" r:id="rId42"/>
    <p:sldId id="299" r:id="rId43"/>
    <p:sldId id="300" r:id="rId44"/>
    <p:sldId id="301"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1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2417A7-F8C2-4D92-8B60-F8266175A31C}" type="datetimeFigureOut">
              <a:rPr lang="en-US" smtClean="0"/>
              <a:pPr/>
              <a:t>3/4/2021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9EC14C-DF70-4854-9439-4D62CDC2ED93}" type="slidenum">
              <a:rPr lang="en-GB" smtClean="0"/>
              <a:pPr/>
              <a:t>‹#›</a:t>
            </a:fld>
            <a:endParaRPr lang="en-GB"/>
          </a:p>
        </p:txBody>
      </p:sp>
    </p:spTree>
    <p:extLst>
      <p:ext uri="{BB962C8B-B14F-4D97-AF65-F5344CB8AC3E}">
        <p14:creationId xmlns:p14="http://schemas.microsoft.com/office/powerpoint/2010/main" val="3965415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EEF0B83-A351-4EE3-ABA2-40B69423A160}" type="datetimeFigureOut">
              <a:rPr lang="en-US" smtClean="0"/>
              <a:pPr/>
              <a:t>3/4/2021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8BAD93-44D3-43FC-8043-488A7AACF19D}"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EEF0B83-A351-4EE3-ABA2-40B69423A160}" type="datetimeFigureOut">
              <a:rPr lang="en-US" smtClean="0"/>
              <a:pPr/>
              <a:t>3/4/2021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8BAD93-44D3-43FC-8043-488A7AACF19D}"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EEF0B83-A351-4EE3-ABA2-40B69423A160}" type="datetimeFigureOut">
              <a:rPr lang="en-US" smtClean="0"/>
              <a:pPr/>
              <a:t>3/4/2021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8BAD93-44D3-43FC-8043-488A7AACF19D}"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EEF0B83-A351-4EE3-ABA2-40B69423A160}" type="datetimeFigureOut">
              <a:rPr lang="en-US" smtClean="0"/>
              <a:pPr/>
              <a:t>3/4/2021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8BAD93-44D3-43FC-8043-488A7AACF19D}"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EF0B83-A351-4EE3-ABA2-40B69423A160}" type="datetimeFigureOut">
              <a:rPr lang="en-US" smtClean="0"/>
              <a:pPr/>
              <a:t>3/4/2021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8BAD93-44D3-43FC-8043-488A7AACF19D}"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EEF0B83-A351-4EE3-ABA2-40B69423A160}" type="datetimeFigureOut">
              <a:rPr lang="en-US" smtClean="0"/>
              <a:pPr/>
              <a:t>3/4/2021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8BAD93-44D3-43FC-8043-488A7AACF19D}"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EEF0B83-A351-4EE3-ABA2-40B69423A160}" type="datetimeFigureOut">
              <a:rPr lang="en-US" smtClean="0"/>
              <a:pPr/>
              <a:t>3/4/2021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28BAD93-44D3-43FC-8043-488A7AACF19D}"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EEF0B83-A351-4EE3-ABA2-40B69423A160}" type="datetimeFigureOut">
              <a:rPr lang="en-US" smtClean="0"/>
              <a:pPr/>
              <a:t>3/4/2021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28BAD93-44D3-43FC-8043-488A7AACF19D}"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EF0B83-A351-4EE3-ABA2-40B69423A160}" type="datetimeFigureOut">
              <a:rPr lang="en-US" smtClean="0"/>
              <a:pPr/>
              <a:t>3/4/2021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28BAD93-44D3-43FC-8043-488A7AACF19D}"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EF0B83-A351-4EE3-ABA2-40B69423A160}" type="datetimeFigureOut">
              <a:rPr lang="en-US" smtClean="0"/>
              <a:pPr/>
              <a:t>3/4/2021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8BAD93-44D3-43FC-8043-488A7AACF19D}"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EF0B83-A351-4EE3-ABA2-40B69423A160}" type="datetimeFigureOut">
              <a:rPr lang="en-US" smtClean="0"/>
              <a:pPr/>
              <a:t>3/4/2021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8BAD93-44D3-43FC-8043-488A7AACF19D}"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EF0B83-A351-4EE3-ABA2-40B69423A160}" type="datetimeFigureOut">
              <a:rPr lang="en-US" smtClean="0"/>
              <a:pPr/>
              <a:t>3/4/2021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8BAD93-44D3-43FC-8043-488A7AACF19D}"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Repetition and Loop Statements</a:t>
            </a:r>
            <a:endParaRPr lang="en-GB" dirty="0"/>
          </a:p>
        </p:txBody>
      </p:sp>
      <p:sp>
        <p:nvSpPr>
          <p:cNvPr id="3" name="Subtitle 2"/>
          <p:cNvSpPr>
            <a:spLocks noGrp="1"/>
          </p:cNvSpPr>
          <p:nvPr>
            <p:ph type="subTitle" idx="1"/>
          </p:nvPr>
        </p:nvSpPr>
        <p:spPr/>
        <p:txBody>
          <a:bodyPr/>
          <a:lstStyle/>
          <a:p>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 y="571480"/>
            <a:ext cx="9144001" cy="54672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214422"/>
            <a:ext cx="8858280" cy="5016758"/>
          </a:xfrm>
          <a:prstGeom prst="rect">
            <a:avLst/>
          </a:prstGeom>
        </p:spPr>
        <p:txBody>
          <a:bodyPr wrap="square">
            <a:spAutoFit/>
          </a:bodyPr>
          <a:lstStyle/>
          <a:p>
            <a:pPr algn="just"/>
            <a:r>
              <a:rPr lang="en-GB" sz="3200" dirty="0" smtClean="0"/>
              <a:t>Used when we can determine prior to loop execution exactly how many loop repetitions will be needed to solve the problem</a:t>
            </a:r>
          </a:p>
          <a:p>
            <a:endParaRPr lang="en-GB" sz="3200" dirty="0" smtClean="0"/>
          </a:p>
          <a:p>
            <a:pPr algn="just"/>
            <a:r>
              <a:rPr lang="en-GB" sz="3200" dirty="0" smtClean="0"/>
              <a:t>A counter-controlled loop follows this general format: </a:t>
            </a:r>
          </a:p>
          <a:p>
            <a:endParaRPr lang="en-GB" sz="3200" dirty="0" smtClean="0"/>
          </a:p>
          <a:p>
            <a:r>
              <a:rPr lang="en-GB" sz="3200" dirty="0" smtClean="0">
                <a:solidFill>
                  <a:srgbClr val="C00000"/>
                </a:solidFill>
              </a:rPr>
              <a:t>Set  loop control variable  to an initial value of  0  while  (loop control variable &lt; final value)   . . .  	Increase  loop control variable  by  1 </a:t>
            </a:r>
            <a:endParaRPr lang="en-GB" sz="3200" dirty="0">
              <a:solidFill>
                <a:srgbClr val="C00000"/>
              </a:solidFill>
            </a:endParaRPr>
          </a:p>
        </p:txBody>
      </p:sp>
      <p:sp>
        <p:nvSpPr>
          <p:cNvPr id="3" name="Rectangle 2"/>
          <p:cNvSpPr/>
          <p:nvPr/>
        </p:nvSpPr>
        <p:spPr>
          <a:xfrm>
            <a:off x="2214546" y="285728"/>
            <a:ext cx="5184176" cy="707886"/>
          </a:xfrm>
          <a:prstGeom prst="rect">
            <a:avLst/>
          </a:prstGeom>
        </p:spPr>
        <p:txBody>
          <a:bodyPr wrap="none">
            <a:spAutoFit/>
          </a:bodyPr>
          <a:lstStyle/>
          <a:p>
            <a:r>
              <a:rPr lang="en-GB" sz="4000" dirty="0" smtClean="0"/>
              <a:t>Counter-controlled loop</a:t>
            </a:r>
            <a:endParaRPr lang="en-GB" sz="4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214422"/>
            <a:ext cx="8858280" cy="2554545"/>
          </a:xfrm>
          <a:prstGeom prst="rect">
            <a:avLst/>
          </a:prstGeom>
        </p:spPr>
        <p:txBody>
          <a:bodyPr wrap="square">
            <a:spAutoFit/>
          </a:bodyPr>
          <a:lstStyle/>
          <a:p>
            <a:pPr algn="just"/>
            <a:r>
              <a:rPr lang="en-GB" sz="3200" dirty="0" smtClean="0">
                <a:solidFill>
                  <a:srgbClr val="C00000"/>
                </a:solidFill>
              </a:rPr>
              <a:t>for (loop control variable initialization; loop terminating condition; loop control variable update)</a:t>
            </a:r>
          </a:p>
          <a:p>
            <a:pPr algn="just"/>
            <a:endParaRPr lang="en-GB" sz="3200" dirty="0" smtClean="0">
              <a:solidFill>
                <a:srgbClr val="C00000"/>
              </a:solidFill>
            </a:endParaRPr>
          </a:p>
          <a:p>
            <a:pPr algn="just">
              <a:buFontTx/>
              <a:buChar char="-"/>
            </a:pPr>
            <a:r>
              <a:rPr lang="en-GB" sz="3200" dirty="0" smtClean="0"/>
              <a:t>All three components are optional</a:t>
            </a:r>
          </a:p>
          <a:p>
            <a:pPr algn="just">
              <a:buFontTx/>
              <a:buChar char="-"/>
            </a:pPr>
            <a:r>
              <a:rPr lang="en-GB" sz="3200" dirty="0" smtClean="0"/>
              <a:t>But semicolons are mandatory</a:t>
            </a:r>
            <a:endParaRPr lang="en-GB" sz="3200" dirty="0"/>
          </a:p>
        </p:txBody>
      </p:sp>
      <p:sp>
        <p:nvSpPr>
          <p:cNvPr id="3" name="Rectangle 2"/>
          <p:cNvSpPr/>
          <p:nvPr/>
        </p:nvSpPr>
        <p:spPr>
          <a:xfrm>
            <a:off x="2214546" y="285728"/>
            <a:ext cx="4281750" cy="707886"/>
          </a:xfrm>
          <a:prstGeom prst="rect">
            <a:avLst/>
          </a:prstGeom>
        </p:spPr>
        <p:txBody>
          <a:bodyPr wrap="none">
            <a:spAutoFit/>
          </a:bodyPr>
          <a:lstStyle/>
          <a:p>
            <a:r>
              <a:rPr lang="en-GB" sz="4000" dirty="0" smtClean="0"/>
              <a:t>Syntax of a For loop</a:t>
            </a:r>
            <a:endParaRPr lang="en-GB" sz="4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428596" y="428604"/>
            <a:ext cx="5072098" cy="40829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785786" y="785794"/>
            <a:ext cx="4643470" cy="23116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928662" y="785794"/>
            <a:ext cx="4429156" cy="35621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71407" y="571480"/>
            <a:ext cx="8501122" cy="17856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548664"/>
            <a:ext cx="8072462" cy="5569999"/>
          </a:xfrm>
          <a:prstGeom prst="rect">
            <a:avLst/>
          </a:prstGeom>
          <a:noFill/>
          <a:ln w="9525">
            <a:noFill/>
            <a:miter lim="800000"/>
            <a:headEnd/>
            <a:tailEnd/>
          </a:ln>
          <a:effectLst/>
        </p:spPr>
      </p:pic>
      <p:sp>
        <p:nvSpPr>
          <p:cNvPr id="4" name="TextBox 3"/>
          <p:cNvSpPr txBox="1"/>
          <p:nvPr/>
        </p:nvSpPr>
        <p:spPr>
          <a:xfrm>
            <a:off x="1571604" y="58143"/>
            <a:ext cx="6858048" cy="584775"/>
          </a:xfrm>
          <a:prstGeom prst="rect">
            <a:avLst/>
          </a:prstGeom>
          <a:noFill/>
        </p:spPr>
        <p:txBody>
          <a:bodyPr wrap="square" rtlCol="0">
            <a:spAutoFit/>
          </a:bodyPr>
          <a:lstStyle/>
          <a:p>
            <a:r>
              <a:rPr lang="en-GB" sz="3200" b="1" dirty="0" smtClean="0"/>
              <a:t>GCD Program Using While</a:t>
            </a:r>
            <a:endParaRPr lang="en-GB" sz="32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71438" y="714356"/>
            <a:ext cx="8929718" cy="5195930"/>
          </a:xfrm>
          <a:prstGeom prst="rect">
            <a:avLst/>
          </a:prstGeom>
          <a:noFill/>
          <a:ln w="9525">
            <a:noFill/>
            <a:miter lim="800000"/>
            <a:headEnd/>
            <a:tailEnd/>
          </a:ln>
          <a:effectLst/>
        </p:spPr>
      </p:pic>
      <p:sp>
        <p:nvSpPr>
          <p:cNvPr id="3" name="TextBox 2"/>
          <p:cNvSpPr txBox="1"/>
          <p:nvPr/>
        </p:nvSpPr>
        <p:spPr>
          <a:xfrm>
            <a:off x="1571604" y="58143"/>
            <a:ext cx="6858048" cy="584775"/>
          </a:xfrm>
          <a:prstGeom prst="rect">
            <a:avLst/>
          </a:prstGeom>
          <a:noFill/>
        </p:spPr>
        <p:txBody>
          <a:bodyPr wrap="square" rtlCol="0">
            <a:spAutoFit/>
          </a:bodyPr>
          <a:lstStyle/>
          <a:p>
            <a:r>
              <a:rPr lang="en-GB" sz="3200" b="1" dirty="0" smtClean="0"/>
              <a:t>GCD Program Using For</a:t>
            </a:r>
            <a:endParaRPr lang="en-GB" sz="32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14282" y="1000108"/>
            <a:ext cx="8001056" cy="5671963"/>
          </a:xfrm>
          <a:prstGeom prst="rect">
            <a:avLst/>
          </a:prstGeom>
          <a:noFill/>
          <a:ln w="9525">
            <a:noFill/>
            <a:miter lim="800000"/>
            <a:headEnd/>
            <a:tailEnd/>
          </a:ln>
          <a:effectLst/>
        </p:spPr>
      </p:pic>
      <p:sp>
        <p:nvSpPr>
          <p:cNvPr id="3" name="TextBox 2"/>
          <p:cNvSpPr txBox="1"/>
          <p:nvPr/>
        </p:nvSpPr>
        <p:spPr>
          <a:xfrm>
            <a:off x="1571604" y="272457"/>
            <a:ext cx="6858048" cy="584775"/>
          </a:xfrm>
          <a:prstGeom prst="rect">
            <a:avLst/>
          </a:prstGeom>
          <a:noFill/>
        </p:spPr>
        <p:txBody>
          <a:bodyPr wrap="square" rtlCol="0">
            <a:spAutoFit/>
          </a:bodyPr>
          <a:lstStyle/>
          <a:p>
            <a:r>
              <a:rPr lang="en-GB" sz="3200" b="1" dirty="0" smtClean="0"/>
              <a:t>Weather Program Using While</a:t>
            </a:r>
            <a:endParaRPr lang="en-GB" sz="32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1143000"/>
          </a:xfrm>
        </p:spPr>
        <p:txBody>
          <a:bodyPr/>
          <a:lstStyle/>
          <a:p>
            <a:r>
              <a:rPr lang="en-GB" dirty="0" smtClean="0"/>
              <a:t>GCD of Two Numbers</a:t>
            </a:r>
            <a:endParaRPr lang="en-GB" dirty="0"/>
          </a:p>
        </p:txBody>
      </p:sp>
      <p:sp>
        <p:nvSpPr>
          <p:cNvPr id="3" name="Content Placeholder 2"/>
          <p:cNvSpPr>
            <a:spLocks noGrp="1"/>
          </p:cNvSpPr>
          <p:nvPr>
            <p:ph idx="1"/>
          </p:nvPr>
        </p:nvSpPr>
        <p:spPr>
          <a:xfrm>
            <a:off x="457200" y="1000108"/>
            <a:ext cx="8229600" cy="3471873"/>
          </a:xfrm>
        </p:spPr>
        <p:txBody>
          <a:bodyPr>
            <a:normAutofit lnSpcReduction="10000"/>
          </a:bodyPr>
          <a:lstStyle/>
          <a:p>
            <a:pPr algn="just">
              <a:buNone/>
            </a:pPr>
            <a:r>
              <a:rPr lang="en-GB" dirty="0" smtClean="0"/>
              <a:t>	The greatest common divisor (GCD) of two integers is the product of the integers’ common factors. Write a program that inputs two numbers and find their GCD by repeated division. For example, consider the numbers 252 and 735. find the remainder of one divided by the other. </a:t>
            </a:r>
          </a:p>
        </p:txBody>
      </p:sp>
      <p:pic>
        <p:nvPicPr>
          <p:cNvPr id="1026" name="Picture 2"/>
          <p:cNvPicPr>
            <a:picLocks noChangeAspect="1" noChangeArrowheads="1"/>
          </p:cNvPicPr>
          <p:nvPr/>
        </p:nvPicPr>
        <p:blipFill>
          <a:blip r:embed="rId2"/>
          <a:srcRect/>
          <a:stretch>
            <a:fillRect/>
          </a:stretch>
        </p:blipFill>
        <p:spPr bwMode="auto">
          <a:xfrm>
            <a:off x="3428992" y="4357694"/>
            <a:ext cx="2714644" cy="15670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2"/>
          <a:srcRect/>
          <a:stretch>
            <a:fillRect/>
          </a:stretch>
        </p:blipFill>
        <p:spPr bwMode="auto">
          <a:xfrm>
            <a:off x="142875" y="642918"/>
            <a:ext cx="8858250" cy="5943620"/>
          </a:xfrm>
          <a:prstGeom prst="rect">
            <a:avLst/>
          </a:prstGeom>
          <a:noFill/>
          <a:ln w="9525">
            <a:noFill/>
            <a:miter lim="800000"/>
            <a:headEnd/>
            <a:tailEnd/>
          </a:ln>
          <a:effectLst/>
        </p:spPr>
      </p:pic>
      <p:sp>
        <p:nvSpPr>
          <p:cNvPr id="5" name="TextBox 4"/>
          <p:cNvSpPr txBox="1"/>
          <p:nvPr/>
        </p:nvSpPr>
        <p:spPr>
          <a:xfrm>
            <a:off x="1571604" y="58143"/>
            <a:ext cx="6858048" cy="584775"/>
          </a:xfrm>
          <a:prstGeom prst="rect">
            <a:avLst/>
          </a:prstGeom>
          <a:noFill/>
        </p:spPr>
        <p:txBody>
          <a:bodyPr wrap="square" rtlCol="0">
            <a:spAutoFit/>
          </a:bodyPr>
          <a:lstStyle/>
          <a:p>
            <a:r>
              <a:rPr lang="en-GB" sz="3200" b="1" dirty="0" smtClean="0"/>
              <a:t>Weather Program Using For</a:t>
            </a:r>
            <a:endParaRPr lang="en-GB" sz="32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571472" y="642917"/>
            <a:ext cx="6715172" cy="45875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 while Loop</a:t>
            </a:r>
            <a:endParaRPr lang="en-GB" dirty="0"/>
          </a:p>
        </p:txBody>
      </p:sp>
      <p:sp>
        <p:nvSpPr>
          <p:cNvPr id="3" name="Content Placeholder 2"/>
          <p:cNvSpPr>
            <a:spLocks noGrp="1"/>
          </p:cNvSpPr>
          <p:nvPr>
            <p:ph idx="1"/>
          </p:nvPr>
        </p:nvSpPr>
        <p:spPr>
          <a:xfrm>
            <a:off x="457200" y="1357298"/>
            <a:ext cx="8229600" cy="5072098"/>
          </a:xfrm>
        </p:spPr>
        <p:txBody>
          <a:bodyPr/>
          <a:lstStyle/>
          <a:p>
            <a:r>
              <a:rPr lang="en-GB" dirty="0" smtClean="0"/>
              <a:t>Similar to a while loop, except the fact that it is guaranteed to execute at least one time</a:t>
            </a:r>
          </a:p>
          <a:p>
            <a:r>
              <a:rPr lang="en-GB" dirty="0" smtClean="0"/>
              <a:t>Syntax :</a:t>
            </a:r>
          </a:p>
          <a:p>
            <a:pPr>
              <a:buNone/>
            </a:pPr>
            <a:r>
              <a:rPr lang="en-GB" dirty="0" smtClean="0"/>
              <a:t>do </a:t>
            </a:r>
          </a:p>
          <a:p>
            <a:pPr>
              <a:buNone/>
            </a:pPr>
            <a:r>
              <a:rPr lang="en-GB" dirty="0" smtClean="0"/>
              <a:t>{ </a:t>
            </a:r>
          </a:p>
          <a:p>
            <a:pPr>
              <a:buNone/>
            </a:pPr>
            <a:r>
              <a:rPr lang="en-GB" dirty="0" smtClean="0"/>
              <a:t>statement(s); </a:t>
            </a:r>
          </a:p>
          <a:p>
            <a:pPr>
              <a:buNone/>
            </a:pPr>
            <a:r>
              <a:rPr lang="en-GB" dirty="0" smtClean="0"/>
              <a:t>} while( condition );</a:t>
            </a:r>
          </a:p>
          <a:p>
            <a:pPr>
              <a:buNone/>
            </a:pPr>
            <a:r>
              <a:rPr lang="en-GB" dirty="0" smtClean="0"/>
              <a:t>Condition is checked at the end of execution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642910" y="642918"/>
            <a:ext cx="8297713" cy="5857916"/>
          </a:xfrm>
          <a:prstGeom prst="rect">
            <a:avLst/>
          </a:prstGeom>
          <a:noFill/>
          <a:ln w="9525">
            <a:noFill/>
            <a:miter lim="800000"/>
            <a:headEnd/>
            <a:tailEnd/>
          </a:ln>
          <a:effectLst/>
        </p:spPr>
      </p:pic>
      <p:sp>
        <p:nvSpPr>
          <p:cNvPr id="3" name="TextBox 2"/>
          <p:cNvSpPr txBox="1"/>
          <p:nvPr/>
        </p:nvSpPr>
        <p:spPr>
          <a:xfrm>
            <a:off x="1571604" y="58143"/>
            <a:ext cx="6858048" cy="584775"/>
          </a:xfrm>
          <a:prstGeom prst="rect">
            <a:avLst/>
          </a:prstGeom>
          <a:noFill/>
        </p:spPr>
        <p:txBody>
          <a:bodyPr wrap="square" rtlCol="0">
            <a:spAutoFit/>
          </a:bodyPr>
          <a:lstStyle/>
          <a:p>
            <a:r>
              <a:rPr lang="en-GB" sz="3200" b="1" dirty="0" smtClean="0"/>
              <a:t>GCD Program Using Do While</a:t>
            </a:r>
            <a:endParaRPr lang="en-GB" sz="32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GB" dirty="0" smtClean="0"/>
              <a:t> Sentinel-Controlled Loops </a:t>
            </a:r>
            <a:endParaRPr lang="en-GB" dirty="0"/>
          </a:p>
        </p:txBody>
      </p:sp>
      <p:sp>
        <p:nvSpPr>
          <p:cNvPr id="3" name="Content Placeholder 2"/>
          <p:cNvSpPr>
            <a:spLocks noGrp="1"/>
          </p:cNvSpPr>
          <p:nvPr>
            <p:ph idx="1"/>
          </p:nvPr>
        </p:nvSpPr>
        <p:spPr>
          <a:xfrm>
            <a:off x="457200" y="1071546"/>
            <a:ext cx="8229600" cy="5054617"/>
          </a:xfrm>
        </p:spPr>
        <p:txBody>
          <a:bodyPr>
            <a:normAutofit/>
          </a:bodyPr>
          <a:lstStyle/>
          <a:p>
            <a:pPr algn="just"/>
            <a:r>
              <a:rPr lang="en-GB" dirty="0" smtClean="0"/>
              <a:t>Consider program that calculates the sum of a collection of exam scores is a candidate for using a sentinel value. If the class is large, the instructor may not know the exact number of students who took the exam being graded. The program should work regardless of class size. The loop below uses  sum  as an accumulator variable and  score  as an input variable.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GB" dirty="0" smtClean="0"/>
              <a:t> Steps in Sentinel-Controlled Loops </a:t>
            </a:r>
            <a:endParaRPr lang="en-GB" dirty="0"/>
          </a:p>
        </p:txBody>
      </p:sp>
      <p:sp>
        <p:nvSpPr>
          <p:cNvPr id="3" name="Content Placeholder 2"/>
          <p:cNvSpPr>
            <a:spLocks noGrp="1"/>
          </p:cNvSpPr>
          <p:nvPr>
            <p:ph idx="1"/>
          </p:nvPr>
        </p:nvSpPr>
        <p:spPr>
          <a:xfrm>
            <a:off x="457200" y="1071546"/>
            <a:ext cx="8229600" cy="5054617"/>
          </a:xfrm>
        </p:spPr>
        <p:txBody>
          <a:bodyPr>
            <a:normAutofit/>
          </a:bodyPr>
          <a:lstStyle/>
          <a:p>
            <a:pPr marL="514350" indent="-514350">
              <a:buAutoNum type="arabicPeriod"/>
            </a:pPr>
            <a:r>
              <a:rPr lang="en-GB" dirty="0" smtClean="0"/>
              <a:t>Initialize sum to zero   </a:t>
            </a:r>
          </a:p>
          <a:p>
            <a:pPr marL="514350" indent="-514350">
              <a:buAutoNum type="arabicPeriod" startAt="2"/>
            </a:pPr>
            <a:r>
              <a:rPr lang="en-GB" dirty="0" smtClean="0"/>
              <a:t>Get </a:t>
            </a:r>
            <a:r>
              <a:rPr lang="en-GB" dirty="0" err="1" smtClean="0"/>
              <a:t>ﬁrst</a:t>
            </a:r>
            <a:r>
              <a:rPr lang="en-GB" dirty="0" smtClean="0"/>
              <a:t> score</a:t>
            </a:r>
          </a:p>
          <a:p>
            <a:pPr marL="514350" indent="-514350">
              <a:buAutoNum type="arabicPeriod" startAt="2"/>
            </a:pPr>
            <a:r>
              <a:rPr lang="en-GB" dirty="0" smtClean="0"/>
              <a:t>while score is not the sentinel      </a:t>
            </a:r>
          </a:p>
          <a:p>
            <a:pPr marL="514350" indent="-514350">
              <a:buAutoNum type="arabicPeriod" startAt="2"/>
            </a:pPr>
            <a:r>
              <a:rPr lang="en-GB" dirty="0" smtClean="0"/>
              <a:t>Add score to sum</a:t>
            </a:r>
          </a:p>
          <a:p>
            <a:pPr marL="514350" indent="-514350">
              <a:buAutoNum type="arabicPeriod" startAt="2"/>
            </a:pPr>
            <a:r>
              <a:rPr lang="en-GB" dirty="0" smtClean="0"/>
              <a:t>Get next score</a:t>
            </a:r>
            <a:endParaRPr lang="en-GB"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357158" y="285728"/>
            <a:ext cx="8663139" cy="5286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Break and Continue Statements</a:t>
            </a:r>
            <a:endParaRPr lang="en-GB" dirty="0"/>
          </a:p>
        </p:txBody>
      </p:sp>
      <p:sp>
        <p:nvSpPr>
          <p:cNvPr id="3" name="Content Placeholder 2"/>
          <p:cNvSpPr>
            <a:spLocks noGrp="1"/>
          </p:cNvSpPr>
          <p:nvPr>
            <p:ph idx="1"/>
          </p:nvPr>
        </p:nvSpPr>
        <p:spPr/>
        <p:txBody>
          <a:bodyPr/>
          <a:lstStyle/>
          <a:p>
            <a:r>
              <a:rPr lang="en-GB" dirty="0" smtClean="0"/>
              <a:t>Interrupt iterative flow of control in loops</a:t>
            </a:r>
          </a:p>
          <a:p>
            <a:r>
              <a:rPr lang="en-GB" dirty="0" smtClean="0"/>
              <a:t>Break causes a loop to end</a:t>
            </a:r>
          </a:p>
          <a:p>
            <a:r>
              <a:rPr lang="en-GB" dirty="0" smtClean="0"/>
              <a:t>Continue stops the current iteration and begin the next iteration</a:t>
            </a:r>
            <a:endParaRPr lang="en-GB"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14282" y="142851"/>
            <a:ext cx="8143932" cy="62809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428628" y="142852"/>
            <a:ext cx="8072462" cy="53755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1143000"/>
          </a:xfrm>
        </p:spPr>
        <p:txBody>
          <a:bodyPr/>
          <a:lstStyle/>
          <a:p>
            <a:r>
              <a:rPr lang="en-GB" dirty="0" smtClean="0"/>
              <a:t>GCD of Two Numbers</a:t>
            </a:r>
            <a:endParaRPr lang="en-GB" dirty="0"/>
          </a:p>
        </p:txBody>
      </p:sp>
      <p:sp>
        <p:nvSpPr>
          <p:cNvPr id="3" name="Content Placeholder 2"/>
          <p:cNvSpPr>
            <a:spLocks noGrp="1"/>
          </p:cNvSpPr>
          <p:nvPr>
            <p:ph idx="1"/>
          </p:nvPr>
        </p:nvSpPr>
        <p:spPr>
          <a:xfrm>
            <a:off x="457200" y="1000109"/>
            <a:ext cx="8229600" cy="1214446"/>
          </a:xfrm>
        </p:spPr>
        <p:txBody>
          <a:bodyPr>
            <a:normAutofit/>
          </a:bodyPr>
          <a:lstStyle/>
          <a:p>
            <a:pPr algn="just">
              <a:buNone/>
            </a:pPr>
            <a:r>
              <a:rPr lang="en-GB" dirty="0" smtClean="0"/>
              <a:t> 	Now we calculate the remainder of the old divisor divided by the remainder found</a:t>
            </a:r>
          </a:p>
        </p:txBody>
      </p:sp>
      <p:pic>
        <p:nvPicPr>
          <p:cNvPr id="2050" name="Picture 2"/>
          <p:cNvPicPr>
            <a:picLocks noChangeAspect="1" noChangeArrowheads="1"/>
          </p:cNvPicPr>
          <p:nvPr/>
        </p:nvPicPr>
        <p:blipFill>
          <a:blip r:embed="rId2"/>
          <a:srcRect/>
          <a:stretch>
            <a:fillRect/>
          </a:stretch>
        </p:blipFill>
        <p:spPr bwMode="auto">
          <a:xfrm>
            <a:off x="2500298" y="2071678"/>
            <a:ext cx="2616693" cy="1357322"/>
          </a:xfrm>
          <a:prstGeom prst="rect">
            <a:avLst/>
          </a:prstGeom>
          <a:noFill/>
          <a:ln w="9525">
            <a:noFill/>
            <a:miter lim="800000"/>
            <a:headEnd/>
            <a:tailEnd/>
          </a:ln>
          <a:effectLst/>
        </p:spPr>
      </p:pic>
      <p:sp>
        <p:nvSpPr>
          <p:cNvPr id="6" name="Content Placeholder 2"/>
          <p:cNvSpPr txBox="1">
            <a:spLocks/>
          </p:cNvSpPr>
          <p:nvPr/>
        </p:nvSpPr>
        <p:spPr>
          <a:xfrm>
            <a:off x="609600" y="3429000"/>
            <a:ext cx="8229600" cy="107157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Repeat the process</a:t>
            </a:r>
            <a:r>
              <a:rPr kumimoji="0" lang="en-GB" sz="2800" b="0" i="0" u="none" strike="noStrike" kern="1200" cap="none" spc="0" normalizeH="0" noProof="0" dirty="0" smtClean="0">
                <a:ln>
                  <a:noFill/>
                </a:ln>
                <a:solidFill>
                  <a:schemeClr val="tx1"/>
                </a:solidFill>
                <a:effectLst/>
                <a:uLnTx/>
                <a:uFillTx/>
                <a:latin typeface="+mn-lt"/>
                <a:ea typeface="+mn-ea"/>
                <a:cs typeface="+mn-cs"/>
              </a:rPr>
              <a:t> until remainder is zero</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2800" b="0" i="0" u="none" strike="noStrike" kern="1200" cap="none" spc="0" normalizeH="0" noProof="0" dirty="0" smtClean="0">
                <a:ln>
                  <a:noFill/>
                </a:ln>
                <a:solidFill>
                  <a:schemeClr val="tx1"/>
                </a:solidFill>
                <a:effectLst/>
                <a:uLnTx/>
                <a:uFillTx/>
                <a:latin typeface="+mn-lt"/>
                <a:ea typeface="+mn-ea"/>
                <a:cs typeface="+mn-cs"/>
              </a:rPr>
              <a:t>The Divisor when remainder is zero is the GCD</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051" name="Picture 3"/>
          <p:cNvPicPr>
            <a:picLocks noChangeAspect="1" noChangeArrowheads="1"/>
          </p:cNvPicPr>
          <p:nvPr/>
        </p:nvPicPr>
        <p:blipFill>
          <a:blip r:embed="rId3"/>
          <a:srcRect/>
          <a:stretch>
            <a:fillRect/>
          </a:stretch>
        </p:blipFill>
        <p:spPr bwMode="auto">
          <a:xfrm>
            <a:off x="928662" y="4357694"/>
            <a:ext cx="3429024" cy="1938717"/>
          </a:xfrm>
          <a:prstGeom prst="rect">
            <a:avLst/>
          </a:prstGeom>
          <a:noFill/>
          <a:ln w="9525">
            <a:noFill/>
            <a:miter lim="800000"/>
            <a:headEnd/>
            <a:tailEnd/>
          </a:ln>
          <a:effectLst/>
        </p:spPr>
      </p:pic>
      <p:sp>
        <p:nvSpPr>
          <p:cNvPr id="8" name="Content Placeholder 2"/>
          <p:cNvSpPr txBox="1">
            <a:spLocks/>
          </p:cNvSpPr>
          <p:nvPr/>
        </p:nvSpPr>
        <p:spPr>
          <a:xfrm>
            <a:off x="3929058" y="4857760"/>
            <a:ext cx="5062542" cy="571504"/>
          </a:xfrm>
          <a:prstGeom prst="rect">
            <a:avLst/>
          </a:prstGeom>
        </p:spPr>
        <p:txBody>
          <a:bodyPr vert="horz" lIns="91440" tIns="45720" rIns="91440" bIns="45720" rtlCol="0">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21 is</a:t>
            </a:r>
            <a:r>
              <a:rPr kumimoji="0" lang="en-GB" sz="3200" b="0" i="0" u="none" strike="noStrike" kern="1200" cap="none" spc="0" normalizeH="0" noProof="0" dirty="0" smtClean="0">
                <a:ln>
                  <a:noFill/>
                </a:ln>
                <a:solidFill>
                  <a:schemeClr val="tx1"/>
                </a:solidFill>
                <a:effectLst/>
                <a:uLnTx/>
                <a:uFillTx/>
                <a:latin typeface="+mn-lt"/>
                <a:ea typeface="+mn-ea"/>
                <a:cs typeface="+mn-cs"/>
              </a:rPr>
              <a:t> the GCD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14380" y="174136"/>
            <a:ext cx="7072330" cy="66838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435580"/>
            <a:ext cx="9144000" cy="52794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15486" y="357166"/>
            <a:ext cx="8542794" cy="25003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24"/>
            <a:ext cx="8686800" cy="500066"/>
          </a:xfrm>
        </p:spPr>
        <p:txBody>
          <a:bodyPr>
            <a:normAutofit fontScale="90000"/>
          </a:bodyPr>
          <a:lstStyle/>
          <a:p>
            <a:r>
              <a:rPr lang="en-GB" sz="3600" b="1" dirty="0" smtClean="0"/>
              <a:t>Iterative C code of </a:t>
            </a:r>
            <a:r>
              <a:rPr lang="en-GB" sz="3600" b="1" dirty="0" err="1" smtClean="0"/>
              <a:t>Isogram</a:t>
            </a:r>
            <a:r>
              <a:rPr lang="en-GB" sz="3600" b="1" dirty="0" smtClean="0"/>
              <a:t> Problem</a:t>
            </a:r>
            <a:endParaRPr lang="en-GB" sz="3600" b="1" dirty="0"/>
          </a:p>
        </p:txBody>
      </p:sp>
      <p:pic>
        <p:nvPicPr>
          <p:cNvPr id="1026" name="Picture 2"/>
          <p:cNvPicPr>
            <a:picLocks noChangeAspect="1" noChangeArrowheads="1"/>
          </p:cNvPicPr>
          <p:nvPr/>
        </p:nvPicPr>
        <p:blipFill>
          <a:blip r:embed="rId3"/>
          <a:srcRect/>
          <a:stretch>
            <a:fillRect/>
          </a:stretch>
        </p:blipFill>
        <p:spPr bwMode="auto">
          <a:xfrm>
            <a:off x="62544" y="642918"/>
            <a:ext cx="9010050" cy="57864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Nested Loops</a:t>
            </a:r>
            <a:endParaRPr lang="en-GB" dirty="0"/>
          </a:p>
        </p:txBody>
      </p:sp>
      <p:sp>
        <p:nvSpPr>
          <p:cNvPr id="3" name="Content Placeholder 2"/>
          <p:cNvSpPr>
            <a:spLocks noGrp="1"/>
          </p:cNvSpPr>
          <p:nvPr>
            <p:ph idx="1"/>
          </p:nvPr>
        </p:nvSpPr>
        <p:spPr/>
        <p:txBody>
          <a:bodyPr/>
          <a:lstStyle/>
          <a:p>
            <a:r>
              <a:rPr lang="en-GB" dirty="0" smtClean="0"/>
              <a:t> Loops may be nested just like other control structures. </a:t>
            </a:r>
          </a:p>
          <a:p>
            <a:r>
              <a:rPr lang="en-GB" dirty="0" smtClean="0"/>
              <a:t>Nested loops consist of an outer loop with one or more inner loops. </a:t>
            </a:r>
          </a:p>
          <a:p>
            <a:r>
              <a:rPr lang="en-GB" dirty="0" smtClean="0"/>
              <a:t>Each time the outer loop is repeated, the inner loops are </a:t>
            </a:r>
            <a:r>
              <a:rPr lang="en-GB" dirty="0" err="1" smtClean="0"/>
              <a:t>reentered</a:t>
            </a:r>
            <a:r>
              <a:rPr lang="en-GB" dirty="0" smtClean="0"/>
              <a:t>, their loop control expressions are </a:t>
            </a:r>
            <a:r>
              <a:rPr lang="en-GB" smtClean="0"/>
              <a:t>reevaluated</a:t>
            </a:r>
            <a:endParaRPr lang="en-GB"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2143108" y="1714488"/>
            <a:ext cx="4357718" cy="4258113"/>
          </a:xfrm>
          <a:prstGeom prst="rect">
            <a:avLst/>
          </a:prstGeom>
          <a:noFill/>
          <a:ln w="9525">
            <a:noFill/>
            <a:miter lim="800000"/>
            <a:headEnd/>
            <a:tailEnd/>
          </a:ln>
          <a:effectLst/>
        </p:spPr>
      </p:pic>
      <p:sp>
        <p:nvSpPr>
          <p:cNvPr id="3" name="Title 1"/>
          <p:cNvSpPr txBox="1">
            <a:spLocks/>
          </p:cNvSpPr>
          <p:nvPr/>
        </p:nvSpPr>
        <p:spPr>
          <a:xfrm>
            <a:off x="457200" y="274638"/>
            <a:ext cx="8229600" cy="868346"/>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Print Pattern</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857256"/>
          </a:xfrm>
        </p:spPr>
        <p:txBody>
          <a:bodyPr/>
          <a:lstStyle/>
          <a:p>
            <a:r>
              <a:rPr lang="en-GB" dirty="0" smtClean="0"/>
              <a:t>Analysis</a:t>
            </a:r>
            <a:endParaRPr lang="en-GB" dirty="0"/>
          </a:p>
        </p:txBody>
      </p:sp>
      <p:sp>
        <p:nvSpPr>
          <p:cNvPr id="3" name="Content Placeholder 2"/>
          <p:cNvSpPr>
            <a:spLocks noGrp="1"/>
          </p:cNvSpPr>
          <p:nvPr>
            <p:ph idx="1"/>
          </p:nvPr>
        </p:nvSpPr>
        <p:spPr>
          <a:xfrm>
            <a:off x="457200" y="1142984"/>
            <a:ext cx="8229600" cy="4740277"/>
          </a:xfrm>
        </p:spPr>
        <p:txBody>
          <a:bodyPr>
            <a:normAutofit/>
          </a:bodyPr>
          <a:lstStyle/>
          <a:p>
            <a:r>
              <a:rPr lang="en-GB" dirty="0" smtClean="0"/>
              <a:t>Let ‘n’ is the largest number in the pattern</a:t>
            </a:r>
          </a:p>
          <a:p>
            <a:r>
              <a:rPr lang="en-GB" dirty="0" smtClean="0"/>
              <a:t>The pattern consist of 2*n-1 rows</a:t>
            </a:r>
          </a:p>
          <a:p>
            <a:r>
              <a:rPr lang="en-GB" dirty="0" smtClean="0"/>
              <a:t>Element in each row increases till ‘n’ is printed and then decreases</a:t>
            </a:r>
          </a:p>
          <a:p>
            <a:r>
              <a:rPr lang="en-GB" dirty="0" smtClean="0"/>
              <a:t>Two loops are required</a:t>
            </a:r>
          </a:p>
          <a:p>
            <a:r>
              <a:rPr lang="en-GB" dirty="0" smtClean="0"/>
              <a:t>One to print each row</a:t>
            </a:r>
          </a:p>
          <a:p>
            <a:r>
              <a:rPr lang="en-GB" dirty="0" smtClean="0"/>
              <a:t>Other one should be used in each row to print elements of the row </a:t>
            </a:r>
            <a:endParaRPr lang="en-GB"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714380"/>
          </a:xfrm>
        </p:spPr>
        <p:txBody>
          <a:bodyPr>
            <a:normAutofit fontScale="90000"/>
          </a:bodyPr>
          <a:lstStyle/>
          <a:p>
            <a:r>
              <a:rPr lang="en-GB" b="1" dirty="0" smtClean="0"/>
              <a:t>Print Pattern</a:t>
            </a:r>
            <a:endParaRPr lang="en-GB" b="1" dirty="0"/>
          </a:p>
        </p:txBody>
      </p:sp>
      <p:graphicFrame>
        <p:nvGraphicFramePr>
          <p:cNvPr id="7" name="Table 6"/>
          <p:cNvGraphicFramePr>
            <a:graphicFrameLocks noGrp="1"/>
          </p:cNvGraphicFramePr>
          <p:nvPr/>
        </p:nvGraphicFramePr>
        <p:xfrm>
          <a:off x="214282" y="1500174"/>
          <a:ext cx="8715435" cy="2242835"/>
        </p:xfrm>
        <a:graphic>
          <a:graphicData uri="http://schemas.openxmlformats.org/drawingml/2006/table">
            <a:tbl>
              <a:tblPr firstRow="1" bandRow="1">
                <a:tableStyleId>{5C22544A-7EE6-4342-B048-85BDC9FD1C3A}</a:tableStyleId>
              </a:tblPr>
              <a:tblGrid>
                <a:gridCol w="2905145"/>
                <a:gridCol w="2024077"/>
                <a:gridCol w="3786213"/>
              </a:tblGrid>
              <a:tr h="1176035">
                <a:tc>
                  <a:txBody>
                    <a:bodyPr/>
                    <a:lstStyle/>
                    <a:p>
                      <a:r>
                        <a:rPr lang="en-GB" sz="3200" dirty="0" smtClean="0"/>
                        <a:t>Input</a:t>
                      </a:r>
                      <a:endParaRPr lang="en-GB" sz="3200" dirty="0"/>
                    </a:p>
                  </a:txBody>
                  <a:tcPr/>
                </a:tc>
                <a:tc>
                  <a:txBody>
                    <a:bodyPr/>
                    <a:lstStyle/>
                    <a:p>
                      <a:r>
                        <a:rPr lang="en-GB" sz="3200" dirty="0" smtClean="0"/>
                        <a:t>Output</a:t>
                      </a:r>
                      <a:endParaRPr lang="en-GB" sz="3200" dirty="0"/>
                    </a:p>
                  </a:txBody>
                  <a:tcPr/>
                </a:tc>
                <a:tc>
                  <a:txBody>
                    <a:bodyPr/>
                    <a:lstStyle/>
                    <a:p>
                      <a:r>
                        <a:rPr lang="en-GB" sz="3200" dirty="0" smtClean="0"/>
                        <a:t>Logic Involved</a:t>
                      </a:r>
                      <a:endParaRPr lang="en-GB" sz="3200" dirty="0"/>
                    </a:p>
                  </a:txBody>
                  <a:tcPr/>
                </a:tc>
              </a:tr>
              <a:tr h="681353">
                <a:tc>
                  <a:txBody>
                    <a:bodyPr/>
                    <a:lstStyle/>
                    <a:p>
                      <a:r>
                        <a:rPr lang="en-GB" sz="3200" dirty="0" smtClean="0"/>
                        <a:t>Value of ‘n’</a:t>
                      </a:r>
                      <a:endParaRPr lang="en-GB" sz="3200" dirty="0"/>
                    </a:p>
                  </a:txBody>
                  <a:tcPr/>
                </a:tc>
                <a:tc>
                  <a:txBody>
                    <a:bodyPr/>
                    <a:lstStyle/>
                    <a:p>
                      <a:r>
                        <a:rPr lang="en-GB" sz="3200" dirty="0" smtClean="0"/>
                        <a:t>Print a pattern</a:t>
                      </a:r>
                      <a:endParaRPr lang="en-GB" sz="3200" dirty="0"/>
                    </a:p>
                  </a:txBody>
                  <a:tcPr/>
                </a:tc>
                <a:tc>
                  <a:txBody>
                    <a:bodyPr/>
                    <a:lstStyle/>
                    <a:p>
                      <a:r>
                        <a:rPr lang="en-GB" sz="3100" dirty="0" smtClean="0"/>
                        <a:t>Nested loop single or multiple</a:t>
                      </a:r>
                    </a:p>
                  </a:txBody>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214282" y="387997"/>
            <a:ext cx="8786874" cy="58270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3157538" y="1962150"/>
            <a:ext cx="2828925" cy="2933700"/>
          </a:xfrm>
          <a:prstGeom prst="rect">
            <a:avLst/>
          </a:prstGeom>
          <a:noFill/>
          <a:ln w="9525">
            <a:noFill/>
            <a:miter lim="800000"/>
            <a:headEnd/>
            <a:tailEnd/>
          </a:ln>
          <a:effectLst/>
        </p:spPr>
      </p:pic>
      <p:sp>
        <p:nvSpPr>
          <p:cNvPr id="3" name="TextBox 2"/>
          <p:cNvSpPr txBox="1"/>
          <p:nvPr/>
        </p:nvSpPr>
        <p:spPr>
          <a:xfrm>
            <a:off x="1000100" y="357166"/>
            <a:ext cx="7286676" cy="646331"/>
          </a:xfrm>
          <a:prstGeom prst="rect">
            <a:avLst/>
          </a:prstGeom>
          <a:noFill/>
        </p:spPr>
        <p:txBody>
          <a:bodyPr wrap="square" rtlCol="0">
            <a:spAutoFit/>
          </a:bodyPr>
          <a:lstStyle/>
          <a:p>
            <a:r>
              <a:rPr lang="en-GB" sz="3600" dirty="0" smtClean="0"/>
              <a:t>Write a Program to Print the Pattern</a:t>
            </a:r>
            <a:endParaRPr lang="en-GB"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714380"/>
          </a:xfrm>
        </p:spPr>
        <p:txBody>
          <a:bodyPr>
            <a:normAutofit fontScale="90000"/>
          </a:bodyPr>
          <a:lstStyle/>
          <a:p>
            <a:r>
              <a:rPr lang="en-GB" b="1" dirty="0" smtClean="0"/>
              <a:t>GCD problem</a:t>
            </a:r>
            <a:endParaRPr lang="en-GB" b="1" dirty="0"/>
          </a:p>
        </p:txBody>
      </p:sp>
      <p:graphicFrame>
        <p:nvGraphicFramePr>
          <p:cNvPr id="7" name="Table 6"/>
          <p:cNvGraphicFramePr>
            <a:graphicFrameLocks noGrp="1"/>
          </p:cNvGraphicFramePr>
          <p:nvPr/>
        </p:nvGraphicFramePr>
        <p:xfrm>
          <a:off x="214282" y="1500174"/>
          <a:ext cx="8715435" cy="3157235"/>
        </p:xfrm>
        <a:graphic>
          <a:graphicData uri="http://schemas.openxmlformats.org/drawingml/2006/table">
            <a:tbl>
              <a:tblPr firstRow="1" bandRow="1">
                <a:tableStyleId>{5C22544A-7EE6-4342-B048-85BDC9FD1C3A}</a:tableStyleId>
              </a:tblPr>
              <a:tblGrid>
                <a:gridCol w="2905145"/>
                <a:gridCol w="2024077"/>
                <a:gridCol w="3786213"/>
              </a:tblGrid>
              <a:tr h="1176035">
                <a:tc>
                  <a:txBody>
                    <a:bodyPr/>
                    <a:lstStyle/>
                    <a:p>
                      <a:r>
                        <a:rPr lang="en-GB" sz="3200" dirty="0" smtClean="0"/>
                        <a:t>Input</a:t>
                      </a:r>
                      <a:endParaRPr lang="en-GB" sz="3200" dirty="0"/>
                    </a:p>
                  </a:txBody>
                  <a:tcPr/>
                </a:tc>
                <a:tc>
                  <a:txBody>
                    <a:bodyPr/>
                    <a:lstStyle/>
                    <a:p>
                      <a:r>
                        <a:rPr lang="en-GB" sz="3200" dirty="0" smtClean="0"/>
                        <a:t>Output</a:t>
                      </a:r>
                      <a:endParaRPr lang="en-GB" sz="3200" dirty="0"/>
                    </a:p>
                  </a:txBody>
                  <a:tcPr/>
                </a:tc>
                <a:tc>
                  <a:txBody>
                    <a:bodyPr/>
                    <a:lstStyle/>
                    <a:p>
                      <a:r>
                        <a:rPr lang="en-GB" sz="3200" dirty="0" smtClean="0"/>
                        <a:t>Logic Involved</a:t>
                      </a:r>
                      <a:endParaRPr lang="en-GB" sz="3200" dirty="0"/>
                    </a:p>
                  </a:txBody>
                  <a:tcPr/>
                </a:tc>
              </a:tr>
              <a:tr h="681353">
                <a:tc>
                  <a:txBody>
                    <a:bodyPr/>
                    <a:lstStyle/>
                    <a:p>
                      <a:r>
                        <a:rPr lang="en-GB" sz="3200" dirty="0" smtClean="0"/>
                        <a:t>Two numbers</a:t>
                      </a:r>
                      <a:endParaRPr lang="en-GB" sz="3200" dirty="0"/>
                    </a:p>
                  </a:txBody>
                  <a:tcPr/>
                </a:tc>
                <a:tc>
                  <a:txBody>
                    <a:bodyPr/>
                    <a:lstStyle/>
                    <a:p>
                      <a:r>
                        <a:rPr lang="en-GB" sz="3200" dirty="0" smtClean="0"/>
                        <a:t>GCD of the numbers</a:t>
                      </a:r>
                      <a:endParaRPr lang="en-GB" sz="3200" dirty="0"/>
                    </a:p>
                  </a:txBody>
                  <a:tcPr/>
                </a:tc>
                <a:tc>
                  <a:txBody>
                    <a:bodyPr/>
                    <a:lstStyle/>
                    <a:p>
                      <a:r>
                        <a:rPr lang="en-GB" sz="3100" dirty="0" smtClean="0"/>
                        <a:t>Euclidean</a:t>
                      </a:r>
                      <a:r>
                        <a:rPr lang="en-GB" sz="3100" baseline="0" dirty="0" smtClean="0"/>
                        <a:t> algorithm, binary GCD algorithm, repeated division method</a:t>
                      </a:r>
                      <a:endParaRPr lang="en-GB" sz="3100" dirty="0" smtClean="0"/>
                    </a:p>
                  </a:txBody>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357290" y="3067050"/>
            <a:ext cx="6217853" cy="1504958"/>
          </a:xfrm>
          <a:prstGeom prst="rect">
            <a:avLst/>
          </a:prstGeom>
          <a:noFill/>
          <a:ln w="9525">
            <a:noFill/>
            <a:miter lim="800000"/>
            <a:headEnd/>
            <a:tailEnd/>
          </a:ln>
          <a:effectLst/>
        </p:spPr>
      </p:pic>
      <p:sp>
        <p:nvSpPr>
          <p:cNvPr id="4" name="TextBox 3"/>
          <p:cNvSpPr txBox="1"/>
          <p:nvPr/>
        </p:nvSpPr>
        <p:spPr>
          <a:xfrm>
            <a:off x="500034" y="357166"/>
            <a:ext cx="8143900" cy="1200329"/>
          </a:xfrm>
          <a:prstGeom prst="rect">
            <a:avLst/>
          </a:prstGeom>
          <a:noFill/>
        </p:spPr>
        <p:txBody>
          <a:bodyPr wrap="square" rtlCol="0">
            <a:spAutoFit/>
          </a:bodyPr>
          <a:lstStyle/>
          <a:p>
            <a:pPr algn="ctr"/>
            <a:r>
              <a:rPr lang="en-GB" sz="3600" dirty="0" smtClean="0"/>
              <a:t>Write a Program to Find the Value of Pi </a:t>
            </a:r>
            <a:r>
              <a:rPr lang="en-GB" sz="3600" dirty="0" err="1" smtClean="0"/>
              <a:t>upto</a:t>
            </a:r>
            <a:r>
              <a:rPr lang="en-GB" sz="3600" dirty="0" smtClean="0"/>
              <a:t> ‘n’ terms</a:t>
            </a:r>
            <a:endParaRPr lang="en-GB" sz="36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2714612" y="2143116"/>
            <a:ext cx="552450" cy="409575"/>
          </a:xfrm>
          <a:prstGeom prst="rect">
            <a:avLst/>
          </a:prstGeom>
          <a:noFill/>
          <a:ln w="9525">
            <a:noFill/>
            <a:miter lim="800000"/>
            <a:headEnd/>
            <a:tailEnd/>
          </a:ln>
          <a:effectLst/>
        </p:spPr>
      </p:pic>
      <p:pic>
        <p:nvPicPr>
          <p:cNvPr id="4" name="Picture 2"/>
          <p:cNvPicPr>
            <a:picLocks noChangeAspect="1" noChangeArrowheads="1"/>
          </p:cNvPicPr>
          <p:nvPr/>
        </p:nvPicPr>
        <p:blipFill>
          <a:blip r:embed="rId2"/>
          <a:srcRect/>
          <a:stretch>
            <a:fillRect/>
          </a:stretch>
        </p:blipFill>
        <p:spPr bwMode="auto">
          <a:xfrm>
            <a:off x="2571736" y="2214554"/>
            <a:ext cx="552450" cy="409575"/>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610503" y="2615046"/>
            <a:ext cx="1133475" cy="1647825"/>
          </a:xfrm>
          <a:prstGeom prst="rect">
            <a:avLst/>
          </a:prstGeom>
          <a:noFill/>
          <a:ln w="9525">
            <a:noFill/>
            <a:miter lim="800000"/>
            <a:headEnd/>
            <a:tailEnd/>
          </a:ln>
          <a:effectLst/>
        </p:spPr>
      </p:pic>
      <p:sp>
        <p:nvSpPr>
          <p:cNvPr id="6" name="TextBox 5"/>
          <p:cNvSpPr txBox="1"/>
          <p:nvPr/>
        </p:nvSpPr>
        <p:spPr>
          <a:xfrm>
            <a:off x="1000100" y="357166"/>
            <a:ext cx="7286676" cy="646331"/>
          </a:xfrm>
          <a:prstGeom prst="rect">
            <a:avLst/>
          </a:prstGeom>
          <a:noFill/>
        </p:spPr>
        <p:txBody>
          <a:bodyPr wrap="square" rtlCol="0">
            <a:spAutoFit/>
          </a:bodyPr>
          <a:lstStyle/>
          <a:p>
            <a:r>
              <a:rPr lang="en-GB" sz="3600" dirty="0" smtClean="0"/>
              <a:t>Write a Program to Print the Pattern</a:t>
            </a:r>
            <a:endParaRPr lang="en-GB" sz="36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3214678" y="1500174"/>
            <a:ext cx="1181100" cy="447675"/>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3214678" y="1928802"/>
            <a:ext cx="971550" cy="1676400"/>
          </a:xfrm>
          <a:prstGeom prst="rect">
            <a:avLst/>
          </a:prstGeom>
          <a:noFill/>
          <a:ln w="9525">
            <a:noFill/>
            <a:miter lim="800000"/>
            <a:headEnd/>
            <a:tailEnd/>
          </a:ln>
          <a:effectLst/>
        </p:spPr>
      </p:pic>
      <p:sp>
        <p:nvSpPr>
          <p:cNvPr id="4" name="TextBox 3"/>
          <p:cNvSpPr txBox="1"/>
          <p:nvPr/>
        </p:nvSpPr>
        <p:spPr>
          <a:xfrm>
            <a:off x="1000100" y="357166"/>
            <a:ext cx="7286676" cy="646331"/>
          </a:xfrm>
          <a:prstGeom prst="rect">
            <a:avLst/>
          </a:prstGeom>
          <a:noFill/>
        </p:spPr>
        <p:txBody>
          <a:bodyPr wrap="square" rtlCol="0">
            <a:spAutoFit/>
          </a:bodyPr>
          <a:lstStyle/>
          <a:p>
            <a:r>
              <a:rPr lang="en-GB" sz="3600" dirty="0" smtClean="0"/>
              <a:t>Write a Program to Print the Pattern</a:t>
            </a:r>
            <a:endParaRPr lang="en-GB" sz="36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3500430" y="2143116"/>
            <a:ext cx="1066800" cy="40005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3691597" y="2529540"/>
            <a:ext cx="981075" cy="1743075"/>
          </a:xfrm>
          <a:prstGeom prst="rect">
            <a:avLst/>
          </a:prstGeom>
          <a:noFill/>
          <a:ln w="9525">
            <a:noFill/>
            <a:miter lim="800000"/>
            <a:headEnd/>
            <a:tailEnd/>
          </a:ln>
          <a:effectLst/>
        </p:spPr>
      </p:pic>
      <p:sp>
        <p:nvSpPr>
          <p:cNvPr id="4" name="TextBox 3"/>
          <p:cNvSpPr txBox="1"/>
          <p:nvPr/>
        </p:nvSpPr>
        <p:spPr>
          <a:xfrm>
            <a:off x="1000100" y="357166"/>
            <a:ext cx="7286676" cy="646331"/>
          </a:xfrm>
          <a:prstGeom prst="rect">
            <a:avLst/>
          </a:prstGeom>
          <a:noFill/>
        </p:spPr>
        <p:txBody>
          <a:bodyPr wrap="square" rtlCol="0">
            <a:spAutoFit/>
          </a:bodyPr>
          <a:lstStyle/>
          <a:p>
            <a:r>
              <a:rPr lang="en-GB" sz="3600" dirty="0" smtClean="0"/>
              <a:t>Write a Program to Print the Pattern</a:t>
            </a:r>
            <a:endParaRPr lang="en-GB" sz="36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3757613" y="2514600"/>
            <a:ext cx="1628775" cy="1828800"/>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4539325" y="2256758"/>
            <a:ext cx="561975" cy="438150"/>
          </a:xfrm>
          <a:prstGeom prst="rect">
            <a:avLst/>
          </a:prstGeom>
          <a:noFill/>
          <a:ln w="9525">
            <a:noFill/>
            <a:miter lim="800000"/>
            <a:headEnd/>
            <a:tailEnd/>
          </a:ln>
          <a:effectLst/>
        </p:spPr>
      </p:pic>
      <p:sp>
        <p:nvSpPr>
          <p:cNvPr id="4" name="TextBox 3"/>
          <p:cNvSpPr txBox="1"/>
          <p:nvPr/>
        </p:nvSpPr>
        <p:spPr>
          <a:xfrm>
            <a:off x="1000100" y="357166"/>
            <a:ext cx="7286676" cy="646331"/>
          </a:xfrm>
          <a:prstGeom prst="rect">
            <a:avLst/>
          </a:prstGeom>
          <a:noFill/>
        </p:spPr>
        <p:txBody>
          <a:bodyPr wrap="square" rtlCol="0">
            <a:spAutoFit/>
          </a:bodyPr>
          <a:lstStyle/>
          <a:p>
            <a:r>
              <a:rPr lang="en-GB" sz="3600" dirty="0" smtClean="0"/>
              <a:t>Write a Program to Print the Pattern</a:t>
            </a:r>
            <a:endParaRPr lang="en-GB" sz="3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96908"/>
          </a:xfrm>
        </p:spPr>
        <p:txBody>
          <a:bodyPr/>
          <a:lstStyle/>
          <a:p>
            <a:r>
              <a:rPr lang="en-GB" dirty="0" smtClean="0"/>
              <a:t>Algorithm to Find GCD</a:t>
            </a:r>
            <a:endParaRPr lang="en-GB" dirty="0"/>
          </a:p>
        </p:txBody>
      </p:sp>
      <p:sp>
        <p:nvSpPr>
          <p:cNvPr id="3" name="Content Placeholder 2"/>
          <p:cNvSpPr>
            <a:spLocks noGrp="1"/>
          </p:cNvSpPr>
          <p:nvPr>
            <p:ph idx="1"/>
          </p:nvPr>
        </p:nvSpPr>
        <p:spPr>
          <a:xfrm>
            <a:off x="285720" y="857232"/>
            <a:ext cx="8686800" cy="5786454"/>
          </a:xfrm>
        </p:spPr>
        <p:txBody>
          <a:bodyPr>
            <a:normAutofit/>
          </a:bodyPr>
          <a:lstStyle/>
          <a:p>
            <a:pPr>
              <a:buNone/>
            </a:pPr>
            <a:r>
              <a:rPr lang="en-GB" dirty="0" smtClean="0"/>
              <a:t>Step 1: Read the numbers from the user</a:t>
            </a:r>
          </a:p>
          <a:p>
            <a:pPr>
              <a:buNone/>
            </a:pPr>
            <a:r>
              <a:rPr lang="en-GB" dirty="0" smtClean="0"/>
              <a:t>Step 2: Let dividend = number1 and divisor = number2</a:t>
            </a:r>
          </a:p>
          <a:p>
            <a:pPr>
              <a:buNone/>
            </a:pPr>
            <a:r>
              <a:rPr lang="en-GB" dirty="0" smtClean="0"/>
              <a:t>Step 3: Repeat step 4 to step 6 while remainder not equal to zero</a:t>
            </a:r>
          </a:p>
          <a:p>
            <a:pPr>
              <a:buNone/>
            </a:pPr>
            <a:r>
              <a:rPr lang="en-GB" dirty="0" smtClean="0"/>
              <a:t>Step 4: remainder = number1 modulus number2</a:t>
            </a:r>
          </a:p>
          <a:p>
            <a:pPr>
              <a:buNone/>
            </a:pPr>
            <a:r>
              <a:rPr lang="en-GB" dirty="0" smtClean="0"/>
              <a:t>Step 5: dividend = divisor </a:t>
            </a:r>
          </a:p>
          <a:p>
            <a:pPr>
              <a:buNone/>
            </a:pPr>
            <a:r>
              <a:rPr lang="en-GB" dirty="0" smtClean="0"/>
              <a:t>Step 6: divisor = remainder</a:t>
            </a:r>
          </a:p>
          <a:p>
            <a:pPr>
              <a:buNone/>
            </a:pPr>
            <a:r>
              <a:rPr lang="en-GB" dirty="0" smtClean="0"/>
              <a:t>Step 7: GCD = divisor</a:t>
            </a:r>
          </a:p>
          <a:p>
            <a:pPr>
              <a:buNone/>
            </a:pPr>
            <a:r>
              <a:rPr lang="en-GB" dirty="0" smtClean="0"/>
              <a:t>Step 8: print GCD</a:t>
            </a:r>
          </a:p>
          <a:p>
            <a:pPr>
              <a:buNone/>
            </a:pPr>
            <a:endParaRPr lang="en-GB" dirty="0" smtClean="0"/>
          </a:p>
          <a:p>
            <a:endParaRPr lang="en-GB" dirty="0" smtClean="0"/>
          </a:p>
          <a:p>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96908"/>
          </a:xfrm>
        </p:spPr>
        <p:txBody>
          <a:bodyPr/>
          <a:lstStyle/>
          <a:p>
            <a:r>
              <a:rPr lang="en-GB" dirty="0" smtClean="0"/>
              <a:t>Weather Report</a:t>
            </a:r>
            <a:endParaRPr lang="en-GB" dirty="0"/>
          </a:p>
        </p:txBody>
      </p:sp>
      <p:sp>
        <p:nvSpPr>
          <p:cNvPr id="3" name="Content Placeholder 2"/>
          <p:cNvSpPr>
            <a:spLocks noGrp="1"/>
          </p:cNvSpPr>
          <p:nvPr>
            <p:ph idx="1"/>
          </p:nvPr>
        </p:nvSpPr>
        <p:spPr>
          <a:xfrm>
            <a:off x="285720" y="857232"/>
            <a:ext cx="8429684" cy="5786454"/>
          </a:xfrm>
        </p:spPr>
        <p:txBody>
          <a:bodyPr>
            <a:normAutofit/>
          </a:bodyPr>
          <a:lstStyle/>
          <a:p>
            <a:pPr algn="just"/>
            <a:r>
              <a:rPr lang="en-GB" dirty="0" smtClean="0"/>
              <a:t>Weather station in Chennai has recorded rainfall of first ten days in </a:t>
            </a:r>
            <a:r>
              <a:rPr lang="en-GB" smtClean="0"/>
              <a:t>December </a:t>
            </a:r>
            <a:r>
              <a:rPr lang="en-GB" smtClean="0"/>
              <a:t>2019 using </a:t>
            </a:r>
            <a:r>
              <a:rPr lang="en-GB" dirty="0" smtClean="0"/>
              <a:t>a rain gauge. Develop an algorithm and write a program to count and print the number of days in which rainfall was low, medium and high. The value given is in cm. If the value is less than 12 then it is low, 12 to 20 is medium and more than 20 is high.</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714380"/>
          </a:xfrm>
        </p:spPr>
        <p:txBody>
          <a:bodyPr>
            <a:normAutofit fontScale="90000"/>
          </a:bodyPr>
          <a:lstStyle/>
          <a:p>
            <a:r>
              <a:rPr lang="en-GB" b="1" dirty="0" smtClean="0"/>
              <a:t>Weather problem</a:t>
            </a:r>
            <a:endParaRPr lang="en-GB" b="1" dirty="0"/>
          </a:p>
        </p:txBody>
      </p:sp>
      <p:graphicFrame>
        <p:nvGraphicFramePr>
          <p:cNvPr id="7" name="Table 6"/>
          <p:cNvGraphicFramePr>
            <a:graphicFrameLocks noGrp="1"/>
          </p:cNvGraphicFramePr>
          <p:nvPr/>
        </p:nvGraphicFramePr>
        <p:xfrm>
          <a:off x="214282" y="1500174"/>
          <a:ext cx="8715435" cy="3705875"/>
        </p:xfrm>
        <a:graphic>
          <a:graphicData uri="http://schemas.openxmlformats.org/drawingml/2006/table">
            <a:tbl>
              <a:tblPr firstRow="1" bandRow="1">
                <a:tableStyleId>{5C22544A-7EE6-4342-B048-85BDC9FD1C3A}</a:tableStyleId>
              </a:tblPr>
              <a:tblGrid>
                <a:gridCol w="2905145"/>
                <a:gridCol w="2024077"/>
                <a:gridCol w="3786213"/>
              </a:tblGrid>
              <a:tr h="1176035">
                <a:tc>
                  <a:txBody>
                    <a:bodyPr/>
                    <a:lstStyle/>
                    <a:p>
                      <a:r>
                        <a:rPr lang="en-GB" sz="3200" dirty="0" smtClean="0"/>
                        <a:t>Input</a:t>
                      </a:r>
                      <a:endParaRPr lang="en-GB" sz="3200" dirty="0"/>
                    </a:p>
                  </a:txBody>
                  <a:tcPr/>
                </a:tc>
                <a:tc>
                  <a:txBody>
                    <a:bodyPr/>
                    <a:lstStyle/>
                    <a:p>
                      <a:r>
                        <a:rPr lang="en-GB" sz="3200" dirty="0" smtClean="0"/>
                        <a:t>Output</a:t>
                      </a:r>
                      <a:endParaRPr lang="en-GB" sz="3200" dirty="0"/>
                    </a:p>
                  </a:txBody>
                  <a:tcPr/>
                </a:tc>
                <a:tc>
                  <a:txBody>
                    <a:bodyPr/>
                    <a:lstStyle/>
                    <a:p>
                      <a:r>
                        <a:rPr lang="en-GB" sz="3200" dirty="0" smtClean="0"/>
                        <a:t>Logic Involved</a:t>
                      </a:r>
                      <a:endParaRPr lang="en-GB" sz="3200" dirty="0"/>
                    </a:p>
                  </a:txBody>
                  <a:tcPr/>
                </a:tc>
              </a:tr>
              <a:tr h="681353">
                <a:tc>
                  <a:txBody>
                    <a:bodyPr/>
                    <a:lstStyle/>
                    <a:p>
                      <a:r>
                        <a:rPr lang="en-GB" sz="3200" dirty="0" smtClean="0"/>
                        <a:t>Rainfall </a:t>
                      </a:r>
                      <a:r>
                        <a:rPr lang="en-GB" sz="3200" smtClean="0"/>
                        <a:t>in cm </a:t>
                      </a:r>
                      <a:r>
                        <a:rPr lang="en-GB" sz="3200" baseline="0" smtClean="0"/>
                        <a:t>recorded </a:t>
                      </a:r>
                      <a:r>
                        <a:rPr lang="en-GB" sz="3200" baseline="0" dirty="0" smtClean="0"/>
                        <a:t>for ten days, ten</a:t>
                      </a:r>
                      <a:r>
                        <a:rPr lang="en-GB" sz="3200" dirty="0" smtClean="0"/>
                        <a:t> numbers</a:t>
                      </a:r>
                      <a:endParaRPr lang="en-GB" sz="3200" dirty="0"/>
                    </a:p>
                  </a:txBody>
                  <a:tcPr/>
                </a:tc>
                <a:tc>
                  <a:txBody>
                    <a:bodyPr/>
                    <a:lstStyle/>
                    <a:p>
                      <a:r>
                        <a:rPr lang="en-GB" sz="3200" dirty="0" smtClean="0"/>
                        <a:t>Number of days low, medium and</a:t>
                      </a:r>
                      <a:r>
                        <a:rPr lang="en-GB" sz="3200" baseline="0" dirty="0" smtClean="0"/>
                        <a:t> high </a:t>
                      </a:r>
                      <a:r>
                        <a:rPr lang="en-GB" sz="3200" dirty="0" smtClean="0"/>
                        <a:t>rainfall</a:t>
                      </a:r>
                      <a:endParaRPr lang="en-GB" sz="3200" dirty="0"/>
                    </a:p>
                  </a:txBody>
                  <a:tcPr/>
                </a:tc>
                <a:tc>
                  <a:txBody>
                    <a:bodyPr/>
                    <a:lstStyle/>
                    <a:p>
                      <a:r>
                        <a:rPr lang="en-GB" sz="3100" dirty="0" smtClean="0"/>
                        <a:t>Count</a:t>
                      </a:r>
                      <a:r>
                        <a:rPr lang="en-GB" sz="3100" baseline="0" dirty="0" smtClean="0"/>
                        <a:t> the number of days with rainfall as low, medium and high</a:t>
                      </a:r>
                      <a:endParaRPr lang="en-GB" sz="3100" dirty="0" smtClean="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lstStyle/>
          <a:p>
            <a:r>
              <a:rPr lang="en-GB" dirty="0" smtClean="0"/>
              <a:t>Algorithm for Weather Problem</a:t>
            </a:r>
            <a:endParaRPr lang="en-GB" dirty="0"/>
          </a:p>
        </p:txBody>
      </p:sp>
      <p:sp>
        <p:nvSpPr>
          <p:cNvPr id="3" name="Content Placeholder 2"/>
          <p:cNvSpPr>
            <a:spLocks noGrp="1"/>
          </p:cNvSpPr>
          <p:nvPr>
            <p:ph idx="1"/>
          </p:nvPr>
        </p:nvSpPr>
        <p:spPr>
          <a:xfrm>
            <a:off x="285720" y="857232"/>
            <a:ext cx="8686800" cy="5786454"/>
          </a:xfrm>
        </p:spPr>
        <p:txBody>
          <a:bodyPr>
            <a:normAutofit fontScale="92500" lnSpcReduction="20000"/>
          </a:bodyPr>
          <a:lstStyle/>
          <a:p>
            <a:pPr>
              <a:buNone/>
            </a:pPr>
            <a:r>
              <a:rPr lang="en-GB" dirty="0" smtClean="0"/>
              <a:t>Step 1: Let </a:t>
            </a:r>
            <a:r>
              <a:rPr lang="en-GB" smtClean="0"/>
              <a:t>counter =1, </a:t>
            </a:r>
            <a:r>
              <a:rPr lang="en-GB" dirty="0" err="1" smtClean="0"/>
              <a:t>num_Of_Low</a:t>
            </a:r>
            <a:r>
              <a:rPr lang="en-GB" dirty="0" smtClean="0"/>
              <a:t> = 0, </a:t>
            </a:r>
            <a:r>
              <a:rPr lang="en-GB" dirty="0" err="1" smtClean="0"/>
              <a:t>num_Of_Med</a:t>
            </a:r>
            <a:r>
              <a:rPr lang="en-GB" dirty="0" smtClean="0"/>
              <a:t> = 0, </a:t>
            </a:r>
            <a:r>
              <a:rPr lang="en-GB" dirty="0" err="1" smtClean="0"/>
              <a:t>num_Of_High</a:t>
            </a:r>
            <a:r>
              <a:rPr lang="en-GB" dirty="0" smtClean="0"/>
              <a:t> = 0</a:t>
            </a:r>
          </a:p>
          <a:p>
            <a:pPr>
              <a:buNone/>
            </a:pPr>
            <a:r>
              <a:rPr lang="en-GB" dirty="0" smtClean="0"/>
              <a:t>Step 2: If counter == 10 then </a:t>
            </a:r>
            <a:r>
              <a:rPr lang="en-GB" dirty="0" err="1" smtClean="0"/>
              <a:t>goto</a:t>
            </a:r>
            <a:r>
              <a:rPr lang="en-GB" dirty="0" smtClean="0"/>
              <a:t> Step 9</a:t>
            </a:r>
          </a:p>
          <a:p>
            <a:pPr>
              <a:buNone/>
            </a:pPr>
            <a:r>
              <a:rPr lang="en-GB" dirty="0" smtClean="0"/>
              <a:t>Step 3: Read rainfall recorded in cm</a:t>
            </a:r>
          </a:p>
          <a:p>
            <a:pPr>
              <a:buNone/>
            </a:pPr>
            <a:r>
              <a:rPr lang="en-GB" dirty="0" smtClean="0"/>
              <a:t>Step 4: increment counter</a:t>
            </a:r>
          </a:p>
          <a:p>
            <a:pPr>
              <a:buNone/>
            </a:pPr>
            <a:r>
              <a:rPr lang="en-GB" dirty="0" smtClean="0"/>
              <a:t>Step 5: if rainfall &lt; 12 then increment </a:t>
            </a:r>
            <a:r>
              <a:rPr lang="en-GB" dirty="0" err="1" smtClean="0"/>
              <a:t>num_Of_Low</a:t>
            </a:r>
            <a:endParaRPr lang="en-GB" dirty="0" smtClean="0"/>
          </a:p>
          <a:p>
            <a:pPr>
              <a:buNone/>
            </a:pPr>
            <a:r>
              <a:rPr lang="en-GB" dirty="0" smtClean="0"/>
              <a:t>Step 6: if rainfall is between 12 and 20 then increment </a:t>
            </a:r>
            <a:r>
              <a:rPr lang="en-GB" dirty="0" err="1" smtClean="0"/>
              <a:t>num_Of_Med</a:t>
            </a:r>
            <a:endParaRPr lang="en-GB" dirty="0" smtClean="0"/>
          </a:p>
          <a:p>
            <a:pPr>
              <a:buNone/>
            </a:pPr>
            <a:r>
              <a:rPr lang="en-GB" dirty="0" smtClean="0"/>
              <a:t>Step 7:Step 5: if rainfall &gt; 20 then increment </a:t>
            </a:r>
            <a:r>
              <a:rPr lang="en-GB" dirty="0" err="1" smtClean="0"/>
              <a:t>num_Of_High</a:t>
            </a:r>
            <a:endParaRPr lang="en-GB" dirty="0" smtClean="0"/>
          </a:p>
          <a:p>
            <a:pPr>
              <a:buNone/>
            </a:pPr>
            <a:r>
              <a:rPr lang="en-GB" dirty="0" smtClean="0"/>
              <a:t>Step 8: </a:t>
            </a:r>
            <a:r>
              <a:rPr lang="en-GB" dirty="0" err="1" smtClean="0"/>
              <a:t>Goto</a:t>
            </a:r>
            <a:r>
              <a:rPr lang="en-GB" dirty="0" smtClean="0"/>
              <a:t> Step 2</a:t>
            </a:r>
          </a:p>
          <a:p>
            <a:pPr>
              <a:buNone/>
            </a:pPr>
            <a:r>
              <a:rPr lang="en-GB" dirty="0" smtClean="0"/>
              <a:t>Step 9: Print </a:t>
            </a:r>
            <a:r>
              <a:rPr lang="en-GB" dirty="0" err="1" smtClean="0"/>
              <a:t>num_Of_Low</a:t>
            </a:r>
            <a:r>
              <a:rPr lang="en-GB" dirty="0" smtClean="0"/>
              <a:t>, </a:t>
            </a:r>
            <a:r>
              <a:rPr lang="en-GB" dirty="0" err="1" smtClean="0"/>
              <a:t>num_Of_Med</a:t>
            </a:r>
            <a:r>
              <a:rPr lang="en-GB" dirty="0" smtClean="0"/>
              <a:t>, </a:t>
            </a:r>
            <a:r>
              <a:rPr lang="en-GB" dirty="0" err="1" smtClean="0"/>
              <a:t>num_Of_High</a:t>
            </a:r>
            <a:endParaRPr lang="en-GB" dirty="0" smtClean="0"/>
          </a:p>
          <a:p>
            <a:pPr>
              <a:buNone/>
            </a:pPr>
            <a:endParaRPr lang="en-GB" dirty="0" smtClean="0"/>
          </a:p>
          <a:p>
            <a:pPr>
              <a:buNone/>
            </a:pPr>
            <a:endParaRPr lang="en-GB" dirty="0" smtClean="0"/>
          </a:p>
          <a:p>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96908"/>
          </a:xfrm>
        </p:spPr>
        <p:txBody>
          <a:bodyPr/>
          <a:lstStyle/>
          <a:p>
            <a:r>
              <a:rPr lang="en-GB" dirty="0" smtClean="0"/>
              <a:t>Implementation</a:t>
            </a:r>
            <a:endParaRPr lang="en-GB" dirty="0"/>
          </a:p>
        </p:txBody>
      </p:sp>
      <p:sp>
        <p:nvSpPr>
          <p:cNvPr id="3" name="Content Placeholder 2"/>
          <p:cNvSpPr>
            <a:spLocks noGrp="1"/>
          </p:cNvSpPr>
          <p:nvPr>
            <p:ph idx="1"/>
          </p:nvPr>
        </p:nvSpPr>
        <p:spPr>
          <a:xfrm>
            <a:off x="285720" y="1071546"/>
            <a:ext cx="8686800" cy="5357826"/>
          </a:xfrm>
        </p:spPr>
        <p:txBody>
          <a:bodyPr>
            <a:normAutofit/>
          </a:bodyPr>
          <a:lstStyle/>
          <a:p>
            <a:pPr algn="just"/>
            <a:r>
              <a:rPr lang="en-GB" dirty="0" smtClean="0"/>
              <a:t>We have to learn how to repeat statements</a:t>
            </a:r>
          </a:p>
          <a:p>
            <a:pPr algn="just"/>
            <a:r>
              <a:rPr lang="en-GB" dirty="0" smtClean="0"/>
              <a:t>In some cases the number of times to repeat a statement is known, in weather report example it is ten times we have to repeat some statements</a:t>
            </a:r>
          </a:p>
          <a:p>
            <a:pPr algn="just"/>
            <a:r>
              <a:rPr lang="en-GB" dirty="0" smtClean="0"/>
              <a:t>In some other cases the conditions are not direct as a number but as a terminating condition that may be based on I/O. In our GCD problem, the statements are to be repeated till reminder becomes zero</a:t>
            </a:r>
          </a:p>
          <a:p>
            <a:pPr algn="just"/>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2557</TotalTime>
  <Words>863</Words>
  <Application>Microsoft Office PowerPoint</Application>
  <PresentationFormat>On-screen Show (4:3)</PresentationFormat>
  <Paragraphs>115</Paragraphs>
  <Slides>44</Slides>
  <Notes>4</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Repetition and Loop Statements</vt:lpstr>
      <vt:lpstr>GCD of Two Numbers</vt:lpstr>
      <vt:lpstr>GCD of Two Numbers</vt:lpstr>
      <vt:lpstr>GCD problem</vt:lpstr>
      <vt:lpstr>Algorithm to Find GCD</vt:lpstr>
      <vt:lpstr>Weather Report</vt:lpstr>
      <vt:lpstr>Weather problem</vt:lpstr>
      <vt:lpstr>Algorithm for Weather Problem</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 while Loop</vt:lpstr>
      <vt:lpstr>PowerPoint Presentation</vt:lpstr>
      <vt:lpstr> Sentinel-Controlled Loops </vt:lpstr>
      <vt:lpstr> Steps in Sentinel-Controlled Loops </vt:lpstr>
      <vt:lpstr>PowerPoint Presentation</vt:lpstr>
      <vt:lpstr>Break and Continue Statements</vt:lpstr>
      <vt:lpstr>PowerPoint Presentation</vt:lpstr>
      <vt:lpstr>PowerPoint Presentation</vt:lpstr>
      <vt:lpstr>PowerPoint Presentation</vt:lpstr>
      <vt:lpstr>PowerPoint Presentation</vt:lpstr>
      <vt:lpstr>PowerPoint Presentation</vt:lpstr>
      <vt:lpstr>Iterative C code of Isogram Problem</vt:lpstr>
      <vt:lpstr>Nested Loops</vt:lpstr>
      <vt:lpstr>PowerPoint Presentation</vt:lpstr>
      <vt:lpstr>Analysis</vt:lpstr>
      <vt:lpstr>Print Pattern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vineet</dc:creator>
  <cp:lastModifiedBy>Windows User</cp:lastModifiedBy>
  <cp:revision>248</cp:revision>
  <dcterms:created xsi:type="dcterms:W3CDTF">2016-01-05T11:15:07Z</dcterms:created>
  <dcterms:modified xsi:type="dcterms:W3CDTF">2021-03-04T09:17:40Z</dcterms:modified>
</cp:coreProperties>
</file>