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5"/>
  </p:notesMasterIdLst>
  <p:sldIdLst>
    <p:sldId id="275" r:id="rId2"/>
    <p:sldId id="301" r:id="rId3"/>
    <p:sldId id="302" r:id="rId4"/>
    <p:sldId id="303" r:id="rId5"/>
    <p:sldId id="304" r:id="rId6"/>
    <p:sldId id="276" r:id="rId7"/>
    <p:sldId id="277" r:id="rId8"/>
    <p:sldId id="285" r:id="rId9"/>
    <p:sldId id="286" r:id="rId10"/>
    <p:sldId id="297" r:id="rId11"/>
    <p:sldId id="298" r:id="rId12"/>
    <p:sldId id="299" r:id="rId13"/>
    <p:sldId id="287" r:id="rId14"/>
    <p:sldId id="295" r:id="rId15"/>
    <p:sldId id="296" r:id="rId16"/>
    <p:sldId id="305" r:id="rId17"/>
    <p:sldId id="306" r:id="rId18"/>
    <p:sldId id="307" r:id="rId19"/>
    <p:sldId id="387" r:id="rId20"/>
    <p:sldId id="388" r:id="rId21"/>
    <p:sldId id="308" r:id="rId22"/>
    <p:sldId id="310" r:id="rId23"/>
    <p:sldId id="345" r:id="rId24"/>
    <p:sldId id="346" r:id="rId25"/>
    <p:sldId id="384" r:id="rId26"/>
    <p:sldId id="385" r:id="rId27"/>
    <p:sldId id="349" r:id="rId28"/>
    <p:sldId id="350" r:id="rId29"/>
    <p:sldId id="311" r:id="rId30"/>
    <p:sldId id="341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42" r:id="rId42"/>
    <p:sldId id="343" r:id="rId43"/>
    <p:sldId id="344" r:id="rId44"/>
    <p:sldId id="383" r:id="rId45"/>
    <p:sldId id="332" r:id="rId46"/>
    <p:sldId id="333" r:id="rId47"/>
    <p:sldId id="334" r:id="rId48"/>
    <p:sldId id="322" r:id="rId49"/>
    <p:sldId id="323" r:id="rId50"/>
    <p:sldId id="325" r:id="rId51"/>
    <p:sldId id="324" r:id="rId52"/>
    <p:sldId id="326" r:id="rId53"/>
    <p:sldId id="327" r:id="rId54"/>
    <p:sldId id="328" r:id="rId55"/>
    <p:sldId id="329" r:id="rId56"/>
    <p:sldId id="330" r:id="rId57"/>
    <p:sldId id="331" r:id="rId58"/>
    <p:sldId id="335" r:id="rId59"/>
    <p:sldId id="336" r:id="rId60"/>
    <p:sldId id="337" r:id="rId61"/>
    <p:sldId id="338" r:id="rId62"/>
    <p:sldId id="339" r:id="rId63"/>
    <p:sldId id="340" r:id="rId64"/>
    <p:sldId id="317" r:id="rId65"/>
    <p:sldId id="362" r:id="rId66"/>
    <p:sldId id="361" r:id="rId67"/>
    <p:sldId id="363" r:id="rId68"/>
    <p:sldId id="364" r:id="rId69"/>
    <p:sldId id="365" r:id="rId70"/>
    <p:sldId id="366" r:id="rId71"/>
    <p:sldId id="367" r:id="rId72"/>
    <p:sldId id="368" r:id="rId73"/>
    <p:sldId id="36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3A7A-E04D-4FAF-B097-5190B1B93DB1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C7A12-D18C-4652-A7A9-0994083B3C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6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B0974-B3BA-4748-8B62-1023DA19F1E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1D81-EF5B-423C-A26B-A2C5CCDE582D}" type="datetimeFigureOut">
              <a:rPr lang="en-US" smtClean="0"/>
              <a:pPr/>
              <a:t>3/2/2021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E5C8-FFBA-45AA-9957-F484CF11E44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Steps in Learning a Natural Language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857364"/>
            <a:ext cx="699252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500034" y="30003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Learning a Programming Language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000504"/>
            <a:ext cx="642942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Data types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87868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Basic Arithmetic types</a:t>
            </a:r>
            <a:r>
              <a:rPr lang="en-GB" sz="3200" dirty="0" smtClean="0"/>
              <a:t> - further classified into: (a) integer types and (b) floating-point types</a:t>
            </a:r>
          </a:p>
          <a:p>
            <a:endParaRPr lang="en-GB" sz="3200" dirty="0" smtClean="0"/>
          </a:p>
          <a:p>
            <a:r>
              <a:rPr lang="en-GB" sz="3200" b="1" dirty="0" smtClean="0"/>
              <a:t>Enumerated types - </a:t>
            </a:r>
            <a:r>
              <a:rPr lang="en-GB" sz="3200" dirty="0" smtClean="0"/>
              <a:t>arithmetic types that are used to define variables that can be assigned only certain discrete integer values throughout the program</a:t>
            </a:r>
          </a:p>
          <a:p>
            <a:endParaRPr lang="en-GB" sz="3200" dirty="0" smtClean="0"/>
          </a:p>
          <a:p>
            <a:r>
              <a:rPr lang="en-GB" sz="3200" b="1" dirty="0" smtClean="0"/>
              <a:t>Type void - </a:t>
            </a:r>
            <a:r>
              <a:rPr lang="en-GB" sz="3200" dirty="0" smtClean="0"/>
              <a:t>indicates that no value is available</a:t>
            </a:r>
          </a:p>
          <a:p>
            <a:endParaRPr lang="en-GB" sz="3200" dirty="0" smtClean="0"/>
          </a:p>
          <a:p>
            <a:r>
              <a:rPr lang="en-GB" sz="3200" b="1" dirty="0" smtClean="0"/>
              <a:t>Derived types - </a:t>
            </a:r>
            <a:r>
              <a:rPr lang="en-GB" sz="3200" dirty="0" smtClean="0"/>
              <a:t>They include (a) Pointer types, (b) Array types, (c) Structure types, (d) Union types and (e) Function types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Integer Types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894372"/>
            <a:ext cx="6215106" cy="59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Floating Point Types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85860"/>
            <a:ext cx="787748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67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32 keywords available in C </a:t>
            </a:r>
            <a:endParaRPr lang="en-GB" sz="3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7572428" cy="395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5715016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Compiler vendors (like Microsoft, Borland, etc.) provide their own keywords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Discuss Valid and Invalid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85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BASICSALARY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_basic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basic-</a:t>
            </a:r>
            <a:r>
              <a:rPr lang="en-GB" sz="3000" dirty="0" err="1" smtClean="0"/>
              <a:t>hra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#MEAN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group.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422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population in 2006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FLOAT     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hELLO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1406" y="785794"/>
            <a:ext cx="9001156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 operation in any language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Input is got through a function </a:t>
            </a:r>
            <a:r>
              <a:rPr lang="en-GB" sz="3000" dirty="0" err="1" smtClean="0"/>
              <a:t>scanf</a:t>
            </a:r>
            <a:r>
              <a:rPr lang="en-GB" sz="3000" dirty="0" smtClean="0"/>
              <a:t> which is equivalent to input or </a:t>
            </a:r>
            <a:r>
              <a:rPr lang="en-GB" sz="3000" dirty="0" err="1" smtClean="0"/>
              <a:t>raw_input</a:t>
            </a:r>
            <a:r>
              <a:rPr lang="en-GB" sz="3000" dirty="0" smtClean="0"/>
              <a:t> in Python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Syntax of </a:t>
            </a:r>
            <a:r>
              <a:rPr lang="en-GB" sz="3000" dirty="0" err="1" smtClean="0"/>
              <a:t>scanf</a:t>
            </a:r>
            <a:endParaRPr lang="en-GB" sz="3000" dirty="0" smtClean="0"/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b="1" dirty="0" smtClean="0"/>
              <a:t> </a:t>
            </a:r>
            <a:r>
              <a:rPr lang="en-GB" sz="3200" b="1" dirty="0" err="1" smtClean="0"/>
              <a:t>int</a:t>
            </a:r>
            <a:r>
              <a:rPr lang="en-GB" sz="3200" b="1" dirty="0" smtClean="0"/>
              <a:t> </a:t>
            </a:r>
            <a:r>
              <a:rPr lang="en-GB" sz="3200" b="1" dirty="0" err="1" smtClean="0"/>
              <a:t>scanf</a:t>
            </a:r>
            <a:r>
              <a:rPr lang="en-GB" sz="3200" b="1" dirty="0" smtClean="0"/>
              <a:t>(const char *format, ...)</a:t>
            </a:r>
            <a:r>
              <a:rPr lang="en-GB" sz="3200" dirty="0" smtClean="0"/>
              <a:t> </a:t>
            </a:r>
            <a:r>
              <a:rPr lang="en-GB" sz="3000" dirty="0" smtClean="0"/>
              <a:t>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Basically two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format string, followed by address of variables that are going to hold values entered by user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I/O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printf</a:t>
            </a:r>
            <a:r>
              <a:rPr lang="en-GB" sz="3200" dirty="0" smtClean="0"/>
              <a:t>(const char *format, ...)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contains one or more arguments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200" dirty="0" smtClean="0"/>
              <a:t> first argument is the format string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628931"/>
        </p:xfrm>
        <a:graphic>
          <a:graphicData uri="http://schemas.openxmlformats.org/drawingml/2006/table">
            <a:tbl>
              <a:tblPr/>
              <a:tblGrid>
                <a:gridCol w="2857520"/>
                <a:gridCol w="1071570"/>
                <a:gridCol w="4643470"/>
              </a:tblGrid>
              <a:tr h="15369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9872">
                <a:tc>
                  <a:txBody>
                    <a:bodyPr/>
                    <a:lstStyle/>
                    <a:p>
                      <a:r>
                        <a:rPr lang="en-GB" sz="2400"/>
                        <a:t>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(base ten)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6054">
                <a:tc>
                  <a:txBody>
                    <a:bodyPr/>
                    <a:lstStyle/>
                    <a:p>
                      <a:r>
                        <a:rPr lang="en-GB" sz="2400"/>
                        <a:t>o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octal number (no leading '0' supplied in printf)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/>
                        <a:t>x or X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int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hexadecimal number (no leading '0x' supplied in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; accepted if present in </a:t>
                      </a:r>
                      <a:r>
                        <a:rPr lang="en-GB" sz="2400" dirty="0" err="1"/>
                        <a:t>scanf</a:t>
                      </a:r>
                      <a:r>
                        <a:rPr lang="en-GB" sz="2400" dirty="0"/>
                        <a:t>) (for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, 'X' makes it use upper case for the digits ABCDEF)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199331">
                <a:tc>
                  <a:txBody>
                    <a:bodyPr/>
                    <a:lstStyle/>
                    <a:p>
                      <a:r>
                        <a:rPr lang="en-GB" sz="2400" dirty="0"/>
                        <a:t>ld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decimal number ('l' can also be applied to any of the above to change the type from '</a:t>
                      </a:r>
                      <a:r>
                        <a:rPr lang="en-GB" sz="2400" dirty="0" err="1"/>
                        <a:t>int</a:t>
                      </a:r>
                      <a:r>
                        <a:rPr lang="en-GB" sz="2400" dirty="0"/>
                        <a:t>' to 'long')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printf</a:t>
            </a:r>
            <a:r>
              <a:rPr lang="en-GB" b="1" dirty="0" smtClean="0"/>
              <a:t> and </a:t>
            </a:r>
            <a:r>
              <a:rPr lang="en-GB" b="1" dirty="0" err="1" smtClean="0"/>
              <a:t>scanf</a:t>
            </a:r>
            <a:r>
              <a:rPr lang="en-GB" b="1" dirty="0" smtClean="0"/>
              <a:t> format codes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1000108"/>
          <a:ext cx="8572560" cy="4357719"/>
        </p:xfrm>
        <a:graphic>
          <a:graphicData uri="http://schemas.openxmlformats.org/drawingml/2006/table">
            <a:tbl>
              <a:tblPr/>
              <a:tblGrid>
                <a:gridCol w="2857520"/>
                <a:gridCol w="2857520"/>
                <a:gridCol w="2857520"/>
              </a:tblGrid>
              <a:tr h="493631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code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type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format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 dirty="0"/>
                        <a:t>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Unsigned </a:t>
                      </a:r>
                      <a:r>
                        <a:rPr lang="en-GB" sz="2400" dirty="0" err="1" smtClean="0"/>
                        <a:t>int</a:t>
                      </a:r>
                      <a:endParaRPr lang="en-GB" sz="2400" dirty="0"/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lu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unsigned long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decimal number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c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single character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631">
                <a:tc>
                  <a:txBody>
                    <a:bodyPr/>
                    <a:lstStyle/>
                    <a:p>
                      <a:r>
                        <a:rPr lang="en-GB" sz="2400"/>
                        <a:t>s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char pointer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string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/>
                        <a:t>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float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4782">
                <a:tc>
                  <a:txBody>
                    <a:bodyPr/>
                    <a:lstStyle/>
                    <a:p>
                      <a:r>
                        <a:rPr lang="en-GB" sz="2400" dirty="0"/>
                        <a:t>lf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double [footnote]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number with six digits of precision</a:t>
                      </a:r>
                    </a:p>
                  </a:txBody>
                  <a:tcPr marL="34441" marR="34441" marT="17220" marB="172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5059"/>
              </p:ext>
            </p:extLst>
          </p:nvPr>
        </p:nvGraphicFramePr>
        <p:xfrm>
          <a:off x="755577" y="188640"/>
          <a:ext cx="7992888" cy="6480721"/>
        </p:xfrm>
        <a:graphic>
          <a:graphicData uri="http://schemas.openxmlformats.org/drawingml/2006/table">
            <a:tbl>
              <a:tblPr/>
              <a:tblGrid>
                <a:gridCol w="2664296"/>
                <a:gridCol w="2664296"/>
                <a:gridCol w="2664296"/>
              </a:tblGrid>
              <a:tr h="387503">
                <a:tc>
                  <a:txBody>
                    <a:bodyPr/>
                    <a:lstStyle/>
                    <a:p>
                      <a:r>
                        <a:rPr lang="en-US" sz="1800" b="1" dirty="0"/>
                        <a:t>Format specifier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Description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Supported data types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823">
                <a:tc>
                  <a:txBody>
                    <a:bodyPr/>
                    <a:lstStyle/>
                    <a:p>
                      <a:r>
                        <a:rPr lang="en-US" sz="1800" b="1" dirty="0"/>
                        <a:t>%c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Character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char</a:t>
                      </a:r>
                      <a:br>
                        <a:rPr lang="en-US" sz="1800" b="1"/>
                      </a:br>
                      <a:r>
                        <a:rPr lang="en-US" sz="1800" b="1"/>
                        <a:t>unsigned char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5460">
                <a:tc>
                  <a:txBody>
                    <a:bodyPr/>
                    <a:lstStyle/>
                    <a:p>
                      <a:r>
                        <a:rPr lang="en-US" sz="1800" b="1" dirty="0"/>
                        <a:t>%d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Signed Integer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short</a:t>
                      </a:r>
                      <a:br>
                        <a:rPr lang="en-US" sz="1800" b="1"/>
                      </a:br>
                      <a:r>
                        <a:rPr lang="en-US" sz="1800" b="1"/>
                        <a:t>unsigned short</a:t>
                      </a:r>
                      <a:br>
                        <a:rPr lang="en-US" sz="1800" b="1"/>
                      </a:br>
                      <a:r>
                        <a:rPr lang="en-US" sz="1800" b="1"/>
                        <a:t>int</a:t>
                      </a:r>
                      <a:br>
                        <a:rPr lang="en-US" sz="1800" b="1"/>
                      </a:br>
                      <a:r>
                        <a:rPr lang="en-US" sz="1800" b="1"/>
                        <a:t>long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823">
                <a:tc>
                  <a:txBody>
                    <a:bodyPr/>
                    <a:lstStyle/>
                    <a:p>
                      <a:r>
                        <a:rPr lang="en-US" sz="1800" b="1" dirty="0"/>
                        <a:t>%e or %E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Scientific notation of float values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float</a:t>
                      </a:r>
                      <a:br>
                        <a:rPr lang="en-US" sz="1800" b="1"/>
                      </a:br>
                      <a:r>
                        <a:rPr lang="en-US" sz="1800" b="1"/>
                        <a:t>double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503">
                <a:tc>
                  <a:txBody>
                    <a:bodyPr/>
                    <a:lstStyle/>
                    <a:p>
                      <a:r>
                        <a:rPr lang="en-US" sz="1800" b="1"/>
                        <a:t>%f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Floating point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float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823">
                <a:tc>
                  <a:txBody>
                    <a:bodyPr/>
                    <a:lstStyle/>
                    <a:p>
                      <a:r>
                        <a:rPr lang="en-US" sz="1800" b="1"/>
                        <a:t>%g or %G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/>
                        <a:t>Similar as %e or %E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float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double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503">
                <a:tc>
                  <a:txBody>
                    <a:bodyPr/>
                    <a:lstStyle/>
                    <a:p>
                      <a:r>
                        <a:rPr lang="en-US" sz="1800" b="1"/>
                        <a:t>%hi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Signed Integer(Short)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short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6823">
                <a:tc>
                  <a:txBody>
                    <a:bodyPr/>
                    <a:lstStyle/>
                    <a:p>
                      <a:r>
                        <a:rPr lang="en-US" sz="1800" b="1"/>
                        <a:t>%hu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Unsigned Integer(Short)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unsigned short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5460">
                <a:tc>
                  <a:txBody>
                    <a:bodyPr/>
                    <a:lstStyle/>
                    <a:p>
                      <a:r>
                        <a:rPr lang="en-US" sz="1800" b="1"/>
                        <a:t>%i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Signed Integer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short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unsigned short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int</a:t>
                      </a:r>
                      <a:br>
                        <a:rPr lang="en-US" sz="1800" b="1" dirty="0"/>
                      </a:br>
                      <a:r>
                        <a:rPr lang="en-US" sz="1800" b="1" dirty="0"/>
                        <a:t>long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Layout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7154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pre-processor directives – </a:t>
            </a:r>
            <a:r>
              <a:rPr lang="en-GB" sz="2800" dirty="0" smtClean="0">
                <a:solidFill>
                  <a:srgbClr val="FF0000"/>
                </a:solidFill>
              </a:rPr>
              <a:t>Preceded by a ‘#’</a:t>
            </a:r>
          </a:p>
          <a:p>
            <a:r>
              <a:rPr lang="en-GB" sz="2800" dirty="0" smtClean="0"/>
              <a:t>global declarations </a:t>
            </a:r>
            <a:r>
              <a:rPr lang="en-GB" sz="2800" dirty="0" smtClean="0">
                <a:solidFill>
                  <a:srgbClr val="FF0000"/>
                </a:solidFill>
              </a:rPr>
              <a:t>– Optional and not a  good programming practice</a:t>
            </a:r>
          </a:p>
          <a:p>
            <a:r>
              <a:rPr lang="en-GB" sz="2800" dirty="0" smtClean="0"/>
              <a:t>int main() </a:t>
            </a:r>
            <a:r>
              <a:rPr lang="en-GB" sz="2800" dirty="0" smtClean="0">
                <a:solidFill>
                  <a:srgbClr val="FF0000"/>
                </a:solidFill>
              </a:rPr>
              <a:t>- standard start for all C programs 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main ; </a:t>
            </a:r>
            <a:r>
              <a:rPr lang="en-GB" sz="2800" dirty="0" smtClean="0">
                <a:solidFill>
                  <a:srgbClr val="FF0000"/>
                </a:solidFill>
              </a:rPr>
              <a:t>- all variables used in the function must be declared in the beginning</a:t>
            </a:r>
            <a:endParaRPr lang="en-GB" sz="2800" dirty="0" smtClean="0"/>
          </a:p>
          <a:p>
            <a:r>
              <a:rPr lang="en-GB" sz="2800" dirty="0" smtClean="0"/>
              <a:t>statements associated with function main ;</a:t>
            </a:r>
          </a:p>
          <a:p>
            <a:r>
              <a:rPr lang="en-GB" sz="2800" dirty="0" smtClean="0"/>
              <a:t>}</a:t>
            </a:r>
          </a:p>
          <a:p>
            <a:r>
              <a:rPr lang="en-GB" sz="2800" dirty="0" smtClean="0"/>
              <a:t>void f1()</a:t>
            </a:r>
          </a:p>
          <a:p>
            <a:r>
              <a:rPr lang="en-GB" sz="2800" dirty="0" smtClean="0"/>
              <a:t>{</a:t>
            </a:r>
          </a:p>
          <a:p>
            <a:r>
              <a:rPr lang="en-GB" sz="2800" dirty="0" smtClean="0"/>
              <a:t>local variables to function 1 ;</a:t>
            </a:r>
          </a:p>
          <a:p>
            <a:r>
              <a:rPr lang="en-GB" sz="2800" dirty="0" smtClean="0"/>
              <a:t>statements associated with function 1 ;</a:t>
            </a:r>
          </a:p>
          <a:p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391194"/>
              </p:ext>
            </p:extLst>
          </p:nvPr>
        </p:nvGraphicFramePr>
        <p:xfrm>
          <a:off x="1043608" y="332656"/>
          <a:ext cx="7776864" cy="6192686"/>
        </p:xfrm>
        <a:graphic>
          <a:graphicData uri="http://schemas.openxmlformats.org/drawingml/2006/table">
            <a:tbl>
              <a:tblPr/>
              <a:tblGrid>
                <a:gridCol w="2592288"/>
                <a:gridCol w="2592288"/>
                <a:gridCol w="2592288"/>
              </a:tblGrid>
              <a:tr h="291420">
                <a:tc>
                  <a:txBody>
                    <a:bodyPr/>
                    <a:lstStyle/>
                    <a:p>
                      <a:r>
                        <a:rPr lang="en-US" sz="1400" b="1" dirty="0"/>
                        <a:t>%l or %</a:t>
                      </a:r>
                      <a:r>
                        <a:rPr lang="en-US" sz="1400" b="1" dirty="0" err="1"/>
                        <a:t>ld</a:t>
                      </a:r>
                      <a:r>
                        <a:rPr lang="en-US" sz="1400" b="1" dirty="0"/>
                        <a:t> or %li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 dirty="0"/>
                        <a:t>%lf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Floating point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double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 dirty="0"/>
                        <a:t>%Lf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Floating point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long double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86">
                <a:tc>
                  <a:txBody>
                    <a:bodyPr/>
                    <a:lstStyle/>
                    <a:p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lu</a:t>
                      </a:r>
                      <a:endParaRPr lang="en-US" sz="1400" b="1" dirty="0"/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Unsigned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unsigned int</a:t>
                      </a:r>
                      <a:br>
                        <a:rPr lang="en-US" sz="1400" b="1"/>
                      </a:br>
                      <a:r>
                        <a:rPr lang="en-US" sz="1400" b="1"/>
                        <a:t>unsigned 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lli</a:t>
                      </a:r>
                      <a:r>
                        <a:rPr lang="en-US" sz="1400" b="1" dirty="0"/>
                        <a:t>, %</a:t>
                      </a:r>
                      <a:r>
                        <a:rPr lang="en-US" sz="1400" b="1" dirty="0" err="1"/>
                        <a:t>lld</a:t>
                      </a:r>
                      <a:endParaRPr lang="en-US" sz="1400" b="1" dirty="0"/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long 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 dirty="0"/>
                        <a:t>%</a:t>
                      </a:r>
                      <a:r>
                        <a:rPr lang="en-US" sz="1400" b="1" dirty="0" err="1"/>
                        <a:t>llu</a:t>
                      </a:r>
                      <a:endParaRPr lang="en-US" sz="1400" b="1" dirty="0"/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Unsigned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unsigned long 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5684">
                <a:tc>
                  <a:txBody>
                    <a:bodyPr/>
                    <a:lstStyle/>
                    <a:p>
                      <a:r>
                        <a:rPr lang="en-US" sz="1400" b="1" dirty="0"/>
                        <a:t>%o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Octal representation of Integer.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short</a:t>
                      </a:r>
                      <a:br>
                        <a:rPr lang="en-US" sz="1400" b="1"/>
                      </a:br>
                      <a:r>
                        <a:rPr lang="en-US" sz="1400" b="1"/>
                        <a:t>unsigned short</a:t>
                      </a:r>
                      <a:br>
                        <a:rPr lang="en-US" sz="1400" b="1"/>
                      </a:br>
                      <a:r>
                        <a:rPr lang="en-US" sz="1400" b="1"/>
                        <a:t>int</a:t>
                      </a:r>
                      <a:br>
                        <a:rPr lang="en-US" sz="1400" b="1"/>
                      </a:br>
                      <a:r>
                        <a:rPr lang="en-US" sz="1400" b="1"/>
                        <a:t>unsigned int</a:t>
                      </a:r>
                      <a:br>
                        <a:rPr lang="en-US" sz="1400" b="1"/>
                      </a:br>
                      <a:r>
                        <a:rPr lang="en-US" sz="1400" b="1"/>
                        <a:t>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86">
                <a:tc>
                  <a:txBody>
                    <a:bodyPr/>
                    <a:lstStyle/>
                    <a:p>
                      <a:r>
                        <a:rPr lang="en-US" sz="1400" b="1"/>
                        <a:t>%p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Address of pointer to void </a:t>
                      </a:r>
                      <a:r>
                        <a:rPr lang="en-US" sz="1400" b="1" dirty="0" err="1"/>
                        <a:t>void</a:t>
                      </a:r>
                      <a:r>
                        <a:rPr lang="en-US" sz="1400" b="1" dirty="0"/>
                        <a:t> *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void *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/>
                        <a:t>%s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String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char *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9986">
                <a:tc>
                  <a:txBody>
                    <a:bodyPr/>
                    <a:lstStyle/>
                    <a:p>
                      <a:r>
                        <a:rPr lang="en-US" sz="1400" b="1"/>
                        <a:t>%u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unsigned int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unsigned 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5684">
                <a:tc>
                  <a:txBody>
                    <a:bodyPr/>
                    <a:lstStyle/>
                    <a:p>
                      <a:r>
                        <a:rPr lang="en-US" sz="1400" b="1"/>
                        <a:t>%x or %X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Hexadecimal representation of Unsigned Integer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short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unsigned short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int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unsigned int</a:t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long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/>
                        <a:t>%n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Prints nothing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420">
                <a:tc>
                  <a:txBody>
                    <a:bodyPr/>
                    <a:lstStyle/>
                    <a:p>
                      <a:r>
                        <a:rPr lang="en-US" sz="1400" b="1"/>
                        <a:t>%%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Prints % character</a:t>
                      </a:r>
                    </a:p>
                  </a:txBody>
                  <a:tcPr marL="53247" marR="53247" marT="26623" marB="266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53247" marR="53247" marT="26623" marB="26623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Address of a variable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85794"/>
            <a:ext cx="857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Address of a variable can be obtained by putting a ‘&amp;’ before the variable name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instructions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To perform arithmetic operations between constants and variables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Operands shall be either constant or variables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Variables can be of any type of integer or floating point value or character except for modulus operator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Modulus operator cannot be applied for floating point values but can be applied for integer and character types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6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27;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25;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2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273;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smtClean="0"/>
              <a:t>int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warning: overflow in implicit constant conversion [-</a:t>
            </a:r>
            <a:r>
              <a:rPr lang="en-GB" sz="2800" dirty="0" err="1" smtClean="0"/>
              <a:t>Woverflow</a:t>
            </a:r>
            <a:r>
              <a:rPr lang="en-GB" sz="2800" dirty="0" smtClean="0"/>
              <a:t>]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17</a:t>
            </a:r>
          </a:p>
          <a:p>
            <a:endParaRPr lang="en-GB" sz="2800" dirty="0" smtClean="0"/>
          </a:p>
          <a:p>
            <a:r>
              <a:rPr lang="en-GB" sz="2800" dirty="0" smtClean="0"/>
              <a:t>Character – range is 0 to 255</a:t>
            </a:r>
          </a:p>
          <a:p>
            <a:endParaRPr lang="en-GB" sz="2800" dirty="0" smtClean="0"/>
          </a:p>
          <a:p>
            <a:r>
              <a:rPr lang="en-GB" sz="2800" dirty="0" smtClean="0"/>
              <a:t>256 is 0</a:t>
            </a:r>
          </a:p>
          <a:p>
            <a:r>
              <a:rPr lang="en-GB" sz="2800" dirty="0" smtClean="0"/>
              <a:t>257 is 1 and so 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27;</a:t>
            </a:r>
            <a:br>
              <a:rPr lang="en-GB" sz="2800" dirty="0" smtClean="0"/>
            </a:br>
            <a:r>
              <a:rPr lang="en-GB" sz="2800" dirty="0" smtClean="0"/>
              <a:t>char b = 25;</a:t>
            </a:r>
            <a:br>
              <a:rPr lang="en-GB" sz="2800" dirty="0" smtClean="0"/>
            </a:br>
            <a:r>
              <a:rPr lang="en-GB" sz="2800" dirty="0" smtClean="0"/>
              <a:t>char c = a -b;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A special character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Arithmetic Operators in C</a:t>
            </a: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928670"/>
          <a:ext cx="8358214" cy="5718061"/>
        </p:xfrm>
        <a:graphic>
          <a:graphicData uri="http://schemas.openxmlformats.org/drawingml/2006/table">
            <a:tbl>
              <a:tblPr/>
              <a:tblGrid>
                <a:gridCol w="2008742"/>
                <a:gridCol w="6349472"/>
              </a:tblGrid>
              <a:tr h="592627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Operator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b="1" dirty="0"/>
                        <a:t>Description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Adds two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−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Subtracts second operand from the first.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∗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Multiplies both </a:t>
                      </a:r>
                      <a:r>
                        <a:rPr lang="en-GB" sz="2800" dirty="0" smtClean="0"/>
                        <a:t>operands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627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∕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Divides numerator by </a:t>
                      </a:r>
                      <a:r>
                        <a:rPr lang="en-GB" sz="2800" dirty="0" smtClean="0"/>
                        <a:t>denominator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%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Modulus Operator and remainder of after an integer division.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/>
                        <a:t>++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Increment operator increases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524"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--</a:t>
                      </a:r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800" dirty="0"/>
                        <a:t>Decrement operator decreases the integer value by </a:t>
                      </a:r>
                      <a:r>
                        <a:rPr lang="en-GB" sz="2800" dirty="0" smtClean="0"/>
                        <a:t>one</a:t>
                      </a:r>
                      <a:endParaRPr lang="en-GB" sz="2800" dirty="0"/>
                    </a:p>
                  </a:txBody>
                  <a:tcPr marL="52642" marR="52642" marT="52642" marB="5264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Components of a C program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A C program consists of the following parts: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Comments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</a:t>
            </a:r>
            <a:r>
              <a:rPr lang="en-GB" sz="3600" dirty="0" err="1" smtClean="0"/>
              <a:t>Preprocessor</a:t>
            </a:r>
            <a:r>
              <a:rPr lang="en-GB" sz="3600" dirty="0" smtClean="0"/>
              <a:t> Commands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Functions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Statements &amp;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Precedence of Operators in C</a:t>
            </a:r>
            <a:endParaRPr lang="en-GB" b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7430"/>
            <a:ext cx="672117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++, --  Post increment Operators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++, --  Pre increment Operators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428596" y="4701951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Parenthesis can be used to override default precedence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-a+--b;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 = -3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>b = 2;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-a+ b--;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</a:p>
          <a:p>
            <a:r>
              <a:rPr lang="en-GB" sz="2800" dirty="0" err="1" smtClean="0"/>
              <a:t>printf</a:t>
            </a:r>
            <a:r>
              <a:rPr lang="en-GB" sz="2800" dirty="0" smtClean="0"/>
              <a:t> ( "b = %d", b) ;</a:t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-2</a:t>
            </a:r>
          </a:p>
          <a:p>
            <a:r>
              <a:rPr lang="en-GB" sz="2800" dirty="0" smtClean="0"/>
              <a:t>b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a++;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6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++a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7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12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a, </a:t>
            </a:r>
            <a:r>
              <a:rPr lang="en-GB" sz="2800" dirty="0" err="1" smtClean="0"/>
              <a:t>b,c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a = 4;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c = a++ + ++a;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"c = %d", c)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 ( "a = %d", a) 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Two types of comments</a:t>
            </a:r>
          </a:p>
          <a:p>
            <a:pPr>
              <a:lnSpc>
                <a:spcPct val="150000"/>
              </a:lnSpc>
            </a:pPr>
            <a:r>
              <a:rPr lang="en-GB" sz="3600" dirty="0" smtClean="0"/>
              <a:t>Single line and multi line comment</a:t>
            </a:r>
          </a:p>
          <a:p>
            <a:r>
              <a:rPr lang="en-GB" sz="3600" dirty="0" smtClean="0"/>
              <a:t>Single Line Comment is double forward slash ‘//’ and can be </a:t>
            </a:r>
            <a:r>
              <a:rPr lang="en-GB" sz="3600" b="1" dirty="0" smtClean="0"/>
              <a:t>Placed Anywhere</a:t>
            </a:r>
            <a:endParaRPr lang="en-GB" sz="3600" dirty="0" smtClean="0"/>
          </a:p>
          <a:p>
            <a:pPr>
              <a:lnSpc>
                <a:spcPct val="150000"/>
              </a:lnSpc>
            </a:pPr>
            <a:endParaRPr lang="en-GB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8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c = 10 a = 6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Associativity of Operators in 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8596" y="928670"/>
            <a:ext cx="857256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When precedence of two operators are same then associativity of operator is considered for evaluation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200190"/>
              </p:ext>
            </p:extLst>
          </p:nvPr>
        </p:nvGraphicFramePr>
        <p:xfrm>
          <a:off x="539552" y="332656"/>
          <a:ext cx="7920882" cy="6030060"/>
        </p:xfrm>
        <a:graphic>
          <a:graphicData uri="http://schemas.openxmlformats.org/drawingml/2006/table">
            <a:tbl>
              <a:tblPr/>
              <a:tblGrid>
                <a:gridCol w="2640294"/>
                <a:gridCol w="2640294"/>
                <a:gridCol w="2640294"/>
              </a:tblGrid>
              <a:tr h="24404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Operator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Meaning of operator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Associativity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104274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()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[]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-&gt;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.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Functional call 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Array element reference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Indirect member selection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Direct member selection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184144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!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~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+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-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++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--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&amp;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*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err="1">
                          <a:effectLst/>
                        </a:rPr>
                        <a:t>sizeof</a:t>
                      </a:r>
                      <a:r>
                        <a:rPr lang="en-US" sz="1600" b="1" dirty="0">
                          <a:effectLst/>
                        </a:rPr>
                        <a:t/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(type)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Logical negation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Bitwise(1 's) complement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Unary plus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Unary minus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Increment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Decrement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Dereference (Address)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Pointer reference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Returns the size of an object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Typecast (conversion)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Right to left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5102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*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/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%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Multiply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Divide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Remainder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5102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+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-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Binary plus(Addition)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Binary minus(subtraction)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37716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&lt;&lt;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&gt;&gt;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shift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Right shift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110930" marR="110930" marT="55465" marB="554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128385"/>
              </p:ext>
            </p:extLst>
          </p:nvPr>
        </p:nvGraphicFramePr>
        <p:xfrm>
          <a:off x="323528" y="29700"/>
          <a:ext cx="7920879" cy="7011377"/>
        </p:xfrm>
        <a:graphic>
          <a:graphicData uri="http://schemas.openxmlformats.org/drawingml/2006/table">
            <a:tbl>
              <a:tblPr/>
              <a:tblGrid>
                <a:gridCol w="2640293"/>
                <a:gridCol w="2640293"/>
                <a:gridCol w="2640293"/>
              </a:tblGrid>
              <a:tr h="656265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&lt;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&lt;=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&gt;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&gt;=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Less than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Less than or equal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Greater than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Greater than or equal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384707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==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!=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Equal to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Not equal to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&amp;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Bitwise AND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^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Bitwise exclusive OR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|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Bitwise OR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&amp;&amp;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Logical AND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||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Logical OR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24892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?: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Conditional Operator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Right to left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1606717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*=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/=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%=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+=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-=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&amp;=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^=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|=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&lt;&lt;=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&gt;&gt;=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Simple assignment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product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quotient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remainder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sum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difference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bitwise AND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bitwise XOR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bitwise OR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left shift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Assign right shift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Right to left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384707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,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Separator of expressions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Left to right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Compile and Run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Compile and run the program named as isogram.c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</a:t>
            </a:r>
            <a:r>
              <a:rPr lang="en-GB" sz="2800" dirty="0" err="1" smtClean="0"/>
              <a:t>gcc</a:t>
            </a:r>
            <a:r>
              <a:rPr lang="en-GB" sz="2800" dirty="0" smtClean="0"/>
              <a:t> isogram.c – to compile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./</a:t>
            </a:r>
            <a:r>
              <a:rPr lang="en-GB" sz="2800" dirty="0" err="1" smtClean="0"/>
              <a:t>a.out</a:t>
            </a:r>
            <a:r>
              <a:rPr lang="en-GB" sz="2800" dirty="0" smtClean="0"/>
              <a:t> – to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Automatic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GB" sz="2800" dirty="0" smtClean="0"/>
              <a:t>Convert a variable from one data type to another data type</a:t>
            </a:r>
          </a:p>
          <a:p>
            <a:pPr>
              <a:lnSpc>
                <a:spcPct val="140000"/>
              </a:lnSpc>
            </a:pPr>
            <a:r>
              <a:rPr lang="en-GB" sz="2800" dirty="0" smtClean="0"/>
              <a:t>When the type conversion is performed automatically by the compiler without programmers intervention, such type of conversion is known as </a:t>
            </a:r>
            <a:r>
              <a:rPr lang="en-GB" sz="2800" b="1" dirty="0" smtClean="0"/>
              <a:t>implicit type conversion</a:t>
            </a:r>
            <a:r>
              <a:rPr lang="en-GB" sz="2800" dirty="0" smtClean="0"/>
              <a:t> or </a:t>
            </a:r>
            <a:r>
              <a:rPr lang="en-GB" sz="2800" b="1" dirty="0" smtClean="0"/>
              <a:t>type promotion</a:t>
            </a:r>
            <a:r>
              <a:rPr lang="en-GB" sz="2800" dirty="0" smtClean="0"/>
              <a:t>.</a:t>
            </a:r>
          </a:p>
          <a:p>
            <a:pPr>
              <a:lnSpc>
                <a:spcPct val="140000"/>
              </a:lnSpc>
            </a:pPr>
            <a:endParaRPr lang="en-GB" sz="2800" dirty="0" smtClean="0"/>
          </a:p>
          <a:p>
            <a:pPr>
              <a:lnSpc>
                <a:spcPct val="140000"/>
              </a:lnSpc>
            </a:pPr>
            <a:r>
              <a:rPr lang="en-GB" sz="2800" dirty="0" smtClean="0"/>
              <a:t>The compiler converts all operands into the data type of the largest operand.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Implicit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Sequence of rules that are applied while evaluating expressions are given below: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All short and char are automatically converted to </a:t>
            </a:r>
            <a:r>
              <a:rPr lang="en-GB" sz="3200" dirty="0" err="1" smtClean="0"/>
              <a:t>int</a:t>
            </a:r>
            <a:r>
              <a:rPr lang="en-GB" sz="3200" dirty="0" smtClean="0"/>
              <a:t>, then,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If either of the operand is of type long double, then others will be converted to long double and result will be long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double, then others are converted to double.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Else, if either of the operand is float, then others are converted to float.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Type Conversion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of the operand is unsigned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 others will be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one of the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, and the other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then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if a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can represent all values of an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, the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is converted to long int.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 otherwise, both operands are converted to unsigned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long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 will be converted to long int.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Else, if either operand is unsigned </a:t>
            </a:r>
            <a:r>
              <a:rPr lang="en-GB" sz="2800" dirty="0" err="1" smtClean="0"/>
              <a:t>int</a:t>
            </a:r>
            <a:r>
              <a:rPr lang="en-GB" sz="2800" dirty="0" smtClean="0"/>
              <a:t> then others will be converted to unsigned int.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smtClean="0"/>
              <a:t>char a = </a:t>
            </a:r>
            <a:r>
              <a:rPr lang="en-GB" sz="2800" dirty="0" smtClean="0"/>
              <a:t>65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char b = 100;</a:t>
            </a:r>
            <a:br>
              <a:rPr lang="en-GB" sz="2800" dirty="0" smtClean="0"/>
            </a:br>
            <a:r>
              <a:rPr lang="en-GB" sz="2800" dirty="0" smtClean="0"/>
              <a:t>int c = </a:t>
            </a:r>
            <a:r>
              <a:rPr lang="en-GB" sz="2800" dirty="0" err="1" smtClean="0"/>
              <a:t>a%b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c",c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9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A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/>
          </a:bodyPr>
          <a:lstStyle/>
          <a:p>
            <a:r>
              <a:rPr lang="en-GB" b="1" dirty="0" smtClean="0"/>
              <a:t>Multiline Comments in C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214422"/>
            <a:ext cx="87154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can be placed anywhere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starts with /*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Multi line comment ends with */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600" dirty="0" smtClean="0"/>
              <a:t> Any symbols written between '/*’ and '*/‘ are ignored by Compiler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d",c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10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11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 </a:t>
            </a:r>
            <a:r>
              <a:rPr lang="en-GB" sz="2800" dirty="0" smtClean="0"/>
              <a:t>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12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mtClean="0"/>
              <a:t>1.000000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smtClean="0"/>
              <a:t>float b = 100;</a:t>
            </a:r>
            <a:br>
              <a:rPr lang="en-GB" sz="2800" dirty="0" smtClean="0"/>
            </a:br>
            <a:r>
              <a:rPr lang="en-GB" sz="2800" dirty="0" smtClean="0"/>
              <a:t>float c =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  <a:p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13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 </a:t>
            </a:r>
            <a:r>
              <a:rPr lang="en-GB" sz="2800" dirty="0" smtClean="0"/>
              <a:t>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Type conversion performed by the programmer is known as explicit type conversion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Explicit type conversion is also known as </a:t>
            </a:r>
            <a:r>
              <a:rPr lang="en-GB" sz="2800" b="1" dirty="0" smtClean="0"/>
              <a:t>type casting</a:t>
            </a:r>
            <a:r>
              <a:rPr lang="en-GB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Type casting in c is done in the following form: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/>
              <a:t>(</a:t>
            </a:r>
            <a:r>
              <a:rPr lang="en-GB" sz="2800" b="1" dirty="0" err="1" smtClean="0"/>
              <a:t>data_type</a:t>
            </a:r>
            <a:r>
              <a:rPr lang="en-GB" sz="2800" b="1" dirty="0" smtClean="0"/>
              <a:t>)expression;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where, </a:t>
            </a:r>
            <a:r>
              <a:rPr lang="en-GB" sz="2800" i="1" dirty="0" err="1" smtClean="0"/>
              <a:t>data_type</a:t>
            </a:r>
            <a:r>
              <a:rPr lang="en-GB" sz="2800" dirty="0" smtClean="0"/>
              <a:t> is any valid c data type, and </a:t>
            </a:r>
            <a:r>
              <a:rPr lang="en-GB" sz="2800" i="1" dirty="0" smtClean="0"/>
              <a:t>expression</a:t>
            </a:r>
            <a:r>
              <a:rPr lang="en-GB" sz="2800" dirty="0" smtClean="0"/>
              <a:t> may be constant, variable or an expression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For example, x=(</a:t>
            </a:r>
            <a:r>
              <a:rPr lang="en-GB" sz="2800" dirty="0" err="1" smtClean="0"/>
              <a:t>int</a:t>
            </a:r>
            <a:r>
              <a:rPr lang="en-GB" sz="2800" dirty="0" smtClean="0"/>
              <a:t>)</a:t>
            </a:r>
            <a:r>
              <a:rPr lang="en-GB" sz="2800" dirty="0" err="1" smtClean="0"/>
              <a:t>a+b</a:t>
            </a:r>
            <a:r>
              <a:rPr lang="en-GB" sz="2800" dirty="0" smtClean="0"/>
              <a:t>*d;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Explicit Type Conversion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/>
              <a:t>The following rules have to be followed while converting the expression from one type to another to avoid the loss of information: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integer types to be converted to float.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float types to be converted to double.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800" dirty="0" smtClean="0"/>
              <a:t> All character types to be converted to integer.</a:t>
            </a:r>
          </a:p>
          <a:p>
            <a:pPr>
              <a:lnSpc>
                <a:spcPct val="150000"/>
              </a:lnSpc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Character set of C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75515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(float)(a/b);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14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#include&lt;</a:t>
            </a:r>
            <a:r>
              <a:rPr lang="en-GB" sz="2800" dirty="0" err="1" smtClean="0"/>
              <a:t>stdio.h</a:t>
            </a:r>
            <a:r>
              <a:rPr lang="en-GB" sz="2800" dirty="0" smtClean="0"/>
              <a:t>&gt;</a:t>
            </a:r>
            <a:br>
              <a:rPr lang="en-GB" sz="2800" dirty="0" smtClean="0"/>
            </a:br>
            <a:r>
              <a:rPr lang="en-GB" sz="2800" dirty="0" smtClean="0"/>
              <a:t>void main()</a:t>
            </a:r>
            <a:br>
              <a:rPr lang="en-GB" sz="2800" dirty="0" smtClean="0"/>
            </a:br>
            <a:r>
              <a:rPr lang="en-GB" sz="2800" dirty="0" smtClean="0"/>
              <a:t>{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a = 165;</a:t>
            </a:r>
            <a:br>
              <a:rPr lang="en-GB" sz="2800" dirty="0" smtClean="0"/>
            </a:br>
            <a:r>
              <a:rPr lang="en-GB" sz="2800" dirty="0" err="1" smtClean="0"/>
              <a:t>int</a:t>
            </a:r>
            <a:r>
              <a:rPr lang="en-GB" sz="2800" dirty="0" smtClean="0"/>
              <a:t> b = 100;</a:t>
            </a:r>
            <a:br>
              <a:rPr lang="en-GB" sz="2800" dirty="0" smtClean="0"/>
            </a:br>
            <a:r>
              <a:rPr lang="en-GB" sz="2800" dirty="0" smtClean="0"/>
              <a:t>float c = (float) a/b;</a:t>
            </a:r>
            <a:br>
              <a:rPr lang="en-GB" sz="2800" dirty="0" smtClean="0"/>
            </a:br>
            <a:r>
              <a:rPr lang="en-GB" sz="2800" dirty="0" err="1" smtClean="0"/>
              <a:t>printf</a:t>
            </a:r>
            <a:r>
              <a:rPr lang="en-GB" sz="2800" dirty="0" smtClean="0"/>
              <a:t>("%</a:t>
            </a:r>
            <a:r>
              <a:rPr lang="en-GB" sz="2800" dirty="0" err="1" smtClean="0"/>
              <a:t>f",c</a:t>
            </a:r>
            <a:r>
              <a:rPr lang="en-GB" sz="2800" dirty="0" smtClean="0"/>
              <a:t>);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Output 15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928670"/>
            <a:ext cx="8572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1.650000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Assignment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2800" dirty="0" smtClean="0"/>
              <a:t> Students have to check all operators for all types of operands, also work on to understand precedence of operators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10715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Scope and Lifetime of a Variable in C Language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53716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/>
              <a:t>Scope of a variable</a:t>
            </a:r>
            <a:r>
              <a:rPr lang="en-GB" sz="2800" dirty="0" smtClean="0"/>
              <a:t>  - Area of our program where we can actually access  the variable.</a:t>
            </a:r>
          </a:p>
          <a:p>
            <a:pPr>
              <a:lnSpc>
                <a:spcPct val="150000"/>
              </a:lnSpc>
            </a:pP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b="1" dirty="0"/>
              <a:t>Life Time</a:t>
            </a:r>
            <a:r>
              <a:rPr lang="en-GB" sz="2800" dirty="0"/>
              <a:t> of a variable - Time for which the particular variable outlives in memory during execution </a:t>
            </a:r>
            <a:r>
              <a:rPr lang="en-GB" sz="2800"/>
              <a:t>of </a:t>
            </a:r>
            <a:r>
              <a:rPr lang="en-GB" sz="2800" smtClean="0"/>
              <a:t>program.</a:t>
            </a:r>
            <a:endParaRPr lang="en-GB" sz="2800" dirty="0"/>
          </a:p>
          <a:p>
            <a:pPr>
              <a:lnSpc>
                <a:spcPct val="150000"/>
              </a:lnSpc>
            </a:pP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142852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1169751"/>
            <a:ext cx="8572560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 smtClean="0"/>
              <a:t>Global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outside all functions.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It is then available to all the functions of the program and all the blocks program contains.</a:t>
            </a:r>
          </a:p>
          <a:p>
            <a:pPr algn="just">
              <a:lnSpc>
                <a:spcPct val="150000"/>
              </a:lnSpc>
            </a:pPr>
            <a:r>
              <a:rPr lang="en-GB" sz="2800" b="1" dirty="0" smtClean="0"/>
              <a:t>Local scope</a:t>
            </a:r>
            <a:r>
              <a:rPr lang="en-GB" sz="2800" dirty="0" smtClean="0"/>
              <a:t> : </a:t>
            </a:r>
          </a:p>
          <a:p>
            <a:pPr algn="just">
              <a:lnSpc>
                <a:spcPct val="150000"/>
              </a:lnSpc>
            </a:pPr>
            <a:r>
              <a:rPr lang="en-GB" sz="2800" dirty="0" smtClean="0"/>
              <a:t>When variable is defined inside a function or a block, then it is locally accessible within the block and hence it is a local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Global </a:t>
            </a:r>
            <a:r>
              <a:rPr lang="en-GB" b="1" dirty="0" err="1" smtClean="0"/>
              <a:t>vs</a:t>
            </a:r>
            <a:r>
              <a:rPr lang="en-GB" b="1" dirty="0" smtClean="0"/>
              <a:t> Local Scope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714356"/>
            <a:ext cx="8572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err="1" smtClean="0"/>
              <a:t>int</a:t>
            </a:r>
            <a:r>
              <a:rPr lang="en-GB" sz="2600" dirty="0" smtClean="0"/>
              <a:t> global = 100;          // global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main()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int</a:t>
            </a:r>
            <a:r>
              <a:rPr lang="en-GB" sz="2600" dirty="0" smtClean="0"/>
              <a:t> local = 10;         // local variable declared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variable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("Local variable is %</a:t>
            </a:r>
            <a:r>
              <a:rPr lang="en-GB" sz="2600" dirty="0" err="1" smtClean="0"/>
              <a:t>d",local</a:t>
            </a:r>
            <a:r>
              <a:rPr lang="en-GB" sz="2600" dirty="0" smtClean="0"/>
              <a:t>);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   func1();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void func1()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{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   </a:t>
            </a:r>
            <a:r>
              <a:rPr lang="en-GB" sz="2600" dirty="0" err="1" smtClean="0"/>
              <a:t>printf</a:t>
            </a:r>
            <a:r>
              <a:rPr lang="en-GB" sz="2600" dirty="0" smtClean="0"/>
              <a:t>("Global inside func1 is %</a:t>
            </a:r>
            <a:r>
              <a:rPr lang="en-GB" sz="2600" dirty="0" err="1" smtClean="0"/>
              <a:t>d",global</a:t>
            </a:r>
            <a:r>
              <a:rPr lang="en-GB" sz="2600" dirty="0" smtClean="0"/>
              <a:t>);  </a:t>
            </a:r>
          </a:p>
          <a:p>
            <a:pPr>
              <a:lnSpc>
                <a:spcPct val="130000"/>
              </a:lnSpc>
            </a:pPr>
            <a:r>
              <a:rPr lang="en-GB" sz="2600" dirty="0" smtClean="0"/>
              <a:t>}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42844" y="714357"/>
            <a:ext cx="8929718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GB" sz="2600" dirty="0" smtClean="0"/>
              <a:t>Four Storage Classes, classified based on life and scope of access: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1643050"/>
          <a:ext cx="80724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4071966"/>
                <a:gridCol w="2214577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when a function is called and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destroyed  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automatically when function exits</a:t>
                      </a:r>
                    </a:p>
                    <a:p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–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Can be accessed only within the function where it is declared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 but stored in register, a faster memory. Number</a:t>
                      </a:r>
                      <a:r>
                        <a:rPr lang="en-GB" sz="2400" baseline="0" dirty="0" smtClean="0"/>
                        <a:t> of register is limited. Therefore automatically converted to auto if necessary</a:t>
                      </a:r>
                    </a:p>
                    <a:p>
                      <a:r>
                        <a:rPr lang="en-GB" sz="2400" dirty="0" smtClean="0"/>
                        <a:t>register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number;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Similar to Auto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Storage Classes in C</a:t>
            </a:r>
            <a:endParaRPr lang="en-GB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2" y="990125"/>
          <a:ext cx="8072493" cy="47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452836"/>
                <a:gridCol w="2690831"/>
              </a:tblGrid>
              <a:tr h="526505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Storage Class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Life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Scope</a:t>
                      </a:r>
                      <a:endParaRPr lang="en-GB" sz="2400" dirty="0"/>
                    </a:p>
                  </a:txBody>
                  <a:tcPr/>
                </a:tc>
              </a:tr>
              <a:tr h="608625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GB" sz="2400" dirty="0" smtClean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Created when a function is called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Mandatory for programmer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initialize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Lives till the program executes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GB" sz="240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GB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=10;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Accessible only inside the function where it is</a:t>
                      </a:r>
                      <a:r>
                        <a:rPr lang="en-GB" sz="2400" baseline="0" dirty="0" smtClean="0"/>
                        <a:t> defined</a:t>
                      </a:r>
                      <a:endParaRPr lang="en-GB" sz="2400" dirty="0"/>
                    </a:p>
                  </a:txBody>
                  <a:tcPr/>
                </a:tc>
              </a:tr>
              <a:tr h="526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Created when the program execution starts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GB" sz="240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dirty="0" smtClean="0"/>
                        <a:t>extern </a:t>
                      </a:r>
                      <a:r>
                        <a:rPr lang="en-GB" sz="2400" dirty="0" err="1" smtClean="0"/>
                        <a:t>int</a:t>
                      </a:r>
                      <a:r>
                        <a:rPr lang="en-GB" sz="2400" dirty="0" smtClean="0"/>
                        <a:t> n;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Global variables that can be shared across</a:t>
                      </a:r>
                      <a:r>
                        <a:rPr lang="en-GB" sz="2400" baseline="0" dirty="0" smtClean="0"/>
                        <a:t> files</a:t>
                      </a:r>
                      <a:endParaRPr lang="en-GB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Constants, Variables and Keywords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857233"/>
            <a:ext cx="8715436" cy="610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alphabets, numbers and special symbols when properly combined form constants, variables and keywords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Constant - entity that doesn’t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Variable - entity that may change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300" dirty="0" smtClean="0"/>
              <a:t> Keyword – reserved in programming language (Equivalent to words in natural language with predefined meaning)</a:t>
            </a:r>
            <a:endParaRPr lang="en-GB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Static in C</a:t>
            </a:r>
            <a:endParaRPr lang="en-GB" b="1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14346" y="1071546"/>
            <a:ext cx="934056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Extern in C</a:t>
            </a:r>
            <a:endParaRPr lang="en-GB" b="1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8215370" cy="454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Extern </a:t>
            </a:r>
            <a:r>
              <a:rPr lang="en-GB" b="1" dirty="0" smtClean="0"/>
              <a:t>in C</a:t>
            </a:r>
            <a:endParaRPr lang="en-GB" b="1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38" y="1000108"/>
            <a:ext cx="894235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1480" y="71414"/>
            <a:ext cx="8686800" cy="714380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Declaration and Definition of Variables in C</a:t>
            </a:r>
            <a:endParaRPr lang="en-GB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642918"/>
            <a:ext cx="8572560" cy="625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Declaration – Information to compiler about the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Definition – Memory is allocated for the variable according to type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For all storage classes declaration and definition are same except for extern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When a keyword extern precedes, its only a declaration and the compiler waits for definition without raising error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Types of C Variables 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 Variable names - Names given to locations in memory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Locations can contain integer or character constants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 any language,  types of variables supported depend on the types of constants that it can handle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Because a particular type of variable can hold only same type of constant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3000" dirty="0" smtClean="0"/>
              <a:t> Integer variable - integer constant and a character variable - a character constant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Rules for Constructing Variable Names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142844" y="785794"/>
            <a:ext cx="9001156" cy="584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 Rules for constructing variable names of all types are same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Combination of 1 to 31 alphabets, digits or underscores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Some compilers allow up to 247 characters but safer to 31 characters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First character must be an alphabet or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commas or blanks are allowed 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No special symbol other than an underscore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3000" dirty="0" smtClean="0"/>
              <a:t> </a:t>
            </a:r>
            <a:r>
              <a:rPr lang="en-GB" sz="3000" dirty="0" err="1" smtClean="0"/>
              <a:t>Eg</a:t>
            </a:r>
            <a:r>
              <a:rPr lang="en-GB" sz="3000" dirty="0" smtClean="0"/>
              <a:t>:   </a:t>
            </a:r>
            <a:r>
              <a:rPr lang="en-GB" sz="3000" dirty="0" err="1" smtClean="0"/>
              <a:t>si_int</a:t>
            </a:r>
            <a:r>
              <a:rPr lang="en-GB" sz="3000" dirty="0" smtClean="0"/>
              <a:t>          </a:t>
            </a:r>
            <a:r>
              <a:rPr lang="en-GB" sz="3000" dirty="0" err="1" smtClean="0"/>
              <a:t>m_hra</a:t>
            </a:r>
            <a:r>
              <a:rPr lang="en-GB" sz="3000" dirty="0" smtClean="0"/>
              <a:t>          pop_e_89 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1920</Words>
  <Application>Microsoft Office PowerPoint</Application>
  <PresentationFormat>On-screen Show (4:3)</PresentationFormat>
  <Paragraphs>499</Paragraphs>
  <Slides>73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Steps in Learning a Natural Language</vt:lpstr>
      <vt:lpstr>Layout of a C program</vt:lpstr>
      <vt:lpstr>Components of a C program</vt:lpstr>
      <vt:lpstr>Comments in C</vt:lpstr>
      <vt:lpstr>Multiline Comments in C</vt:lpstr>
      <vt:lpstr>Character set of C</vt:lpstr>
      <vt:lpstr>Constants, Variables and Keywords </vt:lpstr>
      <vt:lpstr>Types of C Variables </vt:lpstr>
      <vt:lpstr>Rules for Constructing Variable Names</vt:lpstr>
      <vt:lpstr>Data types in C</vt:lpstr>
      <vt:lpstr>Integer Types</vt:lpstr>
      <vt:lpstr>Floating Point Types</vt:lpstr>
      <vt:lpstr> Keywords </vt:lpstr>
      <vt:lpstr>Discuss Valid and Invalid variable names</vt:lpstr>
      <vt:lpstr>I/O in C</vt:lpstr>
      <vt:lpstr>I/O in C</vt:lpstr>
      <vt:lpstr>printf and scanf format codes</vt:lpstr>
      <vt:lpstr>printf and scanf format codes</vt:lpstr>
      <vt:lpstr>PowerPoint Presentation</vt:lpstr>
      <vt:lpstr>PowerPoint Presentation</vt:lpstr>
      <vt:lpstr>Address of a variable</vt:lpstr>
      <vt:lpstr>Arithmetic instructions in C</vt:lpstr>
      <vt:lpstr>Example 1</vt:lpstr>
      <vt:lpstr>Output 1</vt:lpstr>
      <vt:lpstr>Example 2</vt:lpstr>
      <vt:lpstr>Output 2</vt:lpstr>
      <vt:lpstr>Example 3</vt:lpstr>
      <vt:lpstr>Output 3</vt:lpstr>
      <vt:lpstr>Arithmetic Operators in C</vt:lpstr>
      <vt:lpstr>Precedence of Operators in C</vt:lpstr>
      <vt:lpstr>Example 4</vt:lpstr>
      <vt:lpstr>Output 4</vt:lpstr>
      <vt:lpstr>Example 5</vt:lpstr>
      <vt:lpstr>Output 5</vt:lpstr>
      <vt:lpstr>Example 6</vt:lpstr>
      <vt:lpstr>Output 6</vt:lpstr>
      <vt:lpstr>Example 7</vt:lpstr>
      <vt:lpstr>Output 7</vt:lpstr>
      <vt:lpstr>Example 8</vt:lpstr>
      <vt:lpstr>Output 8</vt:lpstr>
      <vt:lpstr>Associativity of Operators in C</vt:lpstr>
      <vt:lpstr>PowerPoint Presentation</vt:lpstr>
      <vt:lpstr>PowerPoint Presentation</vt:lpstr>
      <vt:lpstr>Compile and Run</vt:lpstr>
      <vt:lpstr>Automatic Type Conversion in C</vt:lpstr>
      <vt:lpstr>Rules for Implicit Type Conversion in C</vt:lpstr>
      <vt:lpstr>Rules for Type Conversion in C</vt:lpstr>
      <vt:lpstr>Example 9</vt:lpstr>
      <vt:lpstr>Output 9</vt:lpstr>
      <vt:lpstr>Example 10</vt:lpstr>
      <vt:lpstr>Output 10</vt:lpstr>
      <vt:lpstr>Example 11</vt:lpstr>
      <vt:lpstr>Output 11</vt:lpstr>
      <vt:lpstr>Example 12</vt:lpstr>
      <vt:lpstr>Output 12</vt:lpstr>
      <vt:lpstr>Example 13</vt:lpstr>
      <vt:lpstr>Output 13</vt:lpstr>
      <vt:lpstr>Explicit Type Conversion</vt:lpstr>
      <vt:lpstr>Explicit Type Conversion</vt:lpstr>
      <vt:lpstr>Example 14</vt:lpstr>
      <vt:lpstr>Output 14</vt:lpstr>
      <vt:lpstr>Example 15</vt:lpstr>
      <vt:lpstr>Output 15</vt:lpstr>
      <vt:lpstr>Assignment</vt:lpstr>
      <vt:lpstr>Scope and Lifetime of a Variable in C Language</vt:lpstr>
      <vt:lpstr>Global vs Local Scope</vt:lpstr>
      <vt:lpstr>Global vs Local Scope</vt:lpstr>
      <vt:lpstr>Storage Classes in C</vt:lpstr>
      <vt:lpstr>Storage Classes in C</vt:lpstr>
      <vt:lpstr>Static in C</vt:lpstr>
      <vt:lpstr>Extern in C</vt:lpstr>
      <vt:lpstr>Extern in C</vt:lpstr>
      <vt:lpstr>Declaration and Definition of Variables 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vineet</dc:creator>
  <cp:lastModifiedBy>Windows User</cp:lastModifiedBy>
  <cp:revision>518</cp:revision>
  <dcterms:created xsi:type="dcterms:W3CDTF">2016-01-01T16:17:34Z</dcterms:created>
  <dcterms:modified xsi:type="dcterms:W3CDTF">2021-03-02T04:57:42Z</dcterms:modified>
</cp:coreProperties>
</file>