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27.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6.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theme/themeOverride2.xml" ContentType="application/vnd.openxmlformats-officedocument.themeOverride+xml"/>
  <Override PartName="/ppt/theme/themeOverride1.xml" ContentType="application/vnd.openxmlformats-officedocument.themeOverride+xml"/>
  <Override PartName="/ppt/theme/theme2.xml" ContentType="application/vnd.openxmlformats-officedocument.theme+xml"/>
  <Override PartName="/ppt/theme/themeOverride3.xml" ContentType="application/vnd.openxmlformats-officedocument.themeOverride+xml"/>
  <Override PartName="/ppt/theme/themeOverride10.xml" ContentType="application/vnd.openxmlformats-officedocument.themeOverride+xml"/>
  <Override PartName="/ppt/notesMasters/notesMaster1.xml" ContentType="application/vnd.openxmlformats-officedocument.presentationml.notesMaster+xml"/>
  <Override PartName="/ppt/theme/themeOverride4.xml" ContentType="application/vnd.openxmlformats-officedocument.themeOverride+xml"/>
  <Override PartName="/ppt/theme/themeOverride9.xml" ContentType="application/vnd.openxmlformats-officedocument.themeOverride+xml"/>
  <Override PartName="/ppt/theme/themeOverride5.xml" ContentType="application/vnd.openxmlformats-officedocument.themeOverride+xml"/>
  <Override PartName="/ppt/theme/themeOverride8.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374" r:id="rId2"/>
    <p:sldId id="376" r:id="rId3"/>
    <p:sldId id="377" r:id="rId4"/>
    <p:sldId id="375" r:id="rId5"/>
    <p:sldId id="379" r:id="rId6"/>
    <p:sldId id="380" r:id="rId7"/>
    <p:sldId id="381" r:id="rId8"/>
    <p:sldId id="382" r:id="rId9"/>
    <p:sldId id="367" r:id="rId10"/>
    <p:sldId id="368" r:id="rId11"/>
    <p:sldId id="369" r:id="rId12"/>
    <p:sldId id="370" r:id="rId13"/>
    <p:sldId id="371" r:id="rId14"/>
    <p:sldId id="372" r:id="rId15"/>
    <p:sldId id="373" r:id="rId16"/>
    <p:sldId id="310" r:id="rId17"/>
    <p:sldId id="383" r:id="rId18"/>
    <p:sldId id="311" r:id="rId19"/>
    <p:sldId id="312" r:id="rId20"/>
    <p:sldId id="338" r:id="rId21"/>
    <p:sldId id="313" r:id="rId22"/>
    <p:sldId id="314" r:id="rId23"/>
    <p:sldId id="339" r:id="rId24"/>
    <p:sldId id="384" r:id="rId25"/>
    <p:sldId id="385" r:id="rId26"/>
    <p:sldId id="340" r:id="rId27"/>
    <p:sldId id="315" r:id="rId28"/>
    <p:sldId id="316" r:id="rId29"/>
    <p:sldId id="357" r:id="rId30"/>
    <p:sldId id="358" r:id="rId31"/>
    <p:sldId id="359" r:id="rId32"/>
    <p:sldId id="360" r:id="rId33"/>
    <p:sldId id="361" r:id="rId34"/>
    <p:sldId id="341" r:id="rId35"/>
    <p:sldId id="342" r:id="rId36"/>
    <p:sldId id="343" r:id="rId37"/>
    <p:sldId id="344" r:id="rId38"/>
    <p:sldId id="345" r:id="rId39"/>
    <p:sldId id="386" r:id="rId40"/>
    <p:sldId id="387" r:id="rId41"/>
    <p:sldId id="388" r:id="rId42"/>
    <p:sldId id="389" r:id="rId43"/>
    <p:sldId id="390" r:id="rId44"/>
    <p:sldId id="391" r:id="rId45"/>
    <p:sldId id="392" r:id="rId46"/>
    <p:sldId id="393" r:id="rId47"/>
    <p:sldId id="394" r:id="rId48"/>
    <p:sldId id="354" r:id="rId49"/>
    <p:sldId id="346" r:id="rId50"/>
    <p:sldId id="395" r:id="rId51"/>
    <p:sldId id="396" r:id="rId52"/>
    <p:sldId id="397" r:id="rId53"/>
    <p:sldId id="348" r:id="rId54"/>
    <p:sldId id="399" r:id="rId55"/>
    <p:sldId id="398" r:id="rId56"/>
    <p:sldId id="349" r:id="rId57"/>
    <p:sldId id="350" r:id="rId5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66003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1" d="100"/>
          <a:sy n="71" d="100"/>
        </p:scale>
        <p:origin x="-372"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9D5C39F-024D-407C-858B-63CE0ADCDF40}" type="datetimeFigureOut">
              <a:rPr lang="en-US"/>
              <a:pPr>
                <a:defRPr/>
              </a:pPr>
              <a:t>2/4/2017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B318C9D9-DDCE-41D0-9B42-699C83D1B42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0" name="Rectangle 7"/>
          <p:cNvSpPr>
            <a:spLocks noGrp="1" noChangeArrowheads="1"/>
          </p:cNvSpPr>
          <p:nvPr>
            <p:ph type="sldNum" sz="quarter" idx="5"/>
          </p:nvPr>
        </p:nvSpPr>
        <p:spPr/>
        <p:txBody>
          <a:bodyPr/>
          <a:lstStyle/>
          <a:p>
            <a:pPr>
              <a:defRPr/>
            </a:pPr>
            <a:fld id="{9F5F0255-24A0-490B-AF8A-3CCF8AE4A71D}" type="slidenum">
              <a:rPr lang="en-US" smtClean="0"/>
              <a:pPr>
                <a:defRPr/>
              </a:pPr>
              <a:t>20</a:t>
            </a:fld>
            <a:endParaRPr lang="en-US" smtClean="0"/>
          </a:p>
        </p:txBody>
      </p:sp>
      <p:sp>
        <p:nvSpPr>
          <p:cNvPr id="440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40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186" name="Rectangle 7"/>
          <p:cNvSpPr>
            <a:spLocks noGrp="1" noChangeArrowheads="1"/>
          </p:cNvSpPr>
          <p:nvPr>
            <p:ph type="sldNum" sz="quarter" idx="5"/>
          </p:nvPr>
        </p:nvSpPr>
        <p:spPr/>
        <p:txBody>
          <a:bodyPr/>
          <a:lstStyle/>
          <a:p>
            <a:pPr>
              <a:defRPr/>
            </a:pPr>
            <a:fld id="{D1F719B8-FEA5-4CFB-AACF-E080E213E8EC}" type="slidenum">
              <a:rPr lang="en-US" smtClean="0"/>
              <a:pPr>
                <a:defRPr/>
              </a:pPr>
              <a:t>33</a:t>
            </a:fld>
            <a:endParaRPr lang="en-US" smtClean="0"/>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7"/>
          <p:cNvSpPr>
            <a:spLocks noGrp="1" noChangeArrowheads="1"/>
          </p:cNvSpPr>
          <p:nvPr>
            <p:ph type="sldNum" sz="quarter" idx="5"/>
          </p:nvPr>
        </p:nvSpPr>
        <p:spPr/>
        <p:txBody>
          <a:bodyPr/>
          <a:lstStyle/>
          <a:p>
            <a:pPr>
              <a:defRPr/>
            </a:pPr>
            <a:fld id="{B89CF758-87D3-409B-ADB8-CEA4085F6326}" type="slidenum">
              <a:rPr lang="en-US" smtClean="0"/>
              <a:pPr>
                <a:defRPr/>
              </a:pPr>
              <a:t>23</a:t>
            </a:fld>
            <a:endParaRPr lang="en-US" smtClean="0"/>
          </a:p>
        </p:txBody>
      </p:sp>
      <p:sp>
        <p:nvSpPr>
          <p:cNvPr id="450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50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7"/>
          <p:cNvSpPr>
            <a:spLocks noGrp="1" noChangeArrowheads="1"/>
          </p:cNvSpPr>
          <p:nvPr>
            <p:ph type="sldNum" sz="quarter" idx="5"/>
          </p:nvPr>
        </p:nvSpPr>
        <p:spPr/>
        <p:txBody>
          <a:bodyPr/>
          <a:lstStyle/>
          <a:p>
            <a:pPr>
              <a:defRPr/>
            </a:pPr>
            <a:fld id="{B89CF758-87D3-409B-ADB8-CEA4085F6326}" type="slidenum">
              <a:rPr lang="en-US" smtClean="0"/>
              <a:pPr>
                <a:defRPr/>
              </a:pPr>
              <a:t>24</a:t>
            </a:fld>
            <a:endParaRPr lang="en-US" smtClean="0"/>
          </a:p>
        </p:txBody>
      </p:sp>
      <p:sp>
        <p:nvSpPr>
          <p:cNvPr id="450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50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7"/>
          <p:cNvSpPr>
            <a:spLocks noGrp="1" noChangeArrowheads="1"/>
          </p:cNvSpPr>
          <p:nvPr>
            <p:ph type="sldNum" sz="quarter" idx="5"/>
          </p:nvPr>
        </p:nvSpPr>
        <p:spPr/>
        <p:txBody>
          <a:bodyPr/>
          <a:lstStyle/>
          <a:p>
            <a:pPr>
              <a:defRPr/>
            </a:pPr>
            <a:fld id="{B89CF758-87D3-409B-ADB8-CEA4085F6326}" type="slidenum">
              <a:rPr lang="en-US" smtClean="0"/>
              <a:pPr>
                <a:defRPr/>
              </a:pPr>
              <a:t>25</a:t>
            </a:fld>
            <a:endParaRPr lang="en-US" smtClean="0"/>
          </a:p>
        </p:txBody>
      </p:sp>
      <p:sp>
        <p:nvSpPr>
          <p:cNvPr id="450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50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4" name="Rectangle 7"/>
          <p:cNvSpPr>
            <a:spLocks noGrp="1" noChangeArrowheads="1"/>
          </p:cNvSpPr>
          <p:nvPr>
            <p:ph type="sldNum" sz="quarter" idx="5"/>
          </p:nvPr>
        </p:nvSpPr>
        <p:spPr/>
        <p:txBody>
          <a:bodyPr/>
          <a:lstStyle/>
          <a:p>
            <a:pPr>
              <a:defRPr/>
            </a:pPr>
            <a:fld id="{017B4742-6579-4A41-A301-3A967F7FBE63}" type="slidenum">
              <a:rPr lang="en-US" smtClean="0"/>
              <a:pPr>
                <a:defRPr/>
              </a:pPr>
              <a:t>26</a:t>
            </a:fld>
            <a:endParaRPr lang="en-US" smtClean="0"/>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7"/>
          <p:cNvSpPr>
            <a:spLocks noGrp="1" noChangeArrowheads="1"/>
          </p:cNvSpPr>
          <p:nvPr>
            <p:ph type="sldNum" sz="quarter" idx="5"/>
          </p:nvPr>
        </p:nvSpPr>
        <p:spPr/>
        <p:txBody>
          <a:bodyPr/>
          <a:lstStyle/>
          <a:p>
            <a:pPr>
              <a:defRPr/>
            </a:pPr>
            <a:fld id="{ED7BC3DA-AABE-49B5-9679-B4F254436830}" type="slidenum">
              <a:rPr lang="en-US" smtClean="0"/>
              <a:pPr>
                <a:defRPr/>
              </a:pPr>
              <a:t>29</a:t>
            </a:fld>
            <a:endParaRPr lang="en-US" smtClean="0"/>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71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7"/>
          <p:cNvSpPr>
            <a:spLocks noGrp="1" noChangeArrowheads="1"/>
          </p:cNvSpPr>
          <p:nvPr>
            <p:ph type="sldNum" sz="quarter" idx="5"/>
          </p:nvPr>
        </p:nvSpPr>
        <p:spPr/>
        <p:txBody>
          <a:bodyPr/>
          <a:lstStyle/>
          <a:p>
            <a:pPr>
              <a:defRPr/>
            </a:pPr>
            <a:fld id="{9BA03AEA-C42F-4CE8-B539-DD57DF9C2963}" type="slidenum">
              <a:rPr lang="en-US" smtClean="0"/>
              <a:pPr>
                <a:defRPr/>
              </a:pPr>
              <a:t>30</a:t>
            </a:fld>
            <a:endParaRPr lang="en-US" smtClean="0"/>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138" name="Rectangle 7"/>
          <p:cNvSpPr>
            <a:spLocks noGrp="1" noChangeArrowheads="1"/>
          </p:cNvSpPr>
          <p:nvPr>
            <p:ph type="sldNum" sz="quarter" idx="5"/>
          </p:nvPr>
        </p:nvSpPr>
        <p:spPr/>
        <p:txBody>
          <a:bodyPr/>
          <a:lstStyle/>
          <a:p>
            <a:pPr>
              <a:defRPr/>
            </a:pPr>
            <a:fld id="{6FBE7B63-65D2-4EA0-A95A-12D615401F6C}" type="slidenum">
              <a:rPr lang="en-US" smtClean="0"/>
              <a:pPr>
                <a:defRPr/>
              </a:pPr>
              <a:t>31</a:t>
            </a:fld>
            <a:endParaRPr lang="en-US" smtClean="0"/>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8162" name="Rectangle 7"/>
          <p:cNvSpPr>
            <a:spLocks noGrp="1" noChangeArrowheads="1"/>
          </p:cNvSpPr>
          <p:nvPr>
            <p:ph type="sldNum" sz="quarter" idx="5"/>
          </p:nvPr>
        </p:nvSpPr>
        <p:spPr/>
        <p:txBody>
          <a:bodyPr/>
          <a:lstStyle/>
          <a:p>
            <a:pPr>
              <a:defRPr/>
            </a:pPr>
            <a:fld id="{F29EC7F7-1393-4FA1-8534-AE1D80ED6662}" type="slidenum">
              <a:rPr lang="en-US" smtClean="0"/>
              <a:pPr>
                <a:defRPr/>
              </a:pPr>
              <a:t>32</a:t>
            </a:fld>
            <a:endParaRPr lang="en-US" smtClean="0"/>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1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9" name="Title 28"/>
          <p:cNvSpPr>
            <a:spLocks noGrp="1"/>
          </p:cNvSpPr>
          <p:nvPr>
            <p:ph type="ctrTitle"/>
          </p:nvPr>
        </p:nvSpPr>
        <p:spPr>
          <a:xfrm>
            <a:off x="381000" y="4853411"/>
            <a:ext cx="8458200" cy="1222375"/>
          </a:xfrm>
        </p:spPr>
        <p:txBody>
          <a:bodyPr anchor="t"/>
          <a:lstStyle/>
          <a:p>
            <a:r>
              <a:rPr lang="en-US" smtClean="0"/>
              <a:t>Click to edit Master title style</a:t>
            </a:r>
            <a:endParaRPr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5" name="Date Placeholder 15"/>
          <p:cNvSpPr>
            <a:spLocks noGrp="1"/>
          </p:cNvSpPr>
          <p:nvPr>
            <p:ph type="dt" sz="half" idx="10"/>
          </p:nvPr>
        </p:nvSpPr>
        <p:spPr/>
        <p:txBody>
          <a:bodyPr/>
          <a:lstStyle>
            <a:lvl1pPr>
              <a:defRPr/>
            </a:lvl1pPr>
          </a:lstStyle>
          <a:p>
            <a:pPr>
              <a:defRPr/>
            </a:pPr>
            <a:fld id="{3D5807A7-4318-4899-ACC4-60C35B44923E}" type="datetime1">
              <a:rPr lang="en-US"/>
              <a:pPr>
                <a:defRPr/>
              </a:pPr>
              <a:t>2/4/2017</a:t>
            </a:fld>
            <a:endParaRPr lang="en-US"/>
          </a:p>
        </p:txBody>
      </p:sp>
      <p:sp>
        <p:nvSpPr>
          <p:cNvPr id="6" name="Footer Placeholder 1"/>
          <p:cNvSpPr>
            <a:spLocks noGrp="1"/>
          </p:cNvSpPr>
          <p:nvPr>
            <p:ph type="ftr" sz="quarter" idx="11"/>
          </p:nvPr>
        </p:nvSpPr>
        <p:spPr/>
        <p:txBody>
          <a:bodyPr/>
          <a:lstStyle>
            <a:lvl1pPr>
              <a:defRPr/>
            </a:lvl1pPr>
          </a:lstStyle>
          <a:p>
            <a:pPr>
              <a:defRPr/>
            </a:pPr>
            <a:endParaRPr lang="en-US"/>
          </a:p>
        </p:txBody>
      </p:sp>
      <p:sp>
        <p:nvSpPr>
          <p:cNvPr id="7" name="Slide Number Placeholder 14"/>
          <p:cNvSpPr>
            <a:spLocks noGrp="1"/>
          </p:cNvSpPr>
          <p:nvPr>
            <p:ph type="sldNum" sz="quarter" idx="12"/>
          </p:nvPr>
        </p:nvSpPr>
        <p:spPr>
          <a:xfrm>
            <a:off x="8229600" y="6473825"/>
            <a:ext cx="758825" cy="247650"/>
          </a:xfrm>
        </p:spPr>
        <p:txBody>
          <a:bodyPr/>
          <a:lstStyle>
            <a:lvl1pPr>
              <a:defRPr/>
            </a:lvl1pPr>
          </a:lstStyle>
          <a:p>
            <a:pPr>
              <a:defRPr/>
            </a:pPr>
            <a:fld id="{2A61AF60-9529-466D-B6A6-D991D41AF74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Slide Number Placeholder 7"/>
          <p:cNvSpPr txBox="1">
            <a:spLocks/>
          </p:cNvSpPr>
          <p:nvPr userDrawn="1"/>
        </p:nvSpPr>
        <p:spPr>
          <a:xfrm>
            <a:off x="2603500" y="6270625"/>
            <a:ext cx="7813675" cy="381000"/>
          </a:xfrm>
          <a:prstGeom prst="rect">
            <a:avLst/>
          </a:prstGeom>
        </p:spPr>
        <p:txBody>
          <a:bodyPr/>
          <a:lstStyle/>
          <a:p>
            <a:pPr fontAlgn="auto">
              <a:spcBef>
                <a:spcPts val="0"/>
              </a:spcBef>
              <a:spcAft>
                <a:spcPts val="0"/>
              </a:spcAft>
              <a:defRPr/>
            </a:pPr>
            <a:r>
              <a:rPr lang="en-US" sz="1400" b="1" dirty="0">
                <a:solidFill>
                  <a:srgbClr val="660033"/>
                </a:solidFill>
                <a:latin typeface="Times New Roman" pitchFamily="18" charset="0"/>
                <a:cs typeface="Times New Roman" pitchFamily="18" charset="0"/>
              </a:rPr>
              <a:t>WIN 2015-16, </a:t>
            </a:r>
            <a:r>
              <a:rPr lang="en-US" sz="1400" b="1" dirty="0">
                <a:solidFill>
                  <a:srgbClr val="FF0000"/>
                </a:solidFill>
                <a:latin typeface="Times New Roman" pitchFamily="18" charset="0"/>
                <a:cs typeface="Times New Roman" pitchFamily="18" charset="0"/>
              </a:rPr>
              <a:t>CSE1002 </a:t>
            </a:r>
            <a:r>
              <a:rPr lang="en-US" sz="1400" b="1" dirty="0">
                <a:solidFill>
                  <a:srgbClr val="660033"/>
                </a:solidFill>
                <a:latin typeface="Times New Roman" pitchFamily="18" charset="0"/>
                <a:cs typeface="Times New Roman" pitchFamily="18" charset="0"/>
              </a:rPr>
              <a:t> </a:t>
            </a:r>
            <a:r>
              <a:rPr lang="en-US" sz="1400" b="1" dirty="0">
                <a:solidFill>
                  <a:srgbClr val="FF0000"/>
                </a:solidFill>
                <a:latin typeface="Times New Roman" pitchFamily="18" charset="0"/>
                <a:cs typeface="Times New Roman" pitchFamily="18" charset="0"/>
              </a:rPr>
              <a:t>Problem Solving with Object Oriented Programming</a:t>
            </a:r>
            <a:endParaRPr lang="en-US" sz="1400" b="1" cap="small" dirty="0">
              <a:solidFill>
                <a:srgbClr val="FF0000"/>
              </a:solidFill>
              <a:latin typeface="Times New Roman" pitchFamily="18" charset="0"/>
              <a:cs typeface="Times New Roman" pitchFamily="18" charset="0"/>
            </a:endParaRPr>
          </a:p>
        </p:txBody>
      </p:sp>
      <p:sp>
        <p:nvSpPr>
          <p:cNvPr id="5" name="Slide Number Placeholder 7"/>
          <p:cNvSpPr txBox="1">
            <a:spLocks/>
          </p:cNvSpPr>
          <p:nvPr userDrawn="1"/>
        </p:nvSpPr>
        <p:spPr>
          <a:xfrm>
            <a:off x="30163" y="6248400"/>
            <a:ext cx="3657600" cy="320675"/>
          </a:xfrm>
          <a:prstGeom prst="rect">
            <a:avLst/>
          </a:prstGeom>
        </p:spPr>
        <p:txBody>
          <a:bodyPr/>
          <a:lstStyle/>
          <a:p>
            <a:pPr fontAlgn="auto">
              <a:spcBef>
                <a:spcPts val="0"/>
              </a:spcBef>
              <a:spcAft>
                <a:spcPts val="0"/>
              </a:spcAft>
              <a:defRPr/>
            </a:pPr>
            <a:endParaRPr lang="en-US" sz="1600" b="1" dirty="0">
              <a:solidFill>
                <a:srgbClr val="002060"/>
              </a:solidFill>
              <a:latin typeface="Times New Roman" pitchFamily="18" charset="0"/>
              <a:cs typeface="Times New Roman" pitchFamily="18" charset="0"/>
            </a:endParaRPr>
          </a:p>
        </p:txBody>
      </p:sp>
      <p:sp>
        <p:nvSpPr>
          <p:cNvPr id="22" name="Title 21"/>
          <p:cNvSpPr>
            <a:spLocks noGrp="1"/>
          </p:cNvSpPr>
          <p:nvPr>
            <p:ph type="title"/>
          </p:nvPr>
        </p:nvSpPr>
        <p:spPr>
          <a:effectLst/>
        </p:spPr>
        <p:txBody>
          <a:bodyPr/>
          <a:lstStyle>
            <a:lvl1pPr algn="ctr">
              <a:defRPr sz="3200" b="1" cap="none">
                <a:solidFill>
                  <a:srgbClr val="002060"/>
                </a:solidFill>
                <a:effectLst/>
                <a:latin typeface="Times New Roman" pitchFamily="18" charset="0"/>
                <a:cs typeface="Times New Roman" pitchFamily="18" charset="0"/>
              </a:defRPr>
            </a:lvl1pPr>
          </a:lstStyle>
          <a:p>
            <a:r>
              <a:rPr lang="en-US" smtClean="0"/>
              <a:t>Click to edit Master title style</a:t>
            </a:r>
            <a:endParaRPr lang="en-US" dirty="0"/>
          </a:p>
        </p:txBody>
      </p:sp>
      <p:sp>
        <p:nvSpPr>
          <p:cNvPr id="27" name="Content Placeholder 26"/>
          <p:cNvSpPr>
            <a:spLocks noGrp="1"/>
          </p:cNvSpPr>
          <p:nvPr>
            <p:ph idx="1"/>
          </p:nvPr>
        </p:nvSpPr>
        <p:spPr/>
        <p:txBody>
          <a:bodyPr/>
          <a:lstStyle>
            <a:lvl1pPr>
              <a:buClr>
                <a:srgbClr val="002060"/>
              </a:buClr>
              <a:buFont typeface="Wingdings" pitchFamily="2" charset="2"/>
              <a:buChar char="v"/>
              <a:defRPr sz="1800">
                <a:solidFill>
                  <a:schemeClr val="tx1"/>
                </a:solidFill>
                <a:latin typeface="Times New Roman" pitchFamily="18" charset="0"/>
                <a:cs typeface="Times New Roman" pitchFamily="18" charset="0"/>
              </a:defRPr>
            </a:lvl1pPr>
            <a:lvl2pPr>
              <a:buClr>
                <a:srgbClr val="002060"/>
              </a:buClr>
              <a:buFont typeface="Wingdings" pitchFamily="2" charset="2"/>
              <a:buChar char="v"/>
              <a:defRPr sz="1800">
                <a:solidFill>
                  <a:schemeClr val="tx1"/>
                </a:solidFill>
                <a:latin typeface="Times New Roman" pitchFamily="18" charset="0"/>
                <a:cs typeface="Times New Roman" pitchFamily="18" charset="0"/>
              </a:defRPr>
            </a:lvl2pPr>
            <a:lvl3pPr>
              <a:buClr>
                <a:srgbClr val="002060"/>
              </a:buClr>
              <a:buFont typeface="Wingdings" pitchFamily="2" charset="2"/>
              <a:buChar char="v"/>
              <a:defRPr sz="1800">
                <a:solidFill>
                  <a:schemeClr val="tx1"/>
                </a:solidFill>
                <a:latin typeface="Times New Roman" pitchFamily="18" charset="0"/>
                <a:cs typeface="Times New Roman" pitchFamily="18" charset="0"/>
              </a:defRPr>
            </a:lvl3pPr>
            <a:lvl4pPr>
              <a:buClr>
                <a:srgbClr val="002060"/>
              </a:buClr>
              <a:buFont typeface="Wingdings" pitchFamily="2" charset="2"/>
              <a:buChar char="v"/>
              <a:defRPr sz="1800">
                <a:solidFill>
                  <a:schemeClr val="tx1"/>
                </a:solidFill>
                <a:latin typeface="Times New Roman" pitchFamily="18" charset="0"/>
                <a:cs typeface="Times New Roman" pitchFamily="18" charset="0"/>
              </a:defRPr>
            </a:lvl4pPr>
            <a:lvl5pPr>
              <a:buClr>
                <a:srgbClr val="002060"/>
              </a:buClr>
              <a:buFont typeface="Wingdings" pitchFamily="2" charset="2"/>
              <a:buChar char="v"/>
              <a:defRPr sz="1800">
                <a:solidFill>
                  <a:schemeClr val="tx1"/>
                </a:solidFill>
                <a:latin typeface="Times New Roman" pitchFamily="18" charset="0"/>
                <a:cs typeface="Times New Roman"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6"/>
          <p:cNvSpPr>
            <a:spLocks noGrp="1"/>
          </p:cNvSpPr>
          <p:nvPr>
            <p:ph type="dt" sz="half" idx="10"/>
          </p:nvPr>
        </p:nvSpPr>
        <p:spPr>
          <a:xfrm>
            <a:off x="5943600" y="6569075"/>
            <a:ext cx="2514600" cy="288925"/>
          </a:xfrm>
        </p:spPr>
        <p:txBody>
          <a:bodyPr/>
          <a:lstStyle>
            <a:lvl1pPr>
              <a:defRPr b="0">
                <a:solidFill>
                  <a:schemeClr val="tx1"/>
                </a:solidFill>
              </a:defRPr>
            </a:lvl1pPr>
          </a:lstStyle>
          <a:p>
            <a:pPr>
              <a:defRPr/>
            </a:pPr>
            <a:fld id="{02B70F4A-8EB8-444A-8316-D382FBC82DDB}" type="datetime1">
              <a:rPr lang="en-US"/>
              <a:pPr>
                <a:defRPr/>
              </a:pPr>
              <a:t>2/4/2017</a:t>
            </a:fld>
            <a:endParaRPr lang="en-US" dirty="0"/>
          </a:p>
        </p:txBody>
      </p:sp>
      <p:sp>
        <p:nvSpPr>
          <p:cNvPr id="7" name="Slide Number Placeholder 7"/>
          <p:cNvSpPr>
            <a:spLocks noGrp="1"/>
          </p:cNvSpPr>
          <p:nvPr>
            <p:ph type="sldNum" sz="quarter" idx="11"/>
          </p:nvPr>
        </p:nvSpPr>
        <p:spPr>
          <a:xfrm>
            <a:off x="8534400" y="6662738"/>
            <a:ext cx="609600" cy="195262"/>
          </a:xfrm>
        </p:spPr>
        <p:txBody>
          <a:bodyPr/>
          <a:lstStyle>
            <a:lvl1pPr>
              <a:defRPr>
                <a:solidFill>
                  <a:schemeClr val="tx1"/>
                </a:solidFill>
              </a:defRPr>
            </a:lvl1pPr>
          </a:lstStyle>
          <a:p>
            <a:pPr>
              <a:defRPr/>
            </a:pPr>
            <a:r>
              <a:rPr lang="en-US"/>
              <a:t>1</a:t>
            </a: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lvl1pPr>
              <a:defRPr sz="3200" b="1" cap="none">
                <a:solidFill>
                  <a:srgbClr val="002060"/>
                </a:solidFill>
                <a:effectLst/>
                <a:latin typeface="Times New Roman" pitchFamily="18" charset="0"/>
                <a:cs typeface="Times New Roman" pitchFamily="18" charset="0"/>
              </a:defRPr>
            </a:lvl1pPr>
          </a:lstStyle>
          <a:p>
            <a:r>
              <a:rPr lang="en-US" smtClean="0"/>
              <a:t>Click to edit Master title style</a:t>
            </a:r>
            <a:endParaRPr lang="en-US" dirty="0"/>
          </a:p>
        </p:txBody>
      </p:sp>
      <p:sp>
        <p:nvSpPr>
          <p:cNvPr id="14" name="Content Placeholder 13"/>
          <p:cNvSpPr>
            <a:spLocks noGrp="1"/>
          </p:cNvSpPr>
          <p:nvPr>
            <p:ph sz="half" idx="1"/>
          </p:nvPr>
        </p:nvSpPr>
        <p:spPr>
          <a:xfrm>
            <a:off x="304800" y="1600200"/>
            <a:ext cx="4191000" cy="4724400"/>
          </a:xfrm>
        </p:spPr>
        <p:txBody>
          <a:bodyPr/>
          <a:lstStyle>
            <a:lvl1pPr>
              <a:defRPr sz="1800">
                <a:solidFill>
                  <a:schemeClr val="tx1"/>
                </a:solidFill>
                <a:latin typeface="Times New Roman" pitchFamily="18" charset="0"/>
                <a:cs typeface="Times New Roman" pitchFamily="18" charset="0"/>
              </a:defRPr>
            </a:lvl1pPr>
            <a:lvl2pPr>
              <a:defRPr sz="1800">
                <a:solidFill>
                  <a:schemeClr val="tx1"/>
                </a:solidFill>
                <a:latin typeface="Times New Roman" pitchFamily="18" charset="0"/>
                <a:cs typeface="Times New Roman" pitchFamily="18" charset="0"/>
              </a:defRPr>
            </a:lvl2pPr>
            <a:lvl3pPr>
              <a:defRPr sz="1800">
                <a:solidFill>
                  <a:schemeClr val="tx1"/>
                </a:solidFill>
                <a:latin typeface="Times New Roman" pitchFamily="18" charset="0"/>
                <a:cs typeface="Times New Roman" pitchFamily="18" charset="0"/>
              </a:defRPr>
            </a:lvl3pPr>
            <a:lvl4pPr>
              <a:defRPr sz="1800">
                <a:solidFill>
                  <a:schemeClr val="tx1"/>
                </a:solidFill>
                <a:latin typeface="Times New Roman" pitchFamily="18" charset="0"/>
                <a:cs typeface="Times New Roman" pitchFamily="18" charset="0"/>
              </a:defRPr>
            </a:lvl4pPr>
            <a:lvl5pPr>
              <a:defRPr sz="1800">
                <a:solidFill>
                  <a:schemeClr val="tx1"/>
                </a:solidFill>
                <a:latin typeface="Times New Roman" pitchFamily="18" charset="0"/>
                <a:cs typeface="Times New Roman"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2"/>
          </p:nvPr>
        </p:nvSpPr>
        <p:spPr>
          <a:xfrm>
            <a:off x="4648200" y="1600200"/>
            <a:ext cx="4343400" cy="4724400"/>
          </a:xfrm>
        </p:spPr>
        <p:txBody>
          <a:bodyPr/>
          <a:lstStyle>
            <a:lvl1pPr>
              <a:defRPr sz="1800">
                <a:solidFill>
                  <a:schemeClr val="tx1"/>
                </a:solidFill>
                <a:latin typeface="Times New Roman" pitchFamily="18" charset="0"/>
                <a:cs typeface="Times New Roman" pitchFamily="18" charset="0"/>
              </a:defRPr>
            </a:lvl1pPr>
            <a:lvl2pPr>
              <a:defRPr sz="1800">
                <a:solidFill>
                  <a:schemeClr val="tx1"/>
                </a:solidFill>
                <a:latin typeface="Times New Roman" pitchFamily="18" charset="0"/>
                <a:cs typeface="Times New Roman" pitchFamily="18" charset="0"/>
              </a:defRPr>
            </a:lvl2pPr>
            <a:lvl3pPr>
              <a:defRPr sz="1800">
                <a:solidFill>
                  <a:schemeClr val="tx1"/>
                </a:solidFill>
                <a:latin typeface="Times New Roman" pitchFamily="18" charset="0"/>
                <a:cs typeface="Times New Roman" pitchFamily="18" charset="0"/>
              </a:defRPr>
            </a:lvl3pPr>
            <a:lvl4pPr>
              <a:defRPr sz="1800">
                <a:solidFill>
                  <a:schemeClr val="tx1"/>
                </a:solidFill>
                <a:latin typeface="Times New Roman" pitchFamily="18" charset="0"/>
                <a:cs typeface="Times New Roman" pitchFamily="18" charset="0"/>
              </a:defRPr>
            </a:lvl4pPr>
            <a:lvl5pPr>
              <a:defRPr sz="1800">
                <a:solidFill>
                  <a:schemeClr val="tx1"/>
                </a:solidFill>
                <a:latin typeface="Times New Roman" pitchFamily="18" charset="0"/>
                <a:cs typeface="Times New Roman"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10"/>
          <p:cNvSpPr>
            <a:spLocks noGrp="1"/>
          </p:cNvSpPr>
          <p:nvPr>
            <p:ph type="dt" sz="half" idx="10"/>
          </p:nvPr>
        </p:nvSpPr>
        <p:spPr/>
        <p:txBody>
          <a:bodyPr/>
          <a:lstStyle>
            <a:lvl1pPr>
              <a:defRPr/>
            </a:lvl1pPr>
          </a:lstStyle>
          <a:p>
            <a:pPr>
              <a:defRPr/>
            </a:pPr>
            <a:fld id="{C8A111AF-918C-4240-9A22-4A0CCE84927F}" type="datetime1">
              <a:rPr lang="en-US"/>
              <a:pPr>
                <a:defRPr/>
              </a:pPr>
              <a:t>2/4/2017</a:t>
            </a:fld>
            <a:endParaRPr lang="en-US"/>
          </a:p>
        </p:txBody>
      </p:sp>
      <p:sp>
        <p:nvSpPr>
          <p:cNvPr id="6" name="Footer Placeholder 27"/>
          <p:cNvSpPr>
            <a:spLocks noGrp="1"/>
          </p:cNvSpPr>
          <p:nvPr>
            <p:ph type="ftr" sz="quarter" idx="11"/>
          </p:nvPr>
        </p:nvSpPr>
        <p:spPr/>
        <p:txBody>
          <a:bodyPr/>
          <a:lstStyle>
            <a:lvl1pPr>
              <a:defRPr/>
            </a:lvl1pPr>
          </a:lstStyle>
          <a:p>
            <a:pPr>
              <a:defRPr/>
            </a:pPr>
            <a:endParaRPr lang="en-US"/>
          </a:p>
        </p:txBody>
      </p:sp>
      <p:sp>
        <p:nvSpPr>
          <p:cNvPr id="7" name="Slide Number Placeholder 4"/>
          <p:cNvSpPr>
            <a:spLocks noGrp="1"/>
          </p:cNvSpPr>
          <p:nvPr>
            <p:ph type="sldNum" sz="quarter" idx="12"/>
          </p:nvPr>
        </p:nvSpPr>
        <p:spPr/>
        <p:txBody>
          <a:bodyPr/>
          <a:lstStyle>
            <a:lvl1pPr>
              <a:defRPr/>
            </a:lvl1pPr>
          </a:lstStyle>
          <a:p>
            <a:pPr>
              <a:defRPr/>
            </a:pPr>
            <a:fld id="{0E4A7FC5-F1E4-4986-8033-6A68245C276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29" name="Text Placeholder 7"/>
          <p:cNvSpPr>
            <a:spLocks noGrp="1"/>
          </p:cNvSpPr>
          <p:nvPr>
            <p:ph type="body" idx="1"/>
          </p:nvPr>
        </p:nvSpPr>
        <p:spPr bwMode="auto">
          <a:xfrm>
            <a:off x="304800" y="1554163"/>
            <a:ext cx="86868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fontAlgn="auto" latinLnBrk="0" hangingPunct="1">
              <a:spcBef>
                <a:spcPts val="0"/>
              </a:spcBef>
              <a:spcAft>
                <a:spcPts val="0"/>
              </a:spcAft>
              <a:defRPr kumimoji="0" sz="1200">
                <a:solidFill>
                  <a:schemeClr val="accent1">
                    <a:shade val="75000"/>
                  </a:schemeClr>
                </a:solidFill>
                <a:latin typeface="+mn-lt"/>
                <a:cs typeface="+mn-cs"/>
              </a:defRPr>
            </a:lvl1pPr>
          </a:lstStyle>
          <a:p>
            <a:pPr>
              <a:defRPr/>
            </a:pPr>
            <a:fld id="{A3B280D5-4D80-40D2-8369-B9376129E735}" type="datetime1">
              <a:rPr lang="en-US"/>
              <a:pPr>
                <a:defRPr/>
              </a:pPr>
              <a:t>2/4/2017</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fontAlgn="auto" latinLnBrk="0" hangingPunct="1">
              <a:spcBef>
                <a:spcPts val="0"/>
              </a:spcBef>
              <a:spcAft>
                <a:spcPts val="0"/>
              </a:spcAft>
              <a:defRPr kumimoji="0" sz="1200">
                <a:solidFill>
                  <a:schemeClr val="accent1">
                    <a:shade val="75000"/>
                  </a:schemeClr>
                </a:solidFill>
                <a:latin typeface="+mn-lt"/>
                <a:cs typeface="+mn-cs"/>
              </a:defRPr>
            </a:lvl1pPr>
          </a:lstStyle>
          <a:p>
            <a:pPr>
              <a:defRPr/>
            </a:pPr>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fontAlgn="auto" latinLnBrk="0" hangingPunct="1">
              <a:spcBef>
                <a:spcPts val="0"/>
              </a:spcBef>
              <a:spcAft>
                <a:spcPts val="0"/>
              </a:spcAft>
              <a:defRPr kumimoji="0" sz="1200">
                <a:solidFill>
                  <a:schemeClr val="accent1">
                    <a:shade val="75000"/>
                  </a:schemeClr>
                </a:solidFill>
                <a:latin typeface="+mn-lt"/>
                <a:cs typeface="+mn-cs"/>
              </a:defRPr>
            </a:lvl1pPr>
          </a:lstStyle>
          <a:p>
            <a:pPr>
              <a:defRPr/>
            </a:pPr>
            <a:fld id="{901E0865-7232-43DB-8CC6-649CCDE9EE4D}" type="slidenum">
              <a:rPr lang="en-US"/>
              <a:pPr>
                <a:defRPr/>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smtClean="0"/>
              <a:t>Click to edit Master title style</a:t>
            </a:r>
            <a:endParaRPr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Tree>
  </p:cSld>
  <p:clrMap bg1="lt1" tx1="dk1" bg2="lt2" tx2="dk2" accent1="accent1" accent2="accent2" accent3="accent3" accent4="accent4" accent5="accent5" accent6="accent6" hlink="hlink" folHlink="folHlink"/>
  <p:sldLayoutIdLst>
    <p:sldLayoutId id="2147483898" r:id="rId1"/>
    <p:sldLayoutId id="2147483899" r:id="rId2"/>
    <p:sldLayoutId id="2147483897" r:id="rId3"/>
  </p:sldLayoutIdLst>
  <p:hf hdr="0" ftr="0" dt="0"/>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www.geeksforgeeks.org/archives/4979"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7696200" cy="1143000"/>
          </a:xfrm>
        </p:spPr>
        <p:txBody>
          <a:bodyPr/>
          <a:lstStyle/>
          <a:p>
            <a:r>
              <a:rPr lang="en-GB" dirty="0" smtClean="0"/>
              <a:t>Exception Handling and References in C++</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p:cNvPicPr/>
          <p:nvPr/>
        </p:nvPicPr>
        <p:blipFill>
          <a:blip r:embed="rId2"/>
          <a:stretch>
            <a:fillRect/>
          </a:stretch>
        </p:blipFill>
        <p:spPr>
          <a:xfrm>
            <a:off x="119621" y="1092429"/>
            <a:ext cx="8923610" cy="3827138"/>
          </a:xfrm>
          <a:prstGeom prst="rect">
            <a:avLst/>
          </a:prstGeom>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Shape 1"/>
          <p:cNvSpPr txBox="1"/>
          <p:nvPr/>
        </p:nvSpPr>
        <p:spPr>
          <a:xfrm>
            <a:off x="457172" y="273352"/>
            <a:ext cx="8228763" cy="1145009"/>
          </a:xfrm>
          <a:prstGeom prst="rect">
            <a:avLst/>
          </a:prstGeom>
        </p:spPr>
        <p:txBody>
          <a:bodyPr lIns="0" tIns="0" rIns="0" bIns="0" anchor="ctr"/>
          <a:lstStyle/>
          <a:p>
            <a:pPr algn="ctr">
              <a:buSzPct val="45000"/>
              <a:buFont typeface="StarSymbol"/>
              <a:buChar char=""/>
            </a:pPr>
            <a:r>
              <a:rPr lang="en-IN" sz="4000" dirty="0">
                <a:latin typeface="Arial"/>
              </a:rPr>
              <a:t>Why??</a:t>
            </a:r>
            <a:endParaRPr/>
          </a:p>
        </p:txBody>
      </p:sp>
      <p:sp>
        <p:nvSpPr>
          <p:cNvPr id="43" name="TextShape 2"/>
          <p:cNvSpPr txBox="1"/>
          <p:nvPr/>
        </p:nvSpPr>
        <p:spPr>
          <a:xfrm>
            <a:off x="457172" y="1604841"/>
            <a:ext cx="8228763" cy="3977484"/>
          </a:xfrm>
          <a:prstGeom prst="rect">
            <a:avLst/>
          </a:prstGeom>
        </p:spPr>
        <p:txBody>
          <a:bodyPr lIns="0" tIns="0" rIns="0" bIns="0"/>
          <a:lstStyle/>
          <a:p>
            <a:pPr>
              <a:lnSpc>
                <a:spcPct val="150000"/>
              </a:lnSpc>
              <a:buSzPct val="45000"/>
              <a:buFont typeface="StarSymbol"/>
              <a:buChar char=""/>
            </a:pPr>
            <a:endParaRPr/>
          </a:p>
          <a:p>
            <a:pPr>
              <a:lnSpc>
                <a:spcPct val="150000"/>
              </a:lnSpc>
              <a:buSzPct val="45000"/>
              <a:buFont typeface="StarSymbol"/>
              <a:buChar char=""/>
            </a:pPr>
            <a:r>
              <a:rPr lang="en-IN" sz="2900" dirty="0">
                <a:latin typeface="Arial"/>
              </a:rPr>
              <a:t>Failed to handle unexpected situation</a:t>
            </a:r>
            <a:endParaRPr/>
          </a:p>
          <a:p>
            <a:pPr>
              <a:lnSpc>
                <a:spcPct val="150000"/>
              </a:lnSpc>
              <a:buSzPct val="45000"/>
              <a:buFont typeface="StarSymbol"/>
              <a:buChar char=""/>
            </a:pPr>
            <a:r>
              <a:rPr lang="en-IN" sz="2900" dirty="0">
                <a:latin typeface="Arial"/>
              </a:rPr>
              <a:t>Was designed with a perfect environment in mind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Shape 1"/>
          <p:cNvSpPr txBox="1"/>
          <p:nvPr/>
        </p:nvSpPr>
        <p:spPr>
          <a:xfrm>
            <a:off x="457172" y="77401"/>
            <a:ext cx="8228763" cy="837039"/>
          </a:xfrm>
          <a:prstGeom prst="rect">
            <a:avLst/>
          </a:prstGeom>
        </p:spPr>
        <p:txBody>
          <a:bodyPr lIns="0" tIns="0" rIns="0" bIns="0" anchor="ctr"/>
          <a:lstStyle/>
          <a:p>
            <a:pPr algn="ctr"/>
            <a:r>
              <a:rPr lang="en-IN" sz="4000" dirty="0">
                <a:latin typeface="Arial"/>
              </a:rPr>
              <a:t>Integer Overflow</a:t>
            </a:r>
            <a:endParaRPr/>
          </a:p>
        </p:txBody>
      </p:sp>
      <p:sp>
        <p:nvSpPr>
          <p:cNvPr id="45" name="TextShape 2"/>
          <p:cNvSpPr txBox="1"/>
          <p:nvPr/>
        </p:nvSpPr>
        <p:spPr>
          <a:xfrm>
            <a:off x="165569" y="816464"/>
            <a:ext cx="8686828" cy="5780563"/>
          </a:xfrm>
          <a:prstGeom prst="rect">
            <a:avLst/>
          </a:prstGeom>
        </p:spPr>
        <p:txBody>
          <a:bodyPr lIns="0" tIns="0" rIns="0" bIns="0"/>
          <a:lstStyle/>
          <a:p>
            <a:pPr>
              <a:lnSpc>
                <a:spcPct val="150000"/>
              </a:lnSpc>
              <a:buSzPct val="45000"/>
              <a:buFont typeface="StarSymbol"/>
              <a:buChar char=""/>
            </a:pPr>
            <a:r>
              <a:rPr lang="en-IN" sz="2900" dirty="0">
                <a:latin typeface="Arial"/>
              </a:rPr>
              <a:t>The bug that caused the second overdose at the Yakima Valley Memorial Hospital was a result of integer overflow</a:t>
            </a:r>
            <a:endParaRPr/>
          </a:p>
          <a:p>
            <a:pPr>
              <a:lnSpc>
                <a:spcPct val="150000"/>
              </a:lnSpc>
              <a:buSzPct val="45000"/>
              <a:buFont typeface="StarSymbol"/>
              <a:buChar char=""/>
            </a:pPr>
            <a:r>
              <a:rPr lang="en-IN" sz="2900" dirty="0">
                <a:latin typeface="Arial"/>
              </a:rPr>
              <a:t>During the setup phase of the treatment, the program used a counter to indicate whether the inputted parameters matched the prescribed treatment. </a:t>
            </a:r>
            <a:endParaRPr/>
          </a:p>
          <a:p>
            <a:pPr>
              <a:lnSpc>
                <a:spcPct val="150000"/>
              </a:lnSpc>
              <a:buSzPct val="45000"/>
              <a:buFont typeface="StarSymbol"/>
              <a:buChar char=""/>
            </a:pPr>
            <a:r>
              <a:rPr lang="en-IN" sz="2900" dirty="0">
                <a:latin typeface="Arial"/>
              </a:rPr>
              <a:t>If the parameters matched, the value of the counter was set to zero, and the treatment could proceed.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Shape 1"/>
          <p:cNvSpPr txBox="1"/>
          <p:nvPr/>
        </p:nvSpPr>
        <p:spPr>
          <a:xfrm>
            <a:off x="457172" y="77401"/>
            <a:ext cx="8228763" cy="837039"/>
          </a:xfrm>
          <a:prstGeom prst="rect">
            <a:avLst/>
          </a:prstGeom>
        </p:spPr>
        <p:txBody>
          <a:bodyPr lIns="0" tIns="0" rIns="0" bIns="0" anchor="ctr"/>
          <a:lstStyle/>
          <a:p>
            <a:pPr algn="ctr"/>
            <a:r>
              <a:rPr lang="en-IN" sz="4000" dirty="0">
                <a:latin typeface="Arial"/>
              </a:rPr>
              <a:t>Integer Overflow</a:t>
            </a:r>
            <a:endParaRPr/>
          </a:p>
        </p:txBody>
      </p:sp>
      <p:sp>
        <p:nvSpPr>
          <p:cNvPr id="45" name="TextShape 2"/>
          <p:cNvSpPr txBox="1"/>
          <p:nvPr/>
        </p:nvSpPr>
        <p:spPr>
          <a:xfrm>
            <a:off x="35968" y="816464"/>
            <a:ext cx="9043232" cy="5780563"/>
          </a:xfrm>
          <a:prstGeom prst="rect">
            <a:avLst/>
          </a:prstGeom>
        </p:spPr>
        <p:txBody>
          <a:bodyPr lIns="0" tIns="0" rIns="0" bIns="0"/>
          <a:lstStyle/>
          <a:p>
            <a:pPr>
              <a:lnSpc>
                <a:spcPct val="150000"/>
              </a:lnSpc>
              <a:buSzPct val="45000"/>
              <a:buFont typeface="StarSymbol"/>
              <a:buChar char=""/>
            </a:pPr>
            <a:r>
              <a:rPr lang="en-IN" sz="2900" dirty="0" smtClean="0">
                <a:latin typeface="Arial"/>
              </a:rPr>
              <a:t>Otherwise, the counter was incremented. </a:t>
            </a:r>
            <a:endParaRPr smtClean="0"/>
          </a:p>
          <a:p>
            <a:pPr>
              <a:lnSpc>
                <a:spcPct val="150000"/>
              </a:lnSpc>
              <a:buSzPct val="45000"/>
              <a:buFont typeface="StarSymbol"/>
              <a:buChar char=""/>
            </a:pPr>
            <a:r>
              <a:rPr lang="en-IN" sz="2900" dirty="0" smtClean="0">
                <a:latin typeface="Arial"/>
              </a:rPr>
              <a:t>The </a:t>
            </a:r>
            <a:r>
              <a:rPr lang="en-IN" sz="2900" dirty="0">
                <a:latin typeface="Arial"/>
              </a:rPr>
              <a:t>problem was that the counter was stored as an 8-bit integer, so it could hold a maximum value of 255. </a:t>
            </a:r>
            <a:endParaRPr/>
          </a:p>
          <a:p>
            <a:pPr>
              <a:lnSpc>
                <a:spcPct val="150000"/>
              </a:lnSpc>
              <a:buSzPct val="45000"/>
              <a:buFont typeface="StarSymbol"/>
              <a:buChar char=""/>
            </a:pPr>
            <a:r>
              <a:rPr lang="en-IN" sz="2900" dirty="0">
                <a:latin typeface="Arial"/>
              </a:rPr>
              <a:t>If the counter incremented again, it would wrap around back to zero. </a:t>
            </a:r>
            <a:endParaRPr/>
          </a:p>
          <a:p>
            <a:pPr>
              <a:lnSpc>
                <a:spcPct val="150000"/>
              </a:lnSpc>
              <a:buSzPct val="45000"/>
              <a:buFont typeface="StarSymbol"/>
              <a:buChar char=""/>
            </a:pPr>
            <a:r>
              <a:rPr lang="en-IN" sz="2900" dirty="0">
                <a:latin typeface="Arial"/>
              </a:rPr>
              <a:t>If the operator attempted to start the treatment at the precise time when the counter wrapped around to zero, then they could start treatment with the incorrect prescription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Shape 1"/>
          <p:cNvSpPr txBox="1"/>
          <p:nvPr/>
        </p:nvSpPr>
        <p:spPr>
          <a:xfrm>
            <a:off x="457172" y="273352"/>
            <a:ext cx="8228763" cy="1145009"/>
          </a:xfrm>
          <a:prstGeom prst="rect">
            <a:avLst/>
          </a:prstGeom>
        </p:spPr>
        <p:txBody>
          <a:bodyPr lIns="0" tIns="0" rIns="0" bIns="0" anchor="ctr"/>
          <a:lstStyle/>
          <a:p>
            <a:pPr algn="ctr"/>
            <a:r>
              <a:rPr lang="en-IN" sz="4000" dirty="0">
                <a:latin typeface="Arial"/>
              </a:rPr>
              <a:t> Navy Smart Ship dead in the water</a:t>
            </a:r>
            <a:endParaRPr/>
          </a:p>
        </p:txBody>
      </p:sp>
      <p:sp>
        <p:nvSpPr>
          <p:cNvPr id="47" name="TextShape 2"/>
          <p:cNvSpPr txBox="1"/>
          <p:nvPr/>
        </p:nvSpPr>
        <p:spPr>
          <a:xfrm>
            <a:off x="457172" y="1604841"/>
            <a:ext cx="8228763" cy="3977484"/>
          </a:xfrm>
          <a:prstGeom prst="rect">
            <a:avLst/>
          </a:prstGeom>
        </p:spPr>
        <p:txBody>
          <a:bodyPr lIns="0" tIns="0" rIns="0" bIns="0"/>
          <a:lstStyle/>
          <a:p>
            <a:pPr algn="just">
              <a:lnSpc>
                <a:spcPct val="150000"/>
              </a:lnSpc>
              <a:buSzPct val="45000"/>
              <a:buFont typeface="StarSymbol"/>
              <a:buChar char=""/>
            </a:pPr>
            <a:r>
              <a:rPr lang="en-IN" sz="2900" dirty="0">
                <a:latin typeface="Arial"/>
              </a:rPr>
              <a:t>USS Yorktown (DDG-48/CG-48) was a Ticonderoga-class cruiser in the United States Navy from 1984 to 2004</a:t>
            </a:r>
            <a:endParaRPr/>
          </a:p>
          <a:p>
            <a:pPr algn="just">
              <a:lnSpc>
                <a:spcPct val="150000"/>
              </a:lnSpc>
              <a:buSzPct val="45000"/>
              <a:buFont typeface="StarSymbol"/>
              <a:buChar char=""/>
            </a:pPr>
            <a:r>
              <a:rPr lang="en-IN" sz="2900" dirty="0">
                <a:latin typeface="Arial"/>
              </a:rPr>
              <a:t>In 1998, Yorktown was dead in the water for about two hours and 45 minutes, fleet officials said, and did not have to be towed in.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Shape 1"/>
          <p:cNvSpPr txBox="1"/>
          <p:nvPr/>
        </p:nvSpPr>
        <p:spPr>
          <a:xfrm>
            <a:off x="457172" y="273352"/>
            <a:ext cx="8228763" cy="1145009"/>
          </a:xfrm>
          <a:prstGeom prst="rect">
            <a:avLst/>
          </a:prstGeom>
        </p:spPr>
        <p:txBody>
          <a:bodyPr lIns="0" tIns="0" rIns="0" bIns="0" anchor="ctr"/>
          <a:lstStyle/>
          <a:p>
            <a:pPr algn="ctr"/>
            <a:r>
              <a:rPr lang="en-IN" sz="4000" dirty="0">
                <a:latin typeface="Arial"/>
              </a:rPr>
              <a:t>Why?</a:t>
            </a:r>
            <a:endParaRPr/>
          </a:p>
        </p:txBody>
      </p:sp>
      <p:sp>
        <p:nvSpPr>
          <p:cNvPr id="49" name="TextShape 2"/>
          <p:cNvSpPr txBox="1"/>
          <p:nvPr/>
        </p:nvSpPr>
        <p:spPr>
          <a:xfrm>
            <a:off x="457172" y="1604841"/>
            <a:ext cx="8228763" cy="3977484"/>
          </a:xfrm>
          <a:prstGeom prst="rect">
            <a:avLst/>
          </a:prstGeom>
        </p:spPr>
        <p:txBody>
          <a:bodyPr lIns="0" tIns="0" rIns="0" bIns="0"/>
          <a:lstStyle/>
          <a:p>
            <a:pPr algn="just">
              <a:lnSpc>
                <a:spcPct val="150000"/>
              </a:lnSpc>
              <a:buSzPct val="45000"/>
              <a:buFont typeface="StarSymbol"/>
              <a:buChar char=""/>
            </a:pPr>
            <a:r>
              <a:rPr lang="en-IN" sz="2900" dirty="0">
                <a:latin typeface="Arial"/>
              </a:rPr>
              <a:t>Because its computers were unable to divide by the number zero</a:t>
            </a:r>
            <a:endParaRPr/>
          </a:p>
          <a:p>
            <a:pPr algn="just">
              <a:lnSpc>
                <a:spcPct val="150000"/>
              </a:lnSpc>
              <a:buSzPct val="45000"/>
              <a:buFont typeface="StarSymbol"/>
              <a:buChar char=""/>
            </a:pPr>
            <a:r>
              <a:rPr lang="en-IN" sz="2900" dirty="0">
                <a:latin typeface="Arial"/>
              </a:rPr>
              <a:t>Failed to handle unexpected situation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Title 1"/>
          <p:cNvSpPr>
            <a:spLocks noGrp="1"/>
          </p:cNvSpPr>
          <p:nvPr>
            <p:ph type="title"/>
          </p:nvPr>
        </p:nvSpPr>
        <p:spPr bwMode="auto"/>
        <p:txBody>
          <a:bodyPr wrap="square" lIns="91440" tIns="45720" rIns="91440" bIns="45720" numCol="1" anchorCtr="0" compatLnSpc="1">
            <a:prstTxWarp prst="textNoShape">
              <a:avLst/>
            </a:prstTxWarp>
          </a:bodyPr>
          <a:lstStyle/>
          <a:p>
            <a:r>
              <a:rPr lang="en-US" smtClean="0"/>
              <a:t>Why Exception?</a:t>
            </a:r>
          </a:p>
        </p:txBody>
      </p:sp>
      <p:sp>
        <p:nvSpPr>
          <p:cNvPr id="6147" name="Content Placeholder 2"/>
          <p:cNvSpPr>
            <a:spLocks noGrp="1"/>
          </p:cNvSpPr>
          <p:nvPr>
            <p:ph idx="1"/>
          </p:nvPr>
        </p:nvSpPr>
        <p:spPr>
          <a:xfrm>
            <a:off x="304800" y="1600200"/>
            <a:ext cx="8686800" cy="4525963"/>
          </a:xfrm>
        </p:spPr>
        <p:txBody>
          <a:bodyPr/>
          <a:lstStyle/>
          <a:p>
            <a:pPr>
              <a:buFont typeface="Wingdings" pitchFamily="2" charset="2"/>
              <a:buNone/>
            </a:pPr>
            <a:r>
              <a:rPr lang="en-US" smtClean="0"/>
              <a:t>Compute the expression </a:t>
            </a:r>
            <a:r>
              <a:rPr lang="en-US" smtClean="0">
                <a:solidFill>
                  <a:srgbClr val="FF0000"/>
                </a:solidFill>
              </a:rPr>
              <a:t>a/(b-c)  </a:t>
            </a:r>
            <a:r>
              <a:rPr lang="en-US" smtClean="0"/>
              <a:t>repeatedly, for n times</a:t>
            </a:r>
          </a:p>
          <a:p>
            <a:pPr>
              <a:buFont typeface="Wingdings" pitchFamily="2" charset="2"/>
              <a:buNone/>
            </a:pPr>
            <a:endParaRPr lang="en-US" smtClean="0"/>
          </a:p>
          <a:p>
            <a:pPr>
              <a:buFont typeface="Wingdings" pitchFamily="2" charset="2"/>
              <a:buNone/>
            </a:pPr>
            <a:r>
              <a:rPr lang="en-US" smtClean="0"/>
              <a:t>Algorithm:    </a:t>
            </a:r>
            <a:endParaRPr lang="en-US" smtClean="0">
              <a:solidFill>
                <a:srgbClr val="FF0000"/>
              </a:solidFill>
            </a:endParaRPr>
          </a:p>
          <a:p>
            <a:pPr>
              <a:buFont typeface="Wingdings" pitchFamily="2" charset="2"/>
              <a:buNone/>
            </a:pPr>
            <a:r>
              <a:rPr lang="en-US" smtClean="0"/>
              <a:t>Step1: Get the input for number of times the operation has to be repeated , say n</a:t>
            </a:r>
          </a:p>
          <a:p>
            <a:pPr>
              <a:buFont typeface="Wingdings" pitchFamily="2" charset="2"/>
              <a:buNone/>
            </a:pPr>
            <a:r>
              <a:rPr lang="en-US" smtClean="0"/>
              <a:t>Step2:  Repeat until n less than zero</a:t>
            </a:r>
          </a:p>
          <a:p>
            <a:pPr>
              <a:buFont typeface="Wingdings" pitchFamily="2" charset="2"/>
              <a:buNone/>
            </a:pPr>
            <a:r>
              <a:rPr lang="en-US" smtClean="0"/>
              <a:t>Step2:  Get the input for a, b and c</a:t>
            </a:r>
          </a:p>
          <a:p>
            <a:pPr>
              <a:buFont typeface="Wingdings" pitchFamily="2" charset="2"/>
              <a:buNone/>
            </a:pPr>
            <a:r>
              <a:rPr lang="en-US" smtClean="0"/>
              <a:t>Step3:  Check for b and c unequality</a:t>
            </a:r>
          </a:p>
          <a:p>
            <a:pPr>
              <a:buFont typeface="Wingdings" pitchFamily="2" charset="2"/>
              <a:buNone/>
            </a:pPr>
            <a:r>
              <a:rPr lang="en-US" smtClean="0"/>
              <a:t>Step4:   if b and c are unequal , perform the operation a/(b-c),</a:t>
            </a:r>
          </a:p>
          <a:p>
            <a:pPr>
              <a:buFont typeface="Wingdings" pitchFamily="2" charset="2"/>
              <a:buNone/>
            </a:pPr>
            <a:r>
              <a:rPr lang="en-US" smtClean="0"/>
              <a:t>Step5:  else throw exception saying divide by zero and continue for next iteration</a:t>
            </a:r>
          </a:p>
          <a:p>
            <a:pPr>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bwMode="auto">
          <a:xfrm>
            <a:off x="304800" y="-39688"/>
            <a:ext cx="8686800" cy="838201"/>
          </a:xfrm>
        </p:spPr>
        <p:txBody>
          <a:bodyPr wrap="square" lIns="91440" tIns="45720" rIns="91440" bIns="45720" numCol="1" anchorCtr="0" compatLnSpc="1">
            <a:prstTxWarp prst="textNoShape">
              <a:avLst/>
            </a:prstTxWarp>
          </a:bodyPr>
          <a:lstStyle/>
          <a:p>
            <a:r>
              <a:rPr lang="en-US" smtClean="0"/>
              <a:t>Exception Handling</a:t>
            </a:r>
          </a:p>
        </p:txBody>
      </p:sp>
      <p:sp>
        <p:nvSpPr>
          <p:cNvPr id="5123" name="Content Placeholder 2"/>
          <p:cNvSpPr>
            <a:spLocks noGrp="1"/>
          </p:cNvSpPr>
          <p:nvPr>
            <p:ph idx="1"/>
          </p:nvPr>
        </p:nvSpPr>
        <p:spPr>
          <a:xfrm>
            <a:off x="304800" y="968375"/>
            <a:ext cx="8686800" cy="4525963"/>
          </a:xfrm>
        </p:spPr>
        <p:txBody>
          <a:bodyPr/>
          <a:lstStyle/>
          <a:p>
            <a:r>
              <a:rPr lang="en-US" sz="2400" b="1" u="sng" dirty="0" smtClean="0"/>
              <a:t>Exception:</a:t>
            </a:r>
            <a:r>
              <a:rPr lang="en-US" sz="2400" dirty="0" smtClean="0"/>
              <a:t> An unwanted unexpected event that disturbs normal flow of the program is called exception.</a:t>
            </a:r>
          </a:p>
          <a:p>
            <a:r>
              <a:rPr lang="en-US" sz="2400" b="1" i="1" dirty="0" smtClean="0"/>
              <a:t>Example: </a:t>
            </a:r>
            <a:r>
              <a:rPr lang="en-US" sz="2400" dirty="0" smtClean="0"/>
              <a:t/>
            </a:r>
            <a:br>
              <a:rPr lang="en-US" sz="2400" dirty="0" smtClean="0"/>
            </a:br>
            <a:r>
              <a:rPr lang="en-US" sz="2400" dirty="0" err="1" smtClean="0"/>
              <a:t>SleepingException</a:t>
            </a:r>
            <a:r>
              <a:rPr lang="en-US" sz="2400" dirty="0" smtClean="0"/>
              <a:t> </a:t>
            </a:r>
            <a:br>
              <a:rPr lang="en-US" sz="2400" dirty="0" smtClean="0"/>
            </a:br>
            <a:r>
              <a:rPr lang="en-US" sz="2400" dirty="0" err="1" smtClean="0"/>
              <a:t>TyrePunchuredException</a:t>
            </a:r>
            <a:r>
              <a:rPr lang="en-US" sz="2400" dirty="0" smtClean="0"/>
              <a:t> </a:t>
            </a:r>
            <a:br>
              <a:rPr lang="en-US" sz="2400" dirty="0" smtClean="0"/>
            </a:br>
            <a:r>
              <a:rPr lang="en-US" sz="2400" dirty="0" err="1" smtClean="0"/>
              <a:t>FileNotFoundException</a:t>
            </a:r>
            <a:r>
              <a:rPr lang="en-US" sz="2400" dirty="0" smtClean="0"/>
              <a:t> ...etc</a:t>
            </a:r>
          </a:p>
          <a:p>
            <a:r>
              <a:rPr lang="en-US" sz="2400" dirty="0" smtClean="0"/>
              <a:t> It is highly recommended to handle exceptions. The main objective of exception handling is graceful (normal) termination of the program.</a:t>
            </a:r>
          </a:p>
          <a:p>
            <a:pPr>
              <a:buFont typeface="Wingdings" pitchFamily="2" charset="2"/>
              <a:buNone/>
            </a:pPr>
            <a:endParaRPr lang="en-US" sz="2400" dirty="0" smtClean="0"/>
          </a:p>
          <a:p>
            <a:pPr>
              <a:buFont typeface="Wingdings" pitchFamily="2" charset="2"/>
              <a:buNone/>
            </a:pPr>
            <a:r>
              <a:rPr lang="en-US" sz="2400" dirty="0" smtClean="0"/>
              <a:t>These type of situation can be handled by Exception handling mechanism available in C++.</a:t>
            </a:r>
          </a:p>
          <a:p>
            <a:pPr>
              <a:buFont typeface="Wingdings" pitchFamily="2" charset="2"/>
              <a:buNone/>
            </a:pPr>
            <a:endParaRPr lang="en-US" sz="2400" dirty="0" smtClean="0"/>
          </a:p>
          <a:p>
            <a:pPr>
              <a:buFont typeface="Wingdings" pitchFamily="2" charset="2"/>
              <a:buNone/>
            </a:pPr>
            <a:endParaRPr lang="en-US" sz="2400" dirty="0" smtClean="0"/>
          </a:p>
          <a:p>
            <a:pPr>
              <a:buFont typeface="Wingdings" pitchFamily="2" charset="2"/>
              <a:buNone/>
            </a:pPr>
            <a:endParaRPr lang="en-US" sz="2400" dirty="0" smtClean="0"/>
          </a:p>
          <a:p>
            <a:pPr>
              <a:buFont typeface="Wingdings" pitchFamily="2" charset="2"/>
              <a:buNone/>
            </a:pPr>
            <a:endParaRPr lang="en-US" sz="2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Content Placeholder 2"/>
          <p:cNvSpPr>
            <a:spLocks noGrp="1"/>
          </p:cNvSpPr>
          <p:nvPr>
            <p:ph sz="half" idx="1"/>
          </p:nvPr>
        </p:nvSpPr>
        <p:spPr>
          <a:xfrm>
            <a:off x="152400" y="1219200"/>
            <a:ext cx="4191000" cy="4724400"/>
          </a:xfrm>
        </p:spPr>
        <p:txBody>
          <a:bodyPr/>
          <a:lstStyle/>
          <a:p>
            <a:pPr>
              <a:buFont typeface="Wingdings 2" pitchFamily="18" charset="2"/>
              <a:buNone/>
            </a:pPr>
            <a:r>
              <a:rPr lang="en-US" sz="1400" smtClean="0"/>
              <a:t>void operation(double a, double b,double c) {</a:t>
            </a:r>
          </a:p>
          <a:p>
            <a:pPr>
              <a:buFont typeface="Wingdings 2" pitchFamily="18" charset="2"/>
              <a:buNone/>
            </a:pPr>
            <a:r>
              <a:rPr lang="en-US" sz="1400" smtClean="0"/>
              <a:t>try {</a:t>
            </a:r>
          </a:p>
          <a:p>
            <a:pPr>
              <a:buFont typeface="Wingdings 2" pitchFamily="18" charset="2"/>
              <a:buNone/>
            </a:pPr>
            <a:r>
              <a:rPr lang="en-US" sz="1400" smtClean="0"/>
              <a:t>if(b==c) throw b; // check for divide-by-zero</a:t>
            </a:r>
          </a:p>
          <a:p>
            <a:pPr>
              <a:buFont typeface="Wingdings 2" pitchFamily="18" charset="2"/>
              <a:buNone/>
            </a:pPr>
            <a:r>
              <a:rPr lang="en-US" sz="1400" smtClean="0"/>
              <a:t>cout &lt;&lt; "Result: " &lt;&lt; a/(b-c) &lt;&lt; endl; }</a:t>
            </a:r>
          </a:p>
          <a:p>
            <a:pPr>
              <a:buFont typeface="Wingdings 2" pitchFamily="18" charset="2"/>
              <a:buNone/>
            </a:pPr>
            <a:r>
              <a:rPr lang="en-US" sz="1400" smtClean="0"/>
              <a:t>catch (double b) { </a:t>
            </a:r>
          </a:p>
          <a:p>
            <a:pPr>
              <a:buFont typeface="Wingdings 2" pitchFamily="18" charset="2"/>
              <a:buNone/>
            </a:pPr>
            <a:r>
              <a:rPr lang="en-US" sz="1400" smtClean="0"/>
              <a:t>cout &lt;&lt; "Can't divide by zero.\n";}</a:t>
            </a:r>
          </a:p>
          <a:p>
            <a:pPr>
              <a:buFont typeface="Wingdings 2" pitchFamily="18" charset="2"/>
              <a:buNone/>
            </a:pPr>
            <a:r>
              <a:rPr lang="en-US" sz="1400" smtClean="0"/>
              <a:t>}</a:t>
            </a:r>
          </a:p>
          <a:p>
            <a:pPr>
              <a:buFont typeface="Wingdings 2" pitchFamily="18" charset="2"/>
              <a:buNone/>
            </a:pPr>
            <a:r>
              <a:rPr lang="en-US" sz="1400" smtClean="0"/>
              <a:t>int main() {</a:t>
            </a:r>
          </a:p>
          <a:p>
            <a:pPr>
              <a:buFont typeface="Wingdings 2" pitchFamily="18" charset="2"/>
              <a:buNone/>
            </a:pPr>
            <a:r>
              <a:rPr lang="en-US" sz="1400" smtClean="0"/>
              <a:t>double i, j,k;</a:t>
            </a:r>
          </a:p>
          <a:p>
            <a:pPr>
              <a:buFont typeface="Wingdings 2" pitchFamily="18" charset="2"/>
              <a:buNone/>
            </a:pPr>
            <a:r>
              <a:rPr lang="en-US" sz="1400" smtClean="0"/>
              <a:t>do {</a:t>
            </a:r>
          </a:p>
          <a:p>
            <a:pPr>
              <a:buFont typeface="Wingdings 2" pitchFamily="18" charset="2"/>
              <a:buNone/>
            </a:pPr>
            <a:r>
              <a:rPr lang="en-US" sz="1400" smtClean="0"/>
              <a:t>cout &lt;&lt; "Enter numerator (0 to stop): ";</a:t>
            </a:r>
          </a:p>
          <a:p>
            <a:pPr>
              <a:buFont typeface="Wingdings 2" pitchFamily="18" charset="2"/>
              <a:buNone/>
            </a:pPr>
            <a:r>
              <a:rPr lang="en-US" sz="1400" smtClean="0"/>
              <a:t>cin &gt;&gt; i;</a:t>
            </a:r>
          </a:p>
          <a:p>
            <a:pPr>
              <a:buFont typeface="Wingdings 2" pitchFamily="18" charset="2"/>
              <a:buNone/>
            </a:pPr>
            <a:r>
              <a:rPr lang="en-US" sz="1400" smtClean="0"/>
              <a:t>cout &lt;&lt; "Enter denominator1: ";</a:t>
            </a:r>
          </a:p>
          <a:p>
            <a:pPr>
              <a:buFont typeface="Wingdings 2" pitchFamily="18" charset="2"/>
              <a:buNone/>
            </a:pPr>
            <a:r>
              <a:rPr lang="en-US" sz="1400" smtClean="0"/>
              <a:t>cin &gt;&gt; j;</a:t>
            </a:r>
          </a:p>
          <a:p>
            <a:pPr>
              <a:buFont typeface="Wingdings 2" pitchFamily="18" charset="2"/>
              <a:buNone/>
            </a:pPr>
            <a:r>
              <a:rPr lang="en-US" sz="1400" smtClean="0"/>
              <a:t>cout &lt;&lt; "Enter denominator2: ";</a:t>
            </a:r>
          </a:p>
          <a:p>
            <a:pPr>
              <a:buFont typeface="Wingdings 2" pitchFamily="18" charset="2"/>
              <a:buNone/>
            </a:pPr>
            <a:r>
              <a:rPr lang="en-US" sz="1400" smtClean="0"/>
              <a:t>cin &gt;&gt; k;</a:t>
            </a:r>
          </a:p>
          <a:p>
            <a:pPr>
              <a:buFont typeface="Wingdings 2" pitchFamily="18" charset="2"/>
              <a:buNone/>
            </a:pPr>
            <a:r>
              <a:rPr lang="en-US" sz="1400" smtClean="0"/>
              <a:t>operation(i, j,k);</a:t>
            </a:r>
          </a:p>
          <a:p>
            <a:pPr>
              <a:buFont typeface="Wingdings 2" pitchFamily="18" charset="2"/>
              <a:buNone/>
            </a:pPr>
            <a:r>
              <a:rPr lang="en-US" sz="1400" smtClean="0"/>
              <a:t>} while(i != 0);</a:t>
            </a:r>
          </a:p>
          <a:p>
            <a:pPr>
              <a:buFont typeface="Wingdings 2" pitchFamily="18" charset="2"/>
              <a:buNone/>
            </a:pPr>
            <a:r>
              <a:rPr lang="en-US" sz="1400" smtClean="0"/>
              <a:t>return 0;</a:t>
            </a:r>
          </a:p>
          <a:p>
            <a:pPr>
              <a:buFont typeface="Wingdings 2" pitchFamily="18" charset="2"/>
              <a:buNone/>
            </a:pPr>
            <a:r>
              <a:rPr lang="en-US" sz="1400" smtClean="0"/>
              <a:t>}</a:t>
            </a:r>
          </a:p>
          <a:p>
            <a:pPr>
              <a:buFont typeface="Wingdings 2" pitchFamily="18" charset="2"/>
              <a:buNone/>
            </a:pPr>
            <a:endParaRPr lang="en-US" sz="1400" smtClean="0"/>
          </a:p>
        </p:txBody>
      </p:sp>
      <p:sp>
        <p:nvSpPr>
          <p:cNvPr id="7171" name="Content Placeholder 6"/>
          <p:cNvSpPr>
            <a:spLocks noGrp="1"/>
          </p:cNvSpPr>
          <p:nvPr>
            <p:ph sz="half" idx="2"/>
          </p:nvPr>
        </p:nvSpPr>
        <p:spPr>
          <a:xfrm>
            <a:off x="4648200" y="1055688"/>
            <a:ext cx="4343400" cy="5932487"/>
          </a:xfrm>
        </p:spPr>
        <p:txBody>
          <a:bodyPr/>
          <a:lstStyle/>
          <a:p>
            <a:pPr>
              <a:buFont typeface="Wingdings 2" pitchFamily="18" charset="2"/>
              <a:buNone/>
            </a:pPr>
            <a:r>
              <a:rPr lang="en-US" sz="1400" smtClean="0"/>
              <a:t>Enter numerator (0 to stop): 18</a:t>
            </a:r>
          </a:p>
          <a:p>
            <a:pPr>
              <a:buFont typeface="Wingdings 2" pitchFamily="18" charset="2"/>
              <a:buNone/>
            </a:pPr>
            <a:r>
              <a:rPr lang="en-US" sz="1400" smtClean="0"/>
              <a:t>Enter denominator1: 6</a:t>
            </a:r>
          </a:p>
          <a:p>
            <a:pPr>
              <a:buFont typeface="Wingdings 2" pitchFamily="18" charset="2"/>
              <a:buNone/>
            </a:pPr>
            <a:r>
              <a:rPr lang="en-US" sz="1400" smtClean="0"/>
              <a:t>Enter denominator2: 2</a:t>
            </a:r>
          </a:p>
          <a:p>
            <a:pPr>
              <a:buFont typeface="Wingdings 2" pitchFamily="18" charset="2"/>
              <a:buNone/>
            </a:pPr>
            <a:r>
              <a:rPr lang="en-US" sz="1400" smtClean="0"/>
              <a:t>Result: 4.5</a:t>
            </a:r>
          </a:p>
          <a:p>
            <a:pPr>
              <a:buFont typeface="Wingdings 2" pitchFamily="18" charset="2"/>
              <a:buNone/>
            </a:pPr>
            <a:r>
              <a:rPr lang="en-US" sz="1400" smtClean="0"/>
              <a:t>Enter numerator (0 to stop): 18</a:t>
            </a:r>
          </a:p>
          <a:p>
            <a:pPr>
              <a:buFont typeface="Wingdings 2" pitchFamily="18" charset="2"/>
              <a:buNone/>
            </a:pPr>
            <a:r>
              <a:rPr lang="en-US" sz="1400" smtClean="0"/>
              <a:t>Enter denominator1: 6</a:t>
            </a:r>
          </a:p>
          <a:p>
            <a:pPr>
              <a:buFont typeface="Wingdings 2" pitchFamily="18" charset="2"/>
              <a:buNone/>
            </a:pPr>
            <a:r>
              <a:rPr lang="en-US" sz="1400" smtClean="0"/>
              <a:t>Enter denominator2: 6</a:t>
            </a:r>
          </a:p>
          <a:p>
            <a:pPr>
              <a:buFont typeface="Wingdings 2" pitchFamily="18" charset="2"/>
              <a:buNone/>
            </a:pPr>
            <a:r>
              <a:rPr lang="en-US" sz="1400" smtClean="0"/>
              <a:t>Can't divide by zero.</a:t>
            </a:r>
          </a:p>
          <a:p>
            <a:pPr>
              <a:buFont typeface="Wingdings 2" pitchFamily="18" charset="2"/>
              <a:buNone/>
            </a:pPr>
            <a:r>
              <a:rPr lang="en-US" sz="1400" smtClean="0"/>
              <a:t>Enter numerator (0 to stop): 27</a:t>
            </a:r>
          </a:p>
          <a:p>
            <a:pPr>
              <a:buFont typeface="Wingdings 2" pitchFamily="18" charset="2"/>
              <a:buNone/>
            </a:pPr>
            <a:r>
              <a:rPr lang="en-US" sz="1400" smtClean="0"/>
              <a:t>Enter denominator1: 9</a:t>
            </a:r>
          </a:p>
          <a:p>
            <a:pPr>
              <a:buFont typeface="Wingdings 2" pitchFamily="18" charset="2"/>
              <a:buNone/>
            </a:pPr>
            <a:r>
              <a:rPr lang="en-US" sz="1400" smtClean="0"/>
              <a:t>Enter denominator2: 6</a:t>
            </a:r>
          </a:p>
          <a:p>
            <a:pPr>
              <a:buFont typeface="Wingdings 2" pitchFamily="18" charset="2"/>
              <a:buNone/>
            </a:pPr>
            <a:r>
              <a:rPr lang="en-US" sz="1400" smtClean="0"/>
              <a:t>Result: 9</a:t>
            </a:r>
          </a:p>
          <a:p>
            <a:pPr>
              <a:buFont typeface="Wingdings 2" pitchFamily="18" charset="2"/>
              <a:buNone/>
            </a:pPr>
            <a:r>
              <a:rPr lang="en-US" sz="1400" smtClean="0"/>
              <a:t>Enter numerator (0 to stop): 27</a:t>
            </a:r>
          </a:p>
          <a:p>
            <a:pPr>
              <a:buFont typeface="Wingdings 2" pitchFamily="18" charset="2"/>
              <a:buNone/>
            </a:pPr>
            <a:r>
              <a:rPr lang="en-US" sz="1400" smtClean="0"/>
              <a:t>Enter denominator1: 9</a:t>
            </a:r>
          </a:p>
          <a:p>
            <a:pPr>
              <a:buFont typeface="Wingdings 2" pitchFamily="18" charset="2"/>
              <a:buNone/>
            </a:pPr>
            <a:r>
              <a:rPr lang="en-US" sz="1400" smtClean="0"/>
              <a:t>Enter denominator2: 9</a:t>
            </a:r>
          </a:p>
          <a:p>
            <a:pPr>
              <a:buFont typeface="Wingdings 2" pitchFamily="18" charset="2"/>
              <a:buNone/>
            </a:pPr>
            <a:r>
              <a:rPr lang="en-US" sz="1400" smtClean="0"/>
              <a:t>Can't divide by zero.</a:t>
            </a:r>
          </a:p>
          <a:p>
            <a:pPr>
              <a:buFont typeface="Wingdings 2" pitchFamily="18" charset="2"/>
              <a:buNone/>
            </a:pPr>
            <a:r>
              <a:rPr lang="en-US" sz="1400" smtClean="0"/>
              <a:t>Enter numerator (0 to stop): 14</a:t>
            </a:r>
          </a:p>
          <a:p>
            <a:pPr>
              <a:buFont typeface="Wingdings 2" pitchFamily="18" charset="2"/>
              <a:buNone/>
            </a:pPr>
            <a:r>
              <a:rPr lang="en-US" sz="1400" smtClean="0"/>
              <a:t>Enter denominator1: 6</a:t>
            </a:r>
          </a:p>
          <a:p>
            <a:pPr>
              <a:buFont typeface="Wingdings 2" pitchFamily="18" charset="2"/>
              <a:buNone/>
            </a:pPr>
            <a:r>
              <a:rPr lang="en-US" sz="1400" smtClean="0"/>
              <a:t>Enter denominator2: 4</a:t>
            </a:r>
          </a:p>
          <a:p>
            <a:pPr>
              <a:buFont typeface="Wingdings 2" pitchFamily="18" charset="2"/>
              <a:buNone/>
            </a:pPr>
            <a:r>
              <a:rPr lang="en-US" sz="1400" smtClean="0"/>
              <a:t>Result: 7</a:t>
            </a:r>
          </a:p>
          <a:p>
            <a:pPr>
              <a:buFont typeface="Wingdings 2" pitchFamily="18" charset="2"/>
              <a:buNone/>
            </a:pPr>
            <a:r>
              <a:rPr lang="en-US" sz="1400" smtClean="0"/>
              <a:t>Enter numerator (0 to stop): 0</a:t>
            </a:r>
          </a:p>
          <a:p>
            <a:pPr>
              <a:buFont typeface="Wingdings 2" pitchFamily="18" charset="2"/>
              <a:buNone/>
            </a:pPr>
            <a:r>
              <a:rPr lang="en-US" sz="1400" smtClean="0"/>
              <a:t>Enter denominator1: 4</a:t>
            </a:r>
          </a:p>
          <a:p>
            <a:pPr>
              <a:buFont typeface="Wingdings 2" pitchFamily="18" charset="2"/>
              <a:buNone/>
            </a:pPr>
            <a:r>
              <a:rPr lang="en-US" sz="1400" smtClean="0"/>
              <a:t>Enter denominator2: 2</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Title 5"/>
          <p:cNvSpPr>
            <a:spLocks noGrp="1"/>
          </p:cNvSpPr>
          <p:nvPr>
            <p:ph type="title"/>
          </p:nvPr>
        </p:nvSpPr>
        <p:spPr bwMode="auto"/>
        <p:txBody>
          <a:bodyPr wrap="square" lIns="91440" tIns="45720" rIns="91440" bIns="45720" numCol="1" anchorCtr="0" compatLnSpc="1">
            <a:prstTxWarp prst="textNoShape">
              <a:avLst/>
            </a:prstTxWarp>
          </a:bodyPr>
          <a:lstStyle/>
          <a:p>
            <a:r>
              <a:rPr lang="en-US" smtClean="0"/>
              <a:t>Exception handling Mechanism</a:t>
            </a:r>
          </a:p>
        </p:txBody>
      </p:sp>
      <p:sp>
        <p:nvSpPr>
          <p:cNvPr id="8195" name="Content Placeholder 6"/>
          <p:cNvSpPr>
            <a:spLocks noGrp="1"/>
          </p:cNvSpPr>
          <p:nvPr>
            <p:ph idx="1"/>
          </p:nvPr>
        </p:nvSpPr>
        <p:spPr/>
        <p:txBody>
          <a:bodyPr/>
          <a:lstStyle/>
          <a:p>
            <a:pPr eaLnBrk="1" hangingPunct="1">
              <a:buFontTx/>
              <a:buNone/>
            </a:pPr>
            <a:r>
              <a:rPr lang="en-GB" sz="2400" dirty="0" smtClean="0"/>
              <a:t>The purpose of the exception handling is to provide a mechanism to detect and report</a:t>
            </a:r>
          </a:p>
          <a:p>
            <a:pPr eaLnBrk="1" hangingPunct="1">
              <a:buFontTx/>
              <a:buNone/>
            </a:pPr>
            <a:r>
              <a:rPr lang="en-GB" sz="2400" dirty="0" smtClean="0"/>
              <a:t>the </a:t>
            </a:r>
            <a:r>
              <a:rPr lang="en-GB" sz="2400" dirty="0" smtClean="0">
                <a:solidFill>
                  <a:schemeClr val="hlink"/>
                </a:solidFill>
              </a:rPr>
              <a:t>‘exceptional circumstances’</a:t>
            </a:r>
            <a:r>
              <a:rPr lang="en-GB" sz="2400" dirty="0" smtClean="0"/>
              <a:t> in the program so that </a:t>
            </a:r>
            <a:r>
              <a:rPr lang="en-GB" sz="2400" dirty="0" smtClean="0">
                <a:solidFill>
                  <a:schemeClr val="hlink"/>
                </a:solidFill>
              </a:rPr>
              <a:t>appropriate action</a:t>
            </a:r>
            <a:r>
              <a:rPr lang="en-GB" sz="2400" dirty="0" smtClean="0"/>
              <a:t> can be taken. </a:t>
            </a:r>
          </a:p>
          <a:p>
            <a:pPr eaLnBrk="1" hangingPunct="1">
              <a:buFontTx/>
              <a:buNone/>
            </a:pPr>
            <a:endParaRPr lang="en-GB" sz="2400" dirty="0" smtClean="0"/>
          </a:p>
          <a:p>
            <a:pPr eaLnBrk="1" hangingPunct="1">
              <a:buFontTx/>
              <a:buNone/>
            </a:pPr>
            <a:r>
              <a:rPr lang="en-GB" sz="2400" dirty="0" smtClean="0"/>
              <a:t>This process involves separate error handling code that performs the following tasks</a:t>
            </a:r>
            <a:endParaRPr lang="en-US" sz="2400" dirty="0" smtClean="0"/>
          </a:p>
          <a:p>
            <a:pPr lvl="1" eaLnBrk="1" hangingPunct="1"/>
            <a:r>
              <a:rPr lang="en-US" sz="2400" dirty="0" smtClean="0"/>
              <a:t>Identify the  problem </a:t>
            </a:r>
            <a:r>
              <a:rPr lang="en-US" sz="2400" dirty="0" smtClean="0">
                <a:solidFill>
                  <a:schemeClr val="hlink"/>
                </a:solidFill>
              </a:rPr>
              <a:t>(Hit the exception)</a:t>
            </a:r>
          </a:p>
          <a:p>
            <a:pPr lvl="1" eaLnBrk="1" hangingPunct="1"/>
            <a:r>
              <a:rPr lang="en-US" sz="2400" dirty="0" smtClean="0"/>
              <a:t>Report that an error has occurred </a:t>
            </a:r>
            <a:r>
              <a:rPr lang="en-US" sz="2400" dirty="0" smtClean="0">
                <a:solidFill>
                  <a:schemeClr val="hlink"/>
                </a:solidFill>
              </a:rPr>
              <a:t>(Throw the exception)</a:t>
            </a:r>
          </a:p>
          <a:p>
            <a:pPr lvl="1" eaLnBrk="1" hangingPunct="1"/>
            <a:r>
              <a:rPr lang="en-US" sz="2400" dirty="0" smtClean="0"/>
              <a:t>Receive the error information </a:t>
            </a:r>
            <a:r>
              <a:rPr lang="en-US" sz="2400" dirty="0" smtClean="0">
                <a:solidFill>
                  <a:schemeClr val="hlink"/>
                </a:solidFill>
              </a:rPr>
              <a:t>(Catch the exception)</a:t>
            </a:r>
          </a:p>
          <a:p>
            <a:pPr lvl="1" eaLnBrk="1" hangingPunct="1"/>
            <a:r>
              <a:rPr lang="en-US" sz="2400" dirty="0" smtClean="0"/>
              <a:t>Take corrective actions</a:t>
            </a:r>
            <a:r>
              <a:rPr lang="en-US" sz="2400" dirty="0" smtClean="0">
                <a:solidFill>
                  <a:schemeClr val="hlink"/>
                </a:solidFill>
              </a:rPr>
              <a:t> (Handles  the exception)</a:t>
            </a:r>
            <a:endParaRPr lang="en-GB" sz="2400" dirty="0" smtClean="0">
              <a:solidFill>
                <a:schemeClr val="hlink"/>
              </a:solidFill>
            </a:endParaRPr>
          </a:p>
          <a:p>
            <a:pPr>
              <a:buFont typeface="Wingdings" pitchFamily="2" charset="2"/>
              <a:buNone/>
            </a:pPr>
            <a:endParaRPr lang="en-US" sz="2400" dirty="0" smtClean="0"/>
          </a:p>
        </p:txBody>
      </p:sp>
      <p:sp>
        <p:nvSpPr>
          <p:cNvPr id="5" name="Slide Number Placeholder 4"/>
          <p:cNvSpPr>
            <a:spLocks noGrp="1"/>
          </p:cNvSpPr>
          <p:nvPr>
            <p:ph type="sldNum" sz="quarter" idx="11"/>
          </p:nvPr>
        </p:nvSpPr>
        <p:spPr/>
        <p:txBody>
          <a:bodyPr/>
          <a:lstStyle/>
          <a:p>
            <a:pPr>
              <a:defRPr/>
            </a:pPr>
            <a:fld id="{218528DC-EF91-4BAE-9486-7B1E4FDC07C1}"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Going to Delhi by Train</a:t>
            </a:r>
            <a:endParaRPr lang="en-GB" dirty="0"/>
          </a:p>
        </p:txBody>
      </p:sp>
      <p:sp>
        <p:nvSpPr>
          <p:cNvPr id="3" name="Content Placeholder 2"/>
          <p:cNvSpPr>
            <a:spLocks noGrp="1"/>
          </p:cNvSpPr>
          <p:nvPr>
            <p:ph idx="1"/>
          </p:nvPr>
        </p:nvSpPr>
        <p:spPr/>
        <p:txBody>
          <a:bodyPr/>
          <a:lstStyle/>
          <a:p>
            <a:pPr>
              <a:lnSpc>
                <a:spcPct val="150000"/>
              </a:lnSpc>
            </a:pPr>
            <a:r>
              <a:rPr lang="en-GB" sz="2800" dirty="0" smtClean="0"/>
              <a:t>Imagine that I am going to Delhi by train today night</a:t>
            </a:r>
          </a:p>
          <a:p>
            <a:pPr>
              <a:lnSpc>
                <a:spcPct val="150000"/>
              </a:lnSpc>
            </a:pPr>
            <a:r>
              <a:rPr lang="en-GB" sz="2800" dirty="0" smtClean="0"/>
              <a:t>Train is by 9:30 pm from Central station</a:t>
            </a:r>
          </a:p>
          <a:p>
            <a:pPr>
              <a:lnSpc>
                <a:spcPct val="150000"/>
              </a:lnSpc>
            </a:pPr>
            <a:r>
              <a:rPr lang="en-GB" sz="2800" dirty="0" smtClean="0"/>
              <a:t>Approximately it takes 1:15 to reach station from VIT</a:t>
            </a:r>
          </a:p>
          <a:p>
            <a:pPr>
              <a:lnSpc>
                <a:spcPct val="150000"/>
              </a:lnSpc>
            </a:pPr>
            <a:r>
              <a:rPr lang="en-GB" sz="2800" dirty="0" smtClean="0"/>
              <a:t>When shall I leave?</a:t>
            </a:r>
          </a:p>
          <a:p>
            <a:pPr>
              <a:lnSpc>
                <a:spcPct val="150000"/>
              </a:lnSpc>
            </a:pPr>
            <a:r>
              <a:rPr lang="en-GB" sz="2800" dirty="0" smtClean="0"/>
              <a:t>I will plan to leave </a:t>
            </a:r>
            <a:r>
              <a:rPr lang="en-GB" sz="2800" dirty="0" err="1" smtClean="0"/>
              <a:t>atleast</a:t>
            </a:r>
            <a:r>
              <a:rPr lang="en-GB" sz="2800" dirty="0" smtClean="0"/>
              <a:t> by 7 pm</a:t>
            </a:r>
          </a:p>
          <a:p>
            <a:pPr>
              <a:lnSpc>
                <a:spcPct val="150000"/>
              </a:lnSpc>
            </a:pPr>
            <a:r>
              <a:rPr lang="en-GB" sz="2800" dirty="0" smtClean="0"/>
              <a:t>Why?</a:t>
            </a:r>
            <a:endParaRPr lang="en-GB"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0258" name="Rectangle 9"/>
          <p:cNvSpPr>
            <a:spLocks noGrp="1" noChangeArrowheads="1"/>
          </p:cNvSpPr>
          <p:nvPr>
            <p:ph type="sldNum" sz="quarter" idx="11"/>
          </p:nvPr>
        </p:nvSpPr>
        <p:spPr>
          <a:xfrm>
            <a:off x="5943600" y="6569075"/>
            <a:ext cx="2514600" cy="288925"/>
          </a:xfrm>
        </p:spPr>
        <p:txBody>
          <a:bodyPr/>
          <a:lstStyle/>
          <a:p>
            <a:pPr algn="l">
              <a:defRPr/>
            </a:pPr>
            <a:fld id="{E241C84C-0B51-4AC2-B923-8A23620C5500}" type="slidenum">
              <a:rPr lang="en-US" smtClean="0">
                <a:latin typeface="Tahoma" charset="0"/>
              </a:rPr>
              <a:pPr algn="l">
                <a:defRPr/>
              </a:pPr>
              <a:t>20</a:t>
            </a:fld>
            <a:endParaRPr lang="en-US" smtClean="0">
              <a:latin typeface="Tahoma" charset="0"/>
            </a:endParaRPr>
          </a:p>
        </p:txBody>
      </p:sp>
      <p:sp>
        <p:nvSpPr>
          <p:cNvPr id="9219" name="Rectangle 2"/>
          <p:cNvSpPr>
            <a:spLocks noGrp="1" noChangeArrowheads="1"/>
          </p:cNvSpPr>
          <p:nvPr>
            <p:ph type="title"/>
          </p:nvPr>
        </p:nvSpPr>
        <p:spPr bwMode="auto"/>
        <p:txBody>
          <a:bodyPr wrap="square" lIns="91440" tIns="45720" rIns="91440" bIns="45720" numCol="1" anchorCtr="0" compatLnSpc="1">
            <a:prstTxWarp prst="textNoShape">
              <a:avLst/>
            </a:prstTxWarp>
          </a:bodyPr>
          <a:lstStyle/>
          <a:p>
            <a:r>
              <a:rPr lang="en-GB" smtClean="0"/>
              <a:t>Exception Handling Model</a:t>
            </a:r>
            <a:endParaRPr lang="en-US" smtClean="0"/>
          </a:p>
        </p:txBody>
      </p:sp>
      <p:grpSp>
        <p:nvGrpSpPr>
          <p:cNvPr id="9220" name="Group 30"/>
          <p:cNvGrpSpPr>
            <a:grpSpLocks/>
          </p:cNvGrpSpPr>
          <p:nvPr/>
        </p:nvGrpSpPr>
        <p:grpSpPr bwMode="auto">
          <a:xfrm>
            <a:off x="1066800" y="1976438"/>
            <a:ext cx="4038600" cy="3810000"/>
            <a:chOff x="672" y="1488"/>
            <a:chExt cx="2544" cy="2400"/>
          </a:xfrm>
        </p:grpSpPr>
        <p:grpSp>
          <p:nvGrpSpPr>
            <p:cNvPr id="9221" name="Group 21"/>
            <p:cNvGrpSpPr>
              <a:grpSpLocks/>
            </p:cNvGrpSpPr>
            <p:nvPr/>
          </p:nvGrpSpPr>
          <p:grpSpPr bwMode="auto">
            <a:xfrm>
              <a:off x="1886" y="1488"/>
              <a:ext cx="1282" cy="917"/>
              <a:chOff x="5062" y="6822"/>
              <a:chExt cx="2640" cy="1458"/>
            </a:xfrm>
          </p:grpSpPr>
          <p:sp>
            <p:nvSpPr>
              <p:cNvPr id="9227" name="Rectangle 22"/>
              <p:cNvSpPr>
                <a:spLocks noChangeArrowheads="1"/>
              </p:cNvSpPr>
              <p:nvPr/>
            </p:nvSpPr>
            <p:spPr bwMode="auto">
              <a:xfrm>
                <a:off x="5062" y="6822"/>
                <a:ext cx="2640" cy="1458"/>
              </a:xfrm>
              <a:prstGeom prst="rect">
                <a:avLst/>
              </a:prstGeom>
              <a:solidFill>
                <a:srgbClr val="FFFFFF"/>
              </a:solidFill>
              <a:ln w="9525">
                <a:solidFill>
                  <a:srgbClr val="000000"/>
                </a:solidFill>
                <a:miter lim="800000"/>
                <a:headEnd/>
                <a:tailEnd/>
              </a:ln>
            </p:spPr>
            <p:txBody>
              <a:bodyPr/>
              <a:lstStyle/>
              <a:p>
                <a:pPr algn="ctr"/>
                <a:r>
                  <a:rPr lang="en-US" altLang="ko-KR">
                    <a:solidFill>
                      <a:schemeClr val="hlink"/>
                    </a:solidFill>
                    <a:ea typeface="Batang" pitchFamily="18" charset="-127"/>
                  </a:rPr>
                  <a:t>try  block</a:t>
                </a:r>
              </a:p>
              <a:p>
                <a:endParaRPr lang="en-US" altLang="ko-KR">
                  <a:solidFill>
                    <a:schemeClr val="hlink"/>
                  </a:solidFill>
                  <a:ea typeface="Batang" pitchFamily="18" charset="-127"/>
                </a:endParaRPr>
              </a:p>
              <a:p>
                <a:r>
                  <a:rPr lang="en-US" altLang="ko-KR" sz="1400">
                    <a:ea typeface="Batang" pitchFamily="18" charset="-127"/>
                  </a:rPr>
                  <a:t>Detects and throws </a:t>
                </a:r>
              </a:p>
              <a:p>
                <a:r>
                  <a:rPr lang="en-US" altLang="ko-KR" sz="1400">
                    <a:ea typeface="Batang" pitchFamily="18" charset="-127"/>
                  </a:rPr>
                  <a:t>an exception</a:t>
                </a:r>
                <a:endParaRPr lang="en-US" sz="1400"/>
              </a:p>
            </p:txBody>
          </p:sp>
          <p:sp>
            <p:nvSpPr>
              <p:cNvPr id="9228" name="Line 23"/>
              <p:cNvSpPr>
                <a:spLocks noChangeShapeType="1"/>
              </p:cNvSpPr>
              <p:nvPr/>
            </p:nvSpPr>
            <p:spPr bwMode="auto">
              <a:xfrm>
                <a:off x="5062" y="7302"/>
                <a:ext cx="2640" cy="0"/>
              </a:xfrm>
              <a:prstGeom prst="line">
                <a:avLst/>
              </a:prstGeom>
              <a:noFill/>
              <a:ln w="9525">
                <a:solidFill>
                  <a:srgbClr val="000000"/>
                </a:solidFill>
                <a:round/>
                <a:headEnd/>
                <a:tailEnd/>
              </a:ln>
            </p:spPr>
            <p:txBody>
              <a:bodyPr/>
              <a:lstStyle/>
              <a:p>
                <a:endParaRPr lang="en-GB"/>
              </a:p>
            </p:txBody>
          </p:sp>
        </p:grpSp>
        <p:grpSp>
          <p:nvGrpSpPr>
            <p:cNvPr id="9222" name="Group 24"/>
            <p:cNvGrpSpPr>
              <a:grpSpLocks/>
            </p:cNvGrpSpPr>
            <p:nvPr/>
          </p:nvGrpSpPr>
          <p:grpSpPr bwMode="auto">
            <a:xfrm>
              <a:off x="1886" y="2971"/>
              <a:ext cx="1330" cy="917"/>
              <a:chOff x="5062" y="6822"/>
              <a:chExt cx="2640" cy="1458"/>
            </a:xfrm>
          </p:grpSpPr>
          <p:sp>
            <p:nvSpPr>
              <p:cNvPr id="9225" name="Rectangle 25"/>
              <p:cNvSpPr>
                <a:spLocks noChangeArrowheads="1"/>
              </p:cNvSpPr>
              <p:nvPr/>
            </p:nvSpPr>
            <p:spPr bwMode="auto">
              <a:xfrm>
                <a:off x="5062" y="6822"/>
                <a:ext cx="2640" cy="1458"/>
              </a:xfrm>
              <a:prstGeom prst="rect">
                <a:avLst/>
              </a:prstGeom>
              <a:solidFill>
                <a:srgbClr val="FFFFFF"/>
              </a:solidFill>
              <a:ln w="9525">
                <a:solidFill>
                  <a:srgbClr val="000000"/>
                </a:solidFill>
                <a:miter lim="800000"/>
                <a:headEnd/>
                <a:tailEnd/>
              </a:ln>
            </p:spPr>
            <p:txBody>
              <a:bodyPr/>
              <a:lstStyle/>
              <a:p>
                <a:pPr algn="ctr"/>
                <a:r>
                  <a:rPr lang="en-US" altLang="ko-KR">
                    <a:solidFill>
                      <a:schemeClr val="hlink"/>
                    </a:solidFill>
                    <a:ea typeface="Batang" pitchFamily="18" charset="-127"/>
                  </a:rPr>
                  <a:t>catch block</a:t>
                </a:r>
              </a:p>
              <a:p>
                <a:endParaRPr lang="en-US" altLang="ko-KR">
                  <a:ea typeface="Batang" pitchFamily="18" charset="-127"/>
                </a:endParaRPr>
              </a:p>
              <a:p>
                <a:r>
                  <a:rPr lang="en-US" altLang="ko-KR" sz="1400">
                    <a:ea typeface="Batang" pitchFamily="18" charset="-127"/>
                  </a:rPr>
                  <a:t>Catches and handles</a:t>
                </a:r>
              </a:p>
              <a:p>
                <a:r>
                  <a:rPr lang="en-US" altLang="ko-KR" sz="1400">
                    <a:ea typeface="Batang" pitchFamily="18" charset="-127"/>
                  </a:rPr>
                  <a:t>an exception</a:t>
                </a:r>
                <a:endParaRPr lang="en-US" sz="1400"/>
              </a:p>
            </p:txBody>
          </p:sp>
          <p:sp>
            <p:nvSpPr>
              <p:cNvPr id="9226" name="Line 26"/>
              <p:cNvSpPr>
                <a:spLocks noChangeShapeType="1"/>
              </p:cNvSpPr>
              <p:nvPr/>
            </p:nvSpPr>
            <p:spPr bwMode="auto">
              <a:xfrm>
                <a:off x="5062" y="7302"/>
                <a:ext cx="2640" cy="0"/>
              </a:xfrm>
              <a:prstGeom prst="line">
                <a:avLst/>
              </a:prstGeom>
              <a:noFill/>
              <a:ln w="9525">
                <a:solidFill>
                  <a:srgbClr val="000000"/>
                </a:solidFill>
                <a:round/>
                <a:headEnd/>
                <a:tailEnd/>
              </a:ln>
            </p:spPr>
            <p:txBody>
              <a:bodyPr/>
              <a:lstStyle/>
              <a:p>
                <a:endParaRPr lang="en-GB"/>
              </a:p>
            </p:txBody>
          </p:sp>
        </p:grpSp>
        <p:sp>
          <p:nvSpPr>
            <p:cNvPr id="9223" name="AutoShape 27"/>
            <p:cNvSpPr>
              <a:spLocks noChangeArrowheads="1"/>
            </p:cNvSpPr>
            <p:nvPr/>
          </p:nvSpPr>
          <p:spPr bwMode="auto">
            <a:xfrm>
              <a:off x="672" y="1839"/>
              <a:ext cx="1071" cy="1585"/>
            </a:xfrm>
            <a:prstGeom prst="curvedRightArrow">
              <a:avLst>
                <a:gd name="adj1" fmla="val 29599"/>
                <a:gd name="adj2" fmla="val 59197"/>
                <a:gd name="adj3" fmla="val 33333"/>
              </a:avLst>
            </a:prstGeom>
            <a:solidFill>
              <a:srgbClr val="CC99FF"/>
            </a:solidFill>
            <a:ln w="3175">
              <a:solidFill>
                <a:srgbClr val="800080"/>
              </a:solidFill>
              <a:miter lim="800000"/>
              <a:headEnd/>
              <a:tailEnd/>
            </a:ln>
          </p:spPr>
          <p:txBody>
            <a:bodyPr/>
            <a:lstStyle/>
            <a:p>
              <a:pPr eaLnBrk="0" hangingPunct="0"/>
              <a:endParaRPr lang="en-US"/>
            </a:p>
          </p:txBody>
        </p:sp>
        <p:sp>
          <p:nvSpPr>
            <p:cNvPr id="9224" name="Text Box 28"/>
            <p:cNvSpPr txBox="1">
              <a:spLocks noChangeArrowheads="1"/>
            </p:cNvSpPr>
            <p:nvPr/>
          </p:nvSpPr>
          <p:spPr bwMode="auto">
            <a:xfrm>
              <a:off x="744" y="2448"/>
              <a:ext cx="1392" cy="231"/>
            </a:xfrm>
            <a:prstGeom prst="rect">
              <a:avLst/>
            </a:prstGeom>
            <a:noFill/>
            <a:ln w="9525" algn="ctr">
              <a:noFill/>
              <a:miter lim="800000"/>
              <a:headEnd/>
              <a:tailEnd/>
            </a:ln>
          </p:spPr>
          <p:txBody>
            <a:bodyPr>
              <a:spAutoFit/>
            </a:bodyPr>
            <a:lstStyle/>
            <a:p>
              <a:pPr eaLnBrk="0" hangingPunct="0">
                <a:spcBef>
                  <a:spcPct val="50000"/>
                </a:spcBef>
              </a:pPr>
              <a:r>
                <a:rPr lang="en-US"/>
                <a:t>Exception object</a:t>
              </a: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Content Placeholder 6"/>
          <p:cNvSpPr>
            <a:spLocks noGrp="1"/>
          </p:cNvSpPr>
          <p:nvPr>
            <p:ph idx="1"/>
          </p:nvPr>
        </p:nvSpPr>
        <p:spPr>
          <a:xfrm>
            <a:off x="304800" y="533400"/>
            <a:ext cx="8686800" cy="5546725"/>
          </a:xfrm>
        </p:spPr>
        <p:txBody>
          <a:bodyPr/>
          <a:lstStyle/>
          <a:p>
            <a:pPr eaLnBrk="1" hangingPunct="1">
              <a:buClr>
                <a:schemeClr val="accent2"/>
              </a:buClr>
            </a:pPr>
            <a:r>
              <a:rPr lang="en-GB" sz="2800" dirty="0" smtClean="0"/>
              <a:t>The keyword </a:t>
            </a:r>
            <a:r>
              <a:rPr lang="en-GB" sz="2800" dirty="0" smtClean="0">
                <a:solidFill>
                  <a:schemeClr val="hlink"/>
                </a:solidFill>
              </a:rPr>
              <a:t>try</a:t>
            </a:r>
            <a:r>
              <a:rPr lang="en-GB" sz="2800" dirty="0" smtClean="0"/>
              <a:t> is used to preface a block of statements surrounded by braces which may be generating exceptions; this block of statements is known as </a:t>
            </a:r>
            <a:r>
              <a:rPr lang="en-GB" sz="2800" dirty="0" smtClean="0">
                <a:solidFill>
                  <a:schemeClr val="hlink"/>
                </a:solidFill>
              </a:rPr>
              <a:t>try block</a:t>
            </a:r>
          </a:p>
          <a:p>
            <a:pPr eaLnBrk="1" hangingPunct="1">
              <a:buClr>
                <a:schemeClr val="accent2"/>
              </a:buClr>
              <a:buFont typeface="Wingdings" pitchFamily="2" charset="2"/>
              <a:buNone/>
            </a:pPr>
            <a:endParaRPr lang="en-GB" sz="2800" dirty="0" smtClean="0">
              <a:solidFill>
                <a:schemeClr val="hlink"/>
              </a:solidFill>
            </a:endParaRPr>
          </a:p>
          <a:p>
            <a:pPr eaLnBrk="1" hangingPunct="1">
              <a:buClr>
                <a:schemeClr val="accent2"/>
              </a:buClr>
            </a:pPr>
            <a:r>
              <a:rPr lang="en-GB" sz="2800" dirty="0" smtClean="0"/>
              <a:t>When an </a:t>
            </a:r>
            <a:r>
              <a:rPr lang="en-GB" sz="2800" dirty="0" smtClean="0">
                <a:solidFill>
                  <a:schemeClr val="hlink"/>
                </a:solidFill>
              </a:rPr>
              <a:t>exception is detected</a:t>
            </a:r>
            <a:r>
              <a:rPr lang="en-GB" sz="2800" dirty="0" smtClean="0"/>
              <a:t>, it is thrown using a throw statement in the try block</a:t>
            </a:r>
          </a:p>
          <a:p>
            <a:pPr eaLnBrk="1" hangingPunct="1">
              <a:buClr>
                <a:schemeClr val="accent2"/>
              </a:buClr>
              <a:buFont typeface="Wingdings" pitchFamily="2" charset="2"/>
              <a:buNone/>
            </a:pPr>
            <a:endParaRPr lang="en-GB" sz="2800" dirty="0" smtClean="0"/>
          </a:p>
          <a:p>
            <a:pPr eaLnBrk="1" hangingPunct="1">
              <a:buClr>
                <a:schemeClr val="accent2"/>
              </a:buClr>
            </a:pPr>
            <a:r>
              <a:rPr lang="en-GB" sz="2800" dirty="0" smtClean="0"/>
              <a:t>A catch block is defined by the keyword </a:t>
            </a:r>
            <a:r>
              <a:rPr lang="en-GB" sz="2800" dirty="0" smtClean="0">
                <a:solidFill>
                  <a:schemeClr val="hlink"/>
                </a:solidFill>
              </a:rPr>
              <a:t>catch</a:t>
            </a:r>
            <a:r>
              <a:rPr lang="en-GB" sz="2800" dirty="0" smtClean="0"/>
              <a:t> catches the exception thrown by the </a:t>
            </a:r>
            <a:r>
              <a:rPr lang="en-GB" sz="2800" dirty="0" smtClean="0">
                <a:solidFill>
                  <a:schemeClr val="hlink"/>
                </a:solidFill>
              </a:rPr>
              <a:t>throw statement</a:t>
            </a:r>
            <a:r>
              <a:rPr lang="en-GB" sz="2800" dirty="0" smtClean="0"/>
              <a:t> in the </a:t>
            </a:r>
            <a:r>
              <a:rPr lang="en-GB" sz="2800" dirty="0" smtClean="0">
                <a:solidFill>
                  <a:schemeClr val="hlink"/>
                </a:solidFill>
              </a:rPr>
              <a:t>try block</a:t>
            </a:r>
            <a:r>
              <a:rPr lang="en-GB" sz="2800" dirty="0" smtClean="0"/>
              <a:t> and handles it appropriately</a:t>
            </a:r>
            <a:endParaRPr lang="en-US" sz="2800" dirty="0" smtClean="0"/>
          </a:p>
          <a:p>
            <a:endParaRPr lang="en-US" sz="2800" dirty="0" smtClean="0"/>
          </a:p>
        </p:txBody>
      </p:sp>
      <p:sp>
        <p:nvSpPr>
          <p:cNvPr id="5" name="Slide Number Placeholder 4"/>
          <p:cNvSpPr>
            <a:spLocks noGrp="1"/>
          </p:cNvSpPr>
          <p:nvPr>
            <p:ph type="sldNum" sz="quarter" idx="11"/>
          </p:nvPr>
        </p:nvSpPr>
        <p:spPr/>
        <p:txBody>
          <a:bodyPr/>
          <a:lstStyle/>
          <a:p>
            <a:pPr>
              <a:defRPr/>
            </a:pPr>
            <a:fld id="{5E5C0442-50E5-4785-8E34-2C0A0D6D0857}"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itle 5"/>
          <p:cNvSpPr>
            <a:spLocks noGrp="1"/>
          </p:cNvSpPr>
          <p:nvPr>
            <p:ph type="title"/>
          </p:nvPr>
        </p:nvSpPr>
        <p:spPr bwMode="auto"/>
        <p:txBody>
          <a:bodyPr wrap="square" lIns="91440" tIns="45720" rIns="91440" bIns="45720" numCol="1" anchorCtr="0" compatLnSpc="1">
            <a:prstTxWarp prst="textNoShape">
              <a:avLst/>
            </a:prstTxWarp>
          </a:bodyPr>
          <a:lstStyle/>
          <a:p>
            <a:r>
              <a:rPr lang="en-GB" smtClean="0"/>
              <a:t>Exception Handling: Format</a:t>
            </a:r>
            <a:endParaRPr lang="en-US" smtClean="0"/>
          </a:p>
        </p:txBody>
      </p:sp>
      <p:sp>
        <p:nvSpPr>
          <p:cNvPr id="11267" name="Content Placeholder 6"/>
          <p:cNvSpPr>
            <a:spLocks noGrp="1"/>
          </p:cNvSpPr>
          <p:nvPr>
            <p:ph idx="1"/>
          </p:nvPr>
        </p:nvSpPr>
        <p:spPr/>
        <p:txBody>
          <a:bodyPr/>
          <a:lstStyle/>
          <a:p>
            <a:pPr eaLnBrk="1" hangingPunct="1">
              <a:lnSpc>
                <a:spcPct val="80000"/>
              </a:lnSpc>
              <a:buFontTx/>
              <a:buNone/>
            </a:pPr>
            <a:r>
              <a:rPr lang="en-US" b="1" smtClean="0"/>
              <a:t>try</a:t>
            </a:r>
          </a:p>
          <a:p>
            <a:pPr eaLnBrk="1" hangingPunct="1">
              <a:lnSpc>
                <a:spcPct val="80000"/>
              </a:lnSpc>
              <a:buFontTx/>
              <a:buNone/>
            </a:pPr>
            <a:r>
              <a:rPr lang="en-US" b="1" smtClean="0"/>
              <a:t>{</a:t>
            </a:r>
          </a:p>
          <a:p>
            <a:pPr eaLnBrk="1" hangingPunct="1">
              <a:lnSpc>
                <a:spcPct val="80000"/>
              </a:lnSpc>
              <a:buFontTx/>
              <a:buNone/>
            </a:pPr>
            <a:r>
              <a:rPr lang="en-US" b="1" smtClean="0"/>
              <a:t>	……</a:t>
            </a:r>
          </a:p>
          <a:p>
            <a:pPr eaLnBrk="1" hangingPunct="1">
              <a:lnSpc>
                <a:spcPct val="80000"/>
              </a:lnSpc>
              <a:buFontTx/>
              <a:buNone/>
            </a:pPr>
            <a:r>
              <a:rPr lang="en-US" b="1" smtClean="0"/>
              <a:t>	throw exception;  </a:t>
            </a:r>
            <a:r>
              <a:rPr lang="en-US" b="1" smtClean="0">
                <a:solidFill>
                  <a:schemeClr val="folHlink"/>
                </a:solidFill>
              </a:rPr>
              <a:t> </a:t>
            </a:r>
            <a:r>
              <a:rPr lang="en-US" b="1" smtClean="0">
                <a:solidFill>
                  <a:schemeClr val="hlink"/>
                </a:solidFill>
              </a:rPr>
              <a:t>// block of statements</a:t>
            </a:r>
          </a:p>
          <a:p>
            <a:pPr eaLnBrk="1" hangingPunct="1">
              <a:lnSpc>
                <a:spcPct val="80000"/>
              </a:lnSpc>
              <a:buFontTx/>
              <a:buNone/>
            </a:pPr>
            <a:r>
              <a:rPr lang="en-US" b="1" smtClean="0">
                <a:solidFill>
                  <a:schemeClr val="hlink"/>
                </a:solidFill>
              </a:rPr>
              <a:t>				// which detects and</a:t>
            </a:r>
          </a:p>
          <a:p>
            <a:pPr eaLnBrk="1" hangingPunct="1">
              <a:lnSpc>
                <a:spcPct val="80000"/>
              </a:lnSpc>
              <a:buFontTx/>
              <a:buNone/>
            </a:pPr>
            <a:r>
              <a:rPr lang="en-US" b="1" smtClean="0">
                <a:solidFill>
                  <a:schemeClr val="hlink"/>
                </a:solidFill>
              </a:rPr>
              <a:t>				// throws  an exception</a:t>
            </a:r>
          </a:p>
          <a:p>
            <a:pPr eaLnBrk="1" hangingPunct="1">
              <a:lnSpc>
                <a:spcPct val="80000"/>
              </a:lnSpc>
              <a:buFontTx/>
              <a:buNone/>
            </a:pPr>
            <a:r>
              <a:rPr lang="en-US" b="1" smtClean="0"/>
              <a:t>}</a:t>
            </a:r>
          </a:p>
          <a:p>
            <a:pPr eaLnBrk="1" hangingPunct="1">
              <a:lnSpc>
                <a:spcPct val="80000"/>
              </a:lnSpc>
              <a:buFontTx/>
              <a:buNone/>
            </a:pPr>
            <a:endParaRPr lang="en-US" b="1" smtClean="0">
              <a:solidFill>
                <a:schemeClr val="folHlink"/>
              </a:solidFill>
            </a:endParaRPr>
          </a:p>
          <a:p>
            <a:pPr eaLnBrk="1" hangingPunct="1">
              <a:lnSpc>
                <a:spcPct val="80000"/>
              </a:lnSpc>
              <a:buFontTx/>
              <a:buNone/>
            </a:pPr>
            <a:r>
              <a:rPr lang="en-US" b="1" smtClean="0"/>
              <a:t>catch (type arg)</a:t>
            </a:r>
            <a:r>
              <a:rPr lang="en-US" b="1" smtClean="0">
                <a:solidFill>
                  <a:schemeClr val="folHlink"/>
                </a:solidFill>
              </a:rPr>
              <a:t>	</a:t>
            </a:r>
            <a:r>
              <a:rPr lang="en-US" b="1" smtClean="0">
                <a:solidFill>
                  <a:schemeClr val="hlink"/>
                </a:solidFill>
              </a:rPr>
              <a:t>// catches exception</a:t>
            </a:r>
          </a:p>
          <a:p>
            <a:pPr eaLnBrk="1" hangingPunct="1">
              <a:lnSpc>
                <a:spcPct val="80000"/>
              </a:lnSpc>
              <a:buFontTx/>
              <a:buNone/>
            </a:pPr>
            <a:r>
              <a:rPr lang="en-US" b="1" smtClean="0"/>
              <a:t>{</a:t>
            </a:r>
          </a:p>
          <a:p>
            <a:pPr eaLnBrk="1" hangingPunct="1">
              <a:lnSpc>
                <a:spcPct val="80000"/>
              </a:lnSpc>
              <a:buFontTx/>
              <a:buNone/>
            </a:pPr>
            <a:r>
              <a:rPr lang="en-US" b="1" smtClean="0"/>
              <a:t>	……….</a:t>
            </a:r>
          </a:p>
          <a:p>
            <a:pPr eaLnBrk="1" hangingPunct="1">
              <a:lnSpc>
                <a:spcPct val="80000"/>
              </a:lnSpc>
              <a:buFontTx/>
              <a:buNone/>
            </a:pPr>
            <a:r>
              <a:rPr lang="en-US" b="1" smtClean="0">
                <a:solidFill>
                  <a:schemeClr val="folHlink"/>
                </a:solidFill>
              </a:rPr>
              <a:t>	</a:t>
            </a:r>
            <a:r>
              <a:rPr lang="en-US" b="1" smtClean="0"/>
              <a:t>……….</a:t>
            </a:r>
            <a:r>
              <a:rPr lang="en-US" b="1" smtClean="0">
                <a:solidFill>
                  <a:schemeClr val="folHlink"/>
                </a:solidFill>
              </a:rPr>
              <a:t>		</a:t>
            </a:r>
            <a:r>
              <a:rPr lang="en-US" b="1" smtClean="0">
                <a:solidFill>
                  <a:schemeClr val="hlink"/>
                </a:solidFill>
              </a:rPr>
              <a:t>// block of statements that </a:t>
            </a:r>
          </a:p>
          <a:p>
            <a:pPr eaLnBrk="1" hangingPunct="1">
              <a:lnSpc>
                <a:spcPct val="80000"/>
              </a:lnSpc>
              <a:buFontTx/>
              <a:buNone/>
            </a:pPr>
            <a:r>
              <a:rPr lang="en-US" b="1" smtClean="0"/>
              <a:t>	……….</a:t>
            </a:r>
            <a:r>
              <a:rPr lang="en-US" b="1" smtClean="0">
                <a:solidFill>
                  <a:schemeClr val="folHlink"/>
                </a:solidFill>
              </a:rPr>
              <a:t> 		</a:t>
            </a:r>
            <a:r>
              <a:rPr lang="en-US" b="1" smtClean="0">
                <a:solidFill>
                  <a:schemeClr val="hlink"/>
                </a:solidFill>
              </a:rPr>
              <a:t>// handles the exception</a:t>
            </a:r>
          </a:p>
          <a:p>
            <a:pPr eaLnBrk="1" hangingPunct="1">
              <a:lnSpc>
                <a:spcPct val="80000"/>
              </a:lnSpc>
              <a:buFontTx/>
              <a:buNone/>
            </a:pPr>
            <a:r>
              <a:rPr lang="en-US" b="1" smtClean="0"/>
              <a:t>}</a:t>
            </a:r>
          </a:p>
          <a:p>
            <a:endParaRPr lang="en-US" smtClean="0"/>
          </a:p>
        </p:txBody>
      </p:sp>
      <p:sp>
        <p:nvSpPr>
          <p:cNvPr id="5" name="Slide Number Placeholder 4"/>
          <p:cNvSpPr>
            <a:spLocks noGrp="1"/>
          </p:cNvSpPr>
          <p:nvPr>
            <p:ph type="sldNum" sz="quarter" idx="11"/>
          </p:nvPr>
        </p:nvSpPr>
        <p:spPr/>
        <p:txBody>
          <a:bodyPr/>
          <a:lstStyle/>
          <a:p>
            <a:pPr>
              <a:defRPr/>
            </a:pPr>
            <a:fld id="{FFA57706-74D4-4144-B02F-B869D9BF8F4B}"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srcRect/>
          <a:stretch>
            <a:fillRect/>
          </a:stretch>
        </p:blipFill>
        <p:spPr bwMode="auto">
          <a:xfrm>
            <a:off x="914400" y="762000"/>
            <a:ext cx="7315200" cy="33575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228600" y="304800"/>
            <a:ext cx="6553200" cy="62599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srcRect/>
          <a:stretch>
            <a:fillRect/>
          </a:stretch>
        </p:blipFill>
        <p:spPr bwMode="auto">
          <a:xfrm>
            <a:off x="457200" y="457200"/>
            <a:ext cx="7390086" cy="381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6402" name="Rectangle 9"/>
          <p:cNvSpPr>
            <a:spLocks noGrp="1" noChangeArrowheads="1"/>
          </p:cNvSpPr>
          <p:nvPr>
            <p:ph type="sldNum" sz="quarter" idx="11"/>
          </p:nvPr>
        </p:nvSpPr>
        <p:spPr>
          <a:xfrm>
            <a:off x="5943600" y="6569075"/>
            <a:ext cx="2514600" cy="288925"/>
          </a:xfrm>
        </p:spPr>
        <p:txBody>
          <a:bodyPr/>
          <a:lstStyle/>
          <a:p>
            <a:pPr algn="l">
              <a:defRPr/>
            </a:pPr>
            <a:fld id="{DB5FC09B-3F5D-42F3-9199-A1D3D790C15C}" type="slidenum">
              <a:rPr lang="en-US" smtClean="0">
                <a:latin typeface="Tahoma" charset="0"/>
              </a:rPr>
              <a:pPr algn="l">
                <a:defRPr/>
              </a:pPr>
              <a:t>26</a:t>
            </a:fld>
            <a:endParaRPr lang="en-US" smtClean="0">
              <a:latin typeface="Tahoma" charset="0"/>
            </a:endParaRPr>
          </a:p>
        </p:txBody>
      </p:sp>
      <p:sp>
        <p:nvSpPr>
          <p:cNvPr id="13315" name="Rectangle 3"/>
          <p:cNvSpPr>
            <a:spLocks noGrp="1" noChangeArrowheads="1"/>
          </p:cNvSpPr>
          <p:nvPr>
            <p:ph type="body" idx="1"/>
          </p:nvPr>
        </p:nvSpPr>
        <p:spPr>
          <a:xfrm>
            <a:off x="685800" y="1981200"/>
            <a:ext cx="7772400" cy="4114800"/>
          </a:xfrm>
        </p:spPr>
        <p:txBody>
          <a:bodyPr/>
          <a:lstStyle/>
          <a:p>
            <a:pPr eaLnBrk="1" hangingPunct="1">
              <a:buFontTx/>
              <a:buNone/>
            </a:pPr>
            <a:endParaRPr lang="en-US" sz="2000" b="1" smtClean="0"/>
          </a:p>
          <a:p>
            <a:pPr eaLnBrk="1" hangingPunct="1">
              <a:buFontTx/>
              <a:buNone/>
            </a:pPr>
            <a:r>
              <a:rPr lang="en-US" sz="1600" b="1" smtClean="0"/>
              <a:t>Throw exception			                           Invoke function</a:t>
            </a:r>
          </a:p>
          <a:p>
            <a:pPr eaLnBrk="1" hangingPunct="1">
              <a:buFontTx/>
              <a:buNone/>
            </a:pPr>
            <a:endParaRPr lang="en-US" smtClean="0"/>
          </a:p>
        </p:txBody>
      </p:sp>
      <p:grpSp>
        <p:nvGrpSpPr>
          <p:cNvPr id="13316" name="Group 17"/>
          <p:cNvGrpSpPr>
            <a:grpSpLocks/>
          </p:cNvGrpSpPr>
          <p:nvPr/>
        </p:nvGrpSpPr>
        <p:grpSpPr bwMode="auto">
          <a:xfrm>
            <a:off x="2324100" y="965200"/>
            <a:ext cx="5334000" cy="4419600"/>
            <a:chOff x="1392" y="1256"/>
            <a:chExt cx="3360" cy="2784"/>
          </a:xfrm>
        </p:grpSpPr>
        <p:grpSp>
          <p:nvGrpSpPr>
            <p:cNvPr id="13317" name="Group 5"/>
            <p:cNvGrpSpPr>
              <a:grpSpLocks/>
            </p:cNvGrpSpPr>
            <p:nvPr/>
          </p:nvGrpSpPr>
          <p:grpSpPr bwMode="auto">
            <a:xfrm>
              <a:off x="2333" y="1256"/>
              <a:ext cx="1432" cy="694"/>
              <a:chOff x="5062" y="6822"/>
              <a:chExt cx="2640" cy="1458"/>
            </a:xfrm>
          </p:grpSpPr>
          <p:sp>
            <p:nvSpPr>
              <p:cNvPr id="13326" name="Rectangle 6"/>
              <p:cNvSpPr>
                <a:spLocks noChangeArrowheads="1"/>
              </p:cNvSpPr>
              <p:nvPr/>
            </p:nvSpPr>
            <p:spPr bwMode="auto">
              <a:xfrm>
                <a:off x="5062" y="6822"/>
                <a:ext cx="2640" cy="1458"/>
              </a:xfrm>
              <a:prstGeom prst="rect">
                <a:avLst/>
              </a:prstGeom>
              <a:solidFill>
                <a:srgbClr val="FFFFFF"/>
              </a:solidFill>
              <a:ln w="9525">
                <a:solidFill>
                  <a:srgbClr val="000000"/>
                </a:solidFill>
                <a:miter lim="800000"/>
                <a:headEnd/>
                <a:tailEnd/>
              </a:ln>
            </p:spPr>
            <p:txBody>
              <a:bodyPr/>
              <a:lstStyle/>
              <a:p>
                <a:pPr algn="ctr"/>
                <a:r>
                  <a:rPr lang="en-US" altLang="ko-KR" sz="1400">
                    <a:solidFill>
                      <a:schemeClr val="hlink"/>
                    </a:solidFill>
                    <a:ea typeface="Batang" pitchFamily="18" charset="-127"/>
                  </a:rPr>
                  <a:t>Throw point</a:t>
                </a:r>
              </a:p>
              <a:p>
                <a:endParaRPr lang="en-US" altLang="ko-KR" sz="1400">
                  <a:ea typeface="Batang" pitchFamily="18" charset="-127"/>
                </a:endParaRPr>
              </a:p>
              <a:p>
                <a:r>
                  <a:rPr lang="en-US" altLang="ko-KR" sz="1400">
                    <a:ea typeface="Batang" pitchFamily="18" charset="-127"/>
                  </a:rPr>
                  <a:t>Function that causes </a:t>
                </a:r>
              </a:p>
              <a:p>
                <a:r>
                  <a:rPr lang="en-US" altLang="ko-KR" sz="1400">
                    <a:ea typeface="Batang" pitchFamily="18" charset="-127"/>
                  </a:rPr>
                  <a:t>an exception</a:t>
                </a:r>
              </a:p>
              <a:p>
                <a:endParaRPr lang="en-US" sz="1400"/>
              </a:p>
            </p:txBody>
          </p:sp>
          <p:sp>
            <p:nvSpPr>
              <p:cNvPr id="13327" name="Line 7"/>
              <p:cNvSpPr>
                <a:spLocks noChangeShapeType="1"/>
              </p:cNvSpPr>
              <p:nvPr/>
            </p:nvSpPr>
            <p:spPr bwMode="auto">
              <a:xfrm>
                <a:off x="5062" y="7302"/>
                <a:ext cx="2640" cy="0"/>
              </a:xfrm>
              <a:prstGeom prst="line">
                <a:avLst/>
              </a:prstGeom>
              <a:noFill/>
              <a:ln w="9525">
                <a:solidFill>
                  <a:srgbClr val="000000"/>
                </a:solidFill>
                <a:round/>
                <a:headEnd/>
                <a:tailEnd/>
              </a:ln>
            </p:spPr>
            <p:txBody>
              <a:bodyPr/>
              <a:lstStyle/>
              <a:p>
                <a:endParaRPr lang="en-GB"/>
              </a:p>
            </p:txBody>
          </p:sp>
        </p:grpSp>
        <p:grpSp>
          <p:nvGrpSpPr>
            <p:cNvPr id="13318" name="Group 8"/>
            <p:cNvGrpSpPr>
              <a:grpSpLocks/>
            </p:cNvGrpSpPr>
            <p:nvPr/>
          </p:nvGrpSpPr>
          <p:grpSpPr bwMode="auto">
            <a:xfrm>
              <a:off x="2333" y="2378"/>
              <a:ext cx="1432" cy="694"/>
              <a:chOff x="5062" y="6822"/>
              <a:chExt cx="2640" cy="1458"/>
            </a:xfrm>
          </p:grpSpPr>
          <p:sp>
            <p:nvSpPr>
              <p:cNvPr id="13324" name="Rectangle 9"/>
              <p:cNvSpPr>
                <a:spLocks noChangeArrowheads="1"/>
              </p:cNvSpPr>
              <p:nvPr/>
            </p:nvSpPr>
            <p:spPr bwMode="auto">
              <a:xfrm>
                <a:off x="5062" y="6822"/>
                <a:ext cx="2640" cy="1458"/>
              </a:xfrm>
              <a:prstGeom prst="rect">
                <a:avLst/>
              </a:prstGeom>
              <a:solidFill>
                <a:srgbClr val="FFFFFF"/>
              </a:solidFill>
              <a:ln w="9525">
                <a:solidFill>
                  <a:srgbClr val="000000"/>
                </a:solidFill>
                <a:miter lim="800000"/>
                <a:headEnd/>
                <a:tailEnd/>
              </a:ln>
            </p:spPr>
            <p:txBody>
              <a:bodyPr/>
              <a:lstStyle/>
              <a:p>
                <a:pPr algn="ctr"/>
                <a:r>
                  <a:rPr lang="en-US" altLang="ko-KR" sz="1400">
                    <a:solidFill>
                      <a:schemeClr val="hlink"/>
                    </a:solidFill>
                    <a:ea typeface="Batang" pitchFamily="18" charset="-127"/>
                  </a:rPr>
                  <a:t>try block</a:t>
                </a:r>
              </a:p>
              <a:p>
                <a:endParaRPr lang="en-US" altLang="ko-KR" sz="1400">
                  <a:solidFill>
                    <a:schemeClr val="hlink"/>
                  </a:solidFill>
                  <a:ea typeface="Batang" pitchFamily="18" charset="-127"/>
                </a:endParaRPr>
              </a:p>
              <a:p>
                <a:r>
                  <a:rPr lang="en-US" altLang="ko-KR" sz="1400">
                    <a:ea typeface="Batang" pitchFamily="18" charset="-127"/>
                  </a:rPr>
                  <a:t>invokes a function that contains an exception</a:t>
                </a:r>
              </a:p>
              <a:p>
                <a:endParaRPr lang="en-US" sz="1400"/>
              </a:p>
            </p:txBody>
          </p:sp>
          <p:sp>
            <p:nvSpPr>
              <p:cNvPr id="13325" name="Line 10"/>
              <p:cNvSpPr>
                <a:spLocks noChangeShapeType="1"/>
              </p:cNvSpPr>
              <p:nvPr/>
            </p:nvSpPr>
            <p:spPr bwMode="auto">
              <a:xfrm>
                <a:off x="5062" y="7302"/>
                <a:ext cx="2640" cy="0"/>
              </a:xfrm>
              <a:prstGeom prst="line">
                <a:avLst/>
              </a:prstGeom>
              <a:noFill/>
              <a:ln w="9525">
                <a:solidFill>
                  <a:srgbClr val="000000"/>
                </a:solidFill>
                <a:round/>
                <a:headEnd/>
                <a:tailEnd/>
              </a:ln>
            </p:spPr>
            <p:txBody>
              <a:bodyPr/>
              <a:lstStyle/>
              <a:p>
                <a:endParaRPr lang="en-GB"/>
              </a:p>
            </p:txBody>
          </p:sp>
        </p:grpSp>
        <p:sp>
          <p:nvSpPr>
            <p:cNvPr id="13319" name="AutoShape 11"/>
            <p:cNvSpPr>
              <a:spLocks noChangeArrowheads="1"/>
            </p:cNvSpPr>
            <p:nvPr/>
          </p:nvSpPr>
          <p:spPr bwMode="auto">
            <a:xfrm>
              <a:off x="1392" y="1514"/>
              <a:ext cx="895" cy="2425"/>
            </a:xfrm>
            <a:prstGeom prst="curvedRightArrow">
              <a:avLst>
                <a:gd name="adj1" fmla="val 54190"/>
                <a:gd name="adj2" fmla="val 108380"/>
                <a:gd name="adj3" fmla="val 33333"/>
              </a:avLst>
            </a:prstGeom>
            <a:solidFill>
              <a:srgbClr val="CC99FF"/>
            </a:solidFill>
            <a:ln w="3175">
              <a:solidFill>
                <a:srgbClr val="000000"/>
              </a:solidFill>
              <a:miter lim="800000"/>
              <a:headEnd/>
              <a:tailEnd/>
            </a:ln>
          </p:spPr>
          <p:txBody>
            <a:bodyPr/>
            <a:lstStyle/>
            <a:p>
              <a:pPr eaLnBrk="0" hangingPunct="0"/>
              <a:endParaRPr lang="en-US"/>
            </a:p>
          </p:txBody>
        </p:sp>
        <p:grpSp>
          <p:nvGrpSpPr>
            <p:cNvPr id="13320" name="Group 12"/>
            <p:cNvGrpSpPr>
              <a:grpSpLocks/>
            </p:cNvGrpSpPr>
            <p:nvPr/>
          </p:nvGrpSpPr>
          <p:grpSpPr bwMode="auto">
            <a:xfrm>
              <a:off x="2333" y="3346"/>
              <a:ext cx="1432" cy="694"/>
              <a:chOff x="5062" y="6822"/>
              <a:chExt cx="2640" cy="1458"/>
            </a:xfrm>
          </p:grpSpPr>
          <p:sp>
            <p:nvSpPr>
              <p:cNvPr id="13322" name="Rectangle 13"/>
              <p:cNvSpPr>
                <a:spLocks noChangeArrowheads="1"/>
              </p:cNvSpPr>
              <p:nvPr/>
            </p:nvSpPr>
            <p:spPr bwMode="auto">
              <a:xfrm>
                <a:off x="5062" y="6822"/>
                <a:ext cx="2640" cy="1458"/>
              </a:xfrm>
              <a:prstGeom prst="rect">
                <a:avLst/>
              </a:prstGeom>
              <a:solidFill>
                <a:srgbClr val="FFFFFF"/>
              </a:solidFill>
              <a:ln w="9525">
                <a:solidFill>
                  <a:srgbClr val="000000"/>
                </a:solidFill>
                <a:miter lim="800000"/>
                <a:headEnd/>
                <a:tailEnd/>
              </a:ln>
            </p:spPr>
            <p:txBody>
              <a:bodyPr/>
              <a:lstStyle/>
              <a:p>
                <a:pPr algn="ctr"/>
                <a:r>
                  <a:rPr lang="en-US" altLang="ko-KR" sz="1400">
                    <a:solidFill>
                      <a:schemeClr val="hlink"/>
                    </a:solidFill>
                    <a:ea typeface="Batang" pitchFamily="18" charset="-127"/>
                  </a:rPr>
                  <a:t>catch block</a:t>
                </a:r>
              </a:p>
              <a:p>
                <a:endParaRPr lang="en-US" altLang="ko-KR" sz="1400">
                  <a:solidFill>
                    <a:schemeClr val="hlink"/>
                  </a:solidFill>
                  <a:ea typeface="Batang" pitchFamily="18" charset="-127"/>
                </a:endParaRPr>
              </a:p>
              <a:p>
                <a:r>
                  <a:rPr lang="en-US" altLang="ko-KR" sz="1400">
                    <a:ea typeface="Batang" pitchFamily="18" charset="-127"/>
                  </a:rPr>
                  <a:t>Catches and handles</a:t>
                </a:r>
              </a:p>
              <a:p>
                <a:r>
                  <a:rPr lang="en-US" altLang="ko-KR" sz="1400">
                    <a:ea typeface="Batang" pitchFamily="18" charset="-127"/>
                  </a:rPr>
                  <a:t>an exception</a:t>
                </a:r>
              </a:p>
              <a:p>
                <a:endParaRPr lang="en-US" sz="1400"/>
              </a:p>
            </p:txBody>
          </p:sp>
          <p:sp>
            <p:nvSpPr>
              <p:cNvPr id="13323" name="Line 14"/>
              <p:cNvSpPr>
                <a:spLocks noChangeShapeType="1"/>
              </p:cNvSpPr>
              <p:nvPr/>
            </p:nvSpPr>
            <p:spPr bwMode="auto">
              <a:xfrm>
                <a:off x="5062" y="7302"/>
                <a:ext cx="2640" cy="0"/>
              </a:xfrm>
              <a:prstGeom prst="line">
                <a:avLst/>
              </a:prstGeom>
              <a:noFill/>
              <a:ln w="9525">
                <a:solidFill>
                  <a:srgbClr val="000000"/>
                </a:solidFill>
                <a:round/>
                <a:headEnd/>
                <a:tailEnd/>
              </a:ln>
            </p:spPr>
            <p:txBody>
              <a:bodyPr/>
              <a:lstStyle/>
              <a:p>
                <a:endParaRPr lang="en-GB"/>
              </a:p>
            </p:txBody>
          </p:sp>
        </p:grpSp>
        <p:sp>
          <p:nvSpPr>
            <p:cNvPr id="13321" name="AutoShape 15"/>
            <p:cNvSpPr>
              <a:spLocks noChangeArrowheads="1"/>
            </p:cNvSpPr>
            <p:nvPr/>
          </p:nvSpPr>
          <p:spPr bwMode="auto">
            <a:xfrm rot="10800000">
              <a:off x="3825" y="1355"/>
              <a:ext cx="927" cy="1649"/>
            </a:xfrm>
            <a:prstGeom prst="curvedRightArrow">
              <a:avLst>
                <a:gd name="adj1" fmla="val 33370"/>
                <a:gd name="adj2" fmla="val 71154"/>
                <a:gd name="adj3" fmla="val 33333"/>
              </a:avLst>
            </a:prstGeom>
            <a:solidFill>
              <a:srgbClr val="CC99FF"/>
            </a:solidFill>
            <a:ln w="3175">
              <a:solidFill>
                <a:srgbClr val="000000"/>
              </a:solidFill>
              <a:miter lim="800000"/>
              <a:headEnd/>
              <a:tailEnd/>
            </a:ln>
          </p:spPr>
          <p:txBody>
            <a:bodyPr/>
            <a:lstStyle/>
            <a:p>
              <a:pPr eaLnBrk="0" hangingPunct="0"/>
              <a:endParaRPr lang="en-US"/>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itle 5"/>
          <p:cNvSpPr>
            <a:spLocks noGrp="1"/>
          </p:cNvSpPr>
          <p:nvPr>
            <p:ph type="title"/>
          </p:nvPr>
        </p:nvSpPr>
        <p:spPr bwMode="auto"/>
        <p:txBody>
          <a:bodyPr wrap="square" lIns="91440" tIns="45720" rIns="91440" bIns="45720" numCol="1" anchorCtr="0" compatLnSpc="1">
            <a:prstTxWarp prst="textNoShape">
              <a:avLst/>
            </a:prstTxWarp>
          </a:bodyPr>
          <a:lstStyle/>
          <a:p>
            <a:endParaRPr lang="en-US" smtClean="0"/>
          </a:p>
        </p:txBody>
      </p:sp>
      <p:sp>
        <p:nvSpPr>
          <p:cNvPr id="14339" name="Content Placeholder 6"/>
          <p:cNvSpPr>
            <a:spLocks noGrp="1"/>
          </p:cNvSpPr>
          <p:nvPr>
            <p:ph idx="1"/>
          </p:nvPr>
        </p:nvSpPr>
        <p:spPr/>
        <p:txBody>
          <a:bodyPr/>
          <a:lstStyle/>
          <a:p>
            <a:pPr eaLnBrk="1" hangingPunct="1">
              <a:buClr>
                <a:schemeClr val="accent2"/>
              </a:buClr>
            </a:pPr>
            <a:r>
              <a:rPr lang="en-US" sz="2400" dirty="0" smtClean="0"/>
              <a:t>Most often, exceptions are thrown by functions that are invoked from </a:t>
            </a:r>
            <a:r>
              <a:rPr lang="en-US" sz="2400" dirty="0" smtClean="0">
                <a:solidFill>
                  <a:schemeClr val="hlink"/>
                </a:solidFill>
              </a:rPr>
              <a:t>within the try block </a:t>
            </a:r>
            <a:endParaRPr lang="en-US" sz="2400" dirty="0" smtClean="0"/>
          </a:p>
          <a:p>
            <a:pPr eaLnBrk="1" hangingPunct="1">
              <a:buClr>
                <a:schemeClr val="accent2"/>
              </a:buClr>
            </a:pPr>
            <a:r>
              <a:rPr lang="en-US" sz="2400" dirty="0" smtClean="0"/>
              <a:t>The point at which the throw block is executed is called the </a:t>
            </a:r>
            <a:r>
              <a:rPr lang="en-US" sz="2400" dirty="0" smtClean="0">
                <a:solidFill>
                  <a:schemeClr val="hlink"/>
                </a:solidFill>
              </a:rPr>
              <a:t>throw point</a:t>
            </a:r>
          </a:p>
          <a:p>
            <a:pPr eaLnBrk="1" hangingPunct="1">
              <a:buClr>
                <a:schemeClr val="accent2"/>
              </a:buClr>
              <a:buFont typeface="Wingdings" pitchFamily="2" charset="2"/>
              <a:buNone/>
            </a:pPr>
            <a:endParaRPr lang="en-US" sz="2400" dirty="0" smtClean="0"/>
          </a:p>
          <a:p>
            <a:pPr eaLnBrk="1" hangingPunct="1">
              <a:buClr>
                <a:schemeClr val="accent2"/>
              </a:buClr>
            </a:pPr>
            <a:r>
              <a:rPr lang="en-US" sz="2400" dirty="0" smtClean="0"/>
              <a:t>Once an exception is thrown to the catch block, control </a:t>
            </a:r>
            <a:r>
              <a:rPr lang="en-US" sz="2400" dirty="0" smtClean="0">
                <a:solidFill>
                  <a:schemeClr val="hlink"/>
                </a:solidFill>
              </a:rPr>
              <a:t>cannot return</a:t>
            </a:r>
            <a:r>
              <a:rPr lang="en-US" sz="2400" dirty="0" smtClean="0"/>
              <a:t> to the throw point</a:t>
            </a:r>
          </a:p>
          <a:p>
            <a:endParaRPr lang="en-US" sz="2400" dirty="0" smtClean="0"/>
          </a:p>
        </p:txBody>
      </p:sp>
      <p:sp>
        <p:nvSpPr>
          <p:cNvPr id="5" name="Slide Number Placeholder 4"/>
          <p:cNvSpPr>
            <a:spLocks noGrp="1"/>
          </p:cNvSpPr>
          <p:nvPr>
            <p:ph type="sldNum" sz="quarter" idx="11"/>
          </p:nvPr>
        </p:nvSpPr>
        <p:spPr/>
        <p:txBody>
          <a:bodyPr/>
          <a:lstStyle/>
          <a:p>
            <a:pPr>
              <a:defRPr/>
            </a:pPr>
            <a:fld id="{C289C8F3-8C3F-4819-A413-0AAC5E5304BC}"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itle 1"/>
          <p:cNvSpPr>
            <a:spLocks noGrp="1"/>
          </p:cNvSpPr>
          <p:nvPr>
            <p:ph type="title"/>
          </p:nvPr>
        </p:nvSpPr>
        <p:spPr bwMode="auto">
          <a:xfrm>
            <a:off x="301625" y="457200"/>
            <a:ext cx="8686800" cy="841375"/>
          </a:xfrm>
        </p:spPr>
        <p:txBody>
          <a:bodyPr wrap="square" lIns="91440" tIns="45720" rIns="91440" bIns="45720" numCol="1" anchorCtr="0" compatLnSpc="1">
            <a:prstTxWarp prst="textNoShape">
              <a:avLst/>
            </a:prstTxWarp>
          </a:bodyPr>
          <a:lstStyle/>
          <a:p>
            <a:r>
              <a:rPr lang="en-US" smtClean="0"/>
              <a:t>Invoking Function that Generates Exception </a:t>
            </a:r>
          </a:p>
        </p:txBody>
      </p:sp>
      <p:sp>
        <p:nvSpPr>
          <p:cNvPr id="15363" name="Content Placeholder 5"/>
          <p:cNvSpPr>
            <a:spLocks noGrp="1"/>
          </p:cNvSpPr>
          <p:nvPr>
            <p:ph sz="half" idx="1"/>
          </p:nvPr>
        </p:nvSpPr>
        <p:spPr>
          <a:xfrm>
            <a:off x="381000" y="1196975"/>
            <a:ext cx="4648200" cy="6934200"/>
          </a:xfrm>
        </p:spPr>
        <p:txBody>
          <a:bodyPr/>
          <a:lstStyle/>
          <a:p>
            <a:pPr eaLnBrk="1" hangingPunct="1">
              <a:buFontTx/>
              <a:buNone/>
            </a:pPr>
            <a:r>
              <a:rPr lang="fr-FR" b="1" smtClean="0"/>
              <a:t>void divide (int x, int y, intz)</a:t>
            </a:r>
            <a:r>
              <a:rPr lang="en-US" b="1" smtClean="0"/>
              <a:t>{</a:t>
            </a:r>
          </a:p>
          <a:p>
            <a:pPr eaLnBrk="1" hangingPunct="1">
              <a:buFontTx/>
              <a:buNone/>
            </a:pPr>
            <a:r>
              <a:rPr lang="en-US" b="1" smtClean="0"/>
              <a:t>cout &lt;&lt; " inside the function \n “;</a:t>
            </a:r>
          </a:p>
          <a:p>
            <a:pPr eaLnBrk="1" hangingPunct="1">
              <a:buFontTx/>
              <a:buNone/>
            </a:pPr>
            <a:r>
              <a:rPr lang="fr-FR" b="1" smtClean="0"/>
              <a:t>	if (( x-y) !=0)</a:t>
            </a:r>
          </a:p>
          <a:p>
            <a:pPr eaLnBrk="1" hangingPunct="1">
              <a:buFontTx/>
              <a:buNone/>
            </a:pPr>
            <a:r>
              <a:rPr lang="fr-FR" b="1" smtClean="0"/>
              <a:t>	{ int R = z/(x–y) ;</a:t>
            </a:r>
          </a:p>
          <a:p>
            <a:pPr eaLnBrk="1" hangingPunct="1">
              <a:buFontTx/>
              <a:buNone/>
            </a:pPr>
            <a:r>
              <a:rPr lang="en-US" b="1" smtClean="0"/>
              <a:t>	cout&lt;&lt;  " Result = “ &lt;&lt; R &lt;&lt; “\n”; }</a:t>
            </a:r>
          </a:p>
          <a:p>
            <a:pPr eaLnBrk="1" hangingPunct="1">
              <a:buFontTx/>
              <a:buNone/>
            </a:pPr>
            <a:r>
              <a:rPr lang="en-US" b="1" smtClean="0"/>
              <a:t>	else		</a:t>
            </a:r>
            <a:r>
              <a:rPr lang="en-US" b="1" smtClean="0">
                <a:solidFill>
                  <a:schemeClr val="hlink"/>
                </a:solidFill>
              </a:rPr>
              <a:t>// there is a problem</a:t>
            </a:r>
          </a:p>
          <a:p>
            <a:pPr eaLnBrk="1" hangingPunct="1">
              <a:buFontTx/>
              <a:buNone/>
            </a:pPr>
            <a:r>
              <a:rPr lang="en-US" b="1" smtClean="0"/>
              <a:t>	{throw (x-y);</a:t>
            </a:r>
            <a:r>
              <a:rPr lang="en-US" b="1" smtClean="0">
                <a:solidFill>
                  <a:schemeClr val="hlink"/>
                </a:solidFill>
              </a:rPr>
              <a:t>// throw point </a:t>
            </a:r>
            <a:r>
              <a:rPr lang="en-US" b="1" smtClean="0"/>
              <a:t>}</a:t>
            </a:r>
          </a:p>
          <a:p>
            <a:pPr eaLnBrk="1" hangingPunct="1">
              <a:buFontTx/>
              <a:buNone/>
            </a:pPr>
            <a:r>
              <a:rPr lang="en-US" b="1" smtClean="0"/>
              <a:t>}</a:t>
            </a:r>
          </a:p>
          <a:p>
            <a:pPr eaLnBrk="1" hangingPunct="1">
              <a:buFontTx/>
              <a:buNone/>
            </a:pPr>
            <a:r>
              <a:rPr lang="en-US" b="1" smtClean="0"/>
              <a:t>void main() {</a:t>
            </a:r>
          </a:p>
          <a:p>
            <a:pPr eaLnBrk="1" hangingPunct="1">
              <a:buFontTx/>
              <a:buNone/>
            </a:pPr>
            <a:r>
              <a:rPr lang="en-US" b="1" smtClean="0"/>
              <a:t>	try {cout&lt;&lt; ”  inside the try block \n”;</a:t>
            </a:r>
          </a:p>
          <a:p>
            <a:pPr eaLnBrk="1" hangingPunct="1">
              <a:buFontTx/>
              <a:buNone/>
            </a:pPr>
            <a:r>
              <a:rPr lang="en-US" b="1" smtClean="0"/>
              <a:t>		divide(20,10,30);	// Invoke divide</a:t>
            </a:r>
          </a:p>
          <a:p>
            <a:pPr eaLnBrk="1" hangingPunct="1">
              <a:buFontTx/>
              <a:buNone/>
            </a:pPr>
            <a:r>
              <a:rPr lang="en-US" b="1" smtClean="0"/>
              <a:t>		divide(30,30,60); // Invoke divide</a:t>
            </a:r>
          </a:p>
          <a:p>
            <a:pPr eaLnBrk="1" hangingPunct="1">
              <a:buFontTx/>
              <a:buNone/>
            </a:pPr>
            <a:r>
              <a:rPr lang="en-US" b="1" smtClean="0"/>
              <a:t>	}</a:t>
            </a:r>
          </a:p>
          <a:p>
            <a:pPr eaLnBrk="1" hangingPunct="1">
              <a:buFontTx/>
              <a:buNone/>
            </a:pPr>
            <a:r>
              <a:rPr lang="en-US" b="1" smtClean="0"/>
              <a:t>	catch (int i) 	{</a:t>
            </a:r>
          </a:p>
          <a:p>
            <a:pPr eaLnBrk="1" hangingPunct="1">
              <a:buFontTx/>
              <a:buNone/>
            </a:pPr>
            <a:r>
              <a:rPr lang="en-US" b="1" smtClean="0"/>
              <a:t>		cout&lt;&lt; “ caught the exception \n “; </a:t>
            </a:r>
          </a:p>
          <a:p>
            <a:pPr eaLnBrk="1" hangingPunct="1">
              <a:buFontTx/>
              <a:buNone/>
            </a:pPr>
            <a:r>
              <a:rPr lang="en-US" b="1" smtClean="0"/>
              <a:t>	}</a:t>
            </a:r>
          </a:p>
          <a:p>
            <a:pPr eaLnBrk="1" hangingPunct="1">
              <a:buFontTx/>
              <a:buNone/>
            </a:pPr>
            <a:r>
              <a:rPr lang="en-US" b="1" smtClean="0"/>
              <a:t>}</a:t>
            </a:r>
          </a:p>
          <a:p>
            <a:endParaRPr lang="en-US" smtClean="0"/>
          </a:p>
        </p:txBody>
      </p:sp>
      <p:sp>
        <p:nvSpPr>
          <p:cNvPr id="15364" name="Content Placeholder 6"/>
          <p:cNvSpPr>
            <a:spLocks noGrp="1"/>
          </p:cNvSpPr>
          <p:nvPr>
            <p:ph sz="half" idx="2"/>
          </p:nvPr>
        </p:nvSpPr>
        <p:spPr>
          <a:xfrm>
            <a:off x="4572000" y="1066800"/>
            <a:ext cx="4343400" cy="4724400"/>
          </a:xfrm>
        </p:spPr>
        <p:txBody>
          <a:bodyPr/>
          <a:lstStyle/>
          <a:p>
            <a:pPr eaLnBrk="1" hangingPunct="1">
              <a:buFontTx/>
              <a:buNone/>
            </a:pPr>
            <a:r>
              <a:rPr lang="en-US" b="1" smtClean="0"/>
              <a:t>inside the try block</a:t>
            </a:r>
          </a:p>
          <a:p>
            <a:pPr eaLnBrk="1" hangingPunct="1">
              <a:buFontTx/>
              <a:buNone/>
            </a:pPr>
            <a:r>
              <a:rPr lang="en-US" b="1" smtClean="0"/>
              <a:t>inside the function</a:t>
            </a:r>
          </a:p>
          <a:p>
            <a:pPr eaLnBrk="1" hangingPunct="1">
              <a:buFontTx/>
              <a:buNone/>
            </a:pPr>
            <a:r>
              <a:rPr lang="en-US" b="1" smtClean="0"/>
              <a:t>Result =  -3</a:t>
            </a:r>
          </a:p>
          <a:p>
            <a:pPr eaLnBrk="1" hangingPunct="1">
              <a:buFontTx/>
              <a:buNone/>
            </a:pPr>
            <a:r>
              <a:rPr lang="en-US" b="1" smtClean="0"/>
              <a:t>Caught the exception</a:t>
            </a:r>
          </a:p>
          <a:p>
            <a:pPr>
              <a:buFont typeface="Wingdings 2" pitchFamily="18" charset="2"/>
              <a:buNone/>
            </a:pPr>
            <a:endParaRPr lang="en-US" smtClean="0"/>
          </a:p>
        </p:txBody>
      </p:sp>
      <p:sp>
        <p:nvSpPr>
          <p:cNvPr id="5" name="Slide Number Placeholder 4"/>
          <p:cNvSpPr>
            <a:spLocks noGrp="1"/>
          </p:cNvSpPr>
          <p:nvPr>
            <p:ph type="sldNum" sz="quarter" idx="12"/>
          </p:nvPr>
        </p:nvSpPr>
        <p:spPr/>
        <p:txBody>
          <a:bodyPr/>
          <a:lstStyle/>
          <a:p>
            <a:pPr>
              <a:defRPr/>
            </a:pPr>
            <a:fld id="{E1775BDE-9A7E-4981-A22F-AE79278E0DF4}"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0498" name="Rectangle 9"/>
          <p:cNvSpPr>
            <a:spLocks noGrp="1" noChangeArrowheads="1"/>
          </p:cNvSpPr>
          <p:nvPr>
            <p:ph type="sldNum" sz="quarter" idx="11"/>
          </p:nvPr>
        </p:nvSpPr>
        <p:spPr>
          <a:xfrm>
            <a:off x="5943600" y="6569075"/>
            <a:ext cx="2514600" cy="288925"/>
          </a:xfrm>
        </p:spPr>
        <p:txBody>
          <a:bodyPr/>
          <a:lstStyle/>
          <a:p>
            <a:pPr algn="l">
              <a:defRPr/>
            </a:pPr>
            <a:fld id="{6A52CBB4-5CF3-42A7-B462-15BB10C7501F}" type="slidenum">
              <a:rPr lang="en-US" smtClean="0">
                <a:latin typeface="Tahoma" charset="0"/>
              </a:rPr>
              <a:pPr algn="l">
                <a:defRPr/>
              </a:pPr>
              <a:t>29</a:t>
            </a:fld>
            <a:endParaRPr lang="en-US" smtClean="0">
              <a:latin typeface="Tahoma" charset="0"/>
            </a:endParaRPr>
          </a:p>
        </p:txBody>
      </p:sp>
      <p:sp>
        <p:nvSpPr>
          <p:cNvPr id="16387" name="Rectangle 2"/>
          <p:cNvSpPr>
            <a:spLocks noGrp="1" noChangeArrowheads="1"/>
          </p:cNvSpPr>
          <p:nvPr>
            <p:ph type="title"/>
          </p:nvPr>
        </p:nvSpPr>
        <p:spPr bwMode="auto"/>
        <p:txBody>
          <a:bodyPr wrap="square" lIns="91440" tIns="45720" rIns="91440" bIns="45720" numCol="1" anchorCtr="0" compatLnSpc="1">
            <a:prstTxWarp prst="textNoShape">
              <a:avLst/>
            </a:prstTxWarp>
          </a:bodyPr>
          <a:lstStyle/>
          <a:p>
            <a:r>
              <a:rPr lang="en-US" smtClean="0"/>
              <a:t>Catching Mechanism</a:t>
            </a:r>
          </a:p>
        </p:txBody>
      </p:sp>
      <p:sp>
        <p:nvSpPr>
          <p:cNvPr id="16388" name="Rectangle 3"/>
          <p:cNvSpPr>
            <a:spLocks noGrp="1" noChangeArrowheads="1"/>
          </p:cNvSpPr>
          <p:nvPr>
            <p:ph type="body" idx="1"/>
          </p:nvPr>
        </p:nvSpPr>
        <p:spPr>
          <a:xfrm>
            <a:off x="304800" y="2057400"/>
            <a:ext cx="8839200" cy="4114800"/>
          </a:xfrm>
        </p:spPr>
        <p:txBody>
          <a:bodyPr/>
          <a:lstStyle/>
          <a:p>
            <a:pPr eaLnBrk="1" hangingPunct="1">
              <a:buFontTx/>
              <a:buNone/>
            </a:pPr>
            <a:r>
              <a:rPr lang="en-US" b="1" smtClean="0"/>
              <a:t>A catch block looks like a function definition and is of the form:</a:t>
            </a:r>
          </a:p>
          <a:p>
            <a:pPr lvl="1" eaLnBrk="1" hangingPunct="1">
              <a:buClr>
                <a:schemeClr val="folHlink"/>
              </a:buClr>
              <a:buSzPct val="60000"/>
              <a:buFontTx/>
              <a:buNone/>
            </a:pPr>
            <a:r>
              <a:rPr lang="en-US" b="1" smtClean="0">
                <a:solidFill>
                  <a:schemeClr val="hlink"/>
                </a:solidFill>
              </a:rPr>
              <a:t>catch (type arg)</a:t>
            </a:r>
          </a:p>
          <a:p>
            <a:pPr lvl="1" eaLnBrk="1" hangingPunct="1">
              <a:buClr>
                <a:schemeClr val="folHlink"/>
              </a:buClr>
              <a:buSzPct val="60000"/>
              <a:buFontTx/>
              <a:buNone/>
            </a:pPr>
            <a:r>
              <a:rPr lang="en-US" b="1" smtClean="0">
                <a:solidFill>
                  <a:schemeClr val="hlink"/>
                </a:solidFill>
              </a:rPr>
              <a:t>{</a:t>
            </a:r>
          </a:p>
          <a:p>
            <a:pPr lvl="1" eaLnBrk="1" hangingPunct="1">
              <a:buClr>
                <a:schemeClr val="folHlink"/>
              </a:buClr>
              <a:buSzPct val="60000"/>
              <a:buFontTx/>
              <a:buNone/>
            </a:pPr>
            <a:r>
              <a:rPr lang="en-US" b="1" smtClean="0">
                <a:solidFill>
                  <a:schemeClr val="hlink"/>
                </a:solidFill>
              </a:rPr>
              <a:t>	// statements for managing exceptions</a:t>
            </a:r>
          </a:p>
          <a:p>
            <a:pPr lvl="1" eaLnBrk="1" hangingPunct="1">
              <a:buClr>
                <a:schemeClr val="folHlink"/>
              </a:buClr>
              <a:buSzPct val="60000"/>
              <a:buFontTx/>
              <a:buNone/>
            </a:pPr>
            <a:r>
              <a:rPr lang="en-US" b="1" smtClean="0">
                <a:solidFill>
                  <a:schemeClr val="hlink"/>
                </a:solidFill>
              </a:rPr>
              <a:t>}</a:t>
            </a:r>
          </a:p>
          <a:p>
            <a:pPr eaLnBrk="1" hangingPunct="1">
              <a:buFontTx/>
              <a:buNone/>
            </a:pPr>
            <a:r>
              <a:rPr lang="en-US" b="1" smtClean="0"/>
              <a:t>The type indicates the type of exception that catch block handles.</a:t>
            </a:r>
          </a:p>
          <a:p>
            <a:pPr eaLnBrk="1" hangingPunct="1">
              <a:buFontTx/>
              <a:buNone/>
            </a:pPr>
            <a:r>
              <a:rPr lang="en-US" b="1" smtClean="0"/>
              <a:t>The parameter arg is an optional parameter name; the catch</a:t>
            </a:r>
          </a:p>
          <a:p>
            <a:pPr eaLnBrk="1" hangingPunct="1">
              <a:buFontTx/>
              <a:buNone/>
            </a:pPr>
            <a:r>
              <a:rPr lang="en-US" b="1" smtClean="0"/>
              <a:t>statement catches an exception whose type matches with the type</a:t>
            </a:r>
          </a:p>
          <a:p>
            <a:pPr eaLnBrk="1" hangingPunct="1">
              <a:buFontTx/>
              <a:buNone/>
            </a:pPr>
            <a:r>
              <a:rPr lang="en-US" b="1" smtClean="0"/>
              <a:t>of catch argument,when it is caught, the code in the catch block is</a:t>
            </a:r>
          </a:p>
          <a:p>
            <a:pPr eaLnBrk="1" hangingPunct="1">
              <a:buFontTx/>
              <a:buNone/>
            </a:pPr>
            <a:r>
              <a:rPr lang="en-US" b="1" smtClean="0"/>
              <a:t>executed.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Going to Delhi by Train</a:t>
            </a:r>
            <a:endParaRPr lang="en-GB" dirty="0"/>
          </a:p>
        </p:txBody>
      </p:sp>
      <p:sp>
        <p:nvSpPr>
          <p:cNvPr id="3" name="Content Placeholder 2"/>
          <p:cNvSpPr>
            <a:spLocks noGrp="1"/>
          </p:cNvSpPr>
          <p:nvPr>
            <p:ph idx="1"/>
          </p:nvPr>
        </p:nvSpPr>
        <p:spPr/>
        <p:txBody>
          <a:bodyPr/>
          <a:lstStyle/>
          <a:p>
            <a:pPr>
              <a:lnSpc>
                <a:spcPct val="150000"/>
              </a:lnSpc>
            </a:pPr>
            <a:r>
              <a:rPr lang="en-GB" sz="2800" dirty="0" smtClean="0"/>
              <a:t>The right travel time cannot be predicted.</a:t>
            </a:r>
          </a:p>
          <a:p>
            <a:pPr>
              <a:lnSpc>
                <a:spcPct val="150000"/>
              </a:lnSpc>
            </a:pPr>
            <a:r>
              <a:rPr lang="en-GB" sz="2800" dirty="0" smtClean="0"/>
              <a:t>There may be a delay in getting bus, traffic jam, tyre puncture, I fall down....</a:t>
            </a:r>
          </a:p>
          <a:p>
            <a:pPr>
              <a:lnSpc>
                <a:spcPct val="150000"/>
              </a:lnSpc>
            </a:pPr>
            <a:r>
              <a:rPr lang="en-GB" sz="2800" dirty="0" smtClean="0"/>
              <a:t>These are exceptions</a:t>
            </a:r>
          </a:p>
          <a:p>
            <a:pPr>
              <a:lnSpc>
                <a:spcPct val="150000"/>
              </a:lnSpc>
            </a:pPr>
            <a:r>
              <a:rPr lang="en-GB" sz="2800" dirty="0" smtClean="0"/>
              <a:t>I handle the exceptions by starting early to station</a:t>
            </a:r>
            <a:endParaRPr lang="en-GB"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22" name="Rectangle 9"/>
          <p:cNvSpPr>
            <a:spLocks noGrp="1" noChangeArrowheads="1"/>
          </p:cNvSpPr>
          <p:nvPr>
            <p:ph type="sldNum" sz="quarter" idx="11"/>
          </p:nvPr>
        </p:nvSpPr>
        <p:spPr>
          <a:xfrm>
            <a:off x="5943600" y="6569075"/>
            <a:ext cx="2514600" cy="288925"/>
          </a:xfrm>
        </p:spPr>
        <p:txBody>
          <a:bodyPr/>
          <a:lstStyle/>
          <a:p>
            <a:pPr algn="l">
              <a:defRPr/>
            </a:pPr>
            <a:fld id="{F13BA445-9BFD-4663-933F-BA5B7A798E33}" type="slidenum">
              <a:rPr lang="en-US" smtClean="0">
                <a:latin typeface="Tahoma" charset="0"/>
              </a:rPr>
              <a:pPr algn="l">
                <a:defRPr/>
              </a:pPr>
              <a:t>30</a:t>
            </a:fld>
            <a:endParaRPr lang="en-US" smtClean="0">
              <a:latin typeface="Tahoma" charset="0"/>
            </a:endParaRPr>
          </a:p>
        </p:txBody>
      </p:sp>
      <p:sp>
        <p:nvSpPr>
          <p:cNvPr id="17411" name="Rectangle 2"/>
          <p:cNvSpPr>
            <a:spLocks noGrp="1" noChangeArrowheads="1"/>
          </p:cNvSpPr>
          <p:nvPr>
            <p:ph type="title"/>
          </p:nvPr>
        </p:nvSpPr>
        <p:spPr bwMode="auto"/>
        <p:txBody>
          <a:bodyPr wrap="square" lIns="91440" tIns="45720" rIns="91440" bIns="45720" numCol="1" anchorCtr="0" compatLnSpc="1">
            <a:prstTxWarp prst="textNoShape">
              <a:avLst/>
            </a:prstTxWarp>
          </a:bodyPr>
          <a:lstStyle/>
          <a:p>
            <a:r>
              <a:rPr lang="en-US" smtClean="0"/>
              <a:t>Multiple Catch Statements</a:t>
            </a:r>
          </a:p>
        </p:txBody>
      </p:sp>
      <p:sp>
        <p:nvSpPr>
          <p:cNvPr id="17412" name="Rectangle 3"/>
          <p:cNvSpPr>
            <a:spLocks noGrp="1" noChangeArrowheads="1"/>
          </p:cNvSpPr>
          <p:nvPr>
            <p:ph type="body" idx="1"/>
          </p:nvPr>
        </p:nvSpPr>
        <p:spPr>
          <a:xfrm>
            <a:off x="152400" y="1270000"/>
            <a:ext cx="8991600" cy="4114800"/>
          </a:xfrm>
        </p:spPr>
        <p:txBody>
          <a:bodyPr/>
          <a:lstStyle/>
          <a:p>
            <a:pPr eaLnBrk="1" hangingPunct="1">
              <a:buClr>
                <a:schemeClr val="accent2"/>
              </a:buClr>
            </a:pPr>
            <a:r>
              <a:rPr lang="en-US" b="1" smtClean="0"/>
              <a:t>It is possible that a program segment has </a:t>
            </a:r>
            <a:r>
              <a:rPr lang="en-US" b="1" smtClean="0">
                <a:solidFill>
                  <a:schemeClr val="hlink"/>
                </a:solidFill>
              </a:rPr>
              <a:t>more than one</a:t>
            </a:r>
            <a:r>
              <a:rPr lang="en-US" b="1" smtClean="0"/>
              <a:t> condition to throw an exception; such cases, </a:t>
            </a:r>
            <a:r>
              <a:rPr lang="en-GB" b="1" smtClean="0"/>
              <a:t>you can </a:t>
            </a:r>
            <a:r>
              <a:rPr lang="en-GB" b="1" smtClean="0">
                <a:solidFill>
                  <a:schemeClr val="hlink"/>
                </a:solidFill>
              </a:rPr>
              <a:t>associate</a:t>
            </a:r>
            <a:r>
              <a:rPr lang="en-GB" b="1" smtClean="0"/>
              <a:t> more than one </a:t>
            </a:r>
            <a:r>
              <a:rPr lang="en-GB" b="1" smtClean="0">
                <a:solidFill>
                  <a:schemeClr val="hlink"/>
                </a:solidFill>
              </a:rPr>
              <a:t>catch</a:t>
            </a:r>
            <a:r>
              <a:rPr lang="en-GB" b="1" smtClean="0"/>
              <a:t> statements with a </a:t>
            </a:r>
            <a:r>
              <a:rPr lang="en-GB" b="1" smtClean="0">
                <a:solidFill>
                  <a:schemeClr val="hlink"/>
                </a:solidFill>
              </a:rPr>
              <a:t>try </a:t>
            </a:r>
            <a:r>
              <a:rPr lang="en-GB" b="1" smtClean="0"/>
              <a:t>as shown in the following code</a:t>
            </a:r>
          </a:p>
          <a:p>
            <a:pPr eaLnBrk="1" hangingPunct="1">
              <a:buClr>
                <a:schemeClr val="accent2"/>
              </a:buClr>
              <a:buFontTx/>
              <a:buNone/>
            </a:pPr>
            <a:r>
              <a:rPr lang="en-US" b="1" smtClean="0">
                <a:solidFill>
                  <a:schemeClr val="folHlink"/>
                </a:solidFill>
              </a:rPr>
              <a:t>try </a:t>
            </a:r>
          </a:p>
          <a:p>
            <a:pPr eaLnBrk="1" hangingPunct="1">
              <a:buClr>
                <a:schemeClr val="accent2"/>
              </a:buClr>
              <a:buFontTx/>
              <a:buNone/>
            </a:pPr>
            <a:r>
              <a:rPr lang="en-US" b="1" smtClean="0">
                <a:solidFill>
                  <a:schemeClr val="folHlink"/>
                </a:solidFill>
              </a:rPr>
              <a:t>{	// try block }</a:t>
            </a:r>
          </a:p>
          <a:p>
            <a:pPr eaLnBrk="1" hangingPunct="1">
              <a:buClr>
                <a:schemeClr val="accent2"/>
              </a:buClr>
              <a:buFontTx/>
              <a:buNone/>
            </a:pPr>
            <a:r>
              <a:rPr lang="en-US" b="1" smtClean="0">
                <a:solidFill>
                  <a:schemeClr val="hlink"/>
                </a:solidFill>
              </a:rPr>
              <a:t>catch (type1 arg)</a:t>
            </a:r>
          </a:p>
          <a:p>
            <a:pPr eaLnBrk="1" hangingPunct="1">
              <a:buClr>
                <a:schemeClr val="accent2"/>
              </a:buClr>
              <a:buFontTx/>
              <a:buNone/>
            </a:pPr>
            <a:r>
              <a:rPr lang="en-US" b="1" smtClean="0">
                <a:solidFill>
                  <a:schemeClr val="hlink"/>
                </a:solidFill>
              </a:rPr>
              <a:t>{	// catch block1 }</a:t>
            </a:r>
          </a:p>
          <a:p>
            <a:pPr eaLnBrk="1" hangingPunct="1">
              <a:buClr>
                <a:schemeClr val="accent2"/>
              </a:buClr>
              <a:buFontTx/>
              <a:buNone/>
            </a:pPr>
            <a:r>
              <a:rPr lang="en-US" b="1" smtClean="0">
                <a:solidFill>
                  <a:schemeClr val="hlink"/>
                </a:solidFill>
              </a:rPr>
              <a:t>catch (type2 arg)</a:t>
            </a:r>
          </a:p>
          <a:p>
            <a:pPr eaLnBrk="1" hangingPunct="1">
              <a:buClr>
                <a:schemeClr val="accent2"/>
              </a:buClr>
              <a:buFontTx/>
              <a:buNone/>
            </a:pPr>
            <a:r>
              <a:rPr lang="en-US" b="1" smtClean="0">
                <a:solidFill>
                  <a:schemeClr val="hlink"/>
                </a:solidFill>
              </a:rPr>
              <a:t>{	// catch block2 }</a:t>
            </a:r>
          </a:p>
          <a:p>
            <a:pPr eaLnBrk="1" hangingPunct="1">
              <a:buClr>
                <a:schemeClr val="accent2"/>
              </a:buClr>
              <a:buFontTx/>
              <a:buNone/>
            </a:pPr>
            <a:r>
              <a:rPr lang="en-US" b="1" smtClean="0">
                <a:solidFill>
                  <a:schemeClr val="hlink"/>
                </a:solidFill>
              </a:rPr>
              <a:t>……….</a:t>
            </a:r>
          </a:p>
          <a:p>
            <a:pPr eaLnBrk="1" hangingPunct="1">
              <a:buClr>
                <a:schemeClr val="accent2"/>
              </a:buClr>
              <a:buFontTx/>
              <a:buNone/>
            </a:pPr>
            <a:r>
              <a:rPr lang="en-US" b="1" smtClean="0">
                <a:solidFill>
                  <a:schemeClr val="hlink"/>
                </a:solidFill>
              </a:rPr>
              <a:t>……….</a:t>
            </a:r>
          </a:p>
          <a:p>
            <a:pPr eaLnBrk="1" hangingPunct="1">
              <a:buClr>
                <a:schemeClr val="accent2"/>
              </a:buClr>
              <a:buFontTx/>
              <a:buNone/>
            </a:pPr>
            <a:r>
              <a:rPr lang="en-US" b="1" smtClean="0">
                <a:solidFill>
                  <a:schemeClr val="hlink"/>
                </a:solidFill>
              </a:rPr>
              <a:t>catch (typeN arg)</a:t>
            </a:r>
          </a:p>
          <a:p>
            <a:pPr eaLnBrk="1" hangingPunct="1">
              <a:buClr>
                <a:schemeClr val="accent2"/>
              </a:buClr>
              <a:buFontTx/>
              <a:buNone/>
            </a:pPr>
            <a:r>
              <a:rPr lang="en-US" b="1" smtClean="0">
                <a:solidFill>
                  <a:schemeClr val="hlink"/>
                </a:solidFill>
              </a:rPr>
              <a:t>{	// catch blockN  }</a:t>
            </a:r>
          </a:p>
          <a:p>
            <a:pPr eaLnBrk="1" hangingPunct="1">
              <a:buClr>
                <a:schemeClr val="accent2"/>
              </a:buClr>
            </a:pPr>
            <a:endParaRPr lang="en-US" b="1" smtClean="0">
              <a:solidFill>
                <a:schemeClr val="hlink"/>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2546" name="Rectangle 9"/>
          <p:cNvSpPr>
            <a:spLocks noGrp="1" noChangeArrowheads="1"/>
          </p:cNvSpPr>
          <p:nvPr>
            <p:ph type="sldNum" sz="quarter" idx="12"/>
          </p:nvPr>
        </p:nvSpPr>
        <p:spPr>
          <a:xfrm>
            <a:off x="3124200" y="76200"/>
            <a:ext cx="3352800" cy="288925"/>
          </a:xfrm>
        </p:spPr>
        <p:txBody>
          <a:bodyPr/>
          <a:lstStyle/>
          <a:p>
            <a:pPr>
              <a:defRPr/>
            </a:pPr>
            <a:fld id="{7681ABCA-2A31-4153-AD59-E2A6B73EC887}" type="slidenum">
              <a:rPr lang="en-US" smtClean="0">
                <a:latin typeface="Tahoma" charset="0"/>
              </a:rPr>
              <a:pPr>
                <a:defRPr/>
              </a:pPr>
              <a:t>31</a:t>
            </a:fld>
            <a:endParaRPr lang="en-US" smtClean="0">
              <a:latin typeface="Tahoma" charset="0"/>
            </a:endParaRPr>
          </a:p>
        </p:txBody>
      </p:sp>
      <p:sp>
        <p:nvSpPr>
          <p:cNvPr id="18435" name="Rectangle 3"/>
          <p:cNvSpPr>
            <a:spLocks noGrp="1" noChangeArrowheads="1"/>
          </p:cNvSpPr>
          <p:nvPr>
            <p:ph type="body" sz="half" idx="1"/>
          </p:nvPr>
        </p:nvSpPr>
        <p:spPr>
          <a:xfrm>
            <a:off x="152400" y="1185863"/>
            <a:ext cx="5181600" cy="4114800"/>
          </a:xfrm>
        </p:spPr>
        <p:txBody>
          <a:bodyPr/>
          <a:lstStyle/>
          <a:p>
            <a:pPr eaLnBrk="1" hangingPunct="1">
              <a:buFontTx/>
              <a:buNone/>
            </a:pPr>
            <a:r>
              <a:rPr lang="en-US" b="1" smtClean="0"/>
              <a:t>void Xhandler(int test) {</a:t>
            </a:r>
          </a:p>
          <a:p>
            <a:pPr eaLnBrk="1" hangingPunct="1">
              <a:buFontTx/>
              <a:buNone/>
            </a:pPr>
            <a:r>
              <a:rPr lang="en-US" b="1" smtClean="0"/>
              <a:t>  try{</a:t>
            </a:r>
          </a:p>
          <a:p>
            <a:pPr eaLnBrk="1" hangingPunct="1">
              <a:buFontTx/>
              <a:buNone/>
            </a:pPr>
            <a:r>
              <a:rPr lang="en-US" b="1" smtClean="0"/>
              <a:t>    if(test) throw test;</a:t>
            </a:r>
          </a:p>
          <a:p>
            <a:pPr eaLnBrk="1" hangingPunct="1">
              <a:buFontTx/>
              <a:buNone/>
            </a:pPr>
            <a:r>
              <a:rPr lang="en-US" b="1" smtClean="0"/>
              <a:t>    else throw "Value is zero";</a:t>
            </a:r>
          </a:p>
          <a:p>
            <a:pPr eaLnBrk="1" hangingPunct="1">
              <a:buFontTx/>
              <a:buNone/>
            </a:pPr>
            <a:r>
              <a:rPr lang="en-US" b="1" smtClean="0"/>
              <a:t>  }</a:t>
            </a:r>
          </a:p>
          <a:p>
            <a:pPr eaLnBrk="1" hangingPunct="1">
              <a:buFontTx/>
              <a:buNone/>
            </a:pPr>
            <a:r>
              <a:rPr lang="en-US" b="1" smtClean="0"/>
              <a:t>catch(int i) {</a:t>
            </a:r>
          </a:p>
          <a:p>
            <a:pPr eaLnBrk="1" hangingPunct="1">
              <a:buFontTx/>
              <a:buNone/>
            </a:pPr>
            <a:r>
              <a:rPr lang="en-US" b="1" smtClean="0"/>
              <a:t>cout &lt;&lt; "Caught Exception #: " &lt;&lt; i;</a:t>
            </a:r>
          </a:p>
          <a:p>
            <a:pPr eaLnBrk="1" hangingPunct="1">
              <a:buFontTx/>
              <a:buNone/>
            </a:pPr>
            <a:r>
              <a:rPr lang="en-US" b="1" smtClean="0"/>
              <a:t>  }</a:t>
            </a:r>
          </a:p>
          <a:p>
            <a:pPr eaLnBrk="1" hangingPunct="1">
              <a:buFontTx/>
              <a:buNone/>
            </a:pPr>
            <a:r>
              <a:rPr lang="en-US" b="1" smtClean="0"/>
              <a:t>  catch(const char *str) {</a:t>
            </a:r>
          </a:p>
          <a:p>
            <a:pPr eaLnBrk="1" hangingPunct="1">
              <a:buFontTx/>
              <a:buNone/>
            </a:pPr>
            <a:r>
              <a:rPr lang="en-US" b="1" smtClean="0"/>
              <a:t>    cout &lt;&lt; "Caught a string: ";</a:t>
            </a:r>
          </a:p>
          <a:p>
            <a:pPr eaLnBrk="1" hangingPunct="1">
              <a:buFontTx/>
              <a:buNone/>
            </a:pPr>
            <a:r>
              <a:rPr lang="en-US" b="1" smtClean="0"/>
              <a:t>    cout &lt;&lt; str &lt;&lt; '\n';</a:t>
            </a:r>
          </a:p>
          <a:p>
            <a:pPr eaLnBrk="1" hangingPunct="1">
              <a:buFontTx/>
              <a:buNone/>
            </a:pPr>
            <a:r>
              <a:rPr lang="en-US" b="1" smtClean="0"/>
              <a:t>  }</a:t>
            </a:r>
          </a:p>
          <a:p>
            <a:pPr eaLnBrk="1" hangingPunct="1">
              <a:buFontTx/>
              <a:buNone/>
            </a:pPr>
            <a:r>
              <a:rPr lang="en-US" b="1" smtClean="0"/>
              <a:t>}</a:t>
            </a:r>
          </a:p>
          <a:p>
            <a:pPr eaLnBrk="1" hangingPunct="1">
              <a:buFontTx/>
              <a:buNone/>
            </a:pPr>
            <a:endParaRPr lang="en-US" b="1" smtClean="0"/>
          </a:p>
        </p:txBody>
      </p:sp>
      <p:sp>
        <p:nvSpPr>
          <p:cNvPr id="18436" name="Rectangle 6"/>
          <p:cNvSpPr>
            <a:spLocks noGrp="1" noChangeArrowheads="1"/>
          </p:cNvSpPr>
          <p:nvPr>
            <p:ph type="body" sz="half" idx="2"/>
          </p:nvPr>
        </p:nvSpPr>
        <p:spPr>
          <a:xfrm>
            <a:off x="5005388" y="1503363"/>
            <a:ext cx="4519612" cy="4114800"/>
          </a:xfrm>
        </p:spPr>
        <p:txBody>
          <a:bodyPr/>
          <a:lstStyle/>
          <a:p>
            <a:pPr eaLnBrk="1" hangingPunct="1">
              <a:buFontTx/>
              <a:buNone/>
            </a:pPr>
            <a:r>
              <a:rPr lang="en-US" b="1" smtClean="0">
                <a:solidFill>
                  <a:srgbClr val="00B050"/>
                </a:solidFill>
              </a:rPr>
              <a:t>void main() {</a:t>
            </a:r>
          </a:p>
          <a:p>
            <a:pPr eaLnBrk="1" hangingPunct="1">
              <a:buFontTx/>
              <a:buNone/>
            </a:pPr>
            <a:r>
              <a:rPr lang="en-US" b="1" smtClean="0">
                <a:solidFill>
                  <a:srgbClr val="00B050"/>
                </a:solidFill>
              </a:rPr>
              <a:t>cout &lt;&lt; "Start\n";</a:t>
            </a:r>
          </a:p>
          <a:p>
            <a:pPr eaLnBrk="1" hangingPunct="1">
              <a:buFontTx/>
              <a:buNone/>
            </a:pPr>
            <a:r>
              <a:rPr lang="en-US" b="1" smtClean="0">
                <a:solidFill>
                  <a:srgbClr val="00B050"/>
                </a:solidFill>
              </a:rPr>
              <a:t>Xhandler(1); Xhandler(2);</a:t>
            </a:r>
          </a:p>
          <a:p>
            <a:pPr eaLnBrk="1" hangingPunct="1">
              <a:buFontTx/>
              <a:buNone/>
            </a:pPr>
            <a:r>
              <a:rPr lang="en-US" b="1" smtClean="0">
                <a:solidFill>
                  <a:srgbClr val="00B050"/>
                </a:solidFill>
              </a:rPr>
              <a:t>Xhandler(0); Xhandler(3);</a:t>
            </a:r>
          </a:p>
          <a:p>
            <a:pPr eaLnBrk="1" hangingPunct="1">
              <a:buFontTx/>
              <a:buNone/>
            </a:pPr>
            <a:r>
              <a:rPr lang="en-US" b="1" smtClean="0">
                <a:solidFill>
                  <a:srgbClr val="00B050"/>
                </a:solidFill>
              </a:rPr>
              <a:t>cout &lt;&lt; “End"; }</a:t>
            </a:r>
          </a:p>
          <a:p>
            <a:pPr eaLnBrk="1" hangingPunct="1">
              <a:buFontTx/>
              <a:buNone/>
            </a:pPr>
            <a:endParaRPr lang="en-US" b="1" smtClean="0">
              <a:solidFill>
                <a:schemeClr val="hlink"/>
              </a:solidFill>
            </a:endParaRPr>
          </a:p>
          <a:p>
            <a:pPr eaLnBrk="1" hangingPunct="1">
              <a:buFontTx/>
              <a:buNone/>
            </a:pPr>
            <a:r>
              <a:rPr lang="en-US" b="1" smtClean="0">
                <a:solidFill>
                  <a:schemeClr val="hlink"/>
                </a:solidFill>
              </a:rPr>
              <a:t>Start</a:t>
            </a:r>
          </a:p>
          <a:p>
            <a:pPr eaLnBrk="1" hangingPunct="1">
              <a:buFontTx/>
              <a:buNone/>
            </a:pPr>
            <a:r>
              <a:rPr lang="en-US" b="1" smtClean="0">
                <a:solidFill>
                  <a:schemeClr val="hlink"/>
                </a:solidFill>
              </a:rPr>
              <a:t>Caught Exception #:1</a:t>
            </a:r>
          </a:p>
          <a:p>
            <a:pPr eaLnBrk="1" hangingPunct="1">
              <a:buFontTx/>
              <a:buNone/>
            </a:pPr>
            <a:r>
              <a:rPr lang="en-US" b="1" smtClean="0">
                <a:solidFill>
                  <a:schemeClr val="hlink"/>
                </a:solidFill>
              </a:rPr>
              <a:t>Caught Exception #:2</a:t>
            </a:r>
          </a:p>
          <a:p>
            <a:pPr eaLnBrk="1" hangingPunct="1">
              <a:buFontTx/>
              <a:buNone/>
            </a:pPr>
            <a:r>
              <a:rPr lang="en-US" b="1" smtClean="0">
                <a:solidFill>
                  <a:schemeClr val="hlink"/>
                </a:solidFill>
              </a:rPr>
              <a:t>Caught a string: Value is zero</a:t>
            </a:r>
          </a:p>
          <a:p>
            <a:pPr eaLnBrk="1" hangingPunct="1">
              <a:buFontTx/>
              <a:buNone/>
            </a:pPr>
            <a:r>
              <a:rPr lang="en-US" b="1" smtClean="0">
                <a:solidFill>
                  <a:schemeClr val="hlink"/>
                </a:solidFill>
              </a:rPr>
              <a:t>Caught Exception #:3</a:t>
            </a:r>
          </a:p>
          <a:p>
            <a:pPr eaLnBrk="1" hangingPunct="1">
              <a:buFontTx/>
              <a:buNone/>
            </a:pPr>
            <a:r>
              <a:rPr lang="en-US" b="1" smtClean="0">
                <a:solidFill>
                  <a:schemeClr val="hlink"/>
                </a:solidFill>
              </a:rPr>
              <a:t>End</a:t>
            </a:r>
          </a:p>
          <a:p>
            <a:pPr eaLnBrk="1" hangingPunct="1">
              <a:buFontTx/>
              <a:buNone/>
            </a:pPr>
            <a:endParaRPr lang="en-US" b="1" smtClean="0">
              <a:solidFill>
                <a:schemeClr val="hlink"/>
              </a:solidFill>
            </a:endParaRPr>
          </a:p>
          <a:p>
            <a:pPr eaLnBrk="1" hangingPunct="1">
              <a:buFontTx/>
              <a:buNone/>
            </a:pPr>
            <a:endParaRPr lang="en-US" b="1" smtClean="0">
              <a:solidFill>
                <a:schemeClr val="hlink"/>
              </a:solidFill>
            </a:endParaRPr>
          </a:p>
          <a:p>
            <a:pPr eaLnBrk="1" hangingPunct="1">
              <a:buFontTx/>
              <a:buNone/>
            </a:pPr>
            <a:endParaRPr lang="en-US" b="1"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3570" name="Rectangle 9"/>
          <p:cNvSpPr>
            <a:spLocks noGrp="1" noChangeArrowheads="1"/>
          </p:cNvSpPr>
          <p:nvPr>
            <p:ph type="sldNum" sz="quarter" idx="11"/>
          </p:nvPr>
        </p:nvSpPr>
        <p:spPr>
          <a:xfrm>
            <a:off x="5943600" y="6569075"/>
            <a:ext cx="2514600" cy="288925"/>
          </a:xfrm>
        </p:spPr>
        <p:txBody>
          <a:bodyPr/>
          <a:lstStyle/>
          <a:p>
            <a:pPr algn="l">
              <a:defRPr/>
            </a:pPr>
            <a:fld id="{8CA9146D-F41B-412F-8881-6DF3625FA8A5}" type="slidenum">
              <a:rPr lang="en-US" smtClean="0">
                <a:latin typeface="Tahoma" charset="0"/>
              </a:rPr>
              <a:pPr algn="l">
                <a:defRPr/>
              </a:pPr>
              <a:t>32</a:t>
            </a:fld>
            <a:endParaRPr lang="en-US" smtClean="0">
              <a:latin typeface="Tahoma" charset="0"/>
            </a:endParaRPr>
          </a:p>
        </p:txBody>
      </p:sp>
      <p:sp>
        <p:nvSpPr>
          <p:cNvPr id="19459" name="Rectangle 2"/>
          <p:cNvSpPr>
            <a:spLocks noGrp="1" noChangeArrowheads="1"/>
          </p:cNvSpPr>
          <p:nvPr>
            <p:ph type="title"/>
          </p:nvPr>
        </p:nvSpPr>
        <p:spPr bwMode="auto"/>
        <p:txBody>
          <a:bodyPr wrap="square" lIns="91440" tIns="45720" rIns="91440" bIns="45720" numCol="1" anchorCtr="0" compatLnSpc="1">
            <a:prstTxWarp prst="textNoShape">
              <a:avLst/>
            </a:prstTxWarp>
          </a:bodyPr>
          <a:lstStyle/>
          <a:p>
            <a:r>
              <a:rPr lang="en-US" smtClean="0"/>
              <a:t>Catch All Exceptions</a:t>
            </a:r>
          </a:p>
        </p:txBody>
      </p:sp>
      <p:sp>
        <p:nvSpPr>
          <p:cNvPr id="19460" name="Rectangle 3"/>
          <p:cNvSpPr>
            <a:spLocks noGrp="1" noChangeArrowheads="1"/>
          </p:cNvSpPr>
          <p:nvPr>
            <p:ph type="body" idx="1"/>
          </p:nvPr>
        </p:nvSpPr>
        <p:spPr>
          <a:xfrm>
            <a:off x="609600" y="1524000"/>
            <a:ext cx="7929563" cy="3757613"/>
          </a:xfrm>
        </p:spPr>
        <p:txBody>
          <a:bodyPr/>
          <a:lstStyle/>
          <a:p>
            <a:pPr eaLnBrk="1" hangingPunct="1">
              <a:buClr>
                <a:schemeClr val="accent2"/>
              </a:buClr>
            </a:pPr>
            <a:r>
              <a:rPr lang="en-US" b="1" smtClean="0"/>
              <a:t>In some situations, you may not be able to </a:t>
            </a:r>
            <a:r>
              <a:rPr lang="en-US" b="1" smtClean="0">
                <a:solidFill>
                  <a:schemeClr val="hlink"/>
                </a:solidFill>
              </a:rPr>
              <a:t>anticipate all</a:t>
            </a:r>
            <a:r>
              <a:rPr lang="en-US" b="1" smtClean="0"/>
              <a:t> possible type of exceptions and defining unique catch handlers to catch the appropriate one</a:t>
            </a:r>
          </a:p>
          <a:p>
            <a:pPr eaLnBrk="1" hangingPunct="1">
              <a:buClr>
                <a:schemeClr val="accent2"/>
              </a:buClr>
            </a:pPr>
            <a:endParaRPr lang="en-US" b="1" smtClean="0"/>
          </a:p>
          <a:p>
            <a:pPr eaLnBrk="1" hangingPunct="1">
              <a:buClr>
                <a:schemeClr val="accent2"/>
              </a:buClr>
            </a:pPr>
            <a:r>
              <a:rPr lang="en-US" b="1" smtClean="0"/>
              <a:t>In such situations you can force a catch statement to catch </a:t>
            </a:r>
            <a:r>
              <a:rPr lang="en-US" b="1" smtClean="0">
                <a:solidFill>
                  <a:schemeClr val="hlink"/>
                </a:solidFill>
              </a:rPr>
              <a:t>all exceptions</a:t>
            </a:r>
            <a:r>
              <a:rPr lang="en-US" b="1" smtClean="0"/>
              <a:t> instead of a certain type alone</a:t>
            </a:r>
          </a:p>
          <a:p>
            <a:pPr eaLnBrk="1" hangingPunct="1">
              <a:buClr>
                <a:schemeClr val="accent2"/>
              </a:buClr>
              <a:buFontTx/>
              <a:buNone/>
            </a:pPr>
            <a:endParaRPr lang="en-US" b="1" smtClean="0"/>
          </a:p>
          <a:p>
            <a:pPr eaLnBrk="1" hangingPunct="1">
              <a:buClr>
                <a:schemeClr val="accent2"/>
              </a:buClr>
              <a:buFontTx/>
              <a:buNone/>
            </a:pPr>
            <a:r>
              <a:rPr lang="en-US" b="1" smtClean="0"/>
              <a:t>	For example:</a:t>
            </a:r>
          </a:p>
          <a:p>
            <a:pPr lvl="1" eaLnBrk="1" hangingPunct="1">
              <a:buClr>
                <a:schemeClr val="accent2"/>
              </a:buClr>
              <a:buSzPct val="60000"/>
              <a:buFontTx/>
              <a:buNone/>
            </a:pPr>
            <a:r>
              <a:rPr lang="en-US" b="1" smtClean="0">
                <a:solidFill>
                  <a:schemeClr val="hlink"/>
                </a:solidFill>
              </a:rPr>
              <a:t>catch ( …)</a:t>
            </a:r>
          </a:p>
          <a:p>
            <a:pPr lvl="1" eaLnBrk="1" hangingPunct="1">
              <a:buClr>
                <a:schemeClr val="accent2"/>
              </a:buClr>
              <a:buSzPct val="60000"/>
              <a:buFontTx/>
              <a:buNone/>
            </a:pPr>
            <a:r>
              <a:rPr lang="en-US" b="1" smtClean="0">
                <a:solidFill>
                  <a:schemeClr val="hlink"/>
                </a:solidFill>
              </a:rPr>
              <a:t>{</a:t>
            </a:r>
          </a:p>
          <a:p>
            <a:pPr lvl="1" eaLnBrk="1" hangingPunct="1">
              <a:buClr>
                <a:schemeClr val="accent2"/>
              </a:buClr>
              <a:buSzPct val="60000"/>
              <a:buFontTx/>
              <a:buNone/>
            </a:pPr>
            <a:r>
              <a:rPr lang="en-US" b="1" smtClean="0">
                <a:solidFill>
                  <a:schemeClr val="hlink"/>
                </a:solidFill>
              </a:rPr>
              <a:t>	// statements for processing all exceptions</a:t>
            </a:r>
          </a:p>
          <a:p>
            <a:pPr lvl="1" eaLnBrk="1" hangingPunct="1">
              <a:buClr>
                <a:schemeClr val="accent2"/>
              </a:buClr>
              <a:buSzPct val="60000"/>
              <a:buFontTx/>
              <a:buNone/>
            </a:pPr>
            <a:r>
              <a:rPr lang="en-US" b="1" smtClean="0">
                <a:solidFill>
                  <a:schemeClr val="hlink"/>
                </a:solidFill>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4594" name="Rectangle 9"/>
          <p:cNvSpPr>
            <a:spLocks noGrp="1" noChangeArrowheads="1"/>
          </p:cNvSpPr>
          <p:nvPr>
            <p:ph type="sldNum" sz="quarter" idx="11"/>
          </p:nvPr>
        </p:nvSpPr>
        <p:spPr>
          <a:xfrm>
            <a:off x="5943600" y="6569075"/>
            <a:ext cx="2514600" cy="288925"/>
          </a:xfrm>
        </p:spPr>
        <p:txBody>
          <a:bodyPr/>
          <a:lstStyle/>
          <a:p>
            <a:pPr algn="l">
              <a:defRPr/>
            </a:pPr>
            <a:fld id="{A4D96B82-12F1-4CD8-9B29-E51906B56E41}" type="slidenum">
              <a:rPr lang="en-US" smtClean="0">
                <a:latin typeface="Tahoma" charset="0"/>
              </a:rPr>
              <a:pPr algn="l">
                <a:defRPr/>
              </a:pPr>
              <a:t>33</a:t>
            </a:fld>
            <a:endParaRPr lang="en-US" smtClean="0">
              <a:latin typeface="Tahoma" charset="0"/>
            </a:endParaRPr>
          </a:p>
        </p:txBody>
      </p:sp>
      <p:sp>
        <p:nvSpPr>
          <p:cNvPr id="20483" name="Rectangle 3"/>
          <p:cNvSpPr>
            <a:spLocks noGrp="1" noChangeArrowheads="1"/>
          </p:cNvSpPr>
          <p:nvPr>
            <p:ph type="body" idx="1"/>
          </p:nvPr>
        </p:nvSpPr>
        <p:spPr>
          <a:xfrm>
            <a:off x="341313" y="600075"/>
            <a:ext cx="7489825" cy="3757613"/>
          </a:xfrm>
        </p:spPr>
        <p:txBody>
          <a:bodyPr/>
          <a:lstStyle/>
          <a:p>
            <a:pPr eaLnBrk="1" hangingPunct="1">
              <a:buFont typeface="Wingdings" pitchFamily="2" charset="2"/>
              <a:buNone/>
            </a:pPr>
            <a:r>
              <a:rPr lang="en-US" b="1" smtClean="0"/>
              <a:t>void test ( int x) {</a:t>
            </a:r>
          </a:p>
          <a:p>
            <a:pPr eaLnBrk="1" hangingPunct="1">
              <a:buFont typeface="Wingdings" pitchFamily="2" charset="2"/>
              <a:buNone/>
            </a:pPr>
            <a:r>
              <a:rPr lang="en-US" b="1" smtClean="0"/>
              <a:t>	try</a:t>
            </a:r>
          </a:p>
          <a:p>
            <a:pPr eaLnBrk="1" hangingPunct="1">
              <a:buFont typeface="Wingdings" pitchFamily="2" charset="2"/>
              <a:buNone/>
            </a:pPr>
            <a:r>
              <a:rPr lang="en-US" b="1" smtClean="0"/>
              <a:t>	{	if(x==0) throw x;	//int</a:t>
            </a:r>
          </a:p>
          <a:p>
            <a:pPr eaLnBrk="1" hangingPunct="1">
              <a:buFont typeface="Wingdings" pitchFamily="2" charset="2"/>
              <a:buNone/>
            </a:pPr>
            <a:r>
              <a:rPr lang="en-US" b="1" smtClean="0"/>
              <a:t>		if(x==-1) throw ‘x’;	//char</a:t>
            </a:r>
          </a:p>
          <a:p>
            <a:pPr eaLnBrk="1" hangingPunct="1">
              <a:buFont typeface="Wingdings" pitchFamily="2" charset="2"/>
              <a:buNone/>
            </a:pPr>
            <a:r>
              <a:rPr lang="en-US" b="1" smtClean="0"/>
              <a:t>		if(x==1) throw 1.0;	//float</a:t>
            </a:r>
          </a:p>
          <a:p>
            <a:pPr eaLnBrk="1" hangingPunct="1">
              <a:buFont typeface="Wingdings" pitchFamily="2" charset="2"/>
              <a:buNone/>
            </a:pPr>
            <a:r>
              <a:rPr lang="en-US" b="1" smtClean="0"/>
              <a:t>	}</a:t>
            </a:r>
          </a:p>
          <a:p>
            <a:pPr eaLnBrk="1" hangingPunct="1">
              <a:buFont typeface="Wingdings" pitchFamily="2" charset="2"/>
              <a:buNone/>
            </a:pPr>
            <a:r>
              <a:rPr lang="en-US" b="1" smtClean="0"/>
              <a:t>	catch(….)		// catch all</a:t>
            </a:r>
          </a:p>
          <a:p>
            <a:pPr eaLnBrk="1" hangingPunct="1">
              <a:buFont typeface="Wingdings" pitchFamily="2" charset="2"/>
              <a:buNone/>
            </a:pPr>
            <a:r>
              <a:rPr lang="en-US" b="1" smtClean="0"/>
              <a:t>	{</a:t>
            </a:r>
          </a:p>
          <a:p>
            <a:pPr eaLnBrk="1" hangingPunct="1">
              <a:buFont typeface="Wingdings" pitchFamily="2" charset="2"/>
              <a:buNone/>
            </a:pPr>
            <a:r>
              <a:rPr lang="en-US" b="1" smtClean="0"/>
              <a:t>	cout&lt;&lt;” caught an exception”; </a:t>
            </a:r>
          </a:p>
          <a:p>
            <a:pPr eaLnBrk="1" hangingPunct="1">
              <a:buFont typeface="Wingdings" pitchFamily="2" charset="2"/>
              <a:buNone/>
            </a:pPr>
            <a:r>
              <a:rPr lang="en-US" b="1" smtClean="0"/>
              <a:t>	}</a:t>
            </a:r>
          </a:p>
          <a:p>
            <a:pPr eaLnBrk="1" hangingPunct="1">
              <a:buFont typeface="Wingdings" pitchFamily="2" charset="2"/>
              <a:buNone/>
            </a:pPr>
            <a:r>
              <a:rPr lang="en-US" b="1" smtClean="0"/>
              <a:t>}</a:t>
            </a:r>
          </a:p>
          <a:p>
            <a:pPr eaLnBrk="1" hangingPunct="1">
              <a:buFont typeface="Wingdings" pitchFamily="2" charset="2"/>
              <a:buNone/>
            </a:pPr>
            <a:r>
              <a:rPr lang="en-US" b="1" smtClean="0"/>
              <a:t>void main() {</a:t>
            </a:r>
          </a:p>
          <a:p>
            <a:pPr eaLnBrk="1" hangingPunct="1">
              <a:buFont typeface="Wingdings" pitchFamily="2" charset="2"/>
              <a:buNone/>
            </a:pPr>
            <a:r>
              <a:rPr lang="en-US" b="1" smtClean="0"/>
              <a:t>	cout &lt;&lt; “ Test for common catch “;</a:t>
            </a:r>
          </a:p>
          <a:p>
            <a:pPr eaLnBrk="1" hangingPunct="1">
              <a:buFont typeface="Wingdings" pitchFamily="2" charset="2"/>
              <a:buNone/>
            </a:pPr>
            <a:r>
              <a:rPr lang="en-US" b="1" smtClean="0"/>
              <a:t>	test(-1); test(0); 	test(1);</a:t>
            </a:r>
          </a:p>
          <a:p>
            <a:pPr eaLnBrk="1" hangingPunct="1">
              <a:buFont typeface="Wingdings" pitchFamily="2" charset="2"/>
              <a:buNone/>
            </a:pPr>
            <a:r>
              <a:rPr lang="en-US" b="1" smtClean="0"/>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itle 5"/>
          <p:cNvSpPr>
            <a:spLocks noGrp="1"/>
          </p:cNvSpPr>
          <p:nvPr>
            <p:ph type="title"/>
          </p:nvPr>
        </p:nvSpPr>
        <p:spPr bwMode="auto">
          <a:xfrm>
            <a:off x="304800" y="457200"/>
            <a:ext cx="8686800" cy="609600"/>
          </a:xfrm>
        </p:spPr>
        <p:txBody>
          <a:bodyPr wrap="square" lIns="91440" tIns="45720" rIns="91440" bIns="45720" numCol="1" anchorCtr="0" compatLnSpc="1">
            <a:prstTxWarp prst="textNoShape">
              <a:avLst/>
            </a:prstTxWarp>
          </a:bodyPr>
          <a:lstStyle/>
          <a:p>
            <a:r>
              <a:rPr lang="en-US" smtClean="0"/>
              <a:t>Independent Reference</a:t>
            </a:r>
          </a:p>
        </p:txBody>
      </p:sp>
      <p:sp>
        <p:nvSpPr>
          <p:cNvPr id="21507" name="Content Placeholder 6"/>
          <p:cNvSpPr>
            <a:spLocks noGrp="1"/>
          </p:cNvSpPr>
          <p:nvPr>
            <p:ph idx="1"/>
          </p:nvPr>
        </p:nvSpPr>
        <p:spPr>
          <a:xfrm>
            <a:off x="457200" y="1066800"/>
            <a:ext cx="8686800" cy="4525962"/>
          </a:xfrm>
        </p:spPr>
        <p:txBody>
          <a:bodyPr/>
          <a:lstStyle/>
          <a:p>
            <a:pPr>
              <a:buFont typeface="Wingdings" pitchFamily="2" charset="2"/>
              <a:buNone/>
            </a:pPr>
            <a:r>
              <a:rPr lang="en-US" sz="2800" dirty="0" smtClean="0"/>
              <a:t>Scenario:  Assume you are Mr. Edwin and  also you have a pet name called Buddy in </a:t>
            </a:r>
            <a:r>
              <a:rPr lang="en-US" sz="2800" dirty="0" smtClean="0"/>
              <a:t>your home</a:t>
            </a:r>
            <a:r>
              <a:rPr lang="en-US" sz="2800" dirty="0" smtClean="0"/>
              <a:t>.  </a:t>
            </a:r>
            <a:endParaRPr lang="en-US" sz="2800" dirty="0" smtClean="0"/>
          </a:p>
          <a:p>
            <a:r>
              <a:rPr lang="en-US" sz="2800" dirty="0" smtClean="0"/>
              <a:t>When </a:t>
            </a:r>
            <a:r>
              <a:rPr lang="en-US" sz="2800" dirty="0" smtClean="0"/>
              <a:t>Buddy is ill, shall Edwin can take a pill to get cured. This is </a:t>
            </a:r>
            <a:r>
              <a:rPr lang="en-US" sz="2800" dirty="0" smtClean="0"/>
              <a:t>practically possible</a:t>
            </a:r>
            <a:r>
              <a:rPr lang="en-US" sz="2800" dirty="0" smtClean="0"/>
              <a:t>, even though the names are different, body is single. A body can </a:t>
            </a:r>
            <a:r>
              <a:rPr lang="en-US" sz="2800" dirty="0" smtClean="0"/>
              <a:t>be referred </a:t>
            </a:r>
            <a:r>
              <a:rPr lang="en-US" sz="2800" dirty="0" smtClean="0"/>
              <a:t>by different </a:t>
            </a:r>
            <a:r>
              <a:rPr lang="en-US" sz="2800" dirty="0" smtClean="0"/>
              <a:t>name.</a:t>
            </a:r>
          </a:p>
          <a:p>
            <a:r>
              <a:rPr lang="en-US" sz="2800" dirty="0" smtClean="0"/>
              <a:t>Similarly </a:t>
            </a:r>
            <a:r>
              <a:rPr lang="en-US" sz="2800" dirty="0" smtClean="0"/>
              <a:t>in computer memory,  basically memory locations are referred </a:t>
            </a:r>
            <a:r>
              <a:rPr lang="en-US" sz="2800" dirty="0" smtClean="0"/>
              <a:t>by identifier or variable </a:t>
            </a:r>
            <a:r>
              <a:rPr lang="en-US" sz="2800" dirty="0" smtClean="0"/>
              <a:t>name. You can create any number of reference to a memory cell. This is </a:t>
            </a:r>
            <a:r>
              <a:rPr lang="en-US" sz="2800" dirty="0" smtClean="0"/>
              <a:t>called independent </a:t>
            </a:r>
            <a:r>
              <a:rPr lang="en-US" sz="2800" dirty="0" smtClean="0"/>
              <a:t>reference or reference alias.  All the reference variable you had </a:t>
            </a:r>
            <a:r>
              <a:rPr lang="en-US" sz="2800" dirty="0" err="1" smtClean="0"/>
              <a:t>binded</a:t>
            </a:r>
            <a:r>
              <a:rPr lang="en-US" sz="2800" dirty="0" smtClean="0"/>
              <a:t> point </a:t>
            </a:r>
            <a:r>
              <a:rPr lang="en-US" sz="2800" dirty="0" smtClean="0"/>
              <a:t>the same </a:t>
            </a:r>
            <a:r>
              <a:rPr lang="en-US" sz="2800" dirty="0" smtClean="0"/>
              <a:t>memory only</a:t>
            </a:r>
          </a:p>
          <a:p>
            <a:pPr>
              <a:buFont typeface="Wingdings" pitchFamily="2" charset="2"/>
              <a:buNone/>
            </a:pPr>
            <a:endParaRPr lang="en-US" sz="2000" dirty="0" smtClean="0"/>
          </a:p>
          <a:p>
            <a:pPr>
              <a:buFont typeface="Wingdings" pitchFamily="2" charset="2"/>
              <a:buNone/>
            </a:pPr>
            <a:endParaRPr lang="en-US" sz="2000" dirty="0" smtClean="0"/>
          </a:p>
          <a:p>
            <a:pPr>
              <a:buFont typeface="Wingdings" pitchFamily="2" charset="2"/>
              <a:buNone/>
            </a:pPr>
            <a:endParaRPr lang="en-US" sz="2000" dirty="0" smtClean="0"/>
          </a:p>
        </p:txBody>
      </p:sp>
      <p:sp>
        <p:nvSpPr>
          <p:cNvPr id="5" name="Slide Number Placeholder 4"/>
          <p:cNvSpPr>
            <a:spLocks noGrp="1"/>
          </p:cNvSpPr>
          <p:nvPr>
            <p:ph type="sldNum" sz="quarter" idx="11"/>
          </p:nvPr>
        </p:nvSpPr>
        <p:spPr/>
        <p:txBody>
          <a:bodyPr/>
          <a:lstStyle/>
          <a:p>
            <a:pPr>
              <a:defRPr/>
            </a:pPr>
            <a:fld id="{32813492-1CBA-4A12-A784-327BE1FDB776}"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itle 1"/>
          <p:cNvSpPr>
            <a:spLocks noGrp="1"/>
          </p:cNvSpPr>
          <p:nvPr>
            <p:ph type="title"/>
          </p:nvPr>
        </p:nvSpPr>
        <p:spPr bwMode="auto"/>
        <p:txBody>
          <a:bodyPr wrap="square" lIns="91440" tIns="45720" rIns="91440" bIns="45720" numCol="1" anchorCtr="0" compatLnSpc="1">
            <a:prstTxWarp prst="textNoShape">
              <a:avLst/>
            </a:prstTxWarp>
          </a:bodyPr>
          <a:lstStyle/>
          <a:p>
            <a:r>
              <a:rPr lang="en-US" smtClean="0"/>
              <a:t>Reference Variable  </a:t>
            </a:r>
          </a:p>
        </p:txBody>
      </p:sp>
      <p:sp>
        <p:nvSpPr>
          <p:cNvPr id="22531" name="Content Placeholder 2"/>
          <p:cNvSpPr>
            <a:spLocks noGrp="1"/>
          </p:cNvSpPr>
          <p:nvPr>
            <p:ph idx="1"/>
          </p:nvPr>
        </p:nvSpPr>
        <p:spPr/>
        <p:txBody>
          <a:bodyPr/>
          <a:lstStyle/>
          <a:p>
            <a:r>
              <a:rPr lang="en-US" sz="2800" dirty="0" smtClean="0"/>
              <a:t>A reference is an alias; when you create a reference, you initialize it with the name of another object, the target</a:t>
            </a:r>
          </a:p>
          <a:p>
            <a:r>
              <a:rPr lang="en-US" sz="2800" dirty="0" smtClean="0"/>
              <a:t> From that moment on, the reference acts as an alternative name for the target, and anything you do to the reference is really done to the target</a:t>
            </a:r>
          </a:p>
          <a:p>
            <a:pPr>
              <a:buFont typeface="Wingdings" pitchFamily="2" charset="2"/>
              <a:buNone/>
            </a:pPr>
            <a:r>
              <a:rPr lang="en-US" sz="2800" dirty="0" smtClean="0"/>
              <a:t>	</a:t>
            </a:r>
          </a:p>
          <a:p>
            <a:pPr>
              <a:buFont typeface="Wingdings" pitchFamily="2" charset="2"/>
              <a:buNone/>
            </a:pPr>
            <a:r>
              <a:rPr lang="en-US" sz="2800" dirty="0" smtClean="0"/>
              <a:t>	</a:t>
            </a:r>
            <a:r>
              <a:rPr lang="en-US" sz="2800" dirty="0" err="1" smtClean="0"/>
              <a:t>int</a:t>
            </a:r>
            <a:r>
              <a:rPr lang="en-US" sz="2800" dirty="0" smtClean="0"/>
              <a:t> &amp;</a:t>
            </a:r>
            <a:r>
              <a:rPr lang="en-US" sz="2800" dirty="0" err="1" smtClean="0"/>
              <a:t>rSomeRef</a:t>
            </a:r>
            <a:r>
              <a:rPr lang="en-US" sz="2800" dirty="0" smtClean="0"/>
              <a:t> = </a:t>
            </a:r>
            <a:r>
              <a:rPr lang="en-US" sz="2800" dirty="0" err="1" smtClean="0"/>
              <a:t>someInt</a:t>
            </a:r>
            <a:r>
              <a:rPr lang="en-US" sz="2800" dirty="0" smtClean="0"/>
              <a:t>;</a:t>
            </a:r>
          </a:p>
          <a:p>
            <a:pPr>
              <a:buFont typeface="Wingdings" pitchFamily="2" charset="2"/>
              <a:buNone/>
            </a:pPr>
            <a:r>
              <a:rPr lang="en-US" sz="2800" dirty="0" smtClean="0"/>
              <a:t>	"</a:t>
            </a:r>
            <a:r>
              <a:rPr lang="en-US" sz="2800" dirty="0" err="1" smtClean="0"/>
              <a:t>rSomeRef</a:t>
            </a:r>
            <a:r>
              <a:rPr lang="en-US" sz="2800" dirty="0" smtClean="0"/>
              <a:t> is a reference to an integer that is initialized to refer to </a:t>
            </a:r>
            <a:r>
              <a:rPr lang="en-US" sz="2800" dirty="0" err="1" smtClean="0"/>
              <a:t>someInt</a:t>
            </a:r>
            <a:endParaRPr lang="en-US" sz="2800" dirty="0" smtClean="0"/>
          </a:p>
          <a:p>
            <a:pPr>
              <a:buFont typeface="Wingdings" pitchFamily="2" charset="2"/>
              <a:buNone/>
            </a:pPr>
            <a:endParaRPr lang="en-US" sz="28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5" name="Content Placeholder 2"/>
          <p:cNvSpPr>
            <a:spLocks noGrp="1"/>
          </p:cNvSpPr>
          <p:nvPr>
            <p:ph sz="half" idx="1"/>
          </p:nvPr>
        </p:nvSpPr>
        <p:spPr>
          <a:xfrm>
            <a:off x="381000" y="228600"/>
            <a:ext cx="6858000" cy="5181600"/>
          </a:xfrm>
        </p:spPr>
        <p:txBody>
          <a:bodyPr/>
          <a:lstStyle/>
          <a:p>
            <a:pPr>
              <a:buFont typeface="Wingdings 2" pitchFamily="18" charset="2"/>
              <a:buNone/>
            </a:pPr>
            <a:r>
              <a:rPr lang="en-US" sz="2400" dirty="0" err="1" smtClean="0"/>
              <a:t>int</a:t>
            </a:r>
            <a:r>
              <a:rPr lang="en-US" sz="2400" dirty="0" smtClean="0"/>
              <a:t> </a:t>
            </a:r>
            <a:r>
              <a:rPr lang="en-US" sz="2400" dirty="0" smtClean="0"/>
              <a:t>main()  {</a:t>
            </a:r>
          </a:p>
          <a:p>
            <a:pPr>
              <a:buFont typeface="Wingdings 2" pitchFamily="18" charset="2"/>
              <a:buNone/>
            </a:pPr>
            <a:r>
              <a:rPr lang="en-US" sz="2400" dirty="0" smtClean="0"/>
              <a:t> </a:t>
            </a:r>
            <a:r>
              <a:rPr lang="en-US" sz="2400" dirty="0" err="1" smtClean="0"/>
              <a:t>int</a:t>
            </a:r>
            <a:r>
              <a:rPr lang="en-US" sz="2400" dirty="0" smtClean="0"/>
              <a:t> </a:t>
            </a:r>
            <a:r>
              <a:rPr lang="en-US" sz="2400" dirty="0" err="1" smtClean="0"/>
              <a:t>intOne</a:t>
            </a:r>
            <a:r>
              <a:rPr lang="en-US" sz="2400" dirty="0" smtClean="0"/>
              <a:t>;</a:t>
            </a:r>
          </a:p>
          <a:p>
            <a:pPr>
              <a:buFont typeface="Wingdings 2" pitchFamily="18" charset="2"/>
              <a:buNone/>
            </a:pPr>
            <a:r>
              <a:rPr lang="en-US" sz="2400" dirty="0" smtClean="0"/>
              <a:t> </a:t>
            </a:r>
            <a:r>
              <a:rPr lang="en-US" sz="2400" dirty="0" err="1" smtClean="0"/>
              <a:t>int</a:t>
            </a:r>
            <a:r>
              <a:rPr lang="en-US" sz="2400" dirty="0" smtClean="0"/>
              <a:t> &amp;</a:t>
            </a:r>
            <a:r>
              <a:rPr lang="en-US" sz="2400" dirty="0" err="1" smtClean="0"/>
              <a:t>rSomeRef</a:t>
            </a:r>
            <a:r>
              <a:rPr lang="en-US" sz="2400" dirty="0" smtClean="0"/>
              <a:t> = </a:t>
            </a:r>
            <a:r>
              <a:rPr lang="en-US" sz="2400" dirty="0" err="1" smtClean="0"/>
              <a:t>intOne</a:t>
            </a:r>
            <a:r>
              <a:rPr lang="en-US" sz="2400" dirty="0" smtClean="0"/>
              <a:t>;</a:t>
            </a:r>
          </a:p>
          <a:p>
            <a:pPr>
              <a:buFont typeface="Wingdings 2" pitchFamily="18" charset="2"/>
              <a:buNone/>
            </a:pPr>
            <a:r>
              <a:rPr lang="en-US" sz="2400" dirty="0" smtClean="0"/>
              <a:t> </a:t>
            </a:r>
            <a:r>
              <a:rPr lang="en-US" sz="2400" dirty="0" err="1" smtClean="0"/>
              <a:t>intOne</a:t>
            </a:r>
            <a:r>
              <a:rPr lang="en-US" sz="2400" dirty="0" smtClean="0"/>
              <a:t> = 5;</a:t>
            </a:r>
          </a:p>
          <a:p>
            <a:pPr>
              <a:buFont typeface="Wingdings 2" pitchFamily="18" charset="2"/>
              <a:buNone/>
            </a:pPr>
            <a:r>
              <a:rPr lang="en-US" sz="2400" dirty="0" smtClean="0"/>
              <a:t> </a:t>
            </a:r>
            <a:r>
              <a:rPr lang="en-US" sz="2400" dirty="0" err="1" smtClean="0"/>
              <a:t>cout</a:t>
            </a:r>
            <a:r>
              <a:rPr lang="en-US" sz="2400" dirty="0" smtClean="0"/>
              <a:t> &lt;&lt; "</a:t>
            </a:r>
            <a:r>
              <a:rPr lang="en-US" sz="2400" dirty="0" err="1" smtClean="0"/>
              <a:t>intOne</a:t>
            </a:r>
            <a:r>
              <a:rPr lang="en-US" sz="2400" dirty="0" smtClean="0"/>
              <a:t>: " &lt;&lt; </a:t>
            </a:r>
            <a:r>
              <a:rPr lang="en-US" sz="2400" dirty="0" err="1" smtClean="0"/>
              <a:t>intOne</a:t>
            </a:r>
            <a:r>
              <a:rPr lang="en-US" sz="2400" dirty="0" smtClean="0"/>
              <a:t> &lt;&lt; </a:t>
            </a:r>
            <a:r>
              <a:rPr lang="en-US" sz="2400" dirty="0" err="1" smtClean="0"/>
              <a:t>endl</a:t>
            </a:r>
            <a:r>
              <a:rPr lang="en-US" sz="2400" dirty="0" smtClean="0"/>
              <a:t>;</a:t>
            </a:r>
          </a:p>
          <a:p>
            <a:pPr>
              <a:buFont typeface="Wingdings 2" pitchFamily="18" charset="2"/>
              <a:buNone/>
            </a:pPr>
            <a:r>
              <a:rPr lang="en-US" sz="2400" dirty="0" smtClean="0"/>
              <a:t> </a:t>
            </a:r>
            <a:r>
              <a:rPr lang="en-US" sz="2400" dirty="0" err="1" smtClean="0"/>
              <a:t>cout</a:t>
            </a:r>
            <a:r>
              <a:rPr lang="en-US" sz="2400" dirty="0" smtClean="0"/>
              <a:t> &lt;&lt; "</a:t>
            </a:r>
            <a:r>
              <a:rPr lang="en-US" sz="2400" dirty="0" err="1" smtClean="0"/>
              <a:t>rSomeRef</a:t>
            </a:r>
            <a:r>
              <a:rPr lang="en-US" sz="2400" dirty="0" smtClean="0"/>
              <a:t>: " &lt;&lt; </a:t>
            </a:r>
            <a:r>
              <a:rPr lang="en-US" sz="2400" dirty="0" err="1" smtClean="0"/>
              <a:t>rSomeRef</a:t>
            </a:r>
            <a:r>
              <a:rPr lang="en-US" sz="2400" dirty="0" smtClean="0"/>
              <a:t> &lt;&lt; </a:t>
            </a:r>
            <a:r>
              <a:rPr lang="en-US" sz="2400" dirty="0" err="1" smtClean="0"/>
              <a:t>endl</a:t>
            </a:r>
            <a:r>
              <a:rPr lang="en-US" sz="2400" dirty="0" smtClean="0"/>
              <a:t>;</a:t>
            </a:r>
          </a:p>
          <a:p>
            <a:pPr>
              <a:buFont typeface="Wingdings 2" pitchFamily="18" charset="2"/>
              <a:buNone/>
            </a:pPr>
            <a:r>
              <a:rPr lang="en-US" sz="2400" dirty="0" smtClean="0"/>
              <a:t> </a:t>
            </a:r>
            <a:r>
              <a:rPr lang="en-US" sz="2400" dirty="0" err="1" smtClean="0"/>
              <a:t>rSomeRef</a:t>
            </a:r>
            <a:r>
              <a:rPr lang="en-US" sz="2400" dirty="0" smtClean="0"/>
              <a:t> = 7;</a:t>
            </a:r>
          </a:p>
          <a:p>
            <a:pPr>
              <a:buFont typeface="Wingdings 2" pitchFamily="18" charset="2"/>
              <a:buNone/>
            </a:pPr>
            <a:r>
              <a:rPr lang="en-US" sz="2400" dirty="0" smtClean="0"/>
              <a:t> </a:t>
            </a:r>
            <a:r>
              <a:rPr lang="en-US" sz="2400" dirty="0" err="1" smtClean="0"/>
              <a:t>cout</a:t>
            </a:r>
            <a:r>
              <a:rPr lang="en-US" sz="2400" dirty="0" smtClean="0"/>
              <a:t> &lt;&lt; "</a:t>
            </a:r>
            <a:r>
              <a:rPr lang="en-US" sz="2400" dirty="0" err="1" smtClean="0"/>
              <a:t>intOne</a:t>
            </a:r>
            <a:r>
              <a:rPr lang="en-US" sz="2400" dirty="0" smtClean="0"/>
              <a:t>: " &lt;&lt; </a:t>
            </a:r>
            <a:r>
              <a:rPr lang="en-US" sz="2400" dirty="0" err="1" smtClean="0"/>
              <a:t>intOne</a:t>
            </a:r>
            <a:r>
              <a:rPr lang="en-US" sz="2400" dirty="0" smtClean="0"/>
              <a:t> &lt;&lt; </a:t>
            </a:r>
            <a:r>
              <a:rPr lang="en-US" sz="2400" dirty="0" err="1" smtClean="0"/>
              <a:t>endl</a:t>
            </a:r>
            <a:r>
              <a:rPr lang="en-US" sz="2400" dirty="0" smtClean="0"/>
              <a:t>;</a:t>
            </a:r>
          </a:p>
          <a:p>
            <a:pPr>
              <a:buFont typeface="Wingdings 2" pitchFamily="18" charset="2"/>
              <a:buNone/>
            </a:pPr>
            <a:r>
              <a:rPr lang="en-US" sz="2400" dirty="0" smtClean="0"/>
              <a:t> </a:t>
            </a:r>
            <a:r>
              <a:rPr lang="en-US" sz="2400" dirty="0" err="1" smtClean="0"/>
              <a:t>cout</a:t>
            </a:r>
            <a:r>
              <a:rPr lang="en-US" sz="2400" dirty="0" smtClean="0"/>
              <a:t> &lt;&lt; "</a:t>
            </a:r>
            <a:r>
              <a:rPr lang="en-US" sz="2400" dirty="0" err="1" smtClean="0"/>
              <a:t>rSomeRef</a:t>
            </a:r>
            <a:r>
              <a:rPr lang="en-US" sz="2400" dirty="0" smtClean="0"/>
              <a:t>: " &lt;&lt; </a:t>
            </a:r>
            <a:r>
              <a:rPr lang="en-US" sz="2400" dirty="0" err="1" smtClean="0"/>
              <a:t>rSomeRef</a:t>
            </a:r>
            <a:r>
              <a:rPr lang="en-US" sz="2400" dirty="0" smtClean="0"/>
              <a:t> &lt;&lt; </a:t>
            </a:r>
            <a:r>
              <a:rPr lang="en-US" sz="2400" dirty="0" err="1" smtClean="0"/>
              <a:t>endl</a:t>
            </a:r>
            <a:r>
              <a:rPr lang="en-US" sz="2400" dirty="0" smtClean="0"/>
              <a:t>;</a:t>
            </a:r>
          </a:p>
          <a:p>
            <a:pPr>
              <a:buFont typeface="Wingdings 2" pitchFamily="18" charset="2"/>
              <a:buNone/>
            </a:pPr>
            <a:r>
              <a:rPr lang="en-US" sz="2400" dirty="0" smtClean="0"/>
              <a:t>}</a:t>
            </a:r>
          </a:p>
          <a:p>
            <a:pPr>
              <a:buFont typeface="Wingdings 2" pitchFamily="18" charset="2"/>
              <a:buNone/>
            </a:pPr>
            <a:r>
              <a:rPr lang="en-US" sz="2400" dirty="0" smtClean="0"/>
              <a:t>Output: </a:t>
            </a:r>
            <a:r>
              <a:rPr lang="en-US" sz="2400" dirty="0" err="1" smtClean="0"/>
              <a:t>intOne</a:t>
            </a:r>
            <a:r>
              <a:rPr lang="en-US" sz="2400" dirty="0" smtClean="0"/>
              <a:t>: 5</a:t>
            </a:r>
          </a:p>
          <a:p>
            <a:pPr>
              <a:buFont typeface="Wingdings 2" pitchFamily="18" charset="2"/>
              <a:buNone/>
            </a:pPr>
            <a:r>
              <a:rPr lang="en-US" sz="2400" dirty="0" err="1" smtClean="0"/>
              <a:t>rSomeRef</a:t>
            </a:r>
            <a:r>
              <a:rPr lang="en-US" sz="2400" dirty="0" smtClean="0"/>
              <a:t>: 5</a:t>
            </a:r>
          </a:p>
          <a:p>
            <a:pPr>
              <a:buFont typeface="Wingdings 2" pitchFamily="18" charset="2"/>
              <a:buNone/>
            </a:pPr>
            <a:r>
              <a:rPr lang="en-US" sz="2400" dirty="0" err="1" smtClean="0"/>
              <a:t>intOne</a:t>
            </a:r>
            <a:r>
              <a:rPr lang="en-US" sz="2400" dirty="0" smtClean="0"/>
              <a:t>: 7</a:t>
            </a:r>
          </a:p>
          <a:p>
            <a:pPr>
              <a:buFont typeface="Wingdings 2" pitchFamily="18" charset="2"/>
              <a:buNone/>
            </a:pPr>
            <a:r>
              <a:rPr lang="en-US" sz="2400" dirty="0" err="1" smtClean="0"/>
              <a:t>rSomeRef</a:t>
            </a:r>
            <a:r>
              <a:rPr lang="en-US" sz="2400" dirty="0" smtClean="0"/>
              <a:t>: 7</a:t>
            </a:r>
          </a:p>
          <a:p>
            <a:pPr>
              <a:buFont typeface="Wingdings 2" pitchFamily="18" charset="2"/>
              <a:buNone/>
            </a:pPr>
            <a:endParaRPr lang="en-US" sz="24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itle 1"/>
          <p:cNvSpPr>
            <a:spLocks noGrp="1"/>
          </p:cNvSpPr>
          <p:nvPr>
            <p:ph type="title"/>
          </p:nvPr>
        </p:nvSpPr>
        <p:spPr bwMode="auto">
          <a:xfrm>
            <a:off x="301625" y="457200"/>
            <a:ext cx="8686800" cy="841375"/>
          </a:xfrm>
        </p:spPr>
        <p:txBody>
          <a:bodyPr wrap="square" lIns="91440" tIns="45720" rIns="91440" bIns="45720" numCol="1" anchorCtr="0" compatLnSpc="1">
            <a:prstTxWarp prst="textNoShape">
              <a:avLst/>
            </a:prstTxWarp>
          </a:bodyPr>
          <a:lstStyle/>
          <a:p>
            <a:r>
              <a:rPr lang="en-US" smtClean="0"/>
              <a:t>Test of understanding on References</a:t>
            </a:r>
          </a:p>
        </p:txBody>
      </p:sp>
      <p:sp>
        <p:nvSpPr>
          <p:cNvPr id="24579" name="Content Placeholder 2"/>
          <p:cNvSpPr>
            <a:spLocks noGrp="1"/>
          </p:cNvSpPr>
          <p:nvPr>
            <p:ph sz="half" idx="1"/>
          </p:nvPr>
        </p:nvSpPr>
        <p:spPr>
          <a:xfrm>
            <a:off x="304800" y="1066800"/>
            <a:ext cx="4191000" cy="4724400"/>
          </a:xfrm>
        </p:spPr>
        <p:txBody>
          <a:bodyPr/>
          <a:lstStyle/>
          <a:p>
            <a:pPr>
              <a:buFont typeface="Wingdings 2" pitchFamily="18" charset="2"/>
              <a:buNone/>
            </a:pPr>
            <a:r>
              <a:rPr lang="en-US" dirty="0" err="1" smtClean="0"/>
              <a:t>int</a:t>
            </a:r>
            <a:r>
              <a:rPr lang="en-US" dirty="0" smtClean="0"/>
              <a:t> main() {</a:t>
            </a:r>
          </a:p>
          <a:p>
            <a:pPr>
              <a:buFont typeface="Wingdings 2" pitchFamily="18" charset="2"/>
              <a:buNone/>
            </a:pPr>
            <a:r>
              <a:rPr lang="en-US" dirty="0" err="1" smtClean="0"/>
              <a:t>int</a:t>
            </a:r>
            <a:r>
              <a:rPr lang="en-US" dirty="0" smtClean="0"/>
              <a:t> x = 7;</a:t>
            </a:r>
          </a:p>
          <a:p>
            <a:pPr>
              <a:buFont typeface="Wingdings 2" pitchFamily="18" charset="2"/>
              <a:buNone/>
            </a:pPr>
            <a:r>
              <a:rPr lang="en-US" dirty="0" err="1" smtClean="0"/>
              <a:t>int</a:t>
            </a:r>
            <a:r>
              <a:rPr lang="en-US" dirty="0" smtClean="0"/>
              <a:t> &amp; ref = x;</a:t>
            </a:r>
          </a:p>
          <a:p>
            <a:pPr>
              <a:buFont typeface="Wingdings 2" pitchFamily="18" charset="2"/>
              <a:buNone/>
            </a:pPr>
            <a:r>
              <a:rPr lang="en-US" dirty="0" smtClean="0"/>
              <a:t>ref = 8;</a:t>
            </a:r>
          </a:p>
          <a:p>
            <a:pPr>
              <a:buFont typeface="Wingdings 2" pitchFamily="18" charset="2"/>
              <a:buNone/>
            </a:pPr>
            <a:r>
              <a:rPr lang="en-US" dirty="0" err="1" smtClean="0"/>
              <a:t>int</a:t>
            </a:r>
            <a:r>
              <a:rPr lang="en-US" dirty="0" smtClean="0"/>
              <a:t> y = 10;</a:t>
            </a:r>
          </a:p>
          <a:p>
            <a:pPr>
              <a:buFont typeface="Wingdings 2" pitchFamily="18" charset="2"/>
              <a:buNone/>
            </a:pPr>
            <a:r>
              <a:rPr lang="en-US" dirty="0" smtClean="0"/>
              <a:t>ref = y;</a:t>
            </a:r>
          </a:p>
          <a:p>
            <a:pPr>
              <a:buFont typeface="Wingdings 2" pitchFamily="18" charset="2"/>
              <a:buNone/>
            </a:pPr>
            <a:r>
              <a:rPr lang="en-US" dirty="0" err="1" smtClean="0"/>
              <a:t>cout</a:t>
            </a:r>
            <a:r>
              <a:rPr lang="en-US" dirty="0" smtClean="0"/>
              <a:t> &lt;&lt; “x = “ &lt;&lt; x;</a:t>
            </a:r>
          </a:p>
          <a:p>
            <a:pPr>
              <a:buFont typeface="Wingdings 2" pitchFamily="18" charset="2"/>
              <a:buNone/>
            </a:pPr>
            <a:r>
              <a:rPr lang="en-US" dirty="0" err="1" smtClean="0"/>
              <a:t>cout</a:t>
            </a:r>
            <a:r>
              <a:rPr lang="en-US" dirty="0" smtClean="0"/>
              <a:t> &lt;&lt; “ y = “ &lt;&lt; y;</a:t>
            </a:r>
          </a:p>
          <a:p>
            <a:pPr>
              <a:buFont typeface="Wingdings 2" pitchFamily="18" charset="2"/>
              <a:buNone/>
            </a:pPr>
            <a:r>
              <a:rPr lang="en-US" dirty="0" err="1" smtClean="0"/>
              <a:t>cout</a:t>
            </a:r>
            <a:r>
              <a:rPr lang="en-US" dirty="0" smtClean="0"/>
              <a:t> &lt;&lt; “ ref = “ &lt;&lt; ref &lt;&lt; </a:t>
            </a:r>
            <a:r>
              <a:rPr lang="en-US" dirty="0" err="1" smtClean="0"/>
              <a:t>endl</a:t>
            </a:r>
            <a:r>
              <a:rPr lang="en-US" dirty="0" smtClean="0"/>
              <a:t>;</a:t>
            </a:r>
          </a:p>
          <a:p>
            <a:pPr>
              <a:buFont typeface="Wingdings 2" pitchFamily="18" charset="2"/>
              <a:buNone/>
            </a:pPr>
            <a:r>
              <a:rPr lang="en-US" dirty="0" smtClean="0"/>
              <a:t>}</a:t>
            </a:r>
          </a:p>
          <a:p>
            <a:pPr>
              <a:buFont typeface="Wingdings 2" pitchFamily="18" charset="2"/>
              <a:buNone/>
            </a:pPr>
            <a:r>
              <a:rPr lang="en-US" dirty="0" smtClean="0"/>
              <a:t>The question is, what will this print? Stop</a:t>
            </a:r>
          </a:p>
          <a:p>
            <a:pPr>
              <a:buFont typeface="Wingdings 2" pitchFamily="18" charset="2"/>
              <a:buNone/>
            </a:pPr>
            <a:r>
              <a:rPr lang="en-US" dirty="0" smtClean="0"/>
              <a:t>reading here until you know the answer.</a:t>
            </a:r>
          </a:p>
          <a:p>
            <a:pPr>
              <a:buFont typeface="Wingdings 2" pitchFamily="18" charset="2"/>
              <a:buNone/>
            </a:pPr>
            <a:r>
              <a:rPr lang="en-US" dirty="0" smtClean="0"/>
              <a:t>Did you answer this way:</a:t>
            </a:r>
          </a:p>
          <a:p>
            <a:pPr>
              <a:buFont typeface="Wingdings 2" pitchFamily="18" charset="2"/>
              <a:buNone/>
            </a:pPr>
            <a:r>
              <a:rPr lang="es-ES" dirty="0" smtClean="0"/>
              <a:t>x = 8, y = 10, </a:t>
            </a:r>
            <a:r>
              <a:rPr lang="es-ES" dirty="0" err="1" smtClean="0"/>
              <a:t>ref</a:t>
            </a:r>
            <a:r>
              <a:rPr lang="es-ES" dirty="0" smtClean="0"/>
              <a:t> = 10</a:t>
            </a:r>
            <a:endParaRPr lang="en-US" dirty="0" smtClean="0"/>
          </a:p>
        </p:txBody>
      </p:sp>
      <p:sp>
        <p:nvSpPr>
          <p:cNvPr id="24580" name="Content Placeholder 3"/>
          <p:cNvSpPr>
            <a:spLocks noGrp="1"/>
          </p:cNvSpPr>
          <p:nvPr>
            <p:ph sz="half" idx="2"/>
          </p:nvPr>
        </p:nvSpPr>
        <p:spPr>
          <a:xfrm>
            <a:off x="4419600" y="1143000"/>
            <a:ext cx="4343400" cy="4724400"/>
          </a:xfrm>
        </p:spPr>
        <p:txBody>
          <a:bodyPr/>
          <a:lstStyle/>
          <a:p>
            <a:pPr>
              <a:buFont typeface="Wingdings 2" pitchFamily="18" charset="2"/>
              <a:buNone/>
            </a:pPr>
            <a:r>
              <a:rPr lang="en-US" dirty="0" smtClean="0"/>
              <a:t>If so, you made the most common mistake</a:t>
            </a:r>
          </a:p>
          <a:p>
            <a:pPr>
              <a:buFont typeface="Wingdings 2" pitchFamily="18" charset="2"/>
              <a:buNone/>
            </a:pPr>
            <a:r>
              <a:rPr lang="en-US" dirty="0" smtClean="0"/>
              <a:t>(don’t feel bad, it’s a trick question). Refer</a:t>
            </a:r>
          </a:p>
          <a:p>
            <a:pPr>
              <a:buFont typeface="Wingdings 2" pitchFamily="18" charset="2"/>
              <a:buNone/>
            </a:pPr>
            <a:r>
              <a:rPr lang="en-US" dirty="0" smtClean="0"/>
              <a:t>again to this statement:</a:t>
            </a:r>
          </a:p>
          <a:p>
            <a:pPr>
              <a:buFont typeface="Wingdings 2" pitchFamily="18" charset="2"/>
              <a:buNone/>
            </a:pPr>
            <a:r>
              <a:rPr lang="en-US" dirty="0" smtClean="0"/>
              <a:t>ref = y;</a:t>
            </a:r>
          </a:p>
          <a:p>
            <a:pPr>
              <a:buFont typeface="Wingdings 2" pitchFamily="18" charset="2"/>
              <a:buNone/>
            </a:pPr>
            <a:r>
              <a:rPr lang="en-US" dirty="0" smtClean="0"/>
              <a:t>This statement did </a:t>
            </a:r>
            <a:r>
              <a:rPr lang="en-US" i="1" dirty="0" smtClean="0"/>
              <a:t>not point ref to y</a:t>
            </a:r>
          </a:p>
          <a:p>
            <a:pPr>
              <a:buFont typeface="Wingdings 2" pitchFamily="18" charset="2"/>
              <a:buNone/>
            </a:pPr>
            <a:r>
              <a:rPr lang="en-US" i="1" dirty="0" smtClean="0"/>
              <a:t>instead, it was exactly as if I had written</a:t>
            </a:r>
          </a:p>
          <a:p>
            <a:pPr>
              <a:buFont typeface="Wingdings 2" pitchFamily="18" charset="2"/>
              <a:buNone/>
            </a:pPr>
            <a:r>
              <a:rPr lang="en-US" i="1" dirty="0" smtClean="0"/>
              <a:t>this</a:t>
            </a:r>
          </a:p>
          <a:p>
            <a:pPr>
              <a:buFont typeface="Wingdings 2" pitchFamily="18" charset="2"/>
              <a:buNone/>
            </a:pPr>
            <a:r>
              <a:rPr lang="en-US" dirty="0" smtClean="0"/>
              <a:t>x = y;</a:t>
            </a:r>
          </a:p>
          <a:p>
            <a:pPr>
              <a:buFont typeface="Wingdings 2" pitchFamily="18" charset="2"/>
              <a:buNone/>
            </a:pPr>
            <a:r>
              <a:rPr lang="en-US" dirty="0" smtClean="0"/>
              <a:t>Thus, here is the correct answer:</a:t>
            </a:r>
          </a:p>
          <a:p>
            <a:pPr>
              <a:buFont typeface="Wingdings 2" pitchFamily="18" charset="2"/>
              <a:buNone/>
            </a:pPr>
            <a:r>
              <a:rPr lang="es-ES" dirty="0" smtClean="0"/>
              <a:t>x = 10, y = 10, </a:t>
            </a:r>
            <a:r>
              <a:rPr lang="es-ES" dirty="0" err="1" smtClean="0"/>
              <a:t>ref</a:t>
            </a:r>
            <a:r>
              <a:rPr lang="es-ES" dirty="0" smtClean="0"/>
              <a:t> = 10</a:t>
            </a:r>
            <a:endParaRPr lang="en-US" i="1" dirty="0" smtClean="0"/>
          </a:p>
        </p:txBody>
      </p:sp>
      <p:sp>
        <p:nvSpPr>
          <p:cNvPr id="5" name="Slide Number Placeholder 4"/>
          <p:cNvSpPr>
            <a:spLocks noGrp="1"/>
          </p:cNvSpPr>
          <p:nvPr>
            <p:ph type="sldNum" sz="quarter" idx="12"/>
          </p:nvPr>
        </p:nvSpPr>
        <p:spPr/>
        <p:txBody>
          <a:bodyPr/>
          <a:lstStyle/>
          <a:p>
            <a:pPr>
              <a:defRPr/>
            </a:pPr>
            <a:fld id="{AD8BE0F8-13FE-44ED-88AA-4797DF6ABD50}"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Content Placeholder 6"/>
          <p:cNvSpPr>
            <a:spLocks noGrp="1"/>
          </p:cNvSpPr>
          <p:nvPr>
            <p:ph idx="1"/>
          </p:nvPr>
        </p:nvSpPr>
        <p:spPr/>
        <p:txBody>
          <a:bodyPr/>
          <a:lstStyle/>
          <a:p>
            <a:r>
              <a:rPr lang="en-US" smtClean="0"/>
              <a:t>One or more reference can be binded to the same variable, all reference variable refers the same target</a:t>
            </a:r>
          </a:p>
          <a:p>
            <a:pPr>
              <a:buFont typeface="Wingdings" pitchFamily="2" charset="2"/>
              <a:buNone/>
            </a:pPr>
            <a:r>
              <a:rPr lang="en-US" smtClean="0"/>
              <a:t>    int main() {</a:t>
            </a:r>
          </a:p>
          <a:p>
            <a:pPr>
              <a:buFont typeface="Wingdings" pitchFamily="2" charset="2"/>
              <a:buNone/>
            </a:pPr>
            <a:r>
              <a:rPr lang="en-US" smtClean="0"/>
              <a:t>    int a=10;</a:t>
            </a:r>
          </a:p>
          <a:p>
            <a:pPr>
              <a:buFont typeface="Wingdings" pitchFamily="2" charset="2"/>
              <a:buNone/>
            </a:pPr>
            <a:r>
              <a:rPr lang="en-US" smtClean="0"/>
              <a:t>    int &amp;a1ref=a;</a:t>
            </a:r>
          </a:p>
          <a:p>
            <a:pPr>
              <a:buFont typeface="Wingdings" pitchFamily="2" charset="2"/>
              <a:buNone/>
            </a:pPr>
            <a:r>
              <a:rPr lang="en-US" smtClean="0"/>
              <a:t>    int &amp;a2ref=a;</a:t>
            </a:r>
          </a:p>
          <a:p>
            <a:pPr>
              <a:buFont typeface="Wingdings" pitchFamily="2" charset="2"/>
              <a:buNone/>
            </a:pPr>
            <a:r>
              <a:rPr lang="en-US" smtClean="0"/>
              <a:t>    int &amp;a3ref=a;</a:t>
            </a:r>
          </a:p>
          <a:p>
            <a:pPr>
              <a:buFont typeface="Wingdings" pitchFamily="2" charset="2"/>
              <a:buNone/>
            </a:pPr>
            <a:r>
              <a:rPr lang="en-US" smtClean="0"/>
              <a:t>    int &amp;a4ref=a;</a:t>
            </a:r>
          </a:p>
          <a:p>
            <a:pPr>
              <a:buFont typeface="Wingdings" pitchFamily="2" charset="2"/>
              <a:buNone/>
            </a:pPr>
            <a:r>
              <a:rPr lang="en-US" smtClean="0"/>
              <a:t>    int &amp;a5ref=a;</a:t>
            </a:r>
          </a:p>
          <a:p>
            <a:pPr>
              <a:buFont typeface="Wingdings" pitchFamily="2" charset="2"/>
              <a:buNone/>
            </a:pPr>
            <a:r>
              <a:rPr lang="en-US" smtClean="0"/>
              <a:t>    a1ref++;     a2ref++;     a3ref++;     a4ref++;     a5ref++;</a:t>
            </a:r>
          </a:p>
          <a:p>
            <a:pPr>
              <a:buFont typeface="Wingdings" pitchFamily="2" charset="2"/>
              <a:buNone/>
            </a:pPr>
            <a:r>
              <a:rPr lang="en-US" smtClean="0"/>
              <a:t>    cout&lt;&lt;" a is "&lt;&lt;a;  }</a:t>
            </a:r>
          </a:p>
          <a:p>
            <a:pPr>
              <a:buFont typeface="Wingdings" pitchFamily="2" charset="2"/>
              <a:buNone/>
            </a:pPr>
            <a:endParaRPr lang="en-US" smtClean="0"/>
          </a:p>
          <a:p>
            <a:pPr>
              <a:buFont typeface="Wingdings" pitchFamily="2" charset="2"/>
              <a:buNone/>
            </a:pPr>
            <a:r>
              <a:rPr lang="en-US" smtClean="0"/>
              <a:t>a is  15</a:t>
            </a:r>
          </a:p>
        </p:txBody>
      </p:sp>
      <p:sp>
        <p:nvSpPr>
          <p:cNvPr id="5" name="Slide Number Placeholder 4"/>
          <p:cNvSpPr>
            <a:spLocks noGrp="1"/>
          </p:cNvSpPr>
          <p:nvPr>
            <p:ph type="sldNum" sz="quarter" idx="11"/>
          </p:nvPr>
        </p:nvSpPr>
        <p:spPr/>
        <p:txBody>
          <a:bodyPr/>
          <a:lstStyle/>
          <a:p>
            <a:pPr>
              <a:defRPr/>
            </a:pPr>
            <a:fld id="{80AA80FF-44FD-47A4-BB0B-8EE4AED062E2}"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a:stretch>
            <a:fillRect/>
          </a:stretch>
        </p:blipFill>
        <p:spPr bwMode="auto">
          <a:xfrm>
            <a:off x="1143000" y="1524000"/>
            <a:ext cx="7193897" cy="4191000"/>
          </a:xfrm>
          <a:prstGeom prst="rect">
            <a:avLst/>
          </a:prstGeom>
          <a:noFill/>
          <a:ln w="9525">
            <a:noFill/>
            <a:miter lim="800000"/>
            <a:headEnd/>
            <a:tailEnd/>
          </a:ln>
          <a:effectLst/>
        </p:spPr>
      </p:pic>
      <p:sp>
        <p:nvSpPr>
          <p:cNvPr id="7" name="TextBox 6"/>
          <p:cNvSpPr txBox="1"/>
          <p:nvPr/>
        </p:nvSpPr>
        <p:spPr>
          <a:xfrm>
            <a:off x="1066800" y="381000"/>
            <a:ext cx="6248400" cy="584775"/>
          </a:xfrm>
          <a:prstGeom prst="rect">
            <a:avLst/>
          </a:prstGeom>
          <a:noFill/>
        </p:spPr>
        <p:txBody>
          <a:bodyPr wrap="square" rtlCol="0">
            <a:spAutoFit/>
          </a:bodyPr>
          <a:lstStyle/>
          <a:p>
            <a:pPr algn="ctr"/>
            <a:r>
              <a:rPr lang="en-GB" sz="3200" dirty="0" smtClean="0">
                <a:solidFill>
                  <a:srgbClr val="C00000"/>
                </a:solidFill>
              </a:rPr>
              <a:t>Value Reference and Address</a:t>
            </a:r>
            <a:endParaRPr lang="en-GB" sz="3200" dirty="0">
              <a:solidFill>
                <a:srgbClr val="C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86800" cy="838200"/>
          </a:xfrm>
        </p:spPr>
        <p:txBody>
          <a:bodyPr/>
          <a:lstStyle/>
          <a:p>
            <a:r>
              <a:rPr lang="en-GB" dirty="0" smtClean="0"/>
              <a:t>Exception</a:t>
            </a:r>
            <a:endParaRPr lang="en-GB" dirty="0"/>
          </a:p>
        </p:txBody>
      </p:sp>
      <p:sp>
        <p:nvSpPr>
          <p:cNvPr id="3" name="Content Placeholder 2"/>
          <p:cNvSpPr>
            <a:spLocks noGrp="1"/>
          </p:cNvSpPr>
          <p:nvPr>
            <p:ph idx="1"/>
          </p:nvPr>
        </p:nvSpPr>
        <p:spPr>
          <a:xfrm>
            <a:off x="304800" y="838200"/>
            <a:ext cx="8686800" cy="5334000"/>
          </a:xfrm>
        </p:spPr>
        <p:txBody>
          <a:bodyPr/>
          <a:lstStyle/>
          <a:p>
            <a:r>
              <a:rPr lang="en-GB" sz="2800" dirty="0" smtClean="0"/>
              <a:t>Unexpected situation may occur while using a software</a:t>
            </a:r>
          </a:p>
          <a:p>
            <a:r>
              <a:rPr lang="en-GB" sz="2800" dirty="0" smtClean="0"/>
              <a:t>Must be taken care during development of it</a:t>
            </a:r>
          </a:p>
          <a:p>
            <a:r>
              <a:rPr lang="en-GB" sz="2800" dirty="0" smtClean="0"/>
              <a:t>For example, if you are writing a function that retrieves a Web page, several things could go wrong. The Internet host that contains the page might be down, the page</a:t>
            </a:r>
            <a:br>
              <a:rPr lang="en-GB" sz="2800" dirty="0" smtClean="0"/>
            </a:br>
            <a:r>
              <a:rPr lang="en-GB" sz="2800" dirty="0" smtClean="0"/>
              <a:t>might come back blank, or the connection could be lost. </a:t>
            </a:r>
          </a:p>
          <a:p>
            <a:r>
              <a:rPr lang="en-GB" sz="2800" dirty="0" smtClean="0"/>
              <a:t>In many programming languages, you would</a:t>
            </a:r>
            <a:br>
              <a:rPr lang="en-GB" sz="2800" dirty="0" smtClean="0"/>
            </a:br>
            <a:r>
              <a:rPr lang="en-GB" sz="2800" dirty="0" smtClean="0"/>
              <a:t>handle this situation by returning a special value from the function, such as the NULL pointer. </a:t>
            </a:r>
          </a:p>
          <a:p>
            <a:r>
              <a:rPr lang="en-GB" sz="2800" dirty="0" smtClean="0"/>
              <a:t>Exceptions provide a much better mechanism for dealing with problems.</a:t>
            </a:r>
            <a:endParaRPr lang="en-GB" sz="2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1066800" y="381000"/>
            <a:ext cx="6248400" cy="584775"/>
          </a:xfrm>
          <a:prstGeom prst="rect">
            <a:avLst/>
          </a:prstGeom>
          <a:noFill/>
        </p:spPr>
        <p:txBody>
          <a:bodyPr wrap="square" rtlCol="0">
            <a:spAutoFit/>
          </a:bodyPr>
          <a:lstStyle/>
          <a:p>
            <a:pPr algn="ctr"/>
            <a:r>
              <a:rPr lang="en-GB" sz="3200" dirty="0" smtClean="0">
                <a:solidFill>
                  <a:srgbClr val="C00000"/>
                </a:solidFill>
              </a:rPr>
              <a:t>Pass by Reference</a:t>
            </a:r>
            <a:endParaRPr lang="en-GB" sz="3200" dirty="0">
              <a:solidFill>
                <a:srgbClr val="C00000"/>
              </a:solidFill>
            </a:endParaRPr>
          </a:p>
        </p:txBody>
      </p:sp>
      <p:pic>
        <p:nvPicPr>
          <p:cNvPr id="2050" name="Picture 2"/>
          <p:cNvPicPr>
            <a:picLocks noChangeAspect="1" noChangeArrowheads="1"/>
          </p:cNvPicPr>
          <p:nvPr/>
        </p:nvPicPr>
        <p:blipFill>
          <a:blip r:embed="rId3"/>
          <a:srcRect/>
          <a:stretch>
            <a:fillRect/>
          </a:stretch>
        </p:blipFill>
        <p:spPr bwMode="auto">
          <a:xfrm>
            <a:off x="838200" y="1524000"/>
            <a:ext cx="6172200" cy="30768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1066800" y="381000"/>
            <a:ext cx="6248400" cy="584775"/>
          </a:xfrm>
          <a:prstGeom prst="rect">
            <a:avLst/>
          </a:prstGeom>
          <a:noFill/>
        </p:spPr>
        <p:txBody>
          <a:bodyPr wrap="square" rtlCol="0">
            <a:spAutoFit/>
          </a:bodyPr>
          <a:lstStyle/>
          <a:p>
            <a:pPr algn="ctr"/>
            <a:r>
              <a:rPr lang="en-GB" sz="3200" dirty="0" smtClean="0">
                <a:solidFill>
                  <a:srgbClr val="C00000"/>
                </a:solidFill>
              </a:rPr>
              <a:t>Pass </a:t>
            </a:r>
            <a:r>
              <a:rPr lang="en-GB" sz="3200" smtClean="0">
                <a:solidFill>
                  <a:srgbClr val="C00000"/>
                </a:solidFill>
              </a:rPr>
              <a:t>by Reference</a:t>
            </a:r>
            <a:endParaRPr lang="en-GB" sz="3200" dirty="0">
              <a:solidFill>
                <a:srgbClr val="C00000"/>
              </a:solidFill>
            </a:endParaRPr>
          </a:p>
        </p:txBody>
      </p:sp>
      <p:pic>
        <p:nvPicPr>
          <p:cNvPr id="3074" name="Picture 2"/>
          <p:cNvPicPr>
            <a:picLocks noChangeAspect="1" noChangeArrowheads="1"/>
          </p:cNvPicPr>
          <p:nvPr/>
        </p:nvPicPr>
        <p:blipFill>
          <a:blip r:embed="rId3"/>
          <a:srcRect/>
          <a:stretch>
            <a:fillRect/>
          </a:stretch>
        </p:blipFill>
        <p:spPr bwMode="auto">
          <a:xfrm>
            <a:off x="1905000" y="1371600"/>
            <a:ext cx="5410200" cy="29156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1066800" y="381000"/>
            <a:ext cx="6248400" cy="584775"/>
          </a:xfrm>
          <a:prstGeom prst="rect">
            <a:avLst/>
          </a:prstGeom>
          <a:noFill/>
        </p:spPr>
        <p:txBody>
          <a:bodyPr wrap="square" rtlCol="0">
            <a:spAutoFit/>
          </a:bodyPr>
          <a:lstStyle/>
          <a:p>
            <a:pPr algn="ctr"/>
            <a:r>
              <a:rPr lang="en-GB" sz="3200" dirty="0" smtClean="0">
                <a:solidFill>
                  <a:srgbClr val="C00000"/>
                </a:solidFill>
              </a:rPr>
              <a:t>Pass </a:t>
            </a:r>
            <a:r>
              <a:rPr lang="en-GB" sz="3200" smtClean="0">
                <a:solidFill>
                  <a:srgbClr val="C00000"/>
                </a:solidFill>
              </a:rPr>
              <a:t>by Reference</a:t>
            </a:r>
            <a:endParaRPr lang="en-GB" sz="3200" dirty="0">
              <a:solidFill>
                <a:srgbClr val="C00000"/>
              </a:solidFill>
            </a:endParaRPr>
          </a:p>
        </p:txBody>
      </p:sp>
      <p:pic>
        <p:nvPicPr>
          <p:cNvPr id="4098" name="Picture 2"/>
          <p:cNvPicPr>
            <a:picLocks noChangeAspect="1" noChangeArrowheads="1"/>
          </p:cNvPicPr>
          <p:nvPr/>
        </p:nvPicPr>
        <p:blipFill>
          <a:blip r:embed="rId3"/>
          <a:srcRect/>
          <a:stretch>
            <a:fillRect/>
          </a:stretch>
        </p:blipFill>
        <p:spPr bwMode="auto">
          <a:xfrm>
            <a:off x="457200" y="1447800"/>
            <a:ext cx="7675372" cy="220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1066800" y="381000"/>
            <a:ext cx="6248400" cy="584775"/>
          </a:xfrm>
          <a:prstGeom prst="rect">
            <a:avLst/>
          </a:prstGeom>
          <a:noFill/>
        </p:spPr>
        <p:txBody>
          <a:bodyPr wrap="square" rtlCol="0">
            <a:spAutoFit/>
          </a:bodyPr>
          <a:lstStyle/>
          <a:p>
            <a:pPr algn="ctr"/>
            <a:r>
              <a:rPr lang="en-GB" sz="3200" dirty="0" smtClean="0">
                <a:solidFill>
                  <a:srgbClr val="C00000"/>
                </a:solidFill>
              </a:rPr>
              <a:t>Pass </a:t>
            </a:r>
            <a:r>
              <a:rPr lang="en-GB" sz="3200" smtClean="0">
                <a:solidFill>
                  <a:srgbClr val="C00000"/>
                </a:solidFill>
              </a:rPr>
              <a:t>by Reference</a:t>
            </a:r>
            <a:endParaRPr lang="en-GB" sz="3200" dirty="0">
              <a:solidFill>
                <a:srgbClr val="C00000"/>
              </a:solidFill>
            </a:endParaRPr>
          </a:p>
        </p:txBody>
      </p:sp>
      <p:pic>
        <p:nvPicPr>
          <p:cNvPr id="5122" name="Picture 2"/>
          <p:cNvPicPr>
            <a:picLocks noChangeAspect="1" noChangeArrowheads="1"/>
          </p:cNvPicPr>
          <p:nvPr/>
        </p:nvPicPr>
        <p:blipFill>
          <a:blip r:embed="rId3"/>
          <a:srcRect/>
          <a:stretch>
            <a:fillRect/>
          </a:stretch>
        </p:blipFill>
        <p:spPr bwMode="auto">
          <a:xfrm>
            <a:off x="381000" y="1295400"/>
            <a:ext cx="7786208" cy="220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1066800" y="381000"/>
            <a:ext cx="6248400" cy="584775"/>
          </a:xfrm>
          <a:prstGeom prst="rect">
            <a:avLst/>
          </a:prstGeom>
          <a:noFill/>
        </p:spPr>
        <p:txBody>
          <a:bodyPr wrap="square" rtlCol="0">
            <a:spAutoFit/>
          </a:bodyPr>
          <a:lstStyle/>
          <a:p>
            <a:pPr algn="ctr"/>
            <a:r>
              <a:rPr lang="en-GB" sz="3200" dirty="0" smtClean="0">
                <a:solidFill>
                  <a:srgbClr val="C00000"/>
                </a:solidFill>
              </a:rPr>
              <a:t>Two Dimensional More examples</a:t>
            </a:r>
            <a:endParaRPr lang="en-GB" sz="3200" dirty="0">
              <a:solidFill>
                <a:srgbClr val="C00000"/>
              </a:solidFill>
            </a:endParaRPr>
          </a:p>
        </p:txBody>
      </p:sp>
      <p:pic>
        <p:nvPicPr>
          <p:cNvPr id="6146" name="Picture 2"/>
          <p:cNvPicPr>
            <a:picLocks noChangeAspect="1" noChangeArrowheads="1"/>
          </p:cNvPicPr>
          <p:nvPr/>
        </p:nvPicPr>
        <p:blipFill>
          <a:blip r:embed="rId3"/>
          <a:srcRect/>
          <a:stretch>
            <a:fillRect/>
          </a:stretch>
        </p:blipFill>
        <p:spPr bwMode="auto">
          <a:xfrm>
            <a:off x="990600" y="1752600"/>
            <a:ext cx="6749935" cy="182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1066800" y="381000"/>
            <a:ext cx="6248400" cy="584775"/>
          </a:xfrm>
          <a:prstGeom prst="rect">
            <a:avLst/>
          </a:prstGeom>
          <a:noFill/>
        </p:spPr>
        <p:txBody>
          <a:bodyPr wrap="square" rtlCol="0">
            <a:spAutoFit/>
          </a:bodyPr>
          <a:lstStyle/>
          <a:p>
            <a:pPr algn="ctr"/>
            <a:r>
              <a:rPr lang="en-GB" sz="3200" dirty="0" smtClean="0">
                <a:solidFill>
                  <a:srgbClr val="C00000"/>
                </a:solidFill>
              </a:rPr>
              <a:t>Two Dimensional More examples</a:t>
            </a:r>
            <a:endParaRPr lang="en-GB" sz="3200" dirty="0">
              <a:solidFill>
                <a:srgbClr val="C00000"/>
              </a:solidFill>
            </a:endParaRPr>
          </a:p>
        </p:txBody>
      </p:sp>
      <p:pic>
        <p:nvPicPr>
          <p:cNvPr id="7170" name="Picture 2"/>
          <p:cNvPicPr>
            <a:picLocks noChangeAspect="1" noChangeArrowheads="1"/>
          </p:cNvPicPr>
          <p:nvPr/>
        </p:nvPicPr>
        <p:blipFill>
          <a:blip r:embed="rId3"/>
          <a:srcRect/>
          <a:stretch>
            <a:fillRect/>
          </a:stretch>
        </p:blipFill>
        <p:spPr bwMode="auto">
          <a:xfrm>
            <a:off x="533400" y="1143000"/>
            <a:ext cx="8229600" cy="52522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3"/>
          <a:srcRect/>
          <a:stretch>
            <a:fillRect/>
          </a:stretch>
        </p:blipFill>
        <p:spPr bwMode="auto">
          <a:xfrm>
            <a:off x="358952" y="1295400"/>
            <a:ext cx="8785048" cy="259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srcRect/>
          <a:stretch>
            <a:fillRect/>
          </a:stretch>
        </p:blipFill>
        <p:spPr bwMode="auto">
          <a:xfrm>
            <a:off x="457200" y="685800"/>
            <a:ext cx="7394886" cy="220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itle 1"/>
          <p:cNvSpPr>
            <a:spLocks noGrp="1"/>
          </p:cNvSpPr>
          <p:nvPr>
            <p:ph type="title"/>
          </p:nvPr>
        </p:nvSpPr>
        <p:spPr bwMode="auto"/>
        <p:txBody>
          <a:bodyPr wrap="square" lIns="91440" tIns="45720" rIns="91440" bIns="45720" numCol="1" anchorCtr="0" compatLnSpc="1">
            <a:prstTxWarp prst="textNoShape">
              <a:avLst/>
            </a:prstTxWarp>
          </a:bodyPr>
          <a:lstStyle/>
          <a:p>
            <a:r>
              <a:rPr lang="en-US" smtClean="0"/>
              <a:t>Passing Function Argument by Reference</a:t>
            </a:r>
          </a:p>
        </p:txBody>
      </p:sp>
      <p:sp>
        <p:nvSpPr>
          <p:cNvPr id="26627" name="Content Placeholder 2"/>
          <p:cNvSpPr>
            <a:spLocks noGrp="1"/>
          </p:cNvSpPr>
          <p:nvPr>
            <p:ph idx="1"/>
          </p:nvPr>
        </p:nvSpPr>
        <p:spPr/>
        <p:txBody>
          <a:bodyPr/>
          <a:lstStyle/>
          <a:p>
            <a:pPr>
              <a:buFont typeface="Wingdings" pitchFamily="2" charset="2"/>
              <a:buNone/>
            </a:pPr>
            <a:r>
              <a:rPr lang="en-US" smtClean="0"/>
              <a:t>Problem:</a:t>
            </a:r>
          </a:p>
          <a:p>
            <a:pPr>
              <a:buFont typeface="Wingdings" pitchFamily="2" charset="2"/>
              <a:buNone/>
            </a:pPr>
            <a:r>
              <a:rPr lang="en-US" smtClean="0"/>
              <a:t>	Assume that in a banking operation scenario, you are making a fund transfer operation from one account to the other of the same bank and branch. Here after transaction, the balance amount field in both the objects should be updated, i.e. debit should happen in source account and credit should happen in destination account which in turn update the balance amount field of both the objects. </a:t>
            </a:r>
          </a:p>
          <a:p>
            <a:pPr>
              <a:buFont typeface="Wingdings" pitchFamily="2" charset="2"/>
              <a:buNone/>
            </a:pPr>
            <a:r>
              <a:rPr lang="en-US" smtClean="0"/>
              <a:t>	To enable these type of operation successfully, both the objects involved in the above operation should be send by reference, failing which inconsistent data may prevail in the operating objects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itle 1"/>
          <p:cNvSpPr>
            <a:spLocks noGrp="1"/>
          </p:cNvSpPr>
          <p:nvPr>
            <p:ph type="title"/>
          </p:nvPr>
        </p:nvSpPr>
        <p:spPr bwMode="auto"/>
        <p:txBody>
          <a:bodyPr wrap="square" lIns="91440" tIns="45720" rIns="91440" bIns="45720" numCol="1" anchorCtr="0" compatLnSpc="1">
            <a:prstTxWarp prst="textNoShape">
              <a:avLst/>
            </a:prstTxWarp>
          </a:bodyPr>
          <a:lstStyle/>
          <a:p>
            <a:r>
              <a:rPr lang="en-US" smtClean="0"/>
              <a:t>Passing Function Argument by Reference</a:t>
            </a:r>
          </a:p>
        </p:txBody>
      </p:sp>
      <p:sp>
        <p:nvSpPr>
          <p:cNvPr id="27651" name="Content Placeholder 2"/>
          <p:cNvSpPr>
            <a:spLocks noGrp="1"/>
          </p:cNvSpPr>
          <p:nvPr>
            <p:ph idx="1"/>
          </p:nvPr>
        </p:nvSpPr>
        <p:spPr/>
        <p:txBody>
          <a:bodyPr/>
          <a:lstStyle/>
          <a:p>
            <a:r>
              <a:rPr lang="en-US" smtClean="0"/>
              <a:t>Functions has two limitations: Arguments are passed by value, and the return statement can return only one value</a:t>
            </a:r>
          </a:p>
          <a:p>
            <a:r>
              <a:rPr lang="en-US" smtClean="0"/>
              <a:t>Passing values to a function by reference can overcome both of these limitations. </a:t>
            </a:r>
          </a:p>
          <a:p>
            <a:r>
              <a:rPr lang="en-US" smtClean="0"/>
              <a:t>In C++, passing by reference is accomplished in two ways: using pointers and using references.</a:t>
            </a:r>
          </a:p>
          <a:p>
            <a:r>
              <a:rPr lang="en-US" smtClean="0"/>
              <a:t> The syntax is different, but the net effect is the same. </a:t>
            </a:r>
          </a:p>
          <a:p>
            <a:r>
              <a:rPr lang="en-US" smtClean="0"/>
              <a:t>Rather than a copy being created within the scope of the function, the actual original object is passed into the function.</a:t>
            </a:r>
          </a:p>
          <a:p>
            <a:r>
              <a:rPr lang="en-US" smtClean="0"/>
              <a:t>Passing Function Argument by Reference is also called as returning multiple arguments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bwMode="auto">
          <a:xfrm>
            <a:off x="304800" y="-39688"/>
            <a:ext cx="8686800" cy="838201"/>
          </a:xfrm>
        </p:spPr>
        <p:txBody>
          <a:bodyPr wrap="square" lIns="91440" tIns="45720" rIns="91440" bIns="45720" numCol="1" anchorCtr="0" compatLnSpc="1">
            <a:prstTxWarp prst="textNoShape">
              <a:avLst/>
            </a:prstTxWarp>
          </a:bodyPr>
          <a:lstStyle/>
          <a:p>
            <a:r>
              <a:rPr lang="en-US" dirty="0" smtClean="0"/>
              <a:t>Estimate Voltage Problem</a:t>
            </a:r>
          </a:p>
        </p:txBody>
      </p:sp>
      <p:sp>
        <p:nvSpPr>
          <p:cNvPr id="5123" name="Content Placeholder 2"/>
          <p:cNvSpPr>
            <a:spLocks noGrp="1"/>
          </p:cNvSpPr>
          <p:nvPr>
            <p:ph idx="1"/>
          </p:nvPr>
        </p:nvSpPr>
        <p:spPr>
          <a:xfrm>
            <a:off x="304800" y="968375"/>
            <a:ext cx="8686800" cy="4525963"/>
          </a:xfrm>
        </p:spPr>
        <p:txBody>
          <a:bodyPr/>
          <a:lstStyle/>
          <a:p>
            <a:pPr algn="just">
              <a:lnSpc>
                <a:spcPct val="150000"/>
              </a:lnSpc>
            </a:pPr>
            <a:r>
              <a:rPr lang="en-GB" sz="2800" dirty="0" smtClean="0"/>
              <a:t>Design and implement a model of an ideal transformer. If you have a single iron core with wire1 coiled around the core  N1  times and wire2 wound around the core  N2  times, and if wire1 is attached to a source of alternating current, then the voltage in wire1 (the input voltage  V1)  is related to the voltage in wire2 (the output voltage  V2)  as </a:t>
            </a:r>
            <a:endParaRPr lang="en-US" sz="2800" dirty="0" smtClean="0"/>
          </a:p>
        </p:txBody>
      </p:sp>
      <p:pic>
        <p:nvPicPr>
          <p:cNvPr id="1026" name="Picture 2"/>
          <p:cNvPicPr>
            <a:picLocks noChangeAspect="1" noChangeArrowheads="1"/>
          </p:cNvPicPr>
          <p:nvPr/>
        </p:nvPicPr>
        <p:blipFill>
          <a:blip r:embed="rId2"/>
          <a:srcRect/>
          <a:stretch>
            <a:fillRect/>
          </a:stretch>
        </p:blipFill>
        <p:spPr bwMode="auto">
          <a:xfrm>
            <a:off x="4267200" y="4800600"/>
            <a:ext cx="2286000" cy="10653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533400" y="76200"/>
            <a:ext cx="8001000" cy="67056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228600" y="0"/>
            <a:ext cx="7523163" cy="6238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163513" y="152400"/>
            <a:ext cx="8218487" cy="65394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Title 1"/>
          <p:cNvSpPr>
            <a:spLocks noGrp="1"/>
          </p:cNvSpPr>
          <p:nvPr>
            <p:ph type="title"/>
          </p:nvPr>
        </p:nvSpPr>
        <p:spPr bwMode="auto">
          <a:xfrm>
            <a:off x="457200" y="228600"/>
            <a:ext cx="8686800" cy="838200"/>
          </a:xfrm>
        </p:spPr>
        <p:txBody>
          <a:bodyPr wrap="square" lIns="91440" tIns="45720" rIns="91440" bIns="45720" numCol="1" anchorCtr="0" compatLnSpc="1">
            <a:prstTxWarp prst="textNoShape">
              <a:avLst/>
            </a:prstTxWarp>
            <a:normAutofit/>
          </a:bodyPr>
          <a:lstStyle/>
          <a:p>
            <a:r>
              <a:rPr lang="en-GB" i="1" dirty="0" smtClean="0"/>
              <a:t>References are less powerful than pointers</a:t>
            </a:r>
            <a:endParaRPr lang="en-US" dirty="0" smtClean="0"/>
          </a:p>
        </p:txBody>
      </p:sp>
      <p:sp>
        <p:nvSpPr>
          <p:cNvPr id="32771" name="Content Placeholder 2"/>
          <p:cNvSpPr>
            <a:spLocks noGrp="1"/>
          </p:cNvSpPr>
          <p:nvPr>
            <p:ph idx="1"/>
          </p:nvPr>
        </p:nvSpPr>
        <p:spPr>
          <a:xfrm>
            <a:off x="457200" y="1066800"/>
            <a:ext cx="8686800" cy="4525962"/>
          </a:xfrm>
        </p:spPr>
        <p:txBody>
          <a:bodyPr/>
          <a:lstStyle/>
          <a:p>
            <a:pPr marL="514350" indent="-514350">
              <a:buAutoNum type="arabicParenR"/>
            </a:pPr>
            <a:r>
              <a:rPr lang="en-GB" sz="2800" dirty="0" smtClean="0"/>
              <a:t>References </a:t>
            </a:r>
            <a:r>
              <a:rPr lang="en-GB" sz="2800" dirty="0" smtClean="0"/>
              <a:t>cannot be NULL. Pointers are often made NULL to indicate that they are not pointing to any valid thing.</a:t>
            </a:r>
          </a:p>
          <a:p>
            <a:pPr marL="514350" indent="-514350">
              <a:buAutoNum type="arabicParenR"/>
            </a:pPr>
            <a:r>
              <a:rPr lang="en-GB" sz="2800" dirty="0" smtClean="0"/>
              <a:t>A reference must be initialized when declared. There is no such restriction with pointers</a:t>
            </a:r>
            <a:endParaRPr lang="en-US" sz="2800"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Title 1"/>
          <p:cNvSpPr>
            <a:spLocks noGrp="1"/>
          </p:cNvSpPr>
          <p:nvPr>
            <p:ph type="title"/>
          </p:nvPr>
        </p:nvSpPr>
        <p:spPr bwMode="auto">
          <a:xfrm>
            <a:off x="304800" y="0"/>
            <a:ext cx="8686800" cy="838200"/>
          </a:xfrm>
        </p:spPr>
        <p:txBody>
          <a:bodyPr wrap="square" lIns="91440" tIns="45720" rIns="91440" bIns="45720" numCol="1" anchorCtr="0" compatLnSpc="1">
            <a:prstTxWarp prst="textNoShape">
              <a:avLst/>
            </a:prstTxWarp>
            <a:normAutofit/>
          </a:bodyPr>
          <a:lstStyle/>
          <a:p>
            <a:r>
              <a:rPr lang="en-GB" i="1" dirty="0" smtClean="0"/>
              <a:t>References are safer and easier to use</a:t>
            </a:r>
            <a:endParaRPr lang="en-US" dirty="0" smtClean="0"/>
          </a:p>
        </p:txBody>
      </p:sp>
      <p:sp>
        <p:nvSpPr>
          <p:cNvPr id="32771" name="Content Placeholder 2"/>
          <p:cNvSpPr>
            <a:spLocks noGrp="1"/>
          </p:cNvSpPr>
          <p:nvPr>
            <p:ph idx="1"/>
          </p:nvPr>
        </p:nvSpPr>
        <p:spPr>
          <a:xfrm>
            <a:off x="304800" y="1096963"/>
            <a:ext cx="8686800" cy="4525962"/>
          </a:xfrm>
        </p:spPr>
        <p:txBody>
          <a:bodyPr/>
          <a:lstStyle/>
          <a:p>
            <a:pPr marL="514350" indent="-514350">
              <a:buAutoNum type="arabicParenR"/>
            </a:pPr>
            <a:r>
              <a:rPr lang="en-GB" sz="2800" i="1" dirty="0" smtClean="0"/>
              <a:t>Safer:</a:t>
            </a:r>
            <a:r>
              <a:rPr lang="en-GB" sz="2800" dirty="0" smtClean="0"/>
              <a:t> Since references must be initialized, wild references like </a:t>
            </a:r>
            <a:r>
              <a:rPr lang="en-GB" sz="2800" dirty="0" smtClean="0">
                <a:hlinkClick r:id="rId2"/>
              </a:rPr>
              <a:t>wild pointers</a:t>
            </a:r>
            <a:r>
              <a:rPr lang="en-GB" sz="2800" dirty="0" smtClean="0"/>
              <a:t> are unlikely to exist. It is still possible to have references that don’t refer to a valid location </a:t>
            </a:r>
          </a:p>
          <a:p>
            <a:pPr marL="514350" indent="-514350">
              <a:buAutoNum type="arabicParenR"/>
            </a:pPr>
            <a:r>
              <a:rPr lang="en-GB" sz="2800" i="1" dirty="0" smtClean="0"/>
              <a:t>Easier to use:</a:t>
            </a:r>
            <a:r>
              <a:rPr lang="en-GB" sz="2800" dirty="0" smtClean="0"/>
              <a:t> References don’t need dereferencing operator to access the value. They can be used like normal variables. </a:t>
            </a:r>
          </a:p>
          <a:p>
            <a:pPr marL="514350" indent="-514350">
              <a:buNone/>
            </a:pPr>
            <a:r>
              <a:rPr lang="en-GB" sz="2800" dirty="0" smtClean="0"/>
              <a:t>	‘&amp;’ operator is needed only at the time of declaration. Also, members of an object reference can be accessed with dot operator (‘.’), unlike pointers where arrow operator (-&gt;) is needed to access members.</a:t>
            </a:r>
            <a:endParaRPr lang="en-US" sz="2800"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Title 1"/>
          <p:cNvSpPr>
            <a:spLocks noGrp="1"/>
          </p:cNvSpPr>
          <p:nvPr>
            <p:ph type="title"/>
          </p:nvPr>
        </p:nvSpPr>
        <p:spPr bwMode="auto">
          <a:xfrm>
            <a:off x="304800" y="76200"/>
            <a:ext cx="8686800" cy="838200"/>
          </a:xfrm>
        </p:spPr>
        <p:txBody>
          <a:bodyPr wrap="square" lIns="91440" tIns="45720" rIns="91440" bIns="45720" numCol="1" anchorCtr="0" compatLnSpc="1">
            <a:prstTxWarp prst="textNoShape">
              <a:avLst/>
            </a:prstTxWarp>
          </a:bodyPr>
          <a:lstStyle/>
          <a:p>
            <a:r>
              <a:rPr lang="en-US" smtClean="0"/>
              <a:t>Function Return by Reference</a:t>
            </a:r>
          </a:p>
        </p:txBody>
      </p:sp>
      <p:sp>
        <p:nvSpPr>
          <p:cNvPr id="32771" name="Content Placeholder 2"/>
          <p:cNvSpPr>
            <a:spLocks noGrp="1"/>
          </p:cNvSpPr>
          <p:nvPr>
            <p:ph idx="1"/>
          </p:nvPr>
        </p:nvSpPr>
        <p:spPr>
          <a:xfrm>
            <a:off x="304800" y="1173163"/>
            <a:ext cx="8686800" cy="4525962"/>
          </a:xfrm>
        </p:spPr>
        <p:txBody>
          <a:bodyPr/>
          <a:lstStyle/>
          <a:p>
            <a:pPr algn="just">
              <a:buFont typeface="Wingdings" pitchFamily="2" charset="2"/>
              <a:buNone/>
            </a:pPr>
            <a:r>
              <a:rPr lang="en-US" sz="2800" dirty="0" smtClean="0"/>
              <a:t>	Scenario :  Assume a function works on multiple values of a data set ( say array), it bound to return the address of one of the elements of an array after the operation.  Example: say a function </a:t>
            </a:r>
            <a:r>
              <a:rPr lang="en-US" sz="2800" dirty="0" err="1" smtClean="0"/>
              <a:t>findmax</a:t>
            </a:r>
            <a:r>
              <a:rPr lang="en-US" sz="2800" dirty="0" smtClean="0"/>
              <a:t>() is expected to return the address of bigger element in a data set- array to the calling point.</a:t>
            </a:r>
          </a:p>
          <a:p>
            <a:pPr algn="just">
              <a:buFont typeface="Wingdings" pitchFamily="2" charset="2"/>
              <a:buNone/>
            </a:pPr>
            <a:endParaRPr lang="en-US" sz="2800" dirty="0" smtClean="0"/>
          </a:p>
          <a:p>
            <a:pPr algn="just">
              <a:buFont typeface="Wingdings" pitchFamily="2" charset="2"/>
              <a:buNone/>
            </a:pPr>
            <a:endParaRPr lang="en-US" sz="2800" dirty="0" smtClean="0"/>
          </a:p>
          <a:p>
            <a:pPr algn="just">
              <a:buFont typeface="Wingdings" pitchFamily="2" charset="2"/>
              <a:buNone/>
            </a:pPr>
            <a:endParaRPr lang="en-US" sz="2800"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457200" y="321193"/>
            <a:ext cx="6553200" cy="4708007"/>
          </a:xfrm>
          <a:prstGeom prst="rect">
            <a:avLst/>
          </a:prstGeom>
          <a:noFill/>
          <a:ln w="9525">
            <a:noFill/>
            <a:miter lim="800000"/>
            <a:headEnd/>
            <a:tailEnd/>
          </a:ln>
          <a:effectLst/>
        </p:spPr>
      </p:pic>
      <p:sp>
        <p:nvSpPr>
          <p:cNvPr id="7" name="TextBox 6"/>
          <p:cNvSpPr txBox="1"/>
          <p:nvPr/>
        </p:nvSpPr>
        <p:spPr>
          <a:xfrm>
            <a:off x="381000" y="5334000"/>
            <a:ext cx="8229600" cy="954107"/>
          </a:xfrm>
          <a:prstGeom prst="rect">
            <a:avLst/>
          </a:prstGeom>
          <a:noFill/>
        </p:spPr>
        <p:txBody>
          <a:bodyPr wrap="square" rtlCol="0">
            <a:spAutoFit/>
          </a:bodyPr>
          <a:lstStyle/>
          <a:p>
            <a:r>
              <a:rPr lang="en-GB" sz="2800" dirty="0" smtClean="0"/>
              <a:t>Get a warning that reference of a local variable cannot be returned</a:t>
            </a:r>
            <a:endParaRPr lang="en-GB" sz="28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228600" y="57056"/>
            <a:ext cx="8229600" cy="66485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bwMode="auto">
          <a:xfrm>
            <a:off x="304800" y="-39688"/>
            <a:ext cx="8686800" cy="838201"/>
          </a:xfrm>
        </p:spPr>
        <p:txBody>
          <a:bodyPr wrap="square" lIns="91440" tIns="45720" rIns="91440" bIns="45720" numCol="1" anchorCtr="0" compatLnSpc="1">
            <a:prstTxWarp prst="textNoShape">
              <a:avLst/>
            </a:prstTxWarp>
          </a:bodyPr>
          <a:lstStyle/>
          <a:p>
            <a:r>
              <a:rPr lang="en-US" dirty="0" smtClean="0"/>
              <a:t>Problem</a:t>
            </a:r>
          </a:p>
        </p:txBody>
      </p:sp>
      <p:sp>
        <p:nvSpPr>
          <p:cNvPr id="5123" name="Content Placeholder 2"/>
          <p:cNvSpPr>
            <a:spLocks noGrp="1"/>
          </p:cNvSpPr>
          <p:nvPr>
            <p:ph idx="1"/>
          </p:nvPr>
        </p:nvSpPr>
        <p:spPr>
          <a:xfrm>
            <a:off x="304800" y="968375"/>
            <a:ext cx="8686800" cy="4525963"/>
          </a:xfrm>
        </p:spPr>
        <p:txBody>
          <a:bodyPr/>
          <a:lstStyle/>
          <a:p>
            <a:pPr algn="just">
              <a:lnSpc>
                <a:spcPct val="150000"/>
              </a:lnSpc>
            </a:pPr>
            <a:r>
              <a:rPr lang="en-US" sz="2800" dirty="0" smtClean="0"/>
              <a:t>Given ‘n’ values of V</a:t>
            </a:r>
            <a:r>
              <a:rPr lang="en-US" sz="2800" baseline="-25000" dirty="0" smtClean="0"/>
              <a:t>2</a:t>
            </a:r>
            <a:r>
              <a:rPr lang="en-US" sz="2800" dirty="0" smtClean="0"/>
              <a:t>, N</a:t>
            </a:r>
            <a:r>
              <a:rPr lang="en-US" sz="2800" baseline="-25000" dirty="0" smtClean="0"/>
              <a:t>1</a:t>
            </a:r>
            <a:r>
              <a:rPr lang="en-US" sz="2800" dirty="0" smtClean="0"/>
              <a:t> and N</a:t>
            </a:r>
            <a:r>
              <a:rPr lang="en-US" sz="2800" baseline="-25000" dirty="0" smtClean="0"/>
              <a:t>2</a:t>
            </a:r>
            <a:r>
              <a:rPr lang="en-US" sz="2800" dirty="0" smtClean="0"/>
              <a:t> compute V</a:t>
            </a:r>
            <a:r>
              <a:rPr lang="en-US" sz="2800" baseline="-25000" dirty="0" smtClean="0"/>
              <a:t>1</a:t>
            </a:r>
            <a:r>
              <a:rPr lang="en-US" sz="2800" dirty="0" smtClean="0"/>
              <a:t> which is given by V</a:t>
            </a:r>
            <a:r>
              <a:rPr lang="en-US" sz="2800" baseline="-25000" dirty="0" smtClean="0"/>
              <a:t>2</a:t>
            </a:r>
            <a:r>
              <a:rPr lang="en-US" sz="2800" dirty="0" smtClean="0"/>
              <a:t>*N</a:t>
            </a:r>
            <a:r>
              <a:rPr lang="en-US" sz="2800" baseline="-25000" dirty="0" smtClean="0"/>
              <a:t>1</a:t>
            </a:r>
            <a:r>
              <a:rPr lang="en-US" sz="2800" dirty="0" smtClean="0"/>
              <a:t>/N</a:t>
            </a:r>
            <a:r>
              <a:rPr lang="en-US" sz="2800" baseline="-25000" dirty="0" smtClean="0"/>
              <a:t>2 . </a:t>
            </a:r>
            <a:r>
              <a:rPr lang="en-US" sz="2800" dirty="0" smtClean="0"/>
              <a:t>If the value of V1 is less than 230 print “less” and print “more” otherwise.</a:t>
            </a:r>
            <a:endParaRPr lang="en-US" sz="2800" baseline="-25000" dirty="0" smtClean="0"/>
          </a:p>
          <a:p>
            <a:pPr algn="just">
              <a:lnSpc>
                <a:spcPct val="150000"/>
              </a:lnSpc>
            </a:pPr>
            <a:r>
              <a:rPr lang="en-US" sz="2800" dirty="0" smtClean="0"/>
              <a:t>What happens if N2 is zero?</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8600" y="0"/>
            <a:ext cx="7467600" cy="65488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0"/>
            <a:ext cx="6324600" cy="4495800"/>
          </a:xfrm>
          <a:prstGeom prst="rect">
            <a:avLst/>
          </a:prstGeom>
          <a:noFill/>
          <a:ln w="9525">
            <a:noFill/>
            <a:miter lim="800000"/>
            <a:headEnd/>
            <a:tailEnd/>
          </a:ln>
          <a:effectLst/>
        </p:spPr>
      </p:pic>
      <p:sp>
        <p:nvSpPr>
          <p:cNvPr id="4" name="TextBox 3"/>
          <p:cNvSpPr txBox="1"/>
          <p:nvPr/>
        </p:nvSpPr>
        <p:spPr>
          <a:xfrm>
            <a:off x="381000" y="4876800"/>
            <a:ext cx="7315200" cy="1305165"/>
          </a:xfrm>
          <a:prstGeom prst="rect">
            <a:avLst/>
          </a:prstGeom>
          <a:noFill/>
        </p:spPr>
        <p:txBody>
          <a:bodyPr wrap="square" rtlCol="0">
            <a:spAutoFit/>
          </a:bodyPr>
          <a:lstStyle/>
          <a:p>
            <a:pPr>
              <a:lnSpc>
                <a:spcPct val="150000"/>
              </a:lnSpc>
            </a:pPr>
            <a:r>
              <a:rPr lang="en-GB" sz="2800" dirty="0" smtClean="0"/>
              <a:t>Program terminates unexpectedly</a:t>
            </a:r>
          </a:p>
          <a:p>
            <a:pPr>
              <a:lnSpc>
                <a:spcPct val="150000"/>
              </a:lnSpc>
            </a:pPr>
            <a:r>
              <a:rPr lang="en-GB" sz="2800" dirty="0" smtClean="0"/>
              <a:t>Serious problem in case of real time systems</a:t>
            </a:r>
            <a:endParaRPr lang="en-GB"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Shape 1"/>
          <p:cNvSpPr txBox="1"/>
          <p:nvPr/>
        </p:nvSpPr>
        <p:spPr>
          <a:xfrm>
            <a:off x="457172" y="142718"/>
            <a:ext cx="8228763" cy="771721"/>
          </a:xfrm>
          <a:prstGeom prst="rect">
            <a:avLst/>
          </a:prstGeom>
        </p:spPr>
        <p:txBody>
          <a:bodyPr lIns="0" tIns="0" rIns="0" bIns="0" anchor="ctr"/>
          <a:lstStyle/>
          <a:p>
            <a:pPr algn="ctr"/>
            <a:r>
              <a:rPr lang="en-IN" sz="4000" dirty="0" err="1">
                <a:latin typeface="Arial"/>
              </a:rPr>
              <a:t>Therac</a:t>
            </a:r>
            <a:r>
              <a:rPr lang="en-IN" sz="4000" dirty="0">
                <a:latin typeface="Arial"/>
              </a:rPr>
              <a:t> 25</a:t>
            </a:r>
            <a:endParaRPr/>
          </a:p>
        </p:txBody>
      </p:sp>
      <p:sp>
        <p:nvSpPr>
          <p:cNvPr id="40" name="TextShape 2"/>
          <p:cNvSpPr txBox="1"/>
          <p:nvPr/>
        </p:nvSpPr>
        <p:spPr>
          <a:xfrm>
            <a:off x="424516" y="914439"/>
            <a:ext cx="8490331" cy="5290685"/>
          </a:xfrm>
          <a:prstGeom prst="rect">
            <a:avLst/>
          </a:prstGeom>
        </p:spPr>
        <p:txBody>
          <a:bodyPr lIns="0" tIns="0" rIns="0" bIns="0" anchor="ctr"/>
          <a:lstStyle/>
          <a:p>
            <a:pPr>
              <a:lnSpc>
                <a:spcPct val="150000"/>
              </a:lnSpc>
            </a:pPr>
            <a:r>
              <a:rPr lang="en-IN" sz="2900" dirty="0">
                <a:latin typeface="Arial"/>
              </a:rPr>
              <a:t> Radiation therapy machine produced by Atomic Energy of Canada Limited (AECL) in 1982 after the Therac-6 and Therac-20 units</a:t>
            </a:r>
            <a:endParaRPr/>
          </a:p>
          <a:p>
            <a:pPr>
              <a:lnSpc>
                <a:spcPct val="150000"/>
              </a:lnSpc>
            </a:pPr>
            <a:endParaRPr/>
          </a:p>
          <a:p>
            <a:pPr>
              <a:lnSpc>
                <a:spcPct val="150000"/>
              </a:lnSpc>
            </a:pPr>
            <a:r>
              <a:rPr lang="en-IN" sz="2900" dirty="0">
                <a:latin typeface="Arial"/>
              </a:rPr>
              <a:t>A real time system</a:t>
            </a:r>
            <a:endParaRPr/>
          </a:p>
          <a:p>
            <a:pPr>
              <a:lnSpc>
                <a:spcPct val="150000"/>
              </a:lnSpc>
            </a:pPr>
            <a:endParaRPr/>
          </a:p>
          <a:p>
            <a:pPr>
              <a:lnSpc>
                <a:spcPct val="150000"/>
              </a:lnSpc>
            </a:pPr>
            <a:r>
              <a:rPr lang="en-IN" sz="2900" dirty="0">
                <a:latin typeface="Arial"/>
              </a:rPr>
              <a:t>Used for giving radiation therapy to cancer patients </a:t>
            </a:r>
            <a:endParaRPr/>
          </a:p>
          <a:p>
            <a:pPr>
              <a:lnSpc>
                <a:spcPct val="150000"/>
              </a:lnSpc>
            </a:pPr>
            <a:endParaRPr/>
          </a:p>
          <a:p>
            <a:pPr>
              <a:lnSpc>
                <a:spcPct val="150000"/>
              </a:lnSpc>
            </a:pPr>
            <a:r>
              <a:rPr lang="en-IN" sz="2900" dirty="0">
                <a:latin typeface="Arial"/>
              </a:rPr>
              <a:t>was written in assembly language PDP 11</a:t>
            </a:r>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10.xml><?xml version="1.0" encoding="utf-8"?>
<a:themeOverride xmlns:a="http://schemas.openxmlformats.org/drawingml/2006/main">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2.xml><?xml version="1.0" encoding="utf-8"?>
<a:themeOverride xmlns:a="http://schemas.openxmlformats.org/drawingml/2006/main">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3.xml><?xml version="1.0" encoding="utf-8"?>
<a:themeOverride xmlns:a="http://schemas.openxmlformats.org/drawingml/2006/main">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4.xml><?xml version="1.0" encoding="utf-8"?>
<a:themeOverride xmlns:a="http://schemas.openxmlformats.org/drawingml/2006/main">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5.xml><?xml version="1.0" encoding="utf-8"?>
<a:themeOverride xmlns:a="http://schemas.openxmlformats.org/drawingml/2006/main">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6.xml><?xml version="1.0" encoding="utf-8"?>
<a:themeOverride xmlns:a="http://schemas.openxmlformats.org/drawingml/2006/main">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7.xml><?xml version="1.0" encoding="utf-8"?>
<a:themeOverride xmlns:a="http://schemas.openxmlformats.org/drawingml/2006/main">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8.xml><?xml version="1.0" encoding="utf-8"?>
<a:themeOverride xmlns:a="http://schemas.openxmlformats.org/drawingml/2006/main">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9.xml><?xml version="1.0" encoding="utf-8"?>
<a:themeOverride xmlns:a="http://schemas.openxmlformats.org/drawingml/2006/main">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A70403C430C48817A0C2281F87D7B" ma:contentTypeVersion="10" ma:contentTypeDescription="Create a new document." ma:contentTypeScope="" ma:versionID="539e693d4ba588ced61aecb89ab67448">
  <xsd:schema xmlns:xsd="http://www.w3.org/2001/XMLSchema" xmlns:xs="http://www.w3.org/2001/XMLSchema" xmlns:p="http://schemas.microsoft.com/office/2006/metadata/properties" xmlns:ns2="a6b4efd7-cb50-4704-9bd2-5120fcd9870f" xmlns:ns3="b3c867ae-7143-43b2-a11c-fa63fd48e9ab" targetNamespace="http://schemas.microsoft.com/office/2006/metadata/properties" ma:root="true" ma:fieldsID="a85a45836bd5f539b2c0a33308dfa238" ns2:_="" ns3:_="">
    <xsd:import namespace="a6b4efd7-cb50-4704-9bd2-5120fcd9870f"/>
    <xsd:import namespace="b3c867ae-7143-43b2-a11c-fa63fd48e9a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b4efd7-cb50-4704-9bd2-5120fcd987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3c867ae-7143-43b2-a11c-fa63fd48e9a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4EE2FF6-6490-4A25-9569-5F5D5515678A}"/>
</file>

<file path=customXml/itemProps2.xml><?xml version="1.0" encoding="utf-8"?>
<ds:datastoreItem xmlns:ds="http://schemas.openxmlformats.org/officeDocument/2006/customXml" ds:itemID="{6DFFEF46-5689-4B6F-AD42-5B03D1909E81}"/>
</file>

<file path=customXml/itemProps3.xml><?xml version="1.0" encoding="utf-8"?>
<ds:datastoreItem xmlns:ds="http://schemas.openxmlformats.org/officeDocument/2006/customXml" ds:itemID="{0CEF2289-0229-41FA-B3DE-4362A2AAEAC0}"/>
</file>

<file path=docProps/app.xml><?xml version="1.0" encoding="utf-8"?>
<Properties xmlns="http://schemas.openxmlformats.org/officeDocument/2006/extended-properties" xmlns:vt="http://schemas.openxmlformats.org/officeDocument/2006/docPropsVTypes">
  <Template/>
  <TotalTime>8790</TotalTime>
  <Words>2142</Words>
  <Application>Microsoft Office PowerPoint</Application>
  <PresentationFormat>On-screen Show (4:3)</PresentationFormat>
  <Paragraphs>382</Paragraphs>
  <Slides>57</Slides>
  <Notes>10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Trek</vt:lpstr>
      <vt:lpstr>Exception Handling and References in C++</vt:lpstr>
      <vt:lpstr>Going to Delhi by Train</vt:lpstr>
      <vt:lpstr>Going to Delhi by Train</vt:lpstr>
      <vt:lpstr>Exception</vt:lpstr>
      <vt:lpstr>Estimate Voltage Problem</vt:lpstr>
      <vt:lpstr>Problem</vt:lpstr>
      <vt:lpstr>Slide 7</vt:lpstr>
      <vt:lpstr>Slide 8</vt:lpstr>
      <vt:lpstr>Slide 9</vt:lpstr>
      <vt:lpstr>Slide 10</vt:lpstr>
      <vt:lpstr>Slide 11</vt:lpstr>
      <vt:lpstr>Slide 12</vt:lpstr>
      <vt:lpstr>Slide 13</vt:lpstr>
      <vt:lpstr>Slide 14</vt:lpstr>
      <vt:lpstr>Slide 15</vt:lpstr>
      <vt:lpstr>Why Exception?</vt:lpstr>
      <vt:lpstr>Exception Handling</vt:lpstr>
      <vt:lpstr>Slide 18</vt:lpstr>
      <vt:lpstr>Exception handling Mechanism</vt:lpstr>
      <vt:lpstr>Exception Handling Model</vt:lpstr>
      <vt:lpstr>Slide 21</vt:lpstr>
      <vt:lpstr>Exception Handling: Format</vt:lpstr>
      <vt:lpstr>Slide 23</vt:lpstr>
      <vt:lpstr>Slide 24</vt:lpstr>
      <vt:lpstr>Slide 25</vt:lpstr>
      <vt:lpstr>Slide 26</vt:lpstr>
      <vt:lpstr>Slide 27</vt:lpstr>
      <vt:lpstr>Invoking Function that Generates Exception </vt:lpstr>
      <vt:lpstr>Catching Mechanism</vt:lpstr>
      <vt:lpstr>Multiple Catch Statements</vt:lpstr>
      <vt:lpstr>Slide 31</vt:lpstr>
      <vt:lpstr>Catch All Exceptions</vt:lpstr>
      <vt:lpstr>Slide 33</vt:lpstr>
      <vt:lpstr>Independent Reference</vt:lpstr>
      <vt:lpstr>Reference Variable  </vt:lpstr>
      <vt:lpstr>Slide 36</vt:lpstr>
      <vt:lpstr>Test of understanding on References</vt:lpstr>
      <vt:lpstr>Slide 38</vt:lpstr>
      <vt:lpstr>Slide 39</vt:lpstr>
      <vt:lpstr>Slide 40</vt:lpstr>
      <vt:lpstr>Slide 41</vt:lpstr>
      <vt:lpstr>Slide 42</vt:lpstr>
      <vt:lpstr>Slide 43</vt:lpstr>
      <vt:lpstr>Slide 44</vt:lpstr>
      <vt:lpstr>Slide 45</vt:lpstr>
      <vt:lpstr>Slide 46</vt:lpstr>
      <vt:lpstr>Slide 47</vt:lpstr>
      <vt:lpstr>Passing Function Argument by Reference</vt:lpstr>
      <vt:lpstr>Passing Function Argument by Reference</vt:lpstr>
      <vt:lpstr>Slide 50</vt:lpstr>
      <vt:lpstr>Slide 51</vt:lpstr>
      <vt:lpstr>Slide 52</vt:lpstr>
      <vt:lpstr>References are less powerful than pointers</vt:lpstr>
      <vt:lpstr>References are safer and easier to use</vt:lpstr>
      <vt:lpstr>Function Return by Reference</vt:lpstr>
      <vt:lpstr>Slide 56</vt:lpstr>
      <vt:lpstr>Slide 57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p.Ni</dc:title>
  <dc:creator>Administrator</dc:creator>
  <cp:lastModifiedBy>Windows User</cp:lastModifiedBy>
  <cp:revision>588</cp:revision>
  <dcterms:created xsi:type="dcterms:W3CDTF">2013-07-11T04:23:46Z</dcterms:created>
  <dcterms:modified xsi:type="dcterms:W3CDTF">2017-02-04T11:54:02Z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0x0101007F0A70403C430C48817A0C2281F87D7B</vt:lpwstr>
  </property>
</Properties>
</file>