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7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EC2A-7E9F-48C3-B1D1-27F733DF251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3B72-B005-441F-A729-B3B5D05C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Input/Output</a:t>
            </a:r>
            <a:r>
              <a:rPr lang="en-US" b="1" dirty="0"/>
              <a:t> Organization</a:t>
            </a:r>
          </a:p>
          <a:p>
            <a:r>
              <a:rPr lang="en-US" dirty="0"/>
              <a:t>l The computer system's </a:t>
            </a:r>
            <a:r>
              <a:rPr lang="en-US" i="1" dirty="0"/>
              <a:t>input/output </a:t>
            </a:r>
            <a:r>
              <a:rPr lang="en-US" dirty="0"/>
              <a:t>(I/O) architecture is its interface to the outside world.</a:t>
            </a:r>
          </a:p>
          <a:p>
            <a:r>
              <a:rPr lang="en-US" dirty="0"/>
              <a:t>l Till now we have discussed the two important modules of the computer system -</a:t>
            </a:r>
          </a:p>
          <a:p>
            <a:r>
              <a:rPr lang="en-US" dirty="0"/>
              <a:t>m </a:t>
            </a:r>
            <a:r>
              <a:rPr lang="en-US" b="1" dirty="0"/>
              <a:t>The processor </a:t>
            </a:r>
            <a:r>
              <a:rPr lang="en-US" dirty="0"/>
              <a:t>and</a:t>
            </a:r>
          </a:p>
          <a:p>
            <a:r>
              <a:rPr lang="en-US" dirty="0"/>
              <a:t>m </a:t>
            </a:r>
            <a:r>
              <a:rPr lang="en-US" b="1" dirty="0"/>
              <a:t>The memory </a:t>
            </a:r>
            <a:r>
              <a:rPr lang="en-US" dirty="0"/>
              <a:t>module.</a:t>
            </a:r>
          </a:p>
          <a:p>
            <a:r>
              <a:rPr lang="en-US" dirty="0"/>
              <a:t>l The third key component of a computer system is a set of </a:t>
            </a:r>
            <a:r>
              <a:rPr lang="en-US" b="1" dirty="0"/>
              <a:t>I/O modules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Each I/O module interfaces to the system bus and controls one or more peripheral devices.</a:t>
            </a:r>
          </a:p>
        </p:txBody>
      </p:sp>
    </p:spTree>
    <p:extLst>
      <p:ext uri="{BB962C8B-B14F-4D97-AF65-F5344CB8AC3E}">
        <p14:creationId xmlns:p14="http://schemas.microsoft.com/office/powerpoint/2010/main" val="427632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89844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Isolated or I/O -mapped I/O:</a:t>
            </a:r>
          </a:p>
          <a:p>
            <a:r>
              <a:rPr lang="en-US" dirty="0"/>
              <a:t>In this scheme, the full range of addresses may be available for both.</a:t>
            </a:r>
          </a:p>
          <a:p>
            <a:r>
              <a:rPr lang="en-US" dirty="0"/>
              <a:t>The address refers to a memory location or an I/O device is specified with the help of a command line.</a:t>
            </a:r>
          </a:p>
          <a:p>
            <a:r>
              <a:rPr lang="en-US" dirty="0"/>
              <a:t>In general command line is used to identify a memory location or an I/O device.</a:t>
            </a:r>
          </a:p>
          <a:p>
            <a:r>
              <a:rPr lang="en-US" dirty="0"/>
              <a:t>if </a:t>
            </a:r>
            <a:r>
              <a:rPr lang="en-US" dirty="0" smtClean="0"/>
              <a:t> IO/M’        =</a:t>
            </a:r>
            <a:r>
              <a:rPr lang="en-US" dirty="0"/>
              <a:t>1, it indicates that the address present in address bus is the address of an I/O device.</a:t>
            </a:r>
          </a:p>
          <a:p>
            <a:r>
              <a:rPr lang="en-US" dirty="0"/>
              <a:t>if </a:t>
            </a:r>
            <a:r>
              <a:rPr lang="en-US" dirty="0" smtClean="0"/>
              <a:t>  IO/M’ =</a:t>
            </a:r>
            <a:r>
              <a:rPr lang="en-US" dirty="0"/>
              <a:t>0, it indicates that the address present in address bus is the address of a memory location.</a:t>
            </a:r>
          </a:p>
          <a:p>
            <a:r>
              <a:rPr lang="en-US" dirty="0"/>
              <a:t>Since full range of address is available for both memory and I/O devices, so, with 16 address lines, the system </a:t>
            </a:r>
            <a:r>
              <a:rPr lang="en-US" dirty="0" smtClean="0"/>
              <a:t>may now </a:t>
            </a:r>
            <a:r>
              <a:rPr lang="en-US" dirty="0"/>
              <a:t>support both 2 </a:t>
            </a:r>
            <a:r>
              <a:rPr lang="en-US" baseline="30000" dirty="0"/>
              <a:t>16</a:t>
            </a:r>
            <a:r>
              <a:rPr lang="en-US" dirty="0"/>
              <a:t> memory locations and </a:t>
            </a:r>
            <a:r>
              <a:rPr lang="en-US" dirty="0" smtClean="0"/>
              <a:t> 2 </a:t>
            </a:r>
            <a:r>
              <a:rPr lang="en-US" baseline="30000" dirty="0"/>
              <a:t>16</a:t>
            </a:r>
            <a:r>
              <a:rPr lang="en-US" dirty="0"/>
              <a:t> I/O addresses.</a:t>
            </a:r>
          </a:p>
        </p:txBody>
      </p:sp>
    </p:spTree>
    <p:extLst>
      <p:ext uri="{BB962C8B-B14F-4D97-AF65-F5344CB8AC3E}">
        <p14:creationId xmlns:p14="http://schemas.microsoft.com/office/powerpoint/2010/main" val="5809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 / Output Subsystem</a:t>
            </a:r>
          </a:p>
          <a:p>
            <a:r>
              <a:rPr lang="en-US" dirty="0"/>
              <a:t>There are three basic forms of input and output systems –</a:t>
            </a:r>
          </a:p>
          <a:p>
            <a:r>
              <a:rPr lang="en-US" dirty="0"/>
              <a:t>m </a:t>
            </a:r>
            <a:r>
              <a:rPr lang="en-US" b="1" dirty="0"/>
              <a:t>Programmed I/O</a:t>
            </a:r>
          </a:p>
          <a:p>
            <a:r>
              <a:rPr lang="en-US" dirty="0"/>
              <a:t>m </a:t>
            </a:r>
            <a:r>
              <a:rPr lang="en-US" b="1" dirty="0"/>
              <a:t>Interrupt driven I/O</a:t>
            </a:r>
          </a:p>
          <a:p>
            <a:r>
              <a:rPr lang="en-US" dirty="0"/>
              <a:t>m </a:t>
            </a:r>
            <a:r>
              <a:rPr lang="en-US" b="1" dirty="0"/>
              <a:t>Direct Memory Access(DMA)</a:t>
            </a:r>
          </a:p>
          <a:p>
            <a:r>
              <a:rPr lang="en-US" dirty="0"/>
              <a:t>With programmed I/O, the processor executes a program that gives its direct control of the I/O operation, including</a:t>
            </a:r>
          </a:p>
          <a:p>
            <a:r>
              <a:rPr lang="en-US" dirty="0"/>
              <a:t>sensing device status, sending a read or write command, and transferring the data.</a:t>
            </a:r>
          </a:p>
          <a:p>
            <a:r>
              <a:rPr lang="en-US" dirty="0"/>
              <a:t>With interrupt driven I/O, the processor issues an I/O command, continues to execute other instructions, and is</a:t>
            </a:r>
          </a:p>
          <a:p>
            <a:r>
              <a:rPr lang="en-US" dirty="0"/>
              <a:t>interrupted by the I/O module when the I/O module completes its work.</a:t>
            </a:r>
          </a:p>
          <a:p>
            <a:r>
              <a:rPr lang="en-US" dirty="0"/>
              <a:t>In Direct Memory Access (DMA), the I/O module and main memory exchange data directly without processor</a:t>
            </a:r>
          </a:p>
          <a:p>
            <a:r>
              <a:rPr lang="en-US" dirty="0"/>
              <a:t>involvement.</a:t>
            </a:r>
          </a:p>
        </p:txBody>
      </p:sp>
    </p:spTree>
    <p:extLst>
      <p:ext uri="{BB962C8B-B14F-4D97-AF65-F5344CB8AC3E}">
        <p14:creationId xmlns:p14="http://schemas.microsoft.com/office/powerpoint/2010/main" val="253901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both programmed I/O and Interrupt driven I/O, the processor is responsible for extracting data from main</a:t>
            </a:r>
          </a:p>
          <a:p>
            <a:r>
              <a:rPr lang="en-US" dirty="0"/>
              <a:t>memory for output operation and storing data in main memory for input operation.</a:t>
            </a:r>
          </a:p>
          <a:p>
            <a:r>
              <a:rPr lang="en-US" dirty="0"/>
              <a:t>To send data to an output device, the CPU simply moves that data to a </a:t>
            </a:r>
            <a:r>
              <a:rPr lang="en-US" i="1" dirty="0"/>
              <a:t>special memory location </a:t>
            </a:r>
            <a:r>
              <a:rPr lang="en-US" dirty="0"/>
              <a:t>in the I/O address</a:t>
            </a:r>
          </a:p>
          <a:p>
            <a:r>
              <a:rPr lang="en-US" dirty="0"/>
              <a:t>space if I/O mapped input/output is used or to an address in the memory address space if memory mapped I/O is</a:t>
            </a:r>
          </a:p>
          <a:p>
            <a:r>
              <a:rPr lang="en-US" dirty="0"/>
              <a:t>used.</a:t>
            </a:r>
          </a:p>
          <a:p>
            <a:r>
              <a:rPr lang="en-US" dirty="0"/>
              <a:t>Data I/O Address Space (in memory) if I/O mapped input/output is used</a:t>
            </a:r>
          </a:p>
          <a:p>
            <a:r>
              <a:rPr lang="en-US" dirty="0"/>
              <a:t>memory address space if memory mapped I/O is used</a:t>
            </a:r>
          </a:p>
          <a:p>
            <a:r>
              <a:rPr lang="en-US" dirty="0"/>
              <a:t>To read data from an input device, the CPU simply moves data from the address (I/O or memory) of that device into</a:t>
            </a:r>
          </a:p>
          <a:p>
            <a:r>
              <a:rPr lang="en-US" dirty="0"/>
              <a:t>the CPU.</a:t>
            </a:r>
          </a:p>
          <a:p>
            <a:r>
              <a:rPr lang="en-US" b="1" dirty="0" err="1"/>
              <a:t>Input/Output</a:t>
            </a:r>
            <a:r>
              <a:rPr lang="en-US" b="1" dirty="0"/>
              <a:t> Operation: </a:t>
            </a:r>
            <a:r>
              <a:rPr lang="en-US" dirty="0"/>
              <a:t>The input and output operation looks very similar to a memory read or write operation</a:t>
            </a:r>
          </a:p>
          <a:p>
            <a:r>
              <a:rPr lang="en-US" dirty="0"/>
              <a:t>except it usually takes </a:t>
            </a:r>
            <a:r>
              <a:rPr lang="en-US" i="1" dirty="0"/>
              <a:t>more time </a:t>
            </a:r>
            <a:r>
              <a:rPr lang="en-US" dirty="0"/>
              <a:t>since peripheral devices are slow in speed than main memory modules.</a:t>
            </a:r>
          </a:p>
        </p:txBody>
      </p:sp>
    </p:spTree>
    <p:extLst>
      <p:ext uri="{BB962C8B-B14F-4D97-AF65-F5344CB8AC3E}">
        <p14:creationId xmlns:p14="http://schemas.microsoft.com/office/powerpoint/2010/main" val="374619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8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1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Input/Output</a:t>
            </a:r>
            <a:r>
              <a:rPr lang="en-US" b="1" dirty="0"/>
              <a:t> Port</a:t>
            </a:r>
          </a:p>
          <a:p>
            <a:r>
              <a:rPr lang="en-US" dirty="0"/>
              <a:t>An </a:t>
            </a:r>
            <a:r>
              <a:rPr lang="en-US" i="1" dirty="0"/>
              <a:t>I/O port </a:t>
            </a:r>
            <a:r>
              <a:rPr lang="en-US" dirty="0"/>
              <a:t>is a device that looks like a memory cell to the computer but contains connection to the outside world.</a:t>
            </a:r>
          </a:p>
          <a:p>
            <a:r>
              <a:rPr lang="en-US" dirty="0"/>
              <a:t>An </a:t>
            </a:r>
            <a:r>
              <a:rPr lang="en-US" i="1" dirty="0"/>
              <a:t>I/O port </a:t>
            </a:r>
            <a:r>
              <a:rPr lang="en-US" dirty="0"/>
              <a:t>typically uses a </a:t>
            </a:r>
            <a:r>
              <a:rPr lang="en-US" i="1" dirty="0"/>
              <a:t>latch</a:t>
            </a:r>
            <a:r>
              <a:rPr lang="en-US" dirty="0"/>
              <a:t>. When the CPU writes to the address associated with the latch, the latch device</a:t>
            </a:r>
          </a:p>
          <a:p>
            <a:r>
              <a:rPr lang="en-US" dirty="0"/>
              <a:t>captures the data and makes it available on a set of wires external to the CPU and memory system.</a:t>
            </a:r>
          </a:p>
          <a:p>
            <a:r>
              <a:rPr lang="en-US" dirty="0"/>
              <a:t>The </a:t>
            </a:r>
            <a:r>
              <a:rPr lang="en-US" i="1" dirty="0"/>
              <a:t>I/O ports </a:t>
            </a:r>
            <a:r>
              <a:rPr lang="en-US" dirty="0"/>
              <a:t>can be </a:t>
            </a:r>
            <a:r>
              <a:rPr lang="en-US" i="1" dirty="0"/>
              <a:t>read-only</a:t>
            </a:r>
            <a:r>
              <a:rPr lang="en-US" dirty="0"/>
              <a:t>, </a:t>
            </a:r>
            <a:r>
              <a:rPr lang="en-US" i="1" dirty="0"/>
              <a:t>write-only</a:t>
            </a:r>
            <a:r>
              <a:rPr lang="en-US" dirty="0"/>
              <a:t>, or </a:t>
            </a:r>
            <a:r>
              <a:rPr lang="en-US" i="1" dirty="0"/>
              <a:t>read/write</a:t>
            </a:r>
            <a:r>
              <a:rPr lang="en-US" dirty="0"/>
              <a:t>. The </a:t>
            </a:r>
            <a:r>
              <a:rPr lang="en-US" i="1" dirty="0"/>
              <a:t>write-only </a:t>
            </a:r>
            <a:r>
              <a:rPr lang="en-US" dirty="0"/>
              <a:t>port is shown in the figure.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3322"/>
            <a:ext cx="50863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1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188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First, the CPU will place the address of the device on the </a:t>
            </a:r>
            <a:r>
              <a:rPr lang="en-US" i="1" dirty="0"/>
              <a:t>I/O address bus </a:t>
            </a:r>
            <a:r>
              <a:rPr lang="en-US" dirty="0"/>
              <a:t>and with the help of </a:t>
            </a:r>
            <a:r>
              <a:rPr lang="en-US" i="1" dirty="0"/>
              <a:t>address decoder </a:t>
            </a:r>
            <a:r>
              <a:rPr lang="en-US" dirty="0"/>
              <a:t>a</a:t>
            </a:r>
          </a:p>
          <a:p>
            <a:r>
              <a:rPr lang="en-US" dirty="0"/>
              <a:t>signal is generated which will enable the latch.</a:t>
            </a:r>
          </a:p>
          <a:p>
            <a:r>
              <a:rPr lang="en-US" dirty="0"/>
              <a:t>Next, the CPU will indicate the operation is a write operation by putting the</a:t>
            </a:r>
          </a:p>
          <a:p>
            <a:r>
              <a:rPr lang="en-US" dirty="0"/>
              <a:t>appropriate signal in CPU write control line.</a:t>
            </a:r>
          </a:p>
          <a:p>
            <a:r>
              <a:rPr lang="en-US" dirty="0"/>
              <a:t>Then the data to be transferred will be placed in the CPU bus, which will be</a:t>
            </a:r>
          </a:p>
          <a:p>
            <a:r>
              <a:rPr lang="en-US" dirty="0"/>
              <a:t>stored in the latch for the onward transmission to the device.</a:t>
            </a:r>
          </a:p>
          <a:p>
            <a:r>
              <a:rPr lang="en-US" dirty="0"/>
              <a:t>Both the address decode and write control lines must be active for the latch to</a:t>
            </a:r>
          </a:p>
          <a:p>
            <a:r>
              <a:rPr lang="en-US" dirty="0"/>
              <a:t>operate.</a:t>
            </a:r>
          </a:p>
          <a:p>
            <a:r>
              <a:rPr lang="en-US" dirty="0"/>
              <a:t>The </a:t>
            </a:r>
            <a:r>
              <a:rPr lang="en-US" i="1" dirty="0"/>
              <a:t>read/write </a:t>
            </a:r>
            <a:r>
              <a:rPr lang="en-US" dirty="0"/>
              <a:t>or </a:t>
            </a:r>
            <a:r>
              <a:rPr lang="en-US" i="1" dirty="0"/>
              <a:t>input/output </a:t>
            </a:r>
            <a:r>
              <a:rPr lang="en-US" dirty="0"/>
              <a:t>port is shown in the figure.</a:t>
            </a:r>
          </a:p>
          <a:p>
            <a:r>
              <a:rPr lang="en-US" dirty="0"/>
              <a:t>The device is identified by putting the appropriate address in the I/O address</a:t>
            </a:r>
          </a:p>
          <a:p>
            <a:r>
              <a:rPr lang="en-US" dirty="0"/>
              <a:t>lines. The address decoder will generate the signal for the address decode lines.</a:t>
            </a:r>
          </a:p>
          <a:p>
            <a:r>
              <a:rPr lang="en-US" dirty="0"/>
              <a:t>According to the operation, </a:t>
            </a:r>
            <a:r>
              <a:rPr lang="en-US" i="1" dirty="0"/>
              <a:t>read </a:t>
            </a:r>
            <a:r>
              <a:rPr lang="en-US" dirty="0"/>
              <a:t>or </a:t>
            </a:r>
            <a:r>
              <a:rPr lang="en-US" i="1" dirty="0"/>
              <a:t>write</a:t>
            </a:r>
            <a:r>
              <a:rPr lang="en-US" dirty="0"/>
              <a:t>, it will select either of the latch.</a:t>
            </a:r>
          </a:p>
          <a:p>
            <a:r>
              <a:rPr lang="en-US" dirty="0"/>
              <a:t>If it is a write operation, then data will be placed in the latch from CPU for</a:t>
            </a:r>
          </a:p>
          <a:p>
            <a:r>
              <a:rPr lang="en-US" dirty="0"/>
              <a:t>onward transmission to the output device.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8" y="754174"/>
            <a:ext cx="39243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00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84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it is in a read operation, the data that are already stored in the latch will be transferred to the CPU.</a:t>
            </a:r>
          </a:p>
          <a:p>
            <a:r>
              <a:rPr lang="en-US" dirty="0"/>
              <a:t>A </a:t>
            </a:r>
            <a:r>
              <a:rPr lang="en-US" i="1" dirty="0"/>
              <a:t>read only </a:t>
            </a:r>
            <a:r>
              <a:rPr lang="en-US" dirty="0"/>
              <a:t>(input) port is simply the lower half of the figure.</a:t>
            </a:r>
          </a:p>
          <a:p>
            <a:r>
              <a:rPr lang="en-US" dirty="0"/>
              <a:t>In case of I/O mapped I/O, a different address space is used for I/O devices. The address space for memory is</a:t>
            </a:r>
          </a:p>
          <a:p>
            <a:r>
              <a:rPr lang="en-US" dirty="0"/>
              <a:t>different. In case of memory mapped I/O, same address space is used for both memory and I/O devices. Some of the</a:t>
            </a:r>
          </a:p>
          <a:p>
            <a:r>
              <a:rPr lang="en-US" dirty="0"/>
              <a:t>memory address space are kept reserved for I/O devices.</a:t>
            </a:r>
          </a:p>
          <a:p>
            <a:r>
              <a:rPr lang="en-US" dirty="0"/>
              <a:t>To the programmer, the difference between I/O-mapped and memory-mapped input/output operation is the</a:t>
            </a:r>
          </a:p>
          <a:p>
            <a:r>
              <a:rPr lang="en-US" dirty="0"/>
              <a:t>instruction to be used.</a:t>
            </a:r>
          </a:p>
          <a:p>
            <a:r>
              <a:rPr lang="en-US" dirty="0"/>
              <a:t>For memory-mapped I/O, any instruction that accessed memory can access a memory-mapped I/O port.</a:t>
            </a:r>
          </a:p>
          <a:p>
            <a:r>
              <a:rPr lang="en-US" dirty="0"/>
              <a:t>I/O-mapped input/output uses special instruction to access I/O port.</a:t>
            </a:r>
          </a:p>
        </p:txBody>
      </p:sp>
    </p:spTree>
    <p:extLst>
      <p:ext uri="{BB962C8B-B14F-4D97-AF65-F5344CB8AC3E}">
        <p14:creationId xmlns:p14="http://schemas.microsoft.com/office/powerpoint/2010/main" val="140754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286"/>
            <a:ext cx="9067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Generally, a given peripheral device will use more than a single I/O port. A typical </a:t>
            </a:r>
            <a:r>
              <a:rPr lang="en-US" i="1" dirty="0"/>
              <a:t>PC </a:t>
            </a:r>
            <a:r>
              <a:rPr lang="en-US" dirty="0"/>
              <a:t>parallel printer interface, for</a:t>
            </a:r>
          </a:p>
          <a:p>
            <a:r>
              <a:rPr lang="en-US" dirty="0"/>
              <a:t>example, uses three ports, a </a:t>
            </a:r>
            <a:r>
              <a:rPr lang="en-US" i="1" dirty="0"/>
              <a:t>read/write port</a:t>
            </a:r>
            <a:r>
              <a:rPr lang="en-US" dirty="0"/>
              <a:t>, and </a:t>
            </a:r>
            <a:r>
              <a:rPr lang="en-US" i="1" dirty="0"/>
              <a:t>input port </a:t>
            </a:r>
            <a:r>
              <a:rPr lang="en-US" dirty="0"/>
              <a:t>and an </a:t>
            </a:r>
            <a:r>
              <a:rPr lang="en-US" i="1" dirty="0"/>
              <a:t>output port</a:t>
            </a:r>
            <a:r>
              <a:rPr lang="en-US" dirty="0"/>
              <a:t>.</a:t>
            </a:r>
          </a:p>
          <a:p>
            <a:r>
              <a:rPr lang="en-US" dirty="0"/>
              <a:t>The read/write port is the data port ( it is read/write to allow the CPU to read the last ASCII character it wrote to the</a:t>
            </a:r>
          </a:p>
          <a:p>
            <a:r>
              <a:rPr lang="en-US" dirty="0"/>
              <a:t>printer port ).</a:t>
            </a:r>
          </a:p>
          <a:p>
            <a:r>
              <a:rPr lang="en-US" dirty="0"/>
              <a:t>The input port returns control signals from the printer.</a:t>
            </a:r>
          </a:p>
          <a:p>
            <a:r>
              <a:rPr lang="en-US" dirty="0"/>
              <a:t>- These signals indicate whether the printer is ready to accept another character, is off-line,</a:t>
            </a:r>
          </a:p>
          <a:p>
            <a:r>
              <a:rPr lang="en-US" dirty="0"/>
              <a:t>is out of paper, etc.</a:t>
            </a:r>
          </a:p>
          <a:p>
            <a:r>
              <a:rPr lang="en-US" dirty="0"/>
              <a:t>The output port transmits control information to the printer such as</a:t>
            </a:r>
          </a:p>
          <a:p>
            <a:r>
              <a:rPr lang="en-US" dirty="0"/>
              <a:t>- whether data is available to print.</a:t>
            </a:r>
          </a:p>
          <a:p>
            <a:r>
              <a:rPr lang="en-US" dirty="0"/>
              <a:t>Memory-mapped I/O subsystems and I/O-mapped subsystems both require the CPU to move data between the</a:t>
            </a:r>
          </a:p>
          <a:p>
            <a:r>
              <a:rPr lang="en-US" dirty="0"/>
              <a:t>peripheral device and main memory.</a:t>
            </a:r>
          </a:p>
          <a:p>
            <a:r>
              <a:rPr lang="en-US" dirty="0"/>
              <a:t>For example, to input a sequence of 20 bytes from an input port and store these bytes into memory, the CPU must</a:t>
            </a:r>
          </a:p>
          <a:p>
            <a:r>
              <a:rPr lang="en-US" dirty="0"/>
              <a:t>send each value and store it into memory.</a:t>
            </a:r>
          </a:p>
        </p:txBody>
      </p:sp>
    </p:spTree>
    <p:extLst>
      <p:ext uri="{BB962C8B-B14F-4D97-AF65-F5344CB8AC3E}">
        <p14:creationId xmlns:p14="http://schemas.microsoft.com/office/powerpoint/2010/main" val="235281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Programmed I/O:</a:t>
            </a:r>
          </a:p>
          <a:p>
            <a:r>
              <a:rPr lang="en-US" dirty="0"/>
              <a:t>In programmed I/O, the data transfer between CPU and I/O device is carried out with the help of a software routine.</a:t>
            </a:r>
          </a:p>
          <a:p>
            <a:r>
              <a:rPr lang="en-US" dirty="0"/>
              <a:t>When a processor is executing a program and encounters an instruction relating to I/O, it executes that I/O</a:t>
            </a:r>
          </a:p>
          <a:p>
            <a:r>
              <a:rPr lang="en-US" dirty="0"/>
              <a:t>instruction by issuing a command to the appropriate I/O module.</a:t>
            </a:r>
          </a:p>
          <a:p>
            <a:r>
              <a:rPr lang="en-US" dirty="0"/>
              <a:t>The I/O module will perform the requested action and then set the appropriate bits in the I/O status register.</a:t>
            </a:r>
          </a:p>
          <a:p>
            <a:r>
              <a:rPr lang="en-US" dirty="0"/>
              <a:t>The I/O module takes no further action to alert the processor.</a:t>
            </a:r>
          </a:p>
          <a:p>
            <a:r>
              <a:rPr lang="en-US" dirty="0"/>
              <a:t>It is the responsibility of the processor to check periodically the status of the I/O module until it finds that the</a:t>
            </a:r>
          </a:p>
          <a:p>
            <a:r>
              <a:rPr lang="en-US" dirty="0"/>
              <a:t>operation is complete.</a:t>
            </a:r>
          </a:p>
          <a:p>
            <a:r>
              <a:rPr lang="en-US" dirty="0"/>
              <a:t>In programmed I/O, when the processor </a:t>
            </a:r>
            <a:r>
              <a:rPr lang="en-US" dirty="0" err="1"/>
              <a:t>issuses</a:t>
            </a:r>
            <a:r>
              <a:rPr lang="en-US" dirty="0"/>
              <a:t> a command to a I/O module, it must wait until the I/O operation is</a:t>
            </a:r>
          </a:p>
          <a:p>
            <a:r>
              <a:rPr lang="en-US" dirty="0"/>
              <a:t>complete.</a:t>
            </a:r>
          </a:p>
          <a:p>
            <a:r>
              <a:rPr lang="en-US" dirty="0"/>
              <a:t>Generally, the I/O devices are slower than the processor, so in this scheme CPU time is wasted. CPU is checking the</a:t>
            </a:r>
          </a:p>
          <a:p>
            <a:r>
              <a:rPr lang="en-US" dirty="0"/>
              <a:t>status of the I/O module periodically without doing any other work.</a:t>
            </a:r>
          </a:p>
        </p:txBody>
      </p:sp>
    </p:spTree>
    <p:extLst>
      <p:ext uri="{BB962C8B-B14F-4D97-AF65-F5344CB8AC3E}">
        <p14:creationId xmlns:p14="http://schemas.microsoft.com/office/powerpoint/2010/main" val="15755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457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I/O Commands</a:t>
            </a:r>
          </a:p>
          <a:p>
            <a:r>
              <a:rPr lang="en-US" dirty="0"/>
              <a:t>To execute an I/O-related instruction, the processor issues an address, specifying the particular I/O module and</a:t>
            </a:r>
          </a:p>
          <a:p>
            <a:r>
              <a:rPr lang="en-US" dirty="0"/>
              <a:t>external device, and an I/O command. There are four types of I/O commands that an I/O module will receive when it</a:t>
            </a:r>
          </a:p>
          <a:p>
            <a:r>
              <a:rPr lang="en-US" dirty="0"/>
              <a:t>is addressed by a processor –</a:t>
            </a:r>
          </a:p>
          <a:p>
            <a:r>
              <a:rPr lang="en-US" dirty="0"/>
              <a:t>l </a:t>
            </a:r>
            <a:r>
              <a:rPr lang="en-US" b="1" dirty="0"/>
              <a:t>Control : </a:t>
            </a:r>
            <a:r>
              <a:rPr lang="en-US" dirty="0"/>
              <a:t>Used to activate a peripheral device and instruct it what to do. For example, a magnetic tape unit</a:t>
            </a:r>
          </a:p>
          <a:p>
            <a:r>
              <a:rPr lang="en-US" dirty="0"/>
              <a:t>may be instructed to rewind or to move forward one record. These commands are specific to a particular type</a:t>
            </a:r>
          </a:p>
          <a:p>
            <a:r>
              <a:rPr lang="en-US" dirty="0"/>
              <a:t>of peripheral device.</a:t>
            </a:r>
          </a:p>
          <a:p>
            <a:r>
              <a:rPr lang="en-US" dirty="0"/>
              <a:t>l </a:t>
            </a:r>
            <a:r>
              <a:rPr lang="en-US" b="1" dirty="0"/>
              <a:t>Test : </a:t>
            </a:r>
            <a:r>
              <a:rPr lang="en-US" dirty="0"/>
              <a:t>Used to test various status conditions associated with an I/O module and its peripherals. The</a:t>
            </a:r>
          </a:p>
          <a:p>
            <a:r>
              <a:rPr lang="en-US" dirty="0"/>
              <a:t>processor will want to know if the most recent I/O operation is completed or any error has occurred.</a:t>
            </a:r>
          </a:p>
          <a:p>
            <a:r>
              <a:rPr lang="en-US" dirty="0"/>
              <a:t>l </a:t>
            </a:r>
            <a:r>
              <a:rPr lang="en-US" b="1" dirty="0"/>
              <a:t>Read : </a:t>
            </a:r>
            <a:r>
              <a:rPr lang="en-US" dirty="0"/>
              <a:t>Causes the I/O module to obtain an item of data from the peripheral and place it in the internal buffer.</a:t>
            </a:r>
          </a:p>
          <a:p>
            <a:r>
              <a:rPr lang="en-US" dirty="0"/>
              <a:t>l </a:t>
            </a:r>
            <a:r>
              <a:rPr lang="en-US" b="1" dirty="0"/>
              <a:t>Write : </a:t>
            </a:r>
            <a:r>
              <a:rPr lang="en-US" dirty="0"/>
              <a:t>Causes the I/O module to take an item of data ( byte or word ) from the data bus and subsequently</a:t>
            </a:r>
          </a:p>
          <a:p>
            <a:r>
              <a:rPr lang="en-US" dirty="0"/>
              <a:t>transmit the data item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4718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84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several reasons why an I/O device or peripheral device is not directly connected to the system bus. Some</a:t>
            </a:r>
          </a:p>
          <a:p>
            <a:r>
              <a:rPr lang="en-US" dirty="0"/>
              <a:t>of them are as follows -</a:t>
            </a:r>
          </a:p>
          <a:p>
            <a:r>
              <a:rPr lang="en-US" dirty="0"/>
              <a:t>l There are a wide variety of peripherals with various methods of operation. It would be impractical to include the</a:t>
            </a:r>
          </a:p>
          <a:p>
            <a:r>
              <a:rPr lang="en-US" dirty="0"/>
              <a:t>necessary logic within the processor to control several devices.</a:t>
            </a:r>
          </a:p>
          <a:p>
            <a:r>
              <a:rPr lang="en-US" dirty="0"/>
              <a:t>l The data transfer rate of peripherals is often much slower than that of the memory or processor. Thus, it is</a:t>
            </a:r>
          </a:p>
          <a:p>
            <a:r>
              <a:rPr lang="en-US" dirty="0"/>
              <a:t>impractical to use the high-speed system bus to communicate directly with a peripheral.</a:t>
            </a:r>
          </a:p>
          <a:p>
            <a:r>
              <a:rPr lang="en-US" dirty="0"/>
              <a:t>l Peripherals often use different data formats and word lengths than the computer to which they are attached.</a:t>
            </a:r>
          </a:p>
          <a:p>
            <a:r>
              <a:rPr lang="en-US" dirty="0"/>
              <a:t>Thus, an I/O module is required.</a:t>
            </a:r>
          </a:p>
        </p:txBody>
      </p:sp>
    </p:spTree>
    <p:extLst>
      <p:ext uri="{BB962C8B-B14F-4D97-AF65-F5344CB8AC3E}">
        <p14:creationId xmlns:p14="http://schemas.microsoft.com/office/powerpoint/2010/main" val="406121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4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84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Input/Output</a:t>
            </a:r>
            <a:r>
              <a:rPr lang="en-US" b="1" dirty="0"/>
              <a:t> Modules</a:t>
            </a:r>
          </a:p>
          <a:p>
            <a:r>
              <a:rPr lang="en-US" dirty="0"/>
              <a:t>The major functions of an I/O module are categorized as follows –</a:t>
            </a:r>
          </a:p>
          <a:p>
            <a:r>
              <a:rPr lang="en-US" dirty="0"/>
              <a:t>m Control and timing</a:t>
            </a:r>
          </a:p>
          <a:p>
            <a:r>
              <a:rPr lang="en-US" dirty="0"/>
              <a:t>m Processor Communication</a:t>
            </a:r>
          </a:p>
          <a:p>
            <a:r>
              <a:rPr lang="en-US" dirty="0"/>
              <a:t>m Device Communication</a:t>
            </a:r>
          </a:p>
          <a:p>
            <a:r>
              <a:rPr lang="en-US" dirty="0"/>
              <a:t>m Data Buffering</a:t>
            </a:r>
          </a:p>
          <a:p>
            <a:r>
              <a:rPr lang="en-US" dirty="0"/>
              <a:t>m Error Detection</a:t>
            </a:r>
          </a:p>
          <a:p>
            <a:r>
              <a:rPr lang="en-US" dirty="0"/>
              <a:t>During any period of time, the processor may communicate with one or more external devices in unpredictable</a:t>
            </a:r>
          </a:p>
          <a:p>
            <a:r>
              <a:rPr lang="en-US" dirty="0"/>
              <a:t>manner, depending on the program's need for I/O.</a:t>
            </a:r>
          </a:p>
          <a:p>
            <a:r>
              <a:rPr lang="en-US" dirty="0"/>
              <a:t>The internal resources, such as main memory and the system bus, must be shared among a number of activities,</a:t>
            </a:r>
          </a:p>
          <a:p>
            <a:r>
              <a:rPr lang="en-US" dirty="0"/>
              <a:t>including data I/O.</a:t>
            </a:r>
          </a:p>
          <a:p>
            <a:r>
              <a:rPr lang="en-US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400635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473" y="990600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Control &amp; timings:</a:t>
            </a:r>
          </a:p>
          <a:p>
            <a:r>
              <a:rPr lang="en-US" dirty="0"/>
              <a:t>The I/O function includes a control and timing requirement to co-ordinate the flow of traffic between internal</a:t>
            </a:r>
          </a:p>
          <a:p>
            <a:r>
              <a:rPr lang="en-US" dirty="0"/>
              <a:t>resources and external devices.</a:t>
            </a:r>
          </a:p>
          <a:p>
            <a:r>
              <a:rPr lang="en-US" dirty="0"/>
              <a:t>For example, the control of the transfer of data from an external device to the processor might involve the following</a:t>
            </a:r>
          </a:p>
          <a:p>
            <a:r>
              <a:rPr lang="en-US" dirty="0"/>
              <a:t>sequence of steps –</a:t>
            </a:r>
          </a:p>
          <a:p>
            <a:r>
              <a:rPr lang="en-US" dirty="0"/>
              <a:t>a. The processor interacts with the I/O module to check the status of the attached device.</a:t>
            </a:r>
          </a:p>
          <a:p>
            <a:r>
              <a:rPr lang="en-US" dirty="0"/>
              <a:t>b. The I/O module returns the device status.</a:t>
            </a:r>
          </a:p>
          <a:p>
            <a:r>
              <a:rPr lang="en-US" dirty="0"/>
              <a:t>c. If the device is operational and ready to transmit, the processor requests the transfer of data, by means of a</a:t>
            </a:r>
          </a:p>
          <a:p>
            <a:r>
              <a:rPr lang="en-US" dirty="0"/>
              <a:t>command to the I/O module.</a:t>
            </a:r>
          </a:p>
          <a:p>
            <a:r>
              <a:rPr lang="en-US" dirty="0"/>
              <a:t>d. The I/O module obtains a unit of data from external device.</a:t>
            </a:r>
          </a:p>
          <a:p>
            <a:r>
              <a:rPr lang="en-US" dirty="0"/>
              <a:t>e. The data are transferred from the I/O module to the processor.</a:t>
            </a:r>
          </a:p>
          <a:p>
            <a:r>
              <a:rPr lang="en-US" dirty="0"/>
              <a:t>If the system employs a bus, then each of the interactions between the processor and the I/O module involves one or</a:t>
            </a:r>
          </a:p>
          <a:p>
            <a:r>
              <a:rPr lang="en-US" dirty="0"/>
              <a:t>more bus arbitrations.</a:t>
            </a:r>
          </a:p>
        </p:txBody>
      </p:sp>
    </p:spTree>
    <p:extLst>
      <p:ext uri="{BB962C8B-B14F-4D97-AF65-F5344CB8AC3E}">
        <p14:creationId xmlns:p14="http://schemas.microsoft.com/office/powerpoint/2010/main" val="344709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2" y="6858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Processor &amp; Device Communication</a:t>
            </a:r>
          </a:p>
          <a:p>
            <a:r>
              <a:rPr lang="en-US" dirty="0"/>
              <a:t>During the I/O operation, the I/O module must communicate with the processor and with the external device.</a:t>
            </a:r>
          </a:p>
          <a:p>
            <a:r>
              <a:rPr lang="en-US" dirty="0"/>
              <a:t>Processor communication involves the following -</a:t>
            </a:r>
          </a:p>
          <a:p>
            <a:r>
              <a:rPr lang="en-US" b="1" dirty="0"/>
              <a:t>Command decoding :</a:t>
            </a:r>
          </a:p>
          <a:p>
            <a:r>
              <a:rPr lang="en-US" dirty="0"/>
              <a:t>The I/O module accepts command from the processor, typically sent as signals on control bus.</a:t>
            </a:r>
          </a:p>
          <a:p>
            <a:r>
              <a:rPr lang="en-US" b="1" dirty="0"/>
              <a:t>Data :</a:t>
            </a:r>
          </a:p>
          <a:p>
            <a:r>
              <a:rPr lang="en-US" dirty="0"/>
              <a:t>Data are exchanged </a:t>
            </a:r>
            <a:r>
              <a:rPr lang="en-US" dirty="0" err="1"/>
              <a:t>betweeen</a:t>
            </a:r>
            <a:r>
              <a:rPr lang="en-US" dirty="0"/>
              <a:t> the processor and the I/O module over the data bus.</a:t>
            </a:r>
          </a:p>
          <a:p>
            <a:r>
              <a:rPr lang="en-US" b="1" dirty="0"/>
              <a:t>Status Reporting :</a:t>
            </a:r>
          </a:p>
          <a:p>
            <a:r>
              <a:rPr lang="en-US" dirty="0"/>
              <a:t>Because peripherals are so slow, it is important to know the status of the I/O module. For</a:t>
            </a:r>
          </a:p>
          <a:p>
            <a:r>
              <a:rPr lang="en-US" dirty="0"/>
              <a:t>example, if an I/O module is asked to send data to the processor(read), it may not be ready to</a:t>
            </a:r>
          </a:p>
          <a:p>
            <a:r>
              <a:rPr lang="en-US" dirty="0"/>
              <a:t>do so because it is still working on the previous I/O command. This fact can be reported with a</a:t>
            </a:r>
          </a:p>
          <a:p>
            <a:r>
              <a:rPr lang="en-US" dirty="0"/>
              <a:t>status signal. Common status signals are </a:t>
            </a:r>
            <a:r>
              <a:rPr lang="en-US" b="1" i="1" dirty="0"/>
              <a:t>BUSY </a:t>
            </a:r>
            <a:r>
              <a:rPr lang="en-US" dirty="0"/>
              <a:t>and </a:t>
            </a:r>
            <a:r>
              <a:rPr lang="en-US" b="1" i="1" dirty="0"/>
              <a:t>READY</a:t>
            </a:r>
            <a:r>
              <a:rPr lang="en-US" dirty="0"/>
              <a:t>.</a:t>
            </a:r>
          </a:p>
          <a:p>
            <a:r>
              <a:rPr lang="en-US" b="1" dirty="0"/>
              <a:t>Address Recognition :</a:t>
            </a:r>
          </a:p>
          <a:p>
            <a:r>
              <a:rPr lang="en-US" dirty="0"/>
              <a:t>Just as each word of memory has an address, so thus each of the I/O devices. Thus an I/O</a:t>
            </a:r>
          </a:p>
          <a:p>
            <a:r>
              <a:rPr lang="en-US" dirty="0"/>
              <a:t>module must recognize one unique address for each peripheral it controls.</a:t>
            </a:r>
          </a:p>
          <a:p>
            <a:r>
              <a:rPr lang="en-US" dirty="0"/>
              <a:t>One the other hand, the I/O must be able to perform device communication. This communication involves command,</a:t>
            </a:r>
          </a:p>
          <a:p>
            <a:r>
              <a:rPr lang="en-US" dirty="0"/>
              <a:t>status information and data.</a:t>
            </a:r>
          </a:p>
        </p:txBody>
      </p:sp>
    </p:spTree>
    <p:extLst>
      <p:ext uri="{BB962C8B-B14F-4D97-AF65-F5344CB8AC3E}">
        <p14:creationId xmlns:p14="http://schemas.microsoft.com/office/powerpoint/2010/main" val="63858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1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Buffering:</a:t>
            </a:r>
          </a:p>
          <a:p>
            <a:r>
              <a:rPr lang="en-US" dirty="0"/>
              <a:t>An essential task of an I/O module is data buffering. The data buffering is required due to the mismatch</a:t>
            </a:r>
          </a:p>
          <a:p>
            <a:r>
              <a:rPr lang="en-US" dirty="0"/>
              <a:t>of the speed of CPU, memory and other peripheral devices. In general, the speed of CPU is higher than</a:t>
            </a:r>
          </a:p>
          <a:p>
            <a:r>
              <a:rPr lang="en-US" dirty="0"/>
              <a:t>the speed of the other peripheral devices. So, the I/O modules store the data in a data buffer and</a:t>
            </a:r>
          </a:p>
          <a:p>
            <a:r>
              <a:rPr lang="en-US" dirty="0"/>
              <a:t>regulate the transfer of data as per the speed of the devices.</a:t>
            </a:r>
          </a:p>
          <a:p>
            <a:r>
              <a:rPr lang="en-US" dirty="0"/>
              <a:t>In the opposite direction, data are buffered so as not to tie up the memory in a slow transfer operation.</a:t>
            </a:r>
          </a:p>
          <a:p>
            <a:r>
              <a:rPr lang="en-US" dirty="0"/>
              <a:t>Thus the I/O module must be able to operate at both device and memory speed.</a:t>
            </a:r>
          </a:p>
          <a:p>
            <a:r>
              <a:rPr lang="en-US" b="1" dirty="0"/>
              <a:t>Error Detection:</a:t>
            </a:r>
          </a:p>
          <a:p>
            <a:r>
              <a:rPr lang="en-US" dirty="0"/>
              <a:t>Another task of I/O module is error detection and for subsequently reporting error to the processor. One</a:t>
            </a:r>
          </a:p>
          <a:p>
            <a:r>
              <a:rPr lang="en-US" dirty="0"/>
              <a:t>class or error includes mechanical and electrical malfunctions reported by the device (e.g. paper jam).</a:t>
            </a:r>
          </a:p>
          <a:p>
            <a:r>
              <a:rPr lang="en-US" dirty="0"/>
              <a:t>Another class consists of unintentional changes to the bit pattern as it is transmitted from devices to the I/</a:t>
            </a:r>
          </a:p>
          <a:p>
            <a:r>
              <a:rPr lang="en-US" dirty="0"/>
              <a:t>O module.</a:t>
            </a:r>
          </a:p>
        </p:txBody>
      </p:sp>
    </p:spTree>
    <p:extLst>
      <p:ext uri="{BB962C8B-B14F-4D97-AF65-F5344CB8AC3E}">
        <p14:creationId xmlns:p14="http://schemas.microsoft.com/office/powerpoint/2010/main" val="40215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86800" cy="451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14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89844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will be many I/O devices connected through I/O modules to the system. Each device will be </a:t>
            </a:r>
            <a:r>
              <a:rPr lang="en-US" dirty="0" smtClean="0"/>
              <a:t>identified </a:t>
            </a:r>
            <a:r>
              <a:rPr lang="en-US" dirty="0"/>
              <a:t>by </a:t>
            </a:r>
            <a:r>
              <a:rPr lang="en-US" dirty="0" smtClean="0"/>
              <a:t>a unique </a:t>
            </a:r>
            <a:r>
              <a:rPr lang="en-US" dirty="0"/>
              <a:t>address.</a:t>
            </a:r>
          </a:p>
          <a:p>
            <a:r>
              <a:rPr lang="en-US" dirty="0"/>
              <a:t>When the processor issues an I/O command, the command contains the address of the device that is used by </a:t>
            </a:r>
            <a:r>
              <a:rPr lang="en-US" dirty="0" smtClean="0"/>
              <a:t>the command</a:t>
            </a:r>
            <a:r>
              <a:rPr lang="en-US" dirty="0"/>
              <a:t>. The I/O module must interpret the </a:t>
            </a:r>
            <a:r>
              <a:rPr lang="en-US" dirty="0" smtClean="0"/>
              <a:t>address </a:t>
            </a:r>
            <a:r>
              <a:rPr lang="en-US" dirty="0"/>
              <a:t>lines to check if the command is for itself.</a:t>
            </a:r>
          </a:p>
          <a:p>
            <a:r>
              <a:rPr lang="en-US" dirty="0"/>
              <a:t>Generally in most of the processors, the processor, main memory and I/O share a common bus(data address and</a:t>
            </a:r>
          </a:p>
          <a:p>
            <a:r>
              <a:rPr lang="en-US" dirty="0"/>
              <a:t>control bus).</a:t>
            </a:r>
          </a:p>
          <a:p>
            <a:r>
              <a:rPr lang="en-US" dirty="0"/>
              <a:t>Two types of addressing are possible -</a:t>
            </a:r>
          </a:p>
          <a:p>
            <a:r>
              <a:rPr lang="en-US" dirty="0"/>
              <a:t>l Memory-mapped I/O</a:t>
            </a:r>
          </a:p>
          <a:p>
            <a:r>
              <a:rPr lang="en-US" dirty="0"/>
              <a:t>l Isolated or I/O mapped I/O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192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Memory-mapped I/O:</a:t>
            </a:r>
          </a:p>
          <a:p>
            <a:r>
              <a:rPr lang="en-US" dirty="0"/>
              <a:t>There is a single address space for memory locations and I/O devices.</a:t>
            </a:r>
          </a:p>
          <a:p>
            <a:pPr algn="just"/>
            <a:r>
              <a:rPr lang="en-US" dirty="0"/>
              <a:t>The processor treats the status and address register of the I/O modules as memory location.</a:t>
            </a:r>
          </a:p>
          <a:p>
            <a:pPr algn="just"/>
            <a:r>
              <a:rPr lang="en-US" dirty="0"/>
              <a:t>For example, if the size of address bus of a processor is 16, then there are 2</a:t>
            </a:r>
            <a:r>
              <a:rPr lang="en-US" baseline="30000" dirty="0"/>
              <a:t>16 </a:t>
            </a:r>
            <a:r>
              <a:rPr lang="en-US" dirty="0"/>
              <a:t>combinations and all together </a:t>
            </a:r>
            <a:r>
              <a:rPr lang="en-US" dirty="0" smtClean="0"/>
              <a:t>2</a:t>
            </a:r>
            <a:r>
              <a:rPr lang="en-US" baseline="30000" dirty="0" smtClean="0"/>
              <a:t>16 </a:t>
            </a:r>
            <a:r>
              <a:rPr lang="en-US" dirty="0" smtClean="0"/>
              <a:t>address </a:t>
            </a:r>
            <a:r>
              <a:rPr lang="en-US" dirty="0"/>
              <a:t>locations can be addressed with these 16 address lines.</a:t>
            </a:r>
          </a:p>
          <a:p>
            <a:pPr algn="just"/>
            <a:r>
              <a:rPr lang="en-US" dirty="0"/>
              <a:t>Out of these 2</a:t>
            </a:r>
            <a:r>
              <a:rPr lang="en-US" baseline="30000" dirty="0"/>
              <a:t>16</a:t>
            </a:r>
            <a:r>
              <a:rPr lang="en-US" dirty="0"/>
              <a:t> address locations, some address locations can be used to address I/O devices and other </a:t>
            </a:r>
            <a:r>
              <a:rPr lang="en-US" dirty="0" smtClean="0"/>
              <a:t>locations are </a:t>
            </a:r>
            <a:r>
              <a:rPr lang="en-US" dirty="0"/>
              <a:t>used to address memory locations.</a:t>
            </a:r>
          </a:p>
          <a:p>
            <a:pPr algn="just"/>
            <a:r>
              <a:rPr lang="en-US" dirty="0"/>
              <a:t>Since I/O devices are included in the same memory address space, so the status and address registers of </a:t>
            </a:r>
            <a:r>
              <a:rPr lang="en-US" dirty="0" smtClean="0"/>
              <a:t>I/O modules </a:t>
            </a:r>
            <a:r>
              <a:rPr lang="en-US" dirty="0"/>
              <a:t>are treated as memory location by the processor. Therefore, the same machine instructions are used </a:t>
            </a:r>
            <a:r>
              <a:rPr lang="en-US" dirty="0" smtClean="0"/>
              <a:t>to access </a:t>
            </a:r>
            <a:r>
              <a:rPr lang="en-US" dirty="0"/>
              <a:t>both memory and I/O devices.</a:t>
            </a:r>
          </a:p>
        </p:txBody>
      </p:sp>
    </p:spTree>
    <p:extLst>
      <p:ext uri="{BB962C8B-B14F-4D97-AF65-F5344CB8AC3E}">
        <p14:creationId xmlns:p14="http://schemas.microsoft.com/office/powerpoint/2010/main" val="12134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2445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2016-09-22T04:04:17Z</dcterms:created>
  <dcterms:modified xsi:type="dcterms:W3CDTF">2016-09-22T04:45:34Z</dcterms:modified>
</cp:coreProperties>
</file>