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91" r:id="rId4"/>
    <p:sldId id="292" r:id="rId5"/>
    <p:sldId id="293" r:id="rId6"/>
    <p:sldId id="295" r:id="rId7"/>
    <p:sldId id="258" r:id="rId8"/>
    <p:sldId id="296" r:id="rId9"/>
    <p:sldId id="297" r:id="rId10"/>
    <p:sldId id="299" r:id="rId11"/>
    <p:sldId id="298" r:id="rId12"/>
    <p:sldId id="260"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4"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6620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72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856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eaLnBrk="1" hangingPunct="1">
              <a:spcBef>
                <a:spcPct val="50000"/>
              </a:spcBef>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7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7824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27641" y="1000349"/>
            <a:ext cx="8385900" cy="2303195"/>
          </a:xfrm>
          <a:prstGeom prst="rect">
            <a:avLst/>
          </a:prstGeom>
          <a:noFill/>
        </p:spPr>
        <p:txBody>
          <a:bodyPr wrap="square" rtlCol="0">
            <a:spAutoFit/>
          </a:bodyPr>
          <a:lstStyle/>
          <a:p>
            <a:pPr>
              <a:lnSpc>
                <a:spcPct val="150000"/>
              </a:lnSpc>
            </a:pPr>
            <a:r>
              <a:rPr lang="en-US" sz="2000" b="1" dirty="0"/>
              <a:t>Modal Verbs </a:t>
            </a:r>
            <a:r>
              <a:rPr lang="en-US" sz="2000" dirty="0"/>
              <a:t>: Can / May / Might / Should / must / could etc.</a:t>
            </a:r>
          </a:p>
          <a:p>
            <a:pPr>
              <a:lnSpc>
                <a:spcPct val="150000"/>
              </a:lnSpc>
            </a:pPr>
            <a:r>
              <a:rPr lang="en-US" sz="2000" dirty="0" err="1"/>
              <a:t>Eg.</a:t>
            </a:r>
            <a:r>
              <a:rPr lang="en-US" sz="2000" dirty="0"/>
              <a:t> You should take medicine.</a:t>
            </a:r>
          </a:p>
          <a:p>
            <a:pPr>
              <a:lnSpc>
                <a:spcPct val="150000"/>
              </a:lnSpc>
            </a:pPr>
            <a:r>
              <a:rPr lang="en-US" sz="2000" dirty="0"/>
              <a:t>PV </a:t>
            </a:r>
            <a:r>
              <a:rPr lang="en-US" sz="2000" dirty="0">
                <a:sym typeface="Wingdings" panose="05000000000000000000" pitchFamily="2" charset="2"/>
              </a:rPr>
              <a:t> S + Modal Verb + Be + MV</a:t>
            </a:r>
            <a:r>
              <a:rPr lang="en-US" sz="2000" baseline="-25000" dirty="0">
                <a:sym typeface="Wingdings" panose="05000000000000000000" pitchFamily="2" charset="2"/>
              </a:rPr>
              <a:t>3</a:t>
            </a:r>
            <a:r>
              <a:rPr lang="en-US" sz="2000" dirty="0">
                <a:sym typeface="Wingdings" panose="05000000000000000000" pitchFamily="2" charset="2"/>
              </a:rPr>
              <a:t> + by + Obj</a:t>
            </a:r>
          </a:p>
          <a:p>
            <a:pPr>
              <a:lnSpc>
                <a:spcPct val="150000"/>
              </a:lnSpc>
            </a:pPr>
            <a:r>
              <a:rPr lang="en-US" sz="2000" dirty="0">
                <a:sym typeface="Wingdings" panose="05000000000000000000" pitchFamily="2" charset="2"/>
              </a:rPr>
              <a:t>Medicines should be taken by you.</a:t>
            </a:r>
            <a:endParaRPr lang="en-US" sz="1800" dirty="0"/>
          </a:p>
          <a:p>
            <a:pPr>
              <a:lnSpc>
                <a:spcPct val="150000"/>
              </a:lnSpc>
            </a:pPr>
            <a:endParaRPr lang="en-IN" sz="1800" b="1" dirty="0"/>
          </a:p>
        </p:txBody>
      </p:sp>
    </p:spTree>
    <p:extLst>
      <p:ext uri="{BB962C8B-B14F-4D97-AF65-F5344CB8AC3E}">
        <p14:creationId xmlns:p14="http://schemas.microsoft.com/office/powerpoint/2010/main" val="181140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27641" y="1000349"/>
            <a:ext cx="8385900" cy="2764859"/>
          </a:xfrm>
          <a:prstGeom prst="rect">
            <a:avLst/>
          </a:prstGeom>
          <a:noFill/>
        </p:spPr>
        <p:txBody>
          <a:bodyPr wrap="square" rtlCol="0">
            <a:spAutoFit/>
          </a:bodyPr>
          <a:lstStyle/>
          <a:p>
            <a:pPr>
              <a:lnSpc>
                <a:spcPct val="150000"/>
              </a:lnSpc>
            </a:pPr>
            <a:r>
              <a:rPr lang="en-US" sz="2000" b="1" dirty="0"/>
              <a:t>Indefinite Tense </a:t>
            </a:r>
            <a:r>
              <a:rPr lang="en-US" sz="2000" dirty="0"/>
              <a:t>: </a:t>
            </a:r>
          </a:p>
          <a:p>
            <a:pPr marL="457200" indent="-457200">
              <a:lnSpc>
                <a:spcPct val="150000"/>
              </a:lnSpc>
              <a:buAutoNum type="alphaLcPeriod"/>
            </a:pPr>
            <a:r>
              <a:rPr lang="en-US" sz="2000" dirty="0"/>
              <a:t>We make butter from milk.</a:t>
            </a:r>
          </a:p>
          <a:p>
            <a:pPr marL="457200" indent="-457200">
              <a:lnSpc>
                <a:spcPct val="150000"/>
              </a:lnSpc>
              <a:buAutoNum type="alphaLcPeriod"/>
            </a:pPr>
            <a:r>
              <a:rPr lang="en-US" sz="2000" dirty="0"/>
              <a:t>Why do you like him so much ? </a:t>
            </a:r>
          </a:p>
          <a:p>
            <a:pPr marL="457200" indent="-457200">
              <a:lnSpc>
                <a:spcPct val="150000"/>
              </a:lnSpc>
              <a:buAutoNum type="alphaLcPeriod"/>
            </a:pPr>
            <a:r>
              <a:rPr lang="en-US" sz="2000" dirty="0"/>
              <a:t>Why did she break the garden wall ? </a:t>
            </a:r>
          </a:p>
          <a:p>
            <a:pPr marL="457200" indent="-457200">
              <a:lnSpc>
                <a:spcPct val="150000"/>
              </a:lnSpc>
              <a:buAutoNum type="alphaLcPeriod"/>
            </a:pPr>
            <a:endParaRPr lang="en-US" sz="2000" dirty="0"/>
          </a:p>
          <a:p>
            <a:pPr>
              <a:lnSpc>
                <a:spcPct val="150000"/>
              </a:lnSpc>
            </a:pPr>
            <a:endParaRPr lang="en-IN" sz="1800" b="1" dirty="0"/>
          </a:p>
        </p:txBody>
      </p:sp>
    </p:spTree>
    <p:extLst>
      <p:ext uri="{BB962C8B-B14F-4D97-AF65-F5344CB8AC3E}">
        <p14:creationId xmlns:p14="http://schemas.microsoft.com/office/powerpoint/2010/main" val="108714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01</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spcBef>
                <a:spcPct val="50000"/>
              </a:spcBef>
            </a:pPr>
            <a:r>
              <a:rPr lang="en-US" sz="1800" dirty="0">
                <a:solidFill>
                  <a:schemeClr val="tx1"/>
                </a:solidFill>
                <a:latin typeface="+mn-lt"/>
              </a:rPr>
              <a:t>Change the situation to Passive voice</a:t>
            </a:r>
            <a:r>
              <a:rPr lang="en-US" sz="1800" dirty="0">
                <a:solidFill>
                  <a:schemeClr val="tx1"/>
                </a:solidFill>
              </a:rPr>
              <a:t>/ Active Voice</a:t>
            </a:r>
          </a:p>
          <a:p>
            <a:pPr eaLnBrk="1" hangingPunct="1">
              <a:spcBef>
                <a:spcPct val="50000"/>
              </a:spcBef>
            </a:pPr>
            <a:r>
              <a:rPr lang="en-IN" sz="1800" dirty="0"/>
              <a:t>We took our children to the circus. </a:t>
            </a:r>
          </a:p>
          <a:p>
            <a:pPr marL="342900" indent="-342900" eaLnBrk="1" hangingPunct="1">
              <a:spcBef>
                <a:spcPct val="50000"/>
              </a:spcBef>
              <a:buFont typeface="+mj-lt"/>
              <a:buAutoNum type="alphaUcPeriod"/>
            </a:pPr>
            <a:r>
              <a:rPr lang="en-IN" sz="1800" dirty="0"/>
              <a:t>The children are taken to the circus we.</a:t>
            </a:r>
          </a:p>
          <a:p>
            <a:pPr marL="342900" indent="-342900" eaLnBrk="1" hangingPunct="1">
              <a:spcBef>
                <a:spcPct val="50000"/>
              </a:spcBef>
              <a:buFont typeface="+mj-lt"/>
              <a:buAutoNum type="alphaUcPeriod"/>
            </a:pPr>
            <a:r>
              <a:rPr lang="en-IN" sz="1800" dirty="0"/>
              <a:t>Children are taken to the circus.</a:t>
            </a:r>
          </a:p>
          <a:p>
            <a:pPr marL="342900" indent="-342900" eaLnBrk="1" hangingPunct="1">
              <a:spcBef>
                <a:spcPct val="50000"/>
              </a:spcBef>
              <a:buFont typeface="+mj-lt"/>
              <a:buAutoNum type="alphaUcPeriod"/>
            </a:pPr>
            <a:r>
              <a:rPr lang="en-IN" sz="1800" dirty="0"/>
              <a:t>We took our children to the circus.</a:t>
            </a:r>
          </a:p>
          <a:p>
            <a:pPr marL="342900" indent="-342900" eaLnBrk="1" hangingPunct="1">
              <a:spcBef>
                <a:spcPct val="50000"/>
              </a:spcBef>
              <a:buFont typeface="+mj-lt"/>
              <a:buAutoNum type="alphaUcPeriod"/>
            </a:pPr>
            <a:r>
              <a:rPr lang="en-IN" sz="1800" dirty="0"/>
              <a:t>The children were taken to the circus by us.</a:t>
            </a:r>
            <a:endParaRPr lang="en-US" sz="1800" dirty="0">
              <a:solidFill>
                <a:schemeClr val="tx1"/>
              </a:solidFill>
              <a:latin typeface="+mn-lt"/>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02</a:t>
            </a:r>
            <a:endParaRPr sz="2000" dirty="0">
              <a:solidFill>
                <a:schemeClr val="lt1"/>
              </a:solidFill>
              <a:latin typeface="Roboto"/>
              <a:ea typeface="Roboto"/>
              <a:cs typeface="Roboto"/>
              <a:sym typeface="Roboto"/>
            </a:endParaRPr>
          </a:p>
        </p:txBody>
      </p:sp>
      <p:sp>
        <p:nvSpPr>
          <p:cNvPr id="95" name="Google Shape;95;p17"/>
          <p:cNvSpPr txBox="1"/>
          <p:nvPr/>
        </p:nvSpPr>
        <p:spPr>
          <a:xfrm>
            <a:off x="308746"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IN" sz="1800" dirty="0"/>
              <a:t>A thief stole my money.</a:t>
            </a:r>
          </a:p>
          <a:p>
            <a:pPr marL="342900" indent="-342900">
              <a:lnSpc>
                <a:spcPct val="150000"/>
              </a:lnSpc>
              <a:buFont typeface="+mj-lt"/>
              <a:buAutoNum type="alphaUcPeriod"/>
            </a:pPr>
            <a:r>
              <a:rPr lang="en-IN" sz="1800" dirty="0"/>
              <a:t>My money was stolen by thief.</a:t>
            </a:r>
          </a:p>
          <a:p>
            <a:pPr marL="342900" indent="-342900">
              <a:lnSpc>
                <a:spcPct val="150000"/>
              </a:lnSpc>
              <a:buFont typeface="+mj-lt"/>
              <a:buAutoNum type="alphaUcPeriod"/>
            </a:pPr>
            <a:r>
              <a:rPr lang="en-IN" sz="1800" dirty="0"/>
              <a:t>My money is stolen by thief.</a:t>
            </a:r>
          </a:p>
          <a:p>
            <a:pPr marL="342900" indent="-342900">
              <a:lnSpc>
                <a:spcPct val="150000"/>
              </a:lnSpc>
              <a:buFont typeface="+mj-lt"/>
              <a:buAutoNum type="alphaUcPeriod"/>
            </a:pPr>
            <a:r>
              <a:rPr lang="en-IN" sz="1800" dirty="0"/>
              <a:t>My money got stolen.</a:t>
            </a:r>
          </a:p>
          <a:p>
            <a:pPr marL="342900" indent="-342900">
              <a:lnSpc>
                <a:spcPct val="150000"/>
              </a:lnSpc>
              <a:buFont typeface="+mj-lt"/>
              <a:buAutoNum type="alphaUcPeriod"/>
            </a:pPr>
            <a:r>
              <a:rPr lang="en-IN" sz="1800" dirty="0"/>
              <a:t>My money had been stolen.</a:t>
            </a:r>
            <a:endParaRPr lang="en-US" sz="1800" dirty="0">
              <a:solidFill>
                <a:schemeClr val="tx1"/>
              </a:solidFill>
              <a:latin typeface="+mn-lt"/>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A</a:t>
            </a:r>
          </a:p>
        </p:txBody>
      </p:sp>
    </p:spTree>
    <p:extLst>
      <p:ext uri="{BB962C8B-B14F-4D97-AF65-F5344CB8AC3E}">
        <p14:creationId xmlns:p14="http://schemas.microsoft.com/office/powerpoint/2010/main" val="1159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03</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IN" sz="1800" dirty="0"/>
              <a:t>She does not cook food.</a:t>
            </a:r>
          </a:p>
          <a:p>
            <a:pPr marL="342900" indent="-342900">
              <a:lnSpc>
                <a:spcPct val="150000"/>
              </a:lnSpc>
              <a:buFont typeface="+mj-lt"/>
              <a:buAutoNum type="alphaUcPeriod"/>
            </a:pPr>
            <a:r>
              <a:rPr lang="en-IN" sz="1800" dirty="0"/>
              <a:t>The food is not cooked by her.</a:t>
            </a:r>
          </a:p>
          <a:p>
            <a:pPr marL="342900" indent="-342900">
              <a:lnSpc>
                <a:spcPct val="150000"/>
              </a:lnSpc>
              <a:buFont typeface="+mj-lt"/>
              <a:buAutoNum type="alphaUcPeriod"/>
            </a:pPr>
            <a:r>
              <a:rPr lang="en-IN" sz="1800" dirty="0"/>
              <a:t>Food is being cooked by her.</a:t>
            </a:r>
          </a:p>
          <a:p>
            <a:pPr marL="342900" indent="-342900">
              <a:lnSpc>
                <a:spcPct val="150000"/>
              </a:lnSpc>
              <a:buFont typeface="+mj-lt"/>
              <a:buAutoNum type="alphaUcPeriod"/>
            </a:pPr>
            <a:r>
              <a:rPr lang="en-IN" sz="1800" dirty="0"/>
              <a:t>The food is not been cooked by her.</a:t>
            </a:r>
          </a:p>
          <a:p>
            <a:pPr marL="342900" indent="-342900">
              <a:lnSpc>
                <a:spcPct val="150000"/>
              </a:lnSpc>
              <a:buFont typeface="+mj-lt"/>
              <a:buAutoNum type="alphaUcPeriod"/>
            </a:pPr>
            <a:r>
              <a:rPr lang="en-IN" sz="1800" dirty="0"/>
              <a:t>food was not cooked by her.</a:t>
            </a: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A</a:t>
            </a:r>
          </a:p>
        </p:txBody>
      </p:sp>
    </p:spTree>
    <p:extLst>
      <p:ext uri="{BB962C8B-B14F-4D97-AF65-F5344CB8AC3E}">
        <p14:creationId xmlns:p14="http://schemas.microsoft.com/office/powerpoint/2010/main" val="2944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04</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latin typeface="+mn-lt"/>
              </a:rPr>
              <a:t>Change the situation to Passive voice</a:t>
            </a:r>
            <a:r>
              <a:rPr lang="en-US" sz="1800" dirty="0">
                <a:solidFill>
                  <a:schemeClr val="tx1"/>
                </a:solidFill>
              </a:rPr>
              <a:t>/ Active Voice</a:t>
            </a:r>
          </a:p>
          <a:p>
            <a:pPr>
              <a:lnSpc>
                <a:spcPct val="150000"/>
              </a:lnSpc>
            </a:pPr>
            <a:r>
              <a:rPr lang="en-IN" sz="1800" dirty="0">
                <a:latin typeface="+mn-lt"/>
              </a:rPr>
              <a:t>The plants have been watered by the gardener.</a:t>
            </a:r>
          </a:p>
          <a:p>
            <a:pPr marL="342900" indent="-342900">
              <a:lnSpc>
                <a:spcPct val="150000"/>
              </a:lnSpc>
              <a:buFont typeface="+mj-lt"/>
              <a:buAutoNum type="alphaUcPeriod"/>
            </a:pPr>
            <a:r>
              <a:rPr lang="en-IN" sz="1800" dirty="0">
                <a:latin typeface="+mn-lt"/>
              </a:rPr>
              <a:t>The gardener is watering the plants.</a:t>
            </a:r>
          </a:p>
          <a:p>
            <a:pPr marL="342900" indent="-342900">
              <a:lnSpc>
                <a:spcPct val="150000"/>
              </a:lnSpc>
              <a:buFont typeface="+mj-lt"/>
              <a:buAutoNum type="alphaUcPeriod"/>
            </a:pPr>
            <a:r>
              <a:rPr lang="en-IN" sz="1800" dirty="0"/>
              <a:t>The gardener has been watering the plants.</a:t>
            </a:r>
            <a:endParaRPr lang="en-IN" sz="1800" dirty="0">
              <a:latin typeface="+mn-lt"/>
            </a:endParaRPr>
          </a:p>
          <a:p>
            <a:pPr marL="342900" indent="-342900">
              <a:lnSpc>
                <a:spcPct val="150000"/>
              </a:lnSpc>
              <a:buFont typeface="+mj-lt"/>
              <a:buAutoNum type="alphaUcPeriod"/>
            </a:pPr>
            <a:r>
              <a:rPr lang="en-IN" sz="1800" dirty="0"/>
              <a:t>The gardener has watered the plants. </a:t>
            </a:r>
          </a:p>
          <a:p>
            <a:pPr marL="342900" indent="-342900">
              <a:lnSpc>
                <a:spcPct val="150000"/>
              </a:lnSpc>
              <a:buFont typeface="+mj-lt"/>
              <a:buAutoNum type="alphaUcPeriod"/>
            </a:pPr>
            <a:r>
              <a:rPr lang="en-IN" sz="1800" dirty="0"/>
              <a:t>The gardener have watering the plants</a:t>
            </a:r>
            <a:r>
              <a:rPr lang="en-IN" sz="1800" dirty="0">
                <a:latin typeface="+mn-lt"/>
              </a:rPr>
              <a:t>.</a:t>
            </a:r>
          </a:p>
          <a:p>
            <a:pPr>
              <a:lnSpc>
                <a:spcPct val="150000"/>
              </a:lnSpc>
            </a:pPr>
            <a:br>
              <a:rPr lang="en-IN" sz="1800" dirty="0">
                <a:latin typeface="+mn-lt"/>
              </a:rPr>
            </a:br>
            <a:endParaRPr lang="en-IN" sz="1800" dirty="0">
              <a:latin typeface="+mn-lt"/>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C</a:t>
            </a:r>
          </a:p>
        </p:txBody>
      </p:sp>
    </p:spTree>
    <p:extLst>
      <p:ext uri="{BB962C8B-B14F-4D97-AF65-F5344CB8AC3E}">
        <p14:creationId xmlns:p14="http://schemas.microsoft.com/office/powerpoint/2010/main" val="94139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05</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IN" sz="1800" dirty="0"/>
              <a:t>The Government is spending too much money on Pulse Polio.</a:t>
            </a:r>
          </a:p>
          <a:p>
            <a:pPr marL="342900" indent="-342900">
              <a:lnSpc>
                <a:spcPct val="150000"/>
              </a:lnSpc>
              <a:buFont typeface="+mj-lt"/>
              <a:buAutoNum type="alphaUcPeriod"/>
            </a:pPr>
            <a:r>
              <a:rPr lang="en-IN" sz="1800" dirty="0"/>
              <a:t>Too much money is spent by the Government on Pulse Polio.</a:t>
            </a:r>
          </a:p>
          <a:p>
            <a:pPr marL="342900" indent="-342900">
              <a:lnSpc>
                <a:spcPct val="150000"/>
              </a:lnSpc>
              <a:buFont typeface="+mj-lt"/>
              <a:buAutoNum type="alphaUcPeriod"/>
            </a:pPr>
            <a:r>
              <a:rPr lang="en-IN" sz="1800" dirty="0"/>
              <a:t>Too much money is being spent by the Government on Pulse Polio.</a:t>
            </a:r>
          </a:p>
          <a:p>
            <a:pPr marL="342900" indent="-342900">
              <a:lnSpc>
                <a:spcPct val="150000"/>
              </a:lnSpc>
              <a:buFont typeface="+mj-lt"/>
              <a:buAutoNum type="alphaUcPeriod"/>
            </a:pPr>
            <a:r>
              <a:rPr lang="en-IN" sz="1800" dirty="0"/>
              <a:t>Too much money is spend by the Government on Pulse Polio.</a:t>
            </a:r>
          </a:p>
          <a:p>
            <a:pPr marL="342900" indent="-342900">
              <a:lnSpc>
                <a:spcPct val="150000"/>
              </a:lnSpc>
              <a:buFont typeface="+mj-lt"/>
              <a:buAutoNum type="alphaUcPeriod"/>
            </a:pPr>
            <a:r>
              <a:rPr lang="en-IN" sz="1800" dirty="0"/>
              <a:t>Too much money is been spent by the Government on Pulse Polio.</a:t>
            </a:r>
          </a:p>
          <a:p>
            <a:pPr>
              <a:lnSpc>
                <a:spcPct val="150000"/>
              </a:lnSpc>
            </a:pPr>
            <a:r>
              <a:rPr lang="en-IN" sz="1800" dirty="0"/>
              <a:t> </a:t>
            </a: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B</a:t>
            </a:r>
          </a:p>
        </p:txBody>
      </p:sp>
    </p:spTree>
    <p:extLst>
      <p:ext uri="{BB962C8B-B14F-4D97-AF65-F5344CB8AC3E}">
        <p14:creationId xmlns:p14="http://schemas.microsoft.com/office/powerpoint/2010/main" val="382725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06</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spcBef>
                <a:spcPct val="50000"/>
              </a:spcBef>
            </a:pPr>
            <a:r>
              <a:rPr lang="en-US" sz="1800" dirty="0">
                <a:solidFill>
                  <a:schemeClr val="tx1"/>
                </a:solidFill>
              </a:rPr>
              <a:t>Change the situation to Passive voice/ Active Voice</a:t>
            </a:r>
          </a:p>
          <a:p>
            <a:pPr eaLnBrk="1" hangingPunct="1">
              <a:spcBef>
                <a:spcPct val="50000"/>
              </a:spcBef>
            </a:pPr>
            <a:r>
              <a:rPr lang="en-IN" sz="1800" dirty="0"/>
              <a:t>I was constantly being asked for money</a:t>
            </a:r>
          </a:p>
          <a:p>
            <a:pPr marL="342900" indent="-342900" eaLnBrk="1" hangingPunct="1">
              <a:spcBef>
                <a:spcPct val="50000"/>
              </a:spcBef>
              <a:buFont typeface="+mj-lt"/>
              <a:buAutoNum type="alphaUcPeriod"/>
            </a:pPr>
            <a:r>
              <a:rPr lang="en-IN" sz="1800" dirty="0"/>
              <a:t>I was constantly asking for money.</a:t>
            </a:r>
          </a:p>
          <a:p>
            <a:pPr marL="342900" indent="-342900" eaLnBrk="1" hangingPunct="1">
              <a:spcBef>
                <a:spcPct val="50000"/>
              </a:spcBef>
              <a:buFont typeface="+mj-lt"/>
              <a:buAutoNum type="alphaUcPeriod"/>
            </a:pPr>
            <a:r>
              <a:rPr lang="en-IN" sz="1800" dirty="0"/>
              <a:t>They constantly asked for money.</a:t>
            </a:r>
          </a:p>
          <a:p>
            <a:pPr marL="342900" indent="-342900" eaLnBrk="1" hangingPunct="1">
              <a:spcBef>
                <a:spcPct val="50000"/>
              </a:spcBef>
              <a:buFont typeface="+mj-lt"/>
              <a:buAutoNum type="alphaUcPeriod"/>
            </a:pPr>
            <a:r>
              <a:rPr lang="en-IN" sz="1800" dirty="0"/>
              <a:t>I constantly asked them for money.</a:t>
            </a:r>
          </a:p>
          <a:p>
            <a:pPr marL="342900" indent="-342900" eaLnBrk="1" hangingPunct="1">
              <a:spcBef>
                <a:spcPct val="50000"/>
              </a:spcBef>
              <a:buFont typeface="+mj-lt"/>
              <a:buAutoNum type="alphaUcPeriod"/>
            </a:pPr>
            <a:r>
              <a:rPr lang="en-IN" sz="1800" dirty="0"/>
              <a:t>They were constantly asking for money.</a:t>
            </a: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D</a:t>
            </a:r>
          </a:p>
        </p:txBody>
      </p:sp>
    </p:spTree>
    <p:extLst>
      <p:ext uri="{BB962C8B-B14F-4D97-AF65-F5344CB8AC3E}">
        <p14:creationId xmlns:p14="http://schemas.microsoft.com/office/powerpoint/2010/main" val="404915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07</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spcBef>
                <a:spcPct val="50000"/>
              </a:spcBef>
            </a:pPr>
            <a:r>
              <a:rPr lang="en-US" sz="1800" dirty="0">
                <a:solidFill>
                  <a:schemeClr val="tx1"/>
                </a:solidFill>
              </a:rPr>
              <a:t>Change the situation to Passive voice/ Active Voice</a:t>
            </a:r>
          </a:p>
          <a:p>
            <a:pPr>
              <a:spcBef>
                <a:spcPct val="50000"/>
              </a:spcBef>
            </a:pPr>
            <a:r>
              <a:rPr lang="en-IN" sz="1800" dirty="0"/>
              <a:t>Has anyone answered your Question?</a:t>
            </a:r>
          </a:p>
          <a:p>
            <a:pPr marL="342900" indent="-342900">
              <a:spcBef>
                <a:spcPct val="50000"/>
              </a:spcBef>
              <a:buFont typeface="+mj-lt"/>
              <a:buAutoNum type="alphaUcPeriod"/>
            </a:pPr>
            <a:r>
              <a:rPr lang="en-IN" sz="1800" dirty="0"/>
              <a:t>Your question has been answered? </a:t>
            </a:r>
          </a:p>
          <a:p>
            <a:pPr marL="342900" indent="-342900">
              <a:spcBef>
                <a:spcPct val="50000"/>
              </a:spcBef>
              <a:buFont typeface="+mj-lt"/>
              <a:buAutoNum type="alphaUcPeriod"/>
            </a:pPr>
            <a:r>
              <a:rPr lang="en-IN" sz="1800" dirty="0"/>
              <a:t>Anybody has answered your question?</a:t>
            </a:r>
          </a:p>
          <a:p>
            <a:pPr marL="342900" indent="-342900">
              <a:spcBef>
                <a:spcPct val="50000"/>
              </a:spcBef>
              <a:buFont typeface="+mj-lt"/>
              <a:buAutoNum type="alphaUcPeriod"/>
            </a:pPr>
            <a:r>
              <a:rPr lang="en-IN" sz="1800" dirty="0"/>
              <a:t>Has your question been answered?</a:t>
            </a:r>
          </a:p>
          <a:p>
            <a:pPr marL="342900" indent="-342900">
              <a:spcBef>
                <a:spcPct val="50000"/>
              </a:spcBef>
              <a:buFont typeface="+mj-lt"/>
              <a:buAutoNum type="alphaUcPeriod"/>
            </a:pPr>
            <a:r>
              <a:rPr lang="en-IN" sz="1800" dirty="0"/>
              <a:t>Have you answered your question?</a:t>
            </a: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C</a:t>
            </a:r>
          </a:p>
        </p:txBody>
      </p:sp>
    </p:spTree>
    <p:extLst>
      <p:ext uri="{BB962C8B-B14F-4D97-AF65-F5344CB8AC3E}">
        <p14:creationId xmlns:p14="http://schemas.microsoft.com/office/powerpoint/2010/main" val="13080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08</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eaLnBrk="1" hangingPunct="1">
              <a:lnSpc>
                <a:spcPct val="150000"/>
              </a:lnSpc>
              <a:spcBef>
                <a:spcPct val="50000"/>
              </a:spcBef>
            </a:pPr>
            <a:r>
              <a:rPr lang="en-US" sz="1800" dirty="0">
                <a:solidFill>
                  <a:schemeClr val="tx1"/>
                </a:solidFill>
              </a:rPr>
              <a:t>Change the situation to Passive voice/ Active Voice</a:t>
            </a:r>
          </a:p>
          <a:p>
            <a:pPr eaLnBrk="1" hangingPunct="1">
              <a:lnSpc>
                <a:spcPct val="150000"/>
              </a:lnSpc>
              <a:spcBef>
                <a:spcPct val="50000"/>
              </a:spcBef>
            </a:pPr>
            <a:r>
              <a:rPr lang="en-US" sz="1800" dirty="0">
                <a:solidFill>
                  <a:schemeClr val="tx1"/>
                </a:solidFill>
              </a:rPr>
              <a:t>They drew a circle in the morning</a:t>
            </a:r>
          </a:p>
          <a:p>
            <a:pPr marL="342900" indent="-342900" fontAlgn="base">
              <a:lnSpc>
                <a:spcPct val="150000"/>
              </a:lnSpc>
              <a:buFont typeface="+mj-lt"/>
              <a:buAutoNum type="alphaUcPeriod"/>
            </a:pPr>
            <a:r>
              <a:rPr lang="en-IN" sz="1800" dirty="0"/>
              <a:t>Circle was being drawn by them in the morning.</a:t>
            </a:r>
          </a:p>
          <a:p>
            <a:pPr marL="342900" indent="-342900" fontAlgn="base">
              <a:lnSpc>
                <a:spcPct val="150000"/>
              </a:lnSpc>
              <a:buFont typeface="+mj-lt"/>
              <a:buAutoNum type="alphaUcPeriod"/>
            </a:pPr>
            <a:r>
              <a:rPr lang="en-IN" sz="1800" dirty="0"/>
              <a:t>A circle was drawn by them in the morning.</a:t>
            </a:r>
          </a:p>
          <a:p>
            <a:pPr marL="342900" indent="-342900" fontAlgn="base">
              <a:lnSpc>
                <a:spcPct val="150000"/>
              </a:lnSpc>
              <a:buFont typeface="+mj-lt"/>
              <a:buAutoNum type="alphaUcPeriod"/>
            </a:pPr>
            <a:r>
              <a:rPr lang="en-IN" sz="1800" dirty="0"/>
              <a:t>In the morning a circle have been drawn by them.</a:t>
            </a:r>
          </a:p>
          <a:p>
            <a:pPr marL="342900" indent="-342900" fontAlgn="base">
              <a:lnSpc>
                <a:spcPct val="150000"/>
              </a:lnSpc>
              <a:buFont typeface="+mj-lt"/>
              <a:buAutoNum type="alphaUcPeriod"/>
            </a:pPr>
            <a:r>
              <a:rPr lang="en-IN" sz="1800" dirty="0"/>
              <a:t>A circle has been drawing since morning.</a:t>
            </a:r>
          </a:p>
          <a:p>
            <a:pPr marL="342900" indent="-342900" eaLnBrk="1" hangingPunct="1">
              <a:lnSpc>
                <a:spcPct val="150000"/>
              </a:lnSpc>
              <a:spcBef>
                <a:spcPct val="50000"/>
              </a:spcBef>
              <a:buFont typeface="+mj-lt"/>
              <a:buAutoNum type="alphaUcPeriod"/>
            </a:pPr>
            <a:endParaRPr lang="en-US" sz="1800" dirty="0">
              <a:solidFill>
                <a:schemeClr val="tx1"/>
              </a:solidFill>
            </a:endParaRPr>
          </a:p>
          <a:p>
            <a:pPr eaLnBrk="1" hangingPunct="1">
              <a:lnSpc>
                <a:spcPct val="150000"/>
              </a:lnSpc>
              <a:spcBef>
                <a:spcPct val="50000"/>
              </a:spcBef>
            </a:pP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B</a:t>
            </a:r>
          </a:p>
        </p:txBody>
      </p:sp>
    </p:spTree>
    <p:extLst>
      <p:ext uri="{BB962C8B-B14F-4D97-AF65-F5344CB8AC3E}">
        <p14:creationId xmlns:p14="http://schemas.microsoft.com/office/powerpoint/2010/main" val="405322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2" name="TextBox 1"/>
          <p:cNvSpPr txBox="1"/>
          <p:nvPr/>
        </p:nvSpPr>
        <p:spPr>
          <a:xfrm>
            <a:off x="1764000" y="2137383"/>
            <a:ext cx="5721321" cy="461665"/>
          </a:xfrm>
          <a:prstGeom prst="rect">
            <a:avLst/>
          </a:prstGeom>
          <a:noFill/>
        </p:spPr>
        <p:txBody>
          <a:bodyPr wrap="square" rtlCol="0">
            <a:spAutoFit/>
          </a:bodyPr>
          <a:lstStyle/>
          <a:p>
            <a:r>
              <a:rPr lang="en-US" sz="2400" b="1" dirty="0"/>
              <a:t>ACTIVE VOICE AND PASSIVE VOICE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QUESTION: 09</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fontAlgn="base">
              <a:lnSpc>
                <a:spcPct val="150000"/>
              </a:lnSpc>
            </a:pPr>
            <a:r>
              <a:rPr lang="en-US" sz="1800" dirty="0">
                <a:solidFill>
                  <a:schemeClr val="tx1"/>
                </a:solidFill>
              </a:rPr>
              <a:t>Change the situation to Passive voice/ Active Voice </a:t>
            </a:r>
          </a:p>
          <a:p>
            <a:pPr fontAlgn="base">
              <a:lnSpc>
                <a:spcPct val="150000"/>
              </a:lnSpc>
            </a:pPr>
            <a:r>
              <a:rPr lang="en-US" sz="1800" dirty="0">
                <a:solidFill>
                  <a:schemeClr val="tx1"/>
                </a:solidFill>
              </a:rPr>
              <a:t>Someone is following us.</a:t>
            </a:r>
          </a:p>
          <a:p>
            <a:pPr marL="342900" indent="-342900" fontAlgn="base">
              <a:lnSpc>
                <a:spcPct val="150000"/>
              </a:lnSpc>
              <a:buFont typeface="+mj-lt"/>
              <a:buAutoNum type="alphaUcPeriod"/>
            </a:pPr>
            <a:r>
              <a:rPr lang="en-IN" sz="1800" dirty="0"/>
              <a:t>We are following by someone.</a:t>
            </a:r>
          </a:p>
          <a:p>
            <a:pPr marL="342900" indent="-342900" fontAlgn="base">
              <a:lnSpc>
                <a:spcPct val="150000"/>
              </a:lnSpc>
              <a:buFont typeface="+mj-lt"/>
              <a:buAutoNum type="alphaUcPeriod"/>
            </a:pPr>
            <a:r>
              <a:rPr lang="en-IN" sz="1800" dirty="0"/>
              <a:t>We are being followed by someone.</a:t>
            </a:r>
          </a:p>
          <a:p>
            <a:pPr marL="342900" indent="-342900" fontAlgn="base">
              <a:lnSpc>
                <a:spcPct val="150000"/>
              </a:lnSpc>
              <a:buFont typeface="+mj-lt"/>
              <a:buAutoNum type="alphaUcPeriod"/>
            </a:pPr>
            <a:r>
              <a:rPr lang="en-IN" sz="1800" dirty="0"/>
              <a:t>We were being followed by someone.</a:t>
            </a:r>
          </a:p>
          <a:p>
            <a:pPr marL="342900" indent="-342900" fontAlgn="base">
              <a:lnSpc>
                <a:spcPct val="150000"/>
              </a:lnSpc>
              <a:buFont typeface="+mj-lt"/>
              <a:buAutoNum type="alphaUcPeriod"/>
            </a:pPr>
            <a:r>
              <a:rPr lang="en-IN" sz="1800" dirty="0"/>
              <a:t>We had being followed by someone.</a:t>
            </a:r>
          </a:p>
          <a:p>
            <a:pPr marL="342900" indent="-342900" fontAlgn="base">
              <a:lnSpc>
                <a:spcPct val="150000"/>
              </a:lnSpc>
              <a:buFont typeface="+mj-lt"/>
              <a:buAutoNum type="alphaUcPeriod"/>
            </a:pPr>
            <a:endParaRPr lang="en-IN" sz="1800" dirty="0"/>
          </a:p>
          <a:p>
            <a:pPr marL="342900" indent="-342900">
              <a:lnSpc>
                <a:spcPct val="150000"/>
              </a:lnSpc>
              <a:buFont typeface="+mj-lt"/>
              <a:buAutoNum type="alphaUcPeriod"/>
            </a:pP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B</a:t>
            </a:r>
          </a:p>
        </p:txBody>
      </p:sp>
    </p:spTree>
    <p:extLst>
      <p:ext uri="{BB962C8B-B14F-4D97-AF65-F5344CB8AC3E}">
        <p14:creationId xmlns:p14="http://schemas.microsoft.com/office/powerpoint/2010/main" val="21985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10</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fontAlgn="base">
              <a:lnSpc>
                <a:spcPct val="150000"/>
              </a:lnSpc>
            </a:pPr>
            <a:r>
              <a:rPr lang="en-US" sz="1800" dirty="0">
                <a:solidFill>
                  <a:schemeClr val="tx1"/>
                </a:solidFill>
              </a:rPr>
              <a:t>Change the situation to Passive voice/ Active Voice </a:t>
            </a:r>
          </a:p>
          <a:p>
            <a:pPr fontAlgn="base">
              <a:lnSpc>
                <a:spcPct val="150000"/>
              </a:lnSpc>
            </a:pPr>
            <a:r>
              <a:rPr lang="en-IN" sz="1800" dirty="0"/>
              <a:t>Rabindranath Tagore wrote the ‘</a:t>
            </a:r>
            <a:r>
              <a:rPr lang="en-IN" sz="1800" dirty="0" err="1"/>
              <a:t>Gitanjali</a:t>
            </a:r>
            <a:r>
              <a:rPr lang="en-IN" sz="1800" dirty="0"/>
              <a:t>’</a:t>
            </a:r>
            <a:endParaRPr lang="en-US" sz="1800" dirty="0">
              <a:solidFill>
                <a:schemeClr val="tx1"/>
              </a:solidFill>
            </a:endParaRPr>
          </a:p>
          <a:p>
            <a:pPr marL="342900" indent="-342900" fontAlgn="base">
              <a:lnSpc>
                <a:spcPct val="150000"/>
              </a:lnSpc>
              <a:buFont typeface="+mj-lt"/>
              <a:buAutoNum type="alphaUcPeriod"/>
            </a:pPr>
            <a:r>
              <a:rPr lang="en-IN" sz="1800" dirty="0"/>
              <a:t>The '</a:t>
            </a:r>
            <a:r>
              <a:rPr lang="en-IN" sz="1800" dirty="0" err="1"/>
              <a:t>Gitanjali</a:t>
            </a:r>
            <a:r>
              <a:rPr lang="en-IN" sz="1800" dirty="0"/>
              <a:t>' was written by Rabindranath Tagore.</a:t>
            </a:r>
          </a:p>
          <a:p>
            <a:pPr marL="342900" indent="-342900" fontAlgn="base">
              <a:lnSpc>
                <a:spcPct val="150000"/>
              </a:lnSpc>
              <a:buFont typeface="+mj-lt"/>
              <a:buAutoNum type="alphaUcPeriod"/>
            </a:pPr>
            <a:r>
              <a:rPr lang="en-IN" sz="1800" dirty="0"/>
              <a:t>The '</a:t>
            </a:r>
            <a:r>
              <a:rPr lang="en-IN" sz="1800" dirty="0" err="1"/>
              <a:t>Gitanjali</a:t>
            </a:r>
            <a:r>
              <a:rPr lang="en-IN" sz="1800" dirty="0"/>
              <a:t>' is written by Rabindranath Tagore.</a:t>
            </a:r>
          </a:p>
          <a:p>
            <a:pPr marL="342900" indent="-342900" fontAlgn="base">
              <a:lnSpc>
                <a:spcPct val="150000"/>
              </a:lnSpc>
              <a:buFont typeface="+mj-lt"/>
              <a:buAutoNum type="alphaUcPeriod"/>
            </a:pPr>
            <a:r>
              <a:rPr lang="en-IN" sz="1800" dirty="0"/>
              <a:t>The '</a:t>
            </a:r>
            <a:r>
              <a:rPr lang="en-IN" sz="1800" dirty="0" err="1"/>
              <a:t>Gitanjali</a:t>
            </a:r>
            <a:r>
              <a:rPr lang="en-IN" sz="1800" dirty="0"/>
              <a:t>' is being written by Rabindranath Tagore.</a:t>
            </a:r>
          </a:p>
          <a:p>
            <a:pPr marL="342900" indent="-342900" fontAlgn="base">
              <a:lnSpc>
                <a:spcPct val="150000"/>
              </a:lnSpc>
              <a:buFont typeface="+mj-lt"/>
              <a:buAutoNum type="alphaUcPeriod"/>
            </a:pPr>
            <a:r>
              <a:rPr lang="en-IN" sz="1800" dirty="0"/>
              <a:t>The '</a:t>
            </a:r>
            <a:r>
              <a:rPr lang="en-IN" sz="1800" dirty="0" err="1"/>
              <a:t>Gitanjali</a:t>
            </a:r>
            <a:r>
              <a:rPr lang="en-IN" sz="1800" dirty="0"/>
              <a:t>' has been written by Rabindranath Tagore.</a:t>
            </a:r>
          </a:p>
          <a:p>
            <a:pPr marL="342900" indent="-342900" fontAlgn="base">
              <a:lnSpc>
                <a:spcPct val="150000"/>
              </a:lnSpc>
              <a:buFont typeface="+mj-lt"/>
              <a:buAutoNum type="alphaUcPeriod"/>
            </a:pP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A</a:t>
            </a:r>
          </a:p>
        </p:txBody>
      </p:sp>
    </p:spTree>
    <p:extLst>
      <p:ext uri="{BB962C8B-B14F-4D97-AF65-F5344CB8AC3E}">
        <p14:creationId xmlns:p14="http://schemas.microsoft.com/office/powerpoint/2010/main" val="38121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12</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US" sz="1800" dirty="0">
                <a:solidFill>
                  <a:schemeClr val="tx1"/>
                </a:solidFill>
              </a:rPr>
              <a:t>We should not encourage indiscipline.</a:t>
            </a:r>
          </a:p>
          <a:p>
            <a:pPr marL="342900" indent="-342900" fontAlgn="base">
              <a:lnSpc>
                <a:spcPct val="150000"/>
              </a:lnSpc>
              <a:buFont typeface="+mj-lt"/>
              <a:buAutoNum type="alphaUcPeriod"/>
            </a:pPr>
            <a:r>
              <a:rPr lang="en-IN" sz="1800" dirty="0"/>
              <a:t>Indiscipline should have not encourages by us.</a:t>
            </a:r>
          </a:p>
          <a:p>
            <a:pPr marL="342900" indent="-342900" fontAlgn="base">
              <a:lnSpc>
                <a:spcPct val="150000"/>
              </a:lnSpc>
              <a:buFont typeface="+mj-lt"/>
              <a:buAutoNum type="alphaUcPeriod"/>
            </a:pPr>
            <a:r>
              <a:rPr lang="en-IN" sz="1800" dirty="0"/>
              <a:t>Indiscipline should not be encouraged by us.</a:t>
            </a:r>
          </a:p>
          <a:p>
            <a:pPr marL="342900" indent="-342900" fontAlgn="base">
              <a:lnSpc>
                <a:spcPct val="150000"/>
              </a:lnSpc>
              <a:buFont typeface="+mj-lt"/>
              <a:buAutoNum type="alphaUcPeriod"/>
            </a:pPr>
            <a:r>
              <a:rPr lang="en-IN" sz="1800" dirty="0"/>
              <a:t>Indiscipline should not being encouraged.</a:t>
            </a:r>
          </a:p>
          <a:p>
            <a:pPr marL="342900" indent="-342900" fontAlgn="base">
              <a:lnSpc>
                <a:spcPct val="150000"/>
              </a:lnSpc>
              <a:buFont typeface="+mj-lt"/>
              <a:buAutoNum type="alphaUcPeriod"/>
            </a:pPr>
            <a:r>
              <a:rPr lang="en-IN" sz="1800" dirty="0"/>
              <a:t>Indiscipline should not been encouraged.</a:t>
            </a:r>
          </a:p>
          <a:p>
            <a:pPr>
              <a:lnSpc>
                <a:spcPct val="150000"/>
              </a:lnSpc>
              <a:buFontTx/>
              <a:buNone/>
            </a:pPr>
            <a:endParaRPr lang="en-US" sz="1800" dirty="0"/>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B</a:t>
            </a:r>
          </a:p>
        </p:txBody>
      </p:sp>
    </p:spTree>
    <p:extLst>
      <p:ext uri="{BB962C8B-B14F-4D97-AF65-F5344CB8AC3E}">
        <p14:creationId xmlns:p14="http://schemas.microsoft.com/office/powerpoint/2010/main" val="19995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13</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US" sz="1800" dirty="0">
                <a:solidFill>
                  <a:schemeClr val="tx1"/>
                </a:solidFill>
              </a:rPr>
              <a:t>I bought a new shirt last week</a:t>
            </a:r>
          </a:p>
          <a:p>
            <a:pPr marL="342900" indent="-342900" fontAlgn="base">
              <a:lnSpc>
                <a:spcPct val="150000"/>
              </a:lnSpc>
              <a:buFont typeface="+mj-lt"/>
              <a:buAutoNum type="alphaUcPeriod"/>
            </a:pPr>
            <a:r>
              <a:rPr lang="en-IN" sz="1800" dirty="0"/>
              <a:t>Last week a new shirt was bought by I.</a:t>
            </a:r>
          </a:p>
          <a:p>
            <a:pPr marL="342900" indent="-342900" fontAlgn="base">
              <a:lnSpc>
                <a:spcPct val="150000"/>
              </a:lnSpc>
              <a:buFont typeface="+mj-lt"/>
              <a:buAutoNum type="alphaUcPeriod"/>
            </a:pPr>
            <a:r>
              <a:rPr lang="en-IN" sz="1800" dirty="0"/>
              <a:t>Last week a new shirt is bought by I.</a:t>
            </a:r>
          </a:p>
          <a:p>
            <a:pPr marL="342900" indent="-342900" fontAlgn="base">
              <a:lnSpc>
                <a:spcPct val="150000"/>
              </a:lnSpc>
              <a:buFont typeface="+mj-lt"/>
              <a:buAutoNum type="alphaUcPeriod"/>
            </a:pPr>
            <a:r>
              <a:rPr lang="en-IN" sz="1800" dirty="0"/>
              <a:t>Last week a new shirt was bought by me.</a:t>
            </a:r>
          </a:p>
          <a:p>
            <a:pPr marL="342900" indent="-342900" fontAlgn="base">
              <a:lnSpc>
                <a:spcPct val="150000"/>
              </a:lnSpc>
              <a:buFont typeface="+mj-lt"/>
              <a:buAutoNum type="alphaUcPeriod"/>
            </a:pPr>
            <a:r>
              <a:rPr lang="en-IN" sz="1800" dirty="0"/>
              <a:t>Last week a new shirt had been bought by me.</a:t>
            </a:r>
          </a:p>
          <a:p>
            <a:pPr>
              <a:lnSpc>
                <a:spcPct val="150000"/>
              </a:lnSpc>
            </a:pPr>
            <a:endParaRPr lang="en-US" sz="1800" dirty="0">
              <a:solidFill>
                <a:schemeClr val="tx1"/>
              </a:solidFill>
            </a:endParaRPr>
          </a:p>
          <a:p>
            <a:pPr>
              <a:lnSpc>
                <a:spcPct val="150000"/>
              </a:lnSpc>
            </a:pP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C</a:t>
            </a:r>
          </a:p>
        </p:txBody>
      </p:sp>
    </p:spTree>
    <p:extLst>
      <p:ext uri="{BB962C8B-B14F-4D97-AF65-F5344CB8AC3E}">
        <p14:creationId xmlns:p14="http://schemas.microsoft.com/office/powerpoint/2010/main" val="9785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14</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fontAlgn="base">
              <a:lnSpc>
                <a:spcPct val="150000"/>
              </a:lnSpc>
            </a:pPr>
            <a:r>
              <a:rPr lang="en-US" sz="1800" dirty="0">
                <a:solidFill>
                  <a:schemeClr val="tx1"/>
                </a:solidFill>
              </a:rPr>
              <a:t>Change the situation to Passive voice/ Active Voice</a:t>
            </a:r>
          </a:p>
          <a:p>
            <a:pPr fontAlgn="base">
              <a:lnSpc>
                <a:spcPct val="150000"/>
              </a:lnSpc>
            </a:pPr>
            <a:r>
              <a:rPr lang="en-US" sz="1800" dirty="0"/>
              <a:t>We will not allow them to run away.</a:t>
            </a:r>
            <a:endParaRPr lang="en-IN" sz="1800" dirty="0"/>
          </a:p>
          <a:p>
            <a:pPr marL="342900" indent="-342900" fontAlgn="base">
              <a:lnSpc>
                <a:spcPct val="150000"/>
              </a:lnSpc>
              <a:buFont typeface="+mj-lt"/>
              <a:buAutoNum type="alphaUcPeriod"/>
            </a:pPr>
            <a:r>
              <a:rPr lang="en-IN" sz="1800" dirty="0"/>
              <a:t>They will not be allowed to run away by us.</a:t>
            </a:r>
          </a:p>
          <a:p>
            <a:pPr marL="342900" indent="-342900" fontAlgn="base">
              <a:lnSpc>
                <a:spcPct val="150000"/>
              </a:lnSpc>
              <a:buFont typeface="+mj-lt"/>
              <a:buAutoNum type="alphaUcPeriod"/>
            </a:pPr>
            <a:r>
              <a:rPr lang="en-IN" sz="1800" dirty="0"/>
              <a:t>They would not be allowed to run away.</a:t>
            </a:r>
          </a:p>
          <a:p>
            <a:pPr marL="342900" indent="-342900" fontAlgn="base">
              <a:lnSpc>
                <a:spcPct val="150000"/>
              </a:lnSpc>
              <a:buFont typeface="+mj-lt"/>
              <a:buAutoNum type="alphaUcPeriod"/>
            </a:pPr>
            <a:r>
              <a:rPr lang="en-IN" sz="1800" dirty="0"/>
              <a:t>They are not allowed to run away.</a:t>
            </a:r>
          </a:p>
          <a:p>
            <a:pPr marL="342900" indent="-342900" fontAlgn="base">
              <a:lnSpc>
                <a:spcPct val="150000"/>
              </a:lnSpc>
              <a:buFont typeface="+mj-lt"/>
              <a:buAutoNum type="alphaUcPeriod"/>
            </a:pPr>
            <a:r>
              <a:rPr lang="en-IN" sz="1800" dirty="0"/>
              <a:t>They were not allowed to run away.</a:t>
            </a:r>
          </a:p>
          <a:p>
            <a:pPr marL="342900" indent="-342900">
              <a:lnSpc>
                <a:spcPct val="150000"/>
              </a:lnSpc>
              <a:buFont typeface="+mj-lt"/>
              <a:buAutoNum type="alphaUcPeriod"/>
            </a:pPr>
            <a:endParaRPr lang="en-US" sz="1800" dirty="0"/>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A</a:t>
            </a:r>
          </a:p>
        </p:txBody>
      </p:sp>
    </p:spTree>
    <p:extLst>
      <p:ext uri="{BB962C8B-B14F-4D97-AF65-F5344CB8AC3E}">
        <p14:creationId xmlns:p14="http://schemas.microsoft.com/office/powerpoint/2010/main" val="253826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a:solidFill>
                  <a:schemeClr val="lt1"/>
                </a:solidFill>
                <a:latin typeface="Roboto"/>
                <a:ea typeface="Roboto"/>
                <a:cs typeface="Roboto"/>
                <a:sym typeface="Roboto"/>
              </a:rPr>
              <a:t>QUESTION: 15</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a:lnSpc>
                <a:spcPct val="150000"/>
              </a:lnSpc>
            </a:pPr>
            <a:r>
              <a:rPr lang="en-US" sz="1800" dirty="0">
                <a:solidFill>
                  <a:schemeClr val="tx1"/>
                </a:solidFill>
              </a:rPr>
              <a:t>Change the situation to Passive voice/ Active Voice</a:t>
            </a:r>
          </a:p>
          <a:p>
            <a:pPr>
              <a:lnSpc>
                <a:spcPct val="150000"/>
              </a:lnSpc>
            </a:pPr>
            <a:r>
              <a:rPr lang="en-US" sz="1800" dirty="0">
                <a:solidFill>
                  <a:schemeClr val="tx1"/>
                </a:solidFill>
              </a:rPr>
              <a:t>Can those happy moments be ever forgotten by me?</a:t>
            </a:r>
          </a:p>
          <a:p>
            <a:pPr marL="342900" indent="-342900" fontAlgn="base">
              <a:lnSpc>
                <a:spcPct val="150000"/>
              </a:lnSpc>
              <a:buFont typeface="+mj-lt"/>
              <a:buAutoNum type="alphaUcPeriod"/>
            </a:pPr>
            <a:r>
              <a:rPr lang="en-IN" sz="1800" dirty="0"/>
              <a:t>Shall I ever forget those happy moments?</a:t>
            </a:r>
          </a:p>
          <a:p>
            <a:pPr marL="342900" indent="-342900" fontAlgn="base">
              <a:lnSpc>
                <a:spcPct val="150000"/>
              </a:lnSpc>
              <a:buFont typeface="+mj-lt"/>
              <a:buAutoNum type="alphaUcPeriod"/>
            </a:pPr>
            <a:r>
              <a:rPr lang="en-IN" sz="1800" dirty="0"/>
              <a:t>Can I ever forget those happy moments?</a:t>
            </a:r>
          </a:p>
          <a:p>
            <a:pPr marL="342900" indent="-342900" fontAlgn="base">
              <a:lnSpc>
                <a:spcPct val="150000"/>
              </a:lnSpc>
              <a:buFont typeface="+mj-lt"/>
              <a:buAutoNum type="alphaUcPeriod"/>
            </a:pPr>
            <a:r>
              <a:rPr lang="en-IN" sz="1800" dirty="0"/>
              <a:t>Will I ever forget those happy moments?</a:t>
            </a:r>
          </a:p>
          <a:p>
            <a:pPr marL="342900" indent="-342900" fontAlgn="base">
              <a:lnSpc>
                <a:spcPct val="150000"/>
              </a:lnSpc>
              <a:buFont typeface="+mj-lt"/>
              <a:buAutoNum type="alphaUcPeriod"/>
            </a:pPr>
            <a:r>
              <a:rPr lang="en-IN" sz="1800" dirty="0"/>
              <a:t>Could I ever forget those happy moments?</a:t>
            </a:r>
          </a:p>
          <a:p>
            <a:pPr marL="342900" indent="-342900">
              <a:lnSpc>
                <a:spcPct val="150000"/>
              </a:lnSpc>
              <a:buFont typeface="+mj-lt"/>
              <a:buAutoNum type="alphaUcPeriod"/>
            </a:pPr>
            <a:endParaRPr lang="en-US" sz="1800" dirty="0">
              <a:solidFill>
                <a:schemeClr val="tx1"/>
              </a:solidFill>
            </a:endParaRPr>
          </a:p>
        </p:txBody>
      </p:sp>
      <p:sp>
        <p:nvSpPr>
          <p:cNvPr id="7"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r>
              <a:rPr lang="en-US" sz="1800" b="1" dirty="0">
                <a:latin typeface="Roboto Light"/>
                <a:ea typeface="Roboto Light"/>
                <a:cs typeface="Roboto Light"/>
                <a:sym typeface="Roboto Light"/>
              </a:rPr>
              <a:t>Answer: B</a:t>
            </a:r>
          </a:p>
        </p:txBody>
      </p:sp>
    </p:spTree>
    <p:extLst>
      <p:ext uri="{BB962C8B-B14F-4D97-AF65-F5344CB8AC3E}">
        <p14:creationId xmlns:p14="http://schemas.microsoft.com/office/powerpoint/2010/main" val="377730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Thank You</a:t>
            </a:r>
            <a:endParaRPr lang="en-IN" sz="2000" dirty="0"/>
          </a:p>
        </p:txBody>
      </p:sp>
    </p:spTree>
    <p:extLst>
      <p:ext uri="{BB962C8B-B14F-4D97-AF65-F5344CB8AC3E}">
        <p14:creationId xmlns:p14="http://schemas.microsoft.com/office/powerpoint/2010/main" val="1272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434248" y="862126"/>
            <a:ext cx="7253092" cy="3000821"/>
          </a:xfrm>
          <a:prstGeom prst="rect">
            <a:avLst/>
          </a:prstGeom>
          <a:noFill/>
        </p:spPr>
        <p:txBody>
          <a:bodyPr wrap="square" rtlCol="0">
            <a:spAutoFit/>
          </a:bodyPr>
          <a:lstStyle/>
          <a:p>
            <a:pPr marL="285750" indent="-285750">
              <a:lnSpc>
                <a:spcPct val="150000"/>
              </a:lnSpc>
              <a:buFont typeface="Arial" pitchFamily="34" charset="0"/>
              <a:buChar char="•"/>
            </a:pPr>
            <a:r>
              <a:rPr lang="en-IN" sz="1800" dirty="0"/>
              <a:t>Voice is the form a verb takes to indicate whether the subject of the verb performs or receives the action.</a:t>
            </a:r>
          </a:p>
          <a:p>
            <a:pPr marL="285750" indent="-285750">
              <a:lnSpc>
                <a:spcPct val="150000"/>
              </a:lnSpc>
              <a:buFont typeface="Arial" pitchFamily="34" charset="0"/>
              <a:buChar char="•"/>
            </a:pPr>
            <a:r>
              <a:rPr lang="en-IN" sz="1800" dirty="0"/>
              <a:t>There are two types of voice: active voice and passive voice.</a:t>
            </a:r>
          </a:p>
          <a:p>
            <a:pPr marL="285750" indent="-285750">
              <a:lnSpc>
                <a:spcPct val="150000"/>
              </a:lnSpc>
              <a:buFont typeface="Arial" pitchFamily="34" charset="0"/>
              <a:buChar char="•"/>
            </a:pPr>
            <a:r>
              <a:rPr lang="en-IN" sz="1800" dirty="0"/>
              <a:t>Active Voice – indicates that the subject of the verb is acting, Because the subject does or "acts upon" the verb in such sentences, the sentences are said to be in the active voice.</a:t>
            </a:r>
          </a:p>
          <a:p>
            <a:pPr>
              <a:lnSpc>
                <a:spcPct val="150000"/>
              </a:lnSpc>
            </a:pPr>
            <a:r>
              <a:rPr lang="en-IN" sz="1800" dirty="0"/>
              <a:t> </a:t>
            </a:r>
            <a:endParaRPr lang="en-IN" sz="1800" dirty="0">
              <a:latin typeface="+mn-lt"/>
            </a:endParaRPr>
          </a:p>
        </p:txBody>
      </p:sp>
    </p:spTree>
    <p:extLst>
      <p:ext uri="{BB962C8B-B14F-4D97-AF65-F5344CB8AC3E}">
        <p14:creationId xmlns:p14="http://schemas.microsoft.com/office/powerpoint/2010/main" val="1311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40574" y="863015"/>
            <a:ext cx="7922941" cy="1703030"/>
          </a:xfrm>
          <a:prstGeom prst="rect">
            <a:avLst/>
          </a:prstGeom>
          <a:noFill/>
        </p:spPr>
        <p:txBody>
          <a:bodyPr wrap="square" rtlCol="0">
            <a:spAutoFit/>
          </a:bodyPr>
          <a:lstStyle/>
          <a:p>
            <a:pPr lvl="5">
              <a:lnSpc>
                <a:spcPct val="150000"/>
              </a:lnSpc>
            </a:pPr>
            <a:r>
              <a:rPr lang="en-IN" sz="1800" dirty="0"/>
              <a:t> These examples show that the subject is doing the verb's action.</a:t>
            </a:r>
          </a:p>
          <a:p>
            <a:pPr marL="285750" indent="-285750">
              <a:lnSpc>
                <a:spcPct val="150000"/>
              </a:lnSpc>
              <a:buFont typeface="Wingdings" panose="05000000000000000000" pitchFamily="2" charset="2"/>
              <a:buChar char="q"/>
            </a:pPr>
            <a:r>
              <a:rPr lang="en-IN" sz="1800" dirty="0"/>
              <a:t>Kristy will give a book report to the class. </a:t>
            </a:r>
          </a:p>
          <a:p>
            <a:pPr>
              <a:lnSpc>
                <a:spcPct val="150000"/>
              </a:lnSpc>
            </a:pPr>
            <a:r>
              <a:rPr lang="en-IN" sz="1800" dirty="0"/>
              <a:t>     Kristy (subject) is doing the giving (verb). </a:t>
            </a:r>
          </a:p>
          <a:p>
            <a:pPr>
              <a:lnSpc>
                <a:spcPct val="150000"/>
              </a:lnSpc>
            </a:pPr>
            <a:r>
              <a:rPr lang="en-IN" sz="1800" dirty="0"/>
              <a:t>      </a:t>
            </a:r>
          </a:p>
        </p:txBody>
      </p:sp>
    </p:spTree>
    <p:extLst>
      <p:ext uri="{BB962C8B-B14F-4D97-AF65-F5344CB8AC3E}">
        <p14:creationId xmlns:p14="http://schemas.microsoft.com/office/powerpoint/2010/main" val="34726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40575" y="862126"/>
            <a:ext cx="6686550" cy="3780522"/>
          </a:xfrm>
          <a:prstGeom prst="rect">
            <a:avLst/>
          </a:prstGeom>
          <a:noFill/>
        </p:spPr>
        <p:txBody>
          <a:bodyPr wrap="square" rtlCol="0">
            <a:spAutoFit/>
          </a:bodyPr>
          <a:lstStyle/>
          <a:p>
            <a:pPr>
              <a:lnSpc>
                <a:spcPct val="150000"/>
              </a:lnSpc>
            </a:pPr>
            <a:r>
              <a:rPr lang="en-IN" sz="1800" b="1" dirty="0"/>
              <a:t>Passive Voice</a:t>
            </a:r>
            <a:r>
              <a:rPr lang="en-IN" sz="1800" dirty="0"/>
              <a:t>:</a:t>
            </a:r>
          </a:p>
          <a:p>
            <a:pPr>
              <a:lnSpc>
                <a:spcPct val="150000"/>
              </a:lnSpc>
            </a:pPr>
            <a:r>
              <a:rPr lang="en-IN" sz="1800" dirty="0"/>
              <a:t>In a passive voice sentence, the subject and object flip-flop. The subject becomes the passive recipient of the action. Because the subject is being "acted upon" (or is passive), such sentences are said to be in the passive voice.</a:t>
            </a:r>
          </a:p>
          <a:p>
            <a:pPr marL="285750" indent="-285750">
              <a:lnSpc>
                <a:spcPct val="150000"/>
              </a:lnSpc>
              <a:buFont typeface="Arial" pitchFamily="34" charset="0"/>
              <a:buChar char="•"/>
            </a:pPr>
            <a:r>
              <a:rPr lang="en-IN" sz="1800" dirty="0"/>
              <a:t>These examples show the subject being acted upon by the verb. </a:t>
            </a:r>
          </a:p>
          <a:p>
            <a:pPr>
              <a:lnSpc>
                <a:spcPct val="150000"/>
              </a:lnSpc>
            </a:pPr>
            <a:r>
              <a:rPr lang="en-IN" sz="1800" dirty="0"/>
              <a:t>  </a:t>
            </a:r>
          </a:p>
          <a:p>
            <a:pPr>
              <a:lnSpc>
                <a:spcPct val="150000"/>
              </a:lnSpc>
            </a:pPr>
            <a:r>
              <a:rPr lang="en-IN" sz="1800" dirty="0"/>
              <a:t> </a:t>
            </a:r>
          </a:p>
        </p:txBody>
      </p:sp>
    </p:spTree>
    <p:extLst>
      <p:ext uri="{BB962C8B-B14F-4D97-AF65-F5344CB8AC3E}">
        <p14:creationId xmlns:p14="http://schemas.microsoft.com/office/powerpoint/2010/main" val="315640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40575" y="862126"/>
            <a:ext cx="6686550"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800" dirty="0"/>
              <a:t> A book report will be given by Kristy to the class. </a:t>
            </a:r>
          </a:p>
          <a:p>
            <a:pPr>
              <a:lnSpc>
                <a:spcPct val="150000"/>
              </a:lnSpc>
            </a:pPr>
            <a:r>
              <a:rPr lang="en-IN" sz="1800" dirty="0"/>
              <a:t>     Report (subject) will be given (verb). </a:t>
            </a:r>
          </a:p>
          <a:p>
            <a:pPr marL="285750" indent="-285750">
              <a:lnSpc>
                <a:spcPct val="150000"/>
              </a:lnSpc>
              <a:buFont typeface="Wingdings" panose="05000000000000000000" pitchFamily="2" charset="2"/>
              <a:buChar char="Ø"/>
            </a:pPr>
            <a:r>
              <a:rPr lang="en-IN" sz="1800" dirty="0"/>
              <a:t> My paper was eaten by the computer. </a:t>
            </a:r>
          </a:p>
          <a:p>
            <a:pPr>
              <a:lnSpc>
                <a:spcPct val="150000"/>
              </a:lnSpc>
            </a:pPr>
            <a:r>
              <a:rPr lang="en-IN" sz="1800" dirty="0"/>
              <a:t>     Paper (subject) was being eaten (verb).</a:t>
            </a:r>
          </a:p>
          <a:p>
            <a:pPr>
              <a:lnSpc>
                <a:spcPct val="150000"/>
              </a:lnSpc>
            </a:pPr>
            <a:endParaRPr lang="en-IN" sz="1800" dirty="0"/>
          </a:p>
        </p:txBody>
      </p:sp>
    </p:spTree>
    <p:extLst>
      <p:ext uri="{BB962C8B-B14F-4D97-AF65-F5344CB8AC3E}">
        <p14:creationId xmlns:p14="http://schemas.microsoft.com/office/powerpoint/2010/main" val="37727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27641" y="1000349"/>
            <a:ext cx="6686550" cy="3877985"/>
          </a:xfrm>
          <a:prstGeom prst="rect">
            <a:avLst/>
          </a:prstGeom>
          <a:noFill/>
        </p:spPr>
        <p:txBody>
          <a:bodyPr wrap="square" rtlCol="0">
            <a:spAutoFit/>
          </a:bodyPr>
          <a:lstStyle/>
          <a:p>
            <a:pPr>
              <a:lnSpc>
                <a:spcPct val="150000"/>
              </a:lnSpc>
            </a:pPr>
            <a:r>
              <a:rPr lang="en-US" sz="2000" b="1" dirty="0"/>
              <a:t>Rules of Conversion from Active to Passive Voice</a:t>
            </a:r>
            <a:r>
              <a:rPr lang="en-US" sz="1800" b="1" dirty="0"/>
              <a:t>:</a:t>
            </a:r>
          </a:p>
          <a:p>
            <a:pPr>
              <a:lnSpc>
                <a:spcPct val="150000"/>
              </a:lnSpc>
            </a:pPr>
            <a:r>
              <a:rPr lang="en-US" sz="1800" dirty="0"/>
              <a:t>1.     Identify the subject, the verb and the object: S+V+O</a:t>
            </a:r>
          </a:p>
          <a:p>
            <a:pPr>
              <a:lnSpc>
                <a:spcPct val="150000"/>
              </a:lnSpc>
            </a:pPr>
            <a:r>
              <a:rPr lang="en-US" sz="1800" dirty="0"/>
              <a:t>2.     Change the object into subject</a:t>
            </a:r>
          </a:p>
          <a:p>
            <a:pPr>
              <a:lnSpc>
                <a:spcPct val="150000"/>
              </a:lnSpc>
            </a:pPr>
            <a:r>
              <a:rPr lang="en-US" sz="1800" dirty="0"/>
              <a:t>3.     Put the suitable helping verb or auxiliary verb</a:t>
            </a:r>
          </a:p>
          <a:p>
            <a:pPr>
              <a:lnSpc>
                <a:spcPct val="150000"/>
              </a:lnSpc>
            </a:pPr>
            <a:r>
              <a:rPr lang="en-US" sz="1800" dirty="0"/>
              <a:t>4.     Change the verb into past participle of the verb</a:t>
            </a:r>
          </a:p>
          <a:p>
            <a:pPr>
              <a:lnSpc>
                <a:spcPct val="150000"/>
              </a:lnSpc>
            </a:pPr>
            <a:r>
              <a:rPr lang="en-US" sz="1800" dirty="0"/>
              <a:t>5.     Add the preposition "by“</a:t>
            </a:r>
          </a:p>
          <a:p>
            <a:pPr>
              <a:lnSpc>
                <a:spcPct val="150000"/>
              </a:lnSpc>
            </a:pPr>
            <a:r>
              <a:rPr lang="en-US" sz="1800" dirty="0"/>
              <a:t>6.     Change the subject into object</a:t>
            </a:r>
          </a:p>
          <a:p>
            <a:pPr>
              <a:lnSpc>
                <a:spcPct val="150000"/>
              </a:lnSpc>
            </a:pPr>
            <a:endParaRPr lang="en-US" sz="1800" dirty="0"/>
          </a:p>
          <a:p>
            <a:pPr>
              <a:lnSpc>
                <a:spcPct val="150000"/>
              </a:lnSpc>
            </a:pP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27641" y="1000349"/>
            <a:ext cx="8385900" cy="2303195"/>
          </a:xfrm>
          <a:prstGeom prst="rect">
            <a:avLst/>
          </a:prstGeom>
          <a:noFill/>
        </p:spPr>
        <p:txBody>
          <a:bodyPr wrap="square" rtlCol="0">
            <a:spAutoFit/>
          </a:bodyPr>
          <a:lstStyle/>
          <a:p>
            <a:pPr>
              <a:lnSpc>
                <a:spcPct val="150000"/>
              </a:lnSpc>
            </a:pPr>
            <a:r>
              <a:rPr lang="en-US" sz="2000" b="1" dirty="0"/>
              <a:t>Continues Tense </a:t>
            </a:r>
            <a:r>
              <a:rPr lang="en-US" sz="2000" dirty="0"/>
              <a:t>:</a:t>
            </a:r>
          </a:p>
          <a:p>
            <a:pPr marL="457200" indent="-457200">
              <a:lnSpc>
                <a:spcPct val="150000"/>
              </a:lnSpc>
              <a:buAutoNum type="alphaLcPeriod"/>
            </a:pPr>
            <a:r>
              <a:rPr lang="en-US" sz="2000" dirty="0"/>
              <a:t>We are playing Cricket</a:t>
            </a:r>
          </a:p>
          <a:p>
            <a:pPr marL="457200" indent="-457200">
              <a:lnSpc>
                <a:spcPct val="150000"/>
              </a:lnSpc>
              <a:buAutoNum type="alphaLcPeriod"/>
            </a:pPr>
            <a:r>
              <a:rPr lang="en-US" sz="2000" dirty="0"/>
              <a:t>Where are they playing the cricket match ?</a:t>
            </a:r>
          </a:p>
          <a:p>
            <a:pPr>
              <a:lnSpc>
                <a:spcPct val="150000"/>
              </a:lnSpc>
            </a:pPr>
            <a:endParaRPr lang="en-US" sz="2000" dirty="0"/>
          </a:p>
          <a:p>
            <a:pPr>
              <a:lnSpc>
                <a:spcPct val="150000"/>
              </a:lnSpc>
            </a:pPr>
            <a:endParaRPr lang="en-IN" sz="1800" b="1" dirty="0"/>
          </a:p>
        </p:txBody>
      </p:sp>
    </p:spTree>
    <p:extLst>
      <p:ext uri="{BB962C8B-B14F-4D97-AF65-F5344CB8AC3E}">
        <p14:creationId xmlns:p14="http://schemas.microsoft.com/office/powerpoint/2010/main" val="402014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8" name="Google Shape;68;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9" name="Google Shape;69;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lt1"/>
                </a:solidFill>
                <a:latin typeface="Roboto"/>
                <a:ea typeface="Roboto"/>
                <a:cs typeface="Roboto"/>
                <a:sym typeface="Roboto"/>
              </a:rPr>
              <a:t>    CONCEPTS</a:t>
            </a:r>
            <a:endParaRPr sz="2000" dirty="0">
              <a:solidFill>
                <a:schemeClr val="lt1"/>
              </a:solidFill>
              <a:latin typeface="Roboto"/>
              <a:ea typeface="Roboto"/>
              <a:cs typeface="Roboto"/>
              <a:sym typeface="Roboto"/>
            </a:endParaRPr>
          </a:p>
        </p:txBody>
      </p:sp>
      <p:sp>
        <p:nvSpPr>
          <p:cNvPr id="71" name="Google Shape;71;p15"/>
          <p:cNvSpPr txBox="1"/>
          <p:nvPr/>
        </p:nvSpPr>
        <p:spPr>
          <a:xfrm>
            <a:off x="6966407" y="3949811"/>
            <a:ext cx="1640265" cy="424188"/>
          </a:xfrm>
          <a:prstGeom prst="rect">
            <a:avLst/>
          </a:prstGeom>
          <a:noFill/>
          <a:ln>
            <a:noFill/>
          </a:ln>
        </p:spPr>
        <p:txBody>
          <a:bodyPr spcFirstLastPara="1" wrap="square" lIns="0" tIns="0" rIns="0" bIns="0" anchor="ctr" anchorCtr="0">
            <a:noAutofit/>
          </a:bodyPr>
          <a:lstStyle/>
          <a:p>
            <a:pPr marL="457200"/>
            <a:endParaRPr lang="en-US" sz="1800" dirty="0">
              <a:latin typeface="Roboto Light"/>
              <a:ea typeface="Roboto Light"/>
              <a:cs typeface="Roboto Light"/>
              <a:sym typeface="Roboto Light"/>
            </a:endParaRPr>
          </a:p>
        </p:txBody>
      </p:sp>
      <p:sp>
        <p:nvSpPr>
          <p:cNvPr id="3" name="TextBox 2"/>
          <p:cNvSpPr txBox="1"/>
          <p:nvPr/>
        </p:nvSpPr>
        <p:spPr>
          <a:xfrm>
            <a:off x="527641" y="1000349"/>
            <a:ext cx="8385900" cy="1841530"/>
          </a:xfrm>
          <a:prstGeom prst="rect">
            <a:avLst/>
          </a:prstGeom>
          <a:noFill/>
        </p:spPr>
        <p:txBody>
          <a:bodyPr wrap="square" rtlCol="0">
            <a:spAutoFit/>
          </a:bodyPr>
          <a:lstStyle/>
          <a:p>
            <a:pPr>
              <a:lnSpc>
                <a:spcPct val="150000"/>
              </a:lnSpc>
            </a:pPr>
            <a:r>
              <a:rPr lang="en-US" sz="2000" b="1" dirty="0"/>
              <a:t>Perfect Tense </a:t>
            </a:r>
            <a:r>
              <a:rPr lang="en-US" sz="2000" dirty="0"/>
              <a:t>: Has / Have / Had</a:t>
            </a:r>
          </a:p>
          <a:p>
            <a:pPr marL="457200" indent="-457200">
              <a:lnSpc>
                <a:spcPct val="150000"/>
              </a:lnSpc>
              <a:buAutoNum type="alphaLcPeriod"/>
            </a:pPr>
            <a:r>
              <a:rPr lang="en-US" sz="2000" dirty="0"/>
              <a:t>The Minister had already informed his Cabinet about his decision.</a:t>
            </a:r>
          </a:p>
          <a:p>
            <a:pPr marL="457200" indent="-457200">
              <a:lnSpc>
                <a:spcPct val="150000"/>
              </a:lnSpc>
              <a:buAutoNum type="alphaLcPeriod"/>
            </a:pPr>
            <a:endParaRPr lang="en-US" sz="2000" dirty="0"/>
          </a:p>
          <a:p>
            <a:pPr>
              <a:lnSpc>
                <a:spcPct val="150000"/>
              </a:lnSpc>
            </a:pPr>
            <a:endParaRPr lang="en-IN" sz="1800" b="1" dirty="0"/>
          </a:p>
        </p:txBody>
      </p:sp>
    </p:spTree>
    <p:extLst>
      <p:ext uri="{BB962C8B-B14F-4D97-AF65-F5344CB8AC3E}">
        <p14:creationId xmlns:p14="http://schemas.microsoft.com/office/powerpoint/2010/main" val="41658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2" ma:contentTypeDescription="Create a new document." ma:contentTypeScope="" ma:versionID="5f1ed2b2d8068acd83977a589e67cebc">
  <xsd:schema xmlns:xsd="http://www.w3.org/2001/XMLSchema" xmlns:xs="http://www.w3.org/2001/XMLSchema" xmlns:p="http://schemas.microsoft.com/office/2006/metadata/properties" xmlns:ns2="f2e28455-a4bd-4882-acf5-dd58dbd2fa34" targetNamespace="http://schemas.microsoft.com/office/2006/metadata/properties" ma:root="true" ma:fieldsID="5634dc619dfe070d77c1e661015e6cd5" ns2:_="">
    <xsd:import namespace="f2e28455-a4bd-4882-acf5-dd58dbd2fa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C969D1-F131-4268-B91C-9E468638CBED}"/>
</file>

<file path=customXml/itemProps2.xml><?xml version="1.0" encoding="utf-8"?>
<ds:datastoreItem xmlns:ds="http://schemas.openxmlformats.org/officeDocument/2006/customXml" ds:itemID="{B6E055B6-DBD8-40B4-B15E-1D6E80F7E326}"/>
</file>

<file path=customXml/itemProps3.xml><?xml version="1.0" encoding="utf-8"?>
<ds:datastoreItem xmlns:ds="http://schemas.openxmlformats.org/officeDocument/2006/customXml" ds:itemID="{3B89FF31-CA74-4F20-B133-2B3FD9BBCE17}"/>
</file>

<file path=docProps/app.xml><?xml version="1.0" encoding="utf-8"?>
<Properties xmlns="http://schemas.openxmlformats.org/officeDocument/2006/extended-properties" xmlns:vt="http://schemas.openxmlformats.org/officeDocument/2006/docPropsVTypes">
  <TotalTime>1815</TotalTime>
  <Words>1192</Words>
  <Application>Microsoft Office PowerPoint</Application>
  <PresentationFormat>On-screen Show (16:9)</PresentationFormat>
  <Paragraphs>162</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Wingdings</vt:lpstr>
      <vt:lpstr>Roboto</vt:lpstr>
      <vt:lpstr>Arial</vt:lpstr>
      <vt:lpstr>Roboto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Shreekanth NT</cp:lastModifiedBy>
  <cp:revision>56</cp:revision>
  <dcterms:modified xsi:type="dcterms:W3CDTF">2021-06-22T04:21:02Z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