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331CD7D-9FF1-4499-8BC9-FC8102CC6818}">
  <a:tblStyle styleId="{D331CD7D-9FF1-4499-8BC9-FC8102CC68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39" Type="http://schemas.openxmlformats.org/officeDocument/2006/relationships/slide" Target="slides/slide33.xml"/><Relationship Id="rId18" Type="http://schemas.openxmlformats.org/officeDocument/2006/relationships/slide" Target="slides/slide12.xml"/><Relationship Id="rId42" Type="http://schemas.openxmlformats.org/officeDocument/2006/relationships/slide" Target="slides/slide36.xml"/><Relationship Id="rId21" Type="http://schemas.openxmlformats.org/officeDocument/2006/relationships/slide" Target="slides/slide15.xml"/><Relationship Id="rId47" Type="http://schemas.openxmlformats.org/officeDocument/2006/relationships/font" Target="fonts/Roboto-italic.fntdata"/><Relationship Id="rId34" Type="http://schemas.openxmlformats.org/officeDocument/2006/relationships/slide" Target="slides/slide28.xml"/><Relationship Id="rId50" Type="http://schemas.openxmlformats.org/officeDocument/2006/relationships/customXml" Target="../customXml/item2.xml"/><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24" Type="http://schemas.openxmlformats.org/officeDocument/2006/relationships/slide" Target="slides/slide18.xml"/><Relationship Id="rId45" Type="http://schemas.openxmlformats.org/officeDocument/2006/relationships/font" Target="fonts/Roboto-regular.fntdata"/><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9.xml"/><Relationship Id="rId36" Type="http://schemas.openxmlformats.org/officeDocument/2006/relationships/slide" Target="slides/slide30.xml"/><Relationship Id="rId49" Type="http://schemas.openxmlformats.org/officeDocument/2006/relationships/customXml" Target="../customXml/item1.xml"/><Relationship Id="rId44" Type="http://schemas.openxmlformats.org/officeDocument/2006/relationships/slide" Target="slides/slide38.xml"/><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3" Type="http://schemas.openxmlformats.org/officeDocument/2006/relationships/slide" Target="slides/slide37.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Italic.fntdata"/><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customXml" Target="../customXml/item3.xml"/><Relationship Id="rId3" Type="http://schemas.openxmlformats.org/officeDocument/2006/relationships/presProps" Target="presProps.xml"/><Relationship Id="rId46" Type="http://schemas.openxmlformats.org/officeDocument/2006/relationships/font" Target="fonts/Roboto-bold.fntdata"/><Relationship Id="rId25" Type="http://schemas.openxmlformats.org/officeDocument/2006/relationships/slide" Target="slides/slide19.xml"/><Relationship Id="rId33" Type="http://schemas.openxmlformats.org/officeDocument/2006/relationships/slide" Target="slides/slide27.xml"/><Relationship Id="rId12" Type="http://schemas.openxmlformats.org/officeDocument/2006/relationships/slide" Target="slides/slide6.xml"/><Relationship Id="rId17" Type="http://schemas.openxmlformats.org/officeDocument/2006/relationships/slide" Target="slides/slide11.xml"/><Relationship Id="rId38" Type="http://schemas.openxmlformats.org/officeDocument/2006/relationships/slide" Target="slides/slide32.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theme" Target="theme/theme2.xml"/><Relationship Id="rId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1cc398c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1cc398c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1cc398c4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1cc398c4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1cc398c44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1cc398c44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1cc398c4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1cc398c4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1cc398c4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1cc398c4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1cc398c44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1cc398c4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1cc398c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1cc398c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1cc398c44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1cc398c44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1cc398c44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1cc398c44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1cc398c4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1cc398c4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81cc398c4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1cc398c4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1cc398c4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1cc398c4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1cc398c4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1cc398c4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1cc398c44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1cc398c44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1cc398c4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1cc398c4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1cc398c4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1cc398c4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1cc398c44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1cc398c44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1cc398c44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1cc398c44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1cc398c44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1cc398c44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1cc398c44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1cc398c44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81cc398c44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1cc398c44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1cc54d2b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1cc54d2b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81cc398c44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1cc398c44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1cc398c44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1cc398c44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81cc398c44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1cc398c44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81cc398c44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1cc398c4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81cc398c44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1cc398c44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81cc398c44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81cc398c44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81cc398c44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1cc398c44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81cc398c44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81cc398c44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826ad4b7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826ad4b7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2eb1632f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2eb1632f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307377c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307377c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307377c7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307377c7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307377c7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307377c7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6fbcb5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6fbcb5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1cc398c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1cc398c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hyperlink" Target="https://literarydevices.net/comparison/" TargetMode="External"/><Relationship Id="rId6" Type="http://schemas.openxmlformats.org/officeDocument/2006/relationships/hyperlink" Target="https://literarydevices.net/simile/" TargetMode="External"/><Relationship Id="rId7" Type="http://schemas.openxmlformats.org/officeDocument/2006/relationships/hyperlink" Target="https://literarydevices.net/metapho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0" name="Google Shape;130;p2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31" name="Google Shape;131;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02</a:t>
            </a:r>
            <a:endParaRPr sz="2000">
              <a:solidFill>
                <a:schemeClr val="lt1"/>
              </a:solidFill>
              <a:latin typeface="Roboto"/>
              <a:ea typeface="Roboto"/>
              <a:cs typeface="Roboto"/>
              <a:sym typeface="Roboto"/>
            </a:endParaRPr>
          </a:p>
        </p:txBody>
      </p:sp>
      <p:sp>
        <p:nvSpPr>
          <p:cNvPr id="133" name="Google Shape;133;p22"/>
          <p:cNvSpPr txBox="1"/>
          <p:nvPr/>
        </p:nvSpPr>
        <p:spPr>
          <a:xfrm>
            <a:off x="664300" y="9994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rPr>
              <a:t>TENET : THEOLOGIAN</a:t>
            </a:r>
            <a:endParaRPr>
              <a:solidFill>
                <a:schemeClr val="dk1"/>
              </a:solidFill>
              <a:highlight>
                <a:srgbClr val="FFFFFF"/>
              </a:highlight>
            </a:endParaRPr>
          </a:p>
          <a:p>
            <a:pPr indent="0" lvl="0" marL="0" rtl="0" algn="l">
              <a:spcBef>
                <a:spcPts val="800"/>
              </a:spcBef>
              <a:spcAft>
                <a:spcPts val="0"/>
              </a:spcAft>
              <a:buNone/>
            </a:pPr>
            <a:r>
              <a:t/>
            </a:r>
            <a:endParaRPr>
              <a:solidFill>
                <a:schemeClr val="dk1"/>
              </a:solidFill>
              <a:highlight>
                <a:srgbClr val="FFFFFF"/>
              </a:highlight>
            </a:endParaRPr>
          </a:p>
          <a:p>
            <a:pPr indent="-317500" lvl="0" marL="457200" rtl="0" algn="l">
              <a:spcBef>
                <a:spcPts val="800"/>
              </a:spcBef>
              <a:spcAft>
                <a:spcPts val="0"/>
              </a:spcAft>
              <a:buClr>
                <a:schemeClr val="dk1"/>
              </a:buClr>
              <a:buSzPts val="1400"/>
              <a:buAutoNum type="alphaUcParenR"/>
            </a:pPr>
            <a:r>
              <a:rPr lang="en-GB">
                <a:solidFill>
                  <a:schemeClr val="dk1"/>
                </a:solidFill>
                <a:highlight>
                  <a:srgbClr val="FFFFFF"/>
                </a:highlight>
              </a:rPr>
              <a:t>Predecessor : Heir</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arenR"/>
            </a:pPr>
            <a:r>
              <a:rPr lang="en-GB">
                <a:solidFill>
                  <a:schemeClr val="dk1"/>
                </a:solidFill>
                <a:highlight>
                  <a:srgbClr val="FFFFFF"/>
                </a:highlight>
              </a:rPr>
              <a:t>Hypothesis : Scientist</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arenR"/>
            </a:pPr>
            <a:r>
              <a:rPr lang="en-GB">
                <a:solidFill>
                  <a:schemeClr val="dk1"/>
                </a:solidFill>
                <a:highlight>
                  <a:srgbClr val="FFFFFF"/>
                </a:highlight>
              </a:rPr>
              <a:t>Recluse : Rivalry</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arenR"/>
            </a:pPr>
            <a:r>
              <a:rPr lang="en-GB">
                <a:solidFill>
                  <a:schemeClr val="dk1"/>
                </a:solidFill>
                <a:highlight>
                  <a:srgbClr val="FFFFFF"/>
                </a:highlight>
              </a:rPr>
              <a:t>Arrogance : Persecution</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arenR"/>
            </a:pPr>
            <a:r>
              <a:rPr lang="en-GB">
                <a:solidFill>
                  <a:schemeClr val="dk1"/>
                </a:solidFill>
                <a:highlight>
                  <a:srgbClr val="FFFFFF"/>
                </a:highlight>
              </a:rPr>
              <a:t>Guitarist : Rock band</a:t>
            </a:r>
            <a:endParaRPr>
              <a:solidFill>
                <a:schemeClr val="dk1"/>
              </a:solidFill>
              <a:highlight>
                <a:srgbClr val="FFFFFF"/>
              </a:highlight>
            </a:endParaRPr>
          </a:p>
        </p:txBody>
      </p:sp>
      <p:sp>
        <p:nvSpPr>
          <p:cNvPr id="134" name="Google Shape;134;p2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0" name="Google Shape;140;p2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1" name="Google Shape;141;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43" name="Google Shape;143;p2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just">
              <a:spcBef>
                <a:spcPts val="0"/>
              </a:spcBef>
              <a:spcAft>
                <a:spcPts val="800"/>
              </a:spcAft>
              <a:buNone/>
            </a:pPr>
            <a:r>
              <a:rPr lang="en-GB">
                <a:solidFill>
                  <a:schemeClr val="dk1"/>
                </a:solidFill>
                <a:highlight>
                  <a:srgbClr val="FFFFFF"/>
                </a:highlight>
              </a:rPr>
              <a:t>Tenet means any opinion principle doctrine dogma etc. esp. one held as true by members of a profession group or movement. Theologian someone who is learned in theology or who speculates about theology.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9" name="Google Shape;149;p2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0" name="Google Shape;150;p2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03</a:t>
            </a:r>
            <a:endParaRPr sz="2000">
              <a:solidFill>
                <a:schemeClr val="lt1"/>
              </a:solidFill>
              <a:latin typeface="Roboto"/>
              <a:ea typeface="Roboto"/>
              <a:cs typeface="Roboto"/>
              <a:sym typeface="Roboto"/>
            </a:endParaRPr>
          </a:p>
        </p:txBody>
      </p:sp>
      <p:sp>
        <p:nvSpPr>
          <p:cNvPr id="152" name="Google Shape;152;p2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33333"/>
              </a:lnSpc>
              <a:spcBef>
                <a:spcPts val="800"/>
              </a:spcBef>
              <a:spcAft>
                <a:spcPts val="0"/>
              </a:spcAft>
              <a:buClr>
                <a:schemeClr val="dk1"/>
              </a:buClr>
              <a:buSzPts val="1100"/>
              <a:buFont typeface="Arial"/>
              <a:buNone/>
            </a:pPr>
            <a:r>
              <a:rPr lang="en-GB"/>
              <a:t>Reading : Knowledge :: Work : ?</a:t>
            </a:r>
            <a:endParaRPr/>
          </a:p>
          <a:p>
            <a:pPr indent="-317500" lvl="0" marL="457200" rtl="0" algn="l">
              <a:spcBef>
                <a:spcPts val="800"/>
              </a:spcBef>
              <a:spcAft>
                <a:spcPts val="0"/>
              </a:spcAft>
              <a:buSzPts val="1400"/>
              <a:buAutoNum type="alphaUcParenR"/>
            </a:pPr>
            <a:r>
              <a:rPr lang="en-GB"/>
              <a:t>Experience</a:t>
            </a:r>
            <a:endParaRPr/>
          </a:p>
          <a:p>
            <a:pPr indent="-317500" lvl="0" marL="457200" rtl="0" algn="l">
              <a:spcBef>
                <a:spcPts val="0"/>
              </a:spcBef>
              <a:spcAft>
                <a:spcPts val="0"/>
              </a:spcAft>
              <a:buSzPts val="1400"/>
              <a:buAutoNum type="alphaUcParenR"/>
            </a:pPr>
            <a:r>
              <a:rPr lang="en-GB"/>
              <a:t>Engagement</a:t>
            </a:r>
            <a:endParaRPr/>
          </a:p>
          <a:p>
            <a:pPr indent="-317500" lvl="0" marL="457200" rtl="0" algn="l">
              <a:spcBef>
                <a:spcPts val="0"/>
              </a:spcBef>
              <a:spcAft>
                <a:spcPts val="0"/>
              </a:spcAft>
              <a:buSzPts val="1400"/>
              <a:buAutoNum type="alphaUcParenR"/>
            </a:pPr>
            <a:r>
              <a:rPr lang="en-GB"/>
              <a:t>Employment</a:t>
            </a:r>
            <a:endParaRPr/>
          </a:p>
          <a:p>
            <a:pPr indent="-317500" lvl="0" marL="457200" rtl="0" algn="l">
              <a:spcBef>
                <a:spcPts val="0"/>
              </a:spcBef>
              <a:spcAft>
                <a:spcPts val="0"/>
              </a:spcAft>
              <a:buSzPts val="1400"/>
              <a:buAutoNum type="alphaUcParenR"/>
            </a:pPr>
            <a:r>
              <a:rPr lang="en-GB"/>
              <a:t>Experiment</a:t>
            </a:r>
            <a:endParaRPr/>
          </a:p>
        </p:txBody>
      </p:sp>
      <p:sp>
        <p:nvSpPr>
          <p:cNvPr id="153" name="Google Shape;153;p2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9" name="Google Shape;159;p2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0" name="Google Shape;160;p2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62" name="Google Shape;162;p2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rgbClr val="333333"/>
                </a:solidFill>
                <a:highlight>
                  <a:srgbClr val="FFFFFF"/>
                </a:highlight>
              </a:rPr>
              <a:t>Second comes with first.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8" name="Google Shape;168;p2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9" name="Google Shape;169;p2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04</a:t>
            </a:r>
            <a:endParaRPr sz="2000">
              <a:solidFill>
                <a:schemeClr val="lt1"/>
              </a:solidFill>
              <a:latin typeface="Roboto"/>
              <a:ea typeface="Roboto"/>
              <a:cs typeface="Roboto"/>
              <a:sym typeface="Roboto"/>
            </a:endParaRPr>
          </a:p>
        </p:txBody>
      </p:sp>
      <p:sp>
        <p:nvSpPr>
          <p:cNvPr id="171" name="Google Shape;171;p2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33333"/>
              </a:lnSpc>
              <a:spcBef>
                <a:spcPts val="800"/>
              </a:spcBef>
              <a:spcAft>
                <a:spcPts val="0"/>
              </a:spcAft>
              <a:buClr>
                <a:schemeClr val="dk1"/>
              </a:buClr>
              <a:buSzPts val="1100"/>
              <a:buFont typeface="Arial"/>
              <a:buNone/>
            </a:pPr>
            <a:r>
              <a:rPr lang="en-GB"/>
              <a:t>Dilatory : Expeditious :: Direct : ?</a:t>
            </a:r>
            <a:endParaRPr/>
          </a:p>
          <a:p>
            <a:pPr indent="-317500" lvl="0" marL="457200" rtl="0" algn="l">
              <a:spcBef>
                <a:spcPts val="800"/>
              </a:spcBef>
              <a:spcAft>
                <a:spcPts val="0"/>
              </a:spcAft>
              <a:buSzPts val="1400"/>
              <a:buAutoNum type="alphaUcParenR"/>
            </a:pPr>
            <a:r>
              <a:rPr lang="en-GB"/>
              <a:t>Tortuous</a:t>
            </a:r>
            <a:endParaRPr/>
          </a:p>
          <a:p>
            <a:pPr indent="-317500" lvl="0" marL="457200" rtl="0" algn="l">
              <a:spcBef>
                <a:spcPts val="0"/>
              </a:spcBef>
              <a:spcAft>
                <a:spcPts val="0"/>
              </a:spcAft>
              <a:buSzPts val="1400"/>
              <a:buAutoNum type="alphaUcParenR"/>
            </a:pPr>
            <a:r>
              <a:rPr lang="en-GB"/>
              <a:t>Circumlocutory</a:t>
            </a:r>
            <a:endParaRPr/>
          </a:p>
          <a:p>
            <a:pPr indent="-317500" lvl="0" marL="457200" rtl="0" algn="l">
              <a:spcBef>
                <a:spcPts val="0"/>
              </a:spcBef>
              <a:spcAft>
                <a:spcPts val="0"/>
              </a:spcAft>
              <a:buSzPts val="1400"/>
              <a:buAutoNum type="alphaUcParenR"/>
            </a:pPr>
            <a:r>
              <a:rPr lang="en-GB"/>
              <a:t>Straight</a:t>
            </a:r>
            <a:endParaRPr/>
          </a:p>
          <a:p>
            <a:pPr indent="-317500" lvl="0" marL="457200" rtl="0" algn="l">
              <a:spcBef>
                <a:spcPts val="0"/>
              </a:spcBef>
              <a:spcAft>
                <a:spcPts val="0"/>
              </a:spcAft>
              <a:buSzPts val="1400"/>
              <a:buAutoNum type="alphaUcParenR"/>
            </a:pPr>
            <a:r>
              <a:rPr lang="en-GB"/>
              <a:t>Curved</a:t>
            </a:r>
            <a:endParaRPr/>
          </a:p>
        </p:txBody>
      </p:sp>
      <p:sp>
        <p:nvSpPr>
          <p:cNvPr id="172" name="Google Shape;172;p2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8" name="Google Shape;178;p2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79" name="Google Shape;179;p2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81" name="Google Shape;181;p2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t>Words in pairs are opposite to each other.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2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87" name="Google Shape;187;p2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8" name="Google Shape;188;p2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05</a:t>
            </a:r>
            <a:endParaRPr sz="2000">
              <a:solidFill>
                <a:schemeClr val="lt1"/>
              </a:solidFill>
              <a:latin typeface="Roboto"/>
              <a:ea typeface="Roboto"/>
              <a:cs typeface="Roboto"/>
              <a:sym typeface="Roboto"/>
            </a:endParaRPr>
          </a:p>
        </p:txBody>
      </p:sp>
      <p:sp>
        <p:nvSpPr>
          <p:cNvPr id="190" name="Google Shape;190;p2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33333"/>
              </a:lnSpc>
              <a:spcBef>
                <a:spcPts val="800"/>
              </a:spcBef>
              <a:spcAft>
                <a:spcPts val="0"/>
              </a:spcAft>
              <a:buNone/>
            </a:pPr>
            <a:r>
              <a:rPr lang="en-GB"/>
              <a:t>Mature : Regressed :: Varied : ?</a:t>
            </a:r>
            <a:endParaRPr/>
          </a:p>
          <a:p>
            <a:pPr indent="-317500" lvl="0" marL="457200" rtl="0" algn="l">
              <a:lnSpc>
                <a:spcPct val="150000"/>
              </a:lnSpc>
              <a:spcBef>
                <a:spcPts val="800"/>
              </a:spcBef>
              <a:spcAft>
                <a:spcPts val="0"/>
              </a:spcAft>
              <a:buSzPts val="1400"/>
              <a:buAutoNum type="alphaUcParenR"/>
            </a:pPr>
            <a:r>
              <a:rPr lang="en-GB"/>
              <a:t>Rhythmic</a:t>
            </a:r>
            <a:endParaRPr/>
          </a:p>
          <a:p>
            <a:pPr indent="-317500" lvl="0" marL="457200" rtl="0" algn="l">
              <a:lnSpc>
                <a:spcPct val="150000"/>
              </a:lnSpc>
              <a:spcBef>
                <a:spcPts val="0"/>
              </a:spcBef>
              <a:spcAft>
                <a:spcPts val="0"/>
              </a:spcAft>
              <a:buSzPts val="1400"/>
              <a:buAutoNum type="alphaUcParenR"/>
            </a:pPr>
            <a:r>
              <a:rPr lang="en-GB"/>
              <a:t>Monotonous</a:t>
            </a:r>
            <a:endParaRPr/>
          </a:p>
          <a:p>
            <a:pPr indent="-317500" lvl="0" marL="457200" rtl="0" algn="l">
              <a:lnSpc>
                <a:spcPct val="150000"/>
              </a:lnSpc>
              <a:spcBef>
                <a:spcPts val="0"/>
              </a:spcBef>
              <a:spcAft>
                <a:spcPts val="0"/>
              </a:spcAft>
              <a:buSzPts val="1400"/>
              <a:buAutoNum type="alphaUcParenR"/>
            </a:pPr>
            <a:r>
              <a:rPr lang="en-GB"/>
              <a:t>Decorous</a:t>
            </a:r>
            <a:endParaRPr/>
          </a:p>
          <a:p>
            <a:pPr indent="-317500" lvl="0" marL="457200" rtl="0" algn="l">
              <a:lnSpc>
                <a:spcPct val="150000"/>
              </a:lnSpc>
              <a:spcBef>
                <a:spcPts val="0"/>
              </a:spcBef>
              <a:spcAft>
                <a:spcPts val="0"/>
              </a:spcAft>
              <a:buSzPts val="1400"/>
              <a:buAutoNum type="alphaUcParenR"/>
            </a:pPr>
            <a:r>
              <a:rPr lang="en-GB"/>
              <a:t>Obsolete</a:t>
            </a:r>
            <a:endParaRPr/>
          </a:p>
          <a:p>
            <a:pPr indent="0" lvl="0" marL="457200" rtl="0" algn="l">
              <a:lnSpc>
                <a:spcPct val="133333"/>
              </a:lnSpc>
              <a:spcBef>
                <a:spcPts val="800"/>
              </a:spcBef>
              <a:spcAft>
                <a:spcPts val="800"/>
              </a:spcAft>
              <a:buNone/>
            </a:pPr>
            <a:r>
              <a:t/>
            </a:r>
            <a:endParaRPr sz="1350">
              <a:solidFill>
                <a:srgbClr val="333333"/>
              </a:solidFill>
              <a:highlight>
                <a:srgbClr val="FFFFFF"/>
              </a:highlight>
            </a:endParaRPr>
          </a:p>
        </p:txBody>
      </p:sp>
      <p:sp>
        <p:nvSpPr>
          <p:cNvPr id="191" name="Google Shape;191;p2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2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97" name="Google Shape;197;p2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98" name="Google Shape;198;p2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00" name="Google Shape;200;p2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t>Words in each pair are opposite to each other.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3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06" name="Google Shape;206;p3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07" name="Google Shape;207;p3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06</a:t>
            </a:r>
            <a:endParaRPr sz="2000">
              <a:solidFill>
                <a:schemeClr val="lt1"/>
              </a:solidFill>
              <a:latin typeface="Roboto"/>
              <a:ea typeface="Roboto"/>
              <a:cs typeface="Roboto"/>
              <a:sym typeface="Roboto"/>
            </a:endParaRPr>
          </a:p>
        </p:txBody>
      </p:sp>
      <p:sp>
        <p:nvSpPr>
          <p:cNvPr id="209" name="Google Shape;209;p3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33333"/>
              </a:lnSpc>
              <a:spcBef>
                <a:spcPts val="800"/>
              </a:spcBef>
              <a:spcAft>
                <a:spcPts val="0"/>
              </a:spcAft>
              <a:buNone/>
            </a:pPr>
            <a:r>
              <a:rPr lang="en-GB"/>
              <a:t>Amber : Yellow :: Caramine : ?</a:t>
            </a:r>
            <a:endParaRPr/>
          </a:p>
          <a:p>
            <a:pPr indent="-317500" lvl="0" marL="457200" rtl="0" algn="l">
              <a:lnSpc>
                <a:spcPct val="150000"/>
              </a:lnSpc>
              <a:spcBef>
                <a:spcPts val="800"/>
              </a:spcBef>
              <a:spcAft>
                <a:spcPts val="0"/>
              </a:spcAft>
              <a:buSzPts val="1400"/>
              <a:buAutoNum type="alphaUcParenR"/>
            </a:pPr>
            <a:r>
              <a:rPr lang="en-GB"/>
              <a:t>Red</a:t>
            </a:r>
            <a:endParaRPr/>
          </a:p>
          <a:p>
            <a:pPr indent="-317500" lvl="0" marL="457200" rtl="0" algn="l">
              <a:lnSpc>
                <a:spcPct val="150000"/>
              </a:lnSpc>
              <a:spcBef>
                <a:spcPts val="0"/>
              </a:spcBef>
              <a:spcAft>
                <a:spcPts val="0"/>
              </a:spcAft>
              <a:buSzPts val="1400"/>
              <a:buAutoNum type="alphaUcParenR"/>
            </a:pPr>
            <a:r>
              <a:rPr lang="en-GB"/>
              <a:t>Green</a:t>
            </a:r>
            <a:endParaRPr/>
          </a:p>
          <a:p>
            <a:pPr indent="-317500" lvl="0" marL="457200" rtl="0" algn="l">
              <a:lnSpc>
                <a:spcPct val="150000"/>
              </a:lnSpc>
              <a:spcBef>
                <a:spcPts val="0"/>
              </a:spcBef>
              <a:spcAft>
                <a:spcPts val="0"/>
              </a:spcAft>
              <a:buSzPts val="1400"/>
              <a:buAutoNum type="alphaUcParenR"/>
            </a:pPr>
            <a:r>
              <a:rPr lang="en-GB"/>
              <a:t>Violet</a:t>
            </a:r>
            <a:endParaRPr/>
          </a:p>
          <a:p>
            <a:pPr indent="-317500" lvl="0" marL="457200" rtl="0" algn="l">
              <a:lnSpc>
                <a:spcPct val="150000"/>
              </a:lnSpc>
              <a:spcBef>
                <a:spcPts val="0"/>
              </a:spcBef>
              <a:spcAft>
                <a:spcPts val="0"/>
              </a:spcAft>
              <a:buSzPts val="1400"/>
              <a:buAutoNum type="alphaUcParenR"/>
            </a:pPr>
            <a:r>
              <a:rPr lang="en-GB"/>
              <a:t>Blue</a:t>
            </a:r>
            <a:endParaRPr/>
          </a:p>
          <a:p>
            <a:pPr indent="0" lvl="0" marL="457200" rtl="0" algn="l">
              <a:lnSpc>
                <a:spcPct val="133333"/>
              </a:lnSpc>
              <a:spcBef>
                <a:spcPts val="800"/>
              </a:spcBef>
              <a:spcAft>
                <a:spcPts val="0"/>
              </a:spcAft>
              <a:buNone/>
            </a:pPr>
            <a:r>
              <a:t/>
            </a:r>
            <a:endParaRPr sz="135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sz="1100">
              <a:solidFill>
                <a:schemeClr val="dk1"/>
              </a:solidFill>
            </a:endParaRPr>
          </a:p>
        </p:txBody>
      </p:sp>
      <p:sp>
        <p:nvSpPr>
          <p:cNvPr id="210" name="Google Shape;210;p3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3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16" name="Google Shape;216;p3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17" name="Google Shape;217;p3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19" name="Google Shape;219;p3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t>Amber is a shade of yellow and Caramine is a shade of 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57" name="Google Shape;57;p1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58" name="Google Shape;58;p1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Topic Name</a:t>
            </a:r>
            <a:endParaRPr sz="2000">
              <a:solidFill>
                <a:schemeClr val="lt1"/>
              </a:solidFill>
              <a:latin typeface="Roboto"/>
              <a:ea typeface="Roboto"/>
              <a:cs typeface="Roboto"/>
              <a:sym typeface="Roboto"/>
            </a:endParaRPr>
          </a:p>
        </p:txBody>
      </p:sp>
      <p:sp>
        <p:nvSpPr>
          <p:cNvPr id="59" name="Google Shape;59;p1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0"/>
              </a:spcAft>
              <a:buNone/>
            </a:pPr>
            <a:r>
              <a:rPr lang="en-GB"/>
              <a:t>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800"/>
              </a:spcAft>
              <a:buNone/>
            </a:pPr>
            <a:r>
              <a:rPr lang="en-GB"/>
              <a:t>					</a:t>
            </a:r>
            <a:r>
              <a:rPr lang="en-GB" sz="2000">
                <a:latin typeface="Roboto"/>
                <a:ea typeface="Roboto"/>
                <a:cs typeface="Roboto"/>
                <a:sym typeface="Roboto"/>
              </a:rPr>
              <a:t>            </a:t>
            </a:r>
            <a:r>
              <a:rPr b="1" lang="en-GB" sz="2000">
                <a:latin typeface="Roboto"/>
                <a:ea typeface="Roboto"/>
                <a:cs typeface="Roboto"/>
                <a:sym typeface="Roboto"/>
              </a:rPr>
              <a:t>ANALOGIES</a:t>
            </a:r>
            <a:endParaRPr b="1" sz="2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p:tgtEl>
                                          <p:spTgt spid="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3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25" name="Google Shape;225;p3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26" name="Google Shape;226;p3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07</a:t>
            </a:r>
            <a:endParaRPr sz="2000">
              <a:solidFill>
                <a:schemeClr val="lt1"/>
              </a:solidFill>
              <a:latin typeface="Roboto"/>
              <a:ea typeface="Roboto"/>
              <a:cs typeface="Roboto"/>
              <a:sym typeface="Roboto"/>
            </a:endParaRPr>
          </a:p>
        </p:txBody>
      </p:sp>
      <p:sp>
        <p:nvSpPr>
          <p:cNvPr id="228" name="Google Shape;228;p3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33333"/>
              </a:lnSpc>
              <a:spcBef>
                <a:spcPts val="800"/>
              </a:spcBef>
              <a:spcAft>
                <a:spcPts val="0"/>
              </a:spcAft>
              <a:buNone/>
            </a:pPr>
            <a:r>
              <a:rPr lang="en-GB"/>
              <a:t>Palaeography : Writings :: Ichthyology : ?</a:t>
            </a:r>
            <a:endParaRPr/>
          </a:p>
          <a:p>
            <a:pPr indent="-317500" lvl="0" marL="457200" rtl="0" algn="l">
              <a:lnSpc>
                <a:spcPct val="150000"/>
              </a:lnSpc>
              <a:spcBef>
                <a:spcPts val="800"/>
              </a:spcBef>
              <a:spcAft>
                <a:spcPts val="0"/>
              </a:spcAft>
              <a:buSzPts val="1400"/>
              <a:buAutoNum type="alphaUcParenR"/>
            </a:pPr>
            <a:r>
              <a:rPr lang="en-GB"/>
              <a:t>Fishes</a:t>
            </a:r>
            <a:endParaRPr/>
          </a:p>
          <a:p>
            <a:pPr indent="-317500" lvl="0" marL="457200" rtl="0" algn="l">
              <a:lnSpc>
                <a:spcPct val="150000"/>
              </a:lnSpc>
              <a:spcBef>
                <a:spcPts val="0"/>
              </a:spcBef>
              <a:spcAft>
                <a:spcPts val="0"/>
              </a:spcAft>
              <a:buSzPts val="1400"/>
              <a:buAutoNum type="alphaUcParenR"/>
            </a:pPr>
            <a:r>
              <a:rPr lang="en-GB"/>
              <a:t>Whales</a:t>
            </a:r>
            <a:endParaRPr/>
          </a:p>
          <a:p>
            <a:pPr indent="-317500" lvl="0" marL="457200" rtl="0" algn="l">
              <a:lnSpc>
                <a:spcPct val="150000"/>
              </a:lnSpc>
              <a:spcBef>
                <a:spcPts val="0"/>
              </a:spcBef>
              <a:spcAft>
                <a:spcPts val="0"/>
              </a:spcAft>
              <a:buSzPts val="1400"/>
              <a:buAutoNum type="alphaUcParenR"/>
            </a:pPr>
            <a:r>
              <a:rPr lang="en-GB"/>
              <a:t>Oysters</a:t>
            </a:r>
            <a:endParaRPr/>
          </a:p>
          <a:p>
            <a:pPr indent="-317500" lvl="0" marL="457200" rtl="0" algn="l">
              <a:lnSpc>
                <a:spcPct val="150000"/>
              </a:lnSpc>
              <a:spcBef>
                <a:spcPts val="0"/>
              </a:spcBef>
              <a:spcAft>
                <a:spcPts val="0"/>
              </a:spcAft>
              <a:buSzPts val="1400"/>
              <a:buAutoNum type="alphaUcParenR"/>
            </a:pPr>
            <a:r>
              <a:rPr lang="en-GB"/>
              <a:t>Mammals</a:t>
            </a:r>
            <a:endParaRPr/>
          </a:p>
          <a:p>
            <a:pPr indent="0" lvl="0" marL="457200" rtl="0" algn="l">
              <a:lnSpc>
                <a:spcPct val="133333"/>
              </a:lnSpc>
              <a:spcBef>
                <a:spcPts val="800"/>
              </a:spcBef>
              <a:spcAft>
                <a:spcPts val="0"/>
              </a:spcAft>
              <a:buNone/>
            </a:pPr>
            <a:r>
              <a:t/>
            </a:r>
            <a:endParaRPr sz="135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sz="1100">
              <a:solidFill>
                <a:schemeClr val="dk1"/>
              </a:solidFill>
            </a:endParaRPr>
          </a:p>
        </p:txBody>
      </p:sp>
      <p:sp>
        <p:nvSpPr>
          <p:cNvPr id="229" name="Google Shape;229;p3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3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35" name="Google Shape;235;p3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36" name="Google Shape;236;p3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07</a:t>
            </a:r>
            <a:endParaRPr sz="2000">
              <a:solidFill>
                <a:schemeClr val="lt1"/>
              </a:solidFill>
              <a:latin typeface="Roboto"/>
              <a:ea typeface="Roboto"/>
              <a:cs typeface="Roboto"/>
              <a:sym typeface="Roboto"/>
            </a:endParaRPr>
          </a:p>
        </p:txBody>
      </p:sp>
      <p:sp>
        <p:nvSpPr>
          <p:cNvPr id="238" name="Google Shape;238;p3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t>First is study of second.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Google Shape;243;p3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44" name="Google Shape;244;p3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45" name="Google Shape;245;p3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08</a:t>
            </a:r>
            <a:endParaRPr sz="2000">
              <a:solidFill>
                <a:schemeClr val="lt1"/>
              </a:solidFill>
              <a:latin typeface="Roboto"/>
              <a:ea typeface="Roboto"/>
              <a:cs typeface="Roboto"/>
              <a:sym typeface="Roboto"/>
            </a:endParaRPr>
          </a:p>
        </p:txBody>
      </p:sp>
      <p:sp>
        <p:nvSpPr>
          <p:cNvPr id="247" name="Google Shape;247;p3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33333"/>
              </a:lnSpc>
              <a:spcBef>
                <a:spcPts val="800"/>
              </a:spcBef>
              <a:spcAft>
                <a:spcPts val="0"/>
              </a:spcAft>
              <a:buNone/>
            </a:pPr>
            <a:r>
              <a:rPr lang="en-GB"/>
              <a:t>Novice : Learner :: Harbinger : ?</a:t>
            </a:r>
            <a:endParaRPr/>
          </a:p>
          <a:p>
            <a:pPr indent="-317500" lvl="0" marL="457200" rtl="0" algn="l">
              <a:lnSpc>
                <a:spcPct val="150000"/>
              </a:lnSpc>
              <a:spcBef>
                <a:spcPts val="800"/>
              </a:spcBef>
              <a:spcAft>
                <a:spcPts val="0"/>
              </a:spcAft>
              <a:buSzPts val="1400"/>
              <a:buAutoNum type="alphaUcParenR"/>
            </a:pPr>
            <a:r>
              <a:rPr lang="en-GB"/>
              <a:t>Messenger</a:t>
            </a:r>
            <a:endParaRPr/>
          </a:p>
          <a:p>
            <a:pPr indent="-317500" lvl="0" marL="457200" rtl="0" algn="l">
              <a:lnSpc>
                <a:spcPct val="150000"/>
              </a:lnSpc>
              <a:spcBef>
                <a:spcPts val="0"/>
              </a:spcBef>
              <a:spcAft>
                <a:spcPts val="0"/>
              </a:spcAft>
              <a:buSzPts val="1400"/>
              <a:buAutoNum type="alphaUcParenR"/>
            </a:pPr>
            <a:r>
              <a:rPr lang="en-GB"/>
              <a:t>Thief</a:t>
            </a:r>
            <a:endParaRPr/>
          </a:p>
          <a:p>
            <a:pPr indent="-317500" lvl="0" marL="457200" rtl="0" algn="l">
              <a:lnSpc>
                <a:spcPct val="150000"/>
              </a:lnSpc>
              <a:spcBef>
                <a:spcPts val="0"/>
              </a:spcBef>
              <a:spcAft>
                <a:spcPts val="0"/>
              </a:spcAft>
              <a:buSzPts val="1400"/>
              <a:buAutoNum type="alphaUcParenR"/>
            </a:pPr>
            <a:r>
              <a:rPr lang="en-GB"/>
              <a:t>Pickpocket</a:t>
            </a:r>
            <a:endParaRPr/>
          </a:p>
          <a:p>
            <a:pPr indent="-317500" lvl="0" marL="457200" rtl="0" algn="l">
              <a:lnSpc>
                <a:spcPct val="150000"/>
              </a:lnSpc>
              <a:spcBef>
                <a:spcPts val="0"/>
              </a:spcBef>
              <a:spcAft>
                <a:spcPts val="0"/>
              </a:spcAft>
              <a:buSzPts val="1400"/>
              <a:buAutoNum type="alphaUcParenR"/>
            </a:pPr>
            <a:r>
              <a:rPr lang="en-GB"/>
              <a:t>Robber</a:t>
            </a:r>
            <a:endParaRPr/>
          </a:p>
          <a:p>
            <a:pPr indent="0" lvl="0" marL="457200" rtl="0" algn="l">
              <a:lnSpc>
                <a:spcPct val="133333"/>
              </a:lnSpc>
              <a:spcBef>
                <a:spcPts val="800"/>
              </a:spcBef>
              <a:spcAft>
                <a:spcPts val="0"/>
              </a:spcAft>
              <a:buNone/>
            </a:pPr>
            <a:r>
              <a:t/>
            </a:r>
            <a:endParaRPr sz="135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sz="1100">
              <a:solidFill>
                <a:schemeClr val="dk1"/>
              </a:solidFill>
            </a:endParaRPr>
          </a:p>
        </p:txBody>
      </p:sp>
      <p:sp>
        <p:nvSpPr>
          <p:cNvPr id="248" name="Google Shape;248;p3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id="253" name="Google Shape;253;p3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54" name="Google Shape;254;p3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55" name="Google Shape;255;p3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08</a:t>
            </a:r>
            <a:endParaRPr sz="2000">
              <a:solidFill>
                <a:schemeClr val="lt1"/>
              </a:solidFill>
              <a:latin typeface="Roboto"/>
              <a:ea typeface="Roboto"/>
              <a:cs typeface="Roboto"/>
              <a:sym typeface="Roboto"/>
            </a:endParaRPr>
          </a:p>
        </p:txBody>
      </p:sp>
      <p:sp>
        <p:nvSpPr>
          <p:cNvPr id="257" name="Google Shape;257;p3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rgbClr val="333333"/>
                </a:solidFill>
              </a:rPr>
              <a:t>Words in each pair are synonyms.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Google Shape;262;p3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63" name="Google Shape;263;p3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64" name="Google Shape;264;p3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09</a:t>
            </a:r>
            <a:endParaRPr sz="2000">
              <a:solidFill>
                <a:schemeClr val="lt1"/>
              </a:solidFill>
              <a:latin typeface="Roboto"/>
              <a:ea typeface="Roboto"/>
              <a:cs typeface="Roboto"/>
              <a:sym typeface="Roboto"/>
            </a:endParaRPr>
          </a:p>
        </p:txBody>
      </p:sp>
      <p:sp>
        <p:nvSpPr>
          <p:cNvPr id="266" name="Google Shape;266;p3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33333"/>
              </a:lnSpc>
              <a:spcBef>
                <a:spcPts val="800"/>
              </a:spcBef>
              <a:spcAft>
                <a:spcPts val="0"/>
              </a:spcAft>
              <a:buNone/>
            </a:pPr>
            <a:r>
              <a:rPr lang="en-GB"/>
              <a:t>Mattock : Dig :: Shovel : ?</a:t>
            </a:r>
            <a:endParaRPr/>
          </a:p>
          <a:p>
            <a:pPr indent="-317500" lvl="0" marL="457200" rtl="0" algn="l">
              <a:lnSpc>
                <a:spcPct val="150000"/>
              </a:lnSpc>
              <a:spcBef>
                <a:spcPts val="800"/>
              </a:spcBef>
              <a:spcAft>
                <a:spcPts val="0"/>
              </a:spcAft>
              <a:buSzPts val="1400"/>
              <a:buAutoNum type="alphaUcParenR"/>
            </a:pPr>
            <a:r>
              <a:rPr lang="en-GB"/>
              <a:t>Break</a:t>
            </a:r>
            <a:endParaRPr/>
          </a:p>
          <a:p>
            <a:pPr indent="-317500" lvl="0" marL="457200" rtl="0" algn="l">
              <a:lnSpc>
                <a:spcPct val="150000"/>
              </a:lnSpc>
              <a:spcBef>
                <a:spcPts val="0"/>
              </a:spcBef>
              <a:spcAft>
                <a:spcPts val="0"/>
              </a:spcAft>
              <a:buSzPts val="1400"/>
              <a:buAutoNum type="alphaUcParenR"/>
            </a:pPr>
            <a:r>
              <a:rPr lang="en-GB"/>
              <a:t>Push</a:t>
            </a:r>
            <a:endParaRPr/>
          </a:p>
          <a:p>
            <a:pPr indent="-317500" lvl="0" marL="457200" rtl="0" algn="l">
              <a:lnSpc>
                <a:spcPct val="150000"/>
              </a:lnSpc>
              <a:spcBef>
                <a:spcPts val="0"/>
              </a:spcBef>
              <a:spcAft>
                <a:spcPts val="0"/>
              </a:spcAft>
              <a:buSzPts val="1400"/>
              <a:buAutoNum type="alphaUcParenR"/>
            </a:pPr>
            <a:r>
              <a:rPr lang="en-GB"/>
              <a:t>Scoop</a:t>
            </a:r>
            <a:endParaRPr/>
          </a:p>
          <a:p>
            <a:pPr indent="-317500" lvl="0" marL="457200" rtl="0" algn="l">
              <a:lnSpc>
                <a:spcPct val="150000"/>
              </a:lnSpc>
              <a:spcBef>
                <a:spcPts val="0"/>
              </a:spcBef>
              <a:spcAft>
                <a:spcPts val="0"/>
              </a:spcAft>
              <a:buSzPts val="1400"/>
              <a:buAutoNum type="alphaUcParenR"/>
            </a:pPr>
            <a:r>
              <a:rPr lang="en-GB"/>
              <a:t>Whittle</a:t>
            </a:r>
            <a:endParaRPr/>
          </a:p>
          <a:p>
            <a:pPr indent="0" lvl="0" marL="457200" rtl="0" algn="l">
              <a:lnSpc>
                <a:spcPct val="133333"/>
              </a:lnSpc>
              <a:spcBef>
                <a:spcPts val="800"/>
              </a:spcBef>
              <a:spcAft>
                <a:spcPts val="800"/>
              </a:spcAft>
              <a:buNone/>
            </a:pPr>
            <a:r>
              <a:t/>
            </a:r>
            <a:endParaRPr sz="1350">
              <a:solidFill>
                <a:srgbClr val="333333"/>
              </a:solidFill>
              <a:highlight>
                <a:srgbClr val="FFFFFF"/>
              </a:highlight>
            </a:endParaRPr>
          </a:p>
        </p:txBody>
      </p:sp>
      <p:sp>
        <p:nvSpPr>
          <p:cNvPr id="267" name="Google Shape;267;p3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id="272" name="Google Shape;272;p3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73" name="Google Shape;273;p3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74" name="Google Shape;274;p3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76" name="Google Shape;276;p3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rgbClr val="FFFFFF"/>
                </a:highlight>
              </a:rPr>
              <a:t>First is a tool for second.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id="281" name="Google Shape;281;p3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82" name="Google Shape;282;p3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83" name="Google Shape;283;p3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10</a:t>
            </a:r>
            <a:endParaRPr sz="2000">
              <a:solidFill>
                <a:schemeClr val="lt1"/>
              </a:solidFill>
              <a:latin typeface="Roboto"/>
              <a:ea typeface="Roboto"/>
              <a:cs typeface="Roboto"/>
              <a:sym typeface="Roboto"/>
            </a:endParaRPr>
          </a:p>
        </p:txBody>
      </p:sp>
      <p:sp>
        <p:nvSpPr>
          <p:cNvPr id="285" name="Google Shape;285;p3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33333"/>
              </a:lnSpc>
              <a:spcBef>
                <a:spcPts val="800"/>
              </a:spcBef>
              <a:spcAft>
                <a:spcPts val="0"/>
              </a:spcAft>
              <a:buNone/>
            </a:pPr>
            <a:r>
              <a:rPr lang="en-GB"/>
              <a:t>"Life" is related to "Death" in the same way as "Hope" is related to .. ?</a:t>
            </a:r>
            <a:endParaRPr/>
          </a:p>
          <a:p>
            <a:pPr indent="-317500" lvl="0" marL="457200" rtl="0" algn="l">
              <a:lnSpc>
                <a:spcPct val="150000"/>
              </a:lnSpc>
              <a:spcBef>
                <a:spcPts val="800"/>
              </a:spcBef>
              <a:spcAft>
                <a:spcPts val="0"/>
              </a:spcAft>
              <a:buSzPts val="1400"/>
              <a:buAutoNum type="alphaUcParenR"/>
            </a:pPr>
            <a:r>
              <a:rPr lang="en-GB"/>
              <a:t>Sad</a:t>
            </a:r>
            <a:endParaRPr/>
          </a:p>
          <a:p>
            <a:pPr indent="-317500" lvl="0" marL="457200" rtl="0" algn="l">
              <a:lnSpc>
                <a:spcPct val="150000"/>
              </a:lnSpc>
              <a:spcBef>
                <a:spcPts val="0"/>
              </a:spcBef>
              <a:spcAft>
                <a:spcPts val="0"/>
              </a:spcAft>
              <a:buSzPts val="1400"/>
              <a:buAutoNum type="alphaUcParenR"/>
            </a:pPr>
            <a:r>
              <a:rPr lang="en-GB"/>
              <a:t>Despair</a:t>
            </a:r>
            <a:endParaRPr/>
          </a:p>
          <a:p>
            <a:pPr indent="-317500" lvl="0" marL="457200" rtl="0" algn="l">
              <a:lnSpc>
                <a:spcPct val="150000"/>
              </a:lnSpc>
              <a:spcBef>
                <a:spcPts val="0"/>
              </a:spcBef>
              <a:spcAft>
                <a:spcPts val="0"/>
              </a:spcAft>
              <a:buSzPts val="1400"/>
              <a:buAutoNum type="alphaUcParenR"/>
            </a:pPr>
            <a:r>
              <a:rPr lang="en-GB"/>
              <a:t>Pain</a:t>
            </a:r>
            <a:endParaRPr/>
          </a:p>
          <a:p>
            <a:pPr indent="-317500" lvl="0" marL="457200" rtl="0" algn="l">
              <a:lnSpc>
                <a:spcPct val="150000"/>
              </a:lnSpc>
              <a:spcBef>
                <a:spcPts val="0"/>
              </a:spcBef>
              <a:spcAft>
                <a:spcPts val="0"/>
              </a:spcAft>
              <a:buSzPts val="1400"/>
              <a:buAutoNum type="alphaUcParenR"/>
            </a:pPr>
            <a:r>
              <a:rPr lang="en-GB"/>
              <a:t>Cry</a:t>
            </a:r>
            <a:endParaRPr/>
          </a:p>
          <a:p>
            <a:pPr indent="0" lvl="0" marL="457200" rtl="0" algn="l">
              <a:lnSpc>
                <a:spcPct val="133333"/>
              </a:lnSpc>
              <a:spcBef>
                <a:spcPts val="800"/>
              </a:spcBef>
              <a:spcAft>
                <a:spcPts val="800"/>
              </a:spcAft>
              <a:buNone/>
            </a:pPr>
            <a:r>
              <a:t/>
            </a:r>
            <a:endParaRPr sz="1350">
              <a:solidFill>
                <a:srgbClr val="333333"/>
              </a:solidFill>
              <a:highlight>
                <a:srgbClr val="FFFFFF"/>
              </a:highlight>
            </a:endParaRPr>
          </a:p>
        </p:txBody>
      </p:sp>
      <p:sp>
        <p:nvSpPr>
          <p:cNvPr id="286" name="Google Shape;286;p3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id="291" name="Google Shape;291;p3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92" name="Google Shape;292;p3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93" name="Google Shape;293;p3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95" name="Google Shape;295;p3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rgbClr val="FFFFFF"/>
                </a:highlight>
              </a:rPr>
              <a:t>Word in each pair are antonym to each other.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Google Shape;300;p4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01" name="Google Shape;301;p4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02" name="Google Shape;302;p4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11</a:t>
            </a:r>
            <a:endParaRPr sz="2000">
              <a:solidFill>
                <a:schemeClr val="lt1"/>
              </a:solidFill>
              <a:latin typeface="Roboto"/>
              <a:ea typeface="Roboto"/>
              <a:cs typeface="Roboto"/>
              <a:sym typeface="Roboto"/>
            </a:endParaRPr>
          </a:p>
        </p:txBody>
      </p:sp>
      <p:sp>
        <p:nvSpPr>
          <p:cNvPr id="304" name="Google Shape;304;p4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33333"/>
              </a:lnSpc>
              <a:spcBef>
                <a:spcPts val="800"/>
              </a:spcBef>
              <a:spcAft>
                <a:spcPts val="0"/>
              </a:spcAft>
              <a:buNone/>
            </a:pPr>
            <a:r>
              <a:rPr lang="en-GB"/>
              <a:t> "Radical" is related to "Moderate" in the same way as "Revolution" is related to .. ?</a:t>
            </a:r>
            <a:endParaRPr/>
          </a:p>
          <a:p>
            <a:pPr indent="-317500" lvl="0" marL="457200" rtl="0" algn="l">
              <a:lnSpc>
                <a:spcPct val="150000"/>
              </a:lnSpc>
              <a:spcBef>
                <a:spcPts val="800"/>
              </a:spcBef>
              <a:spcAft>
                <a:spcPts val="0"/>
              </a:spcAft>
              <a:buSzPts val="1400"/>
              <a:buAutoNum type="alphaUcParenR"/>
            </a:pPr>
            <a:r>
              <a:rPr lang="en-GB"/>
              <a:t>Change</a:t>
            </a:r>
            <a:endParaRPr/>
          </a:p>
          <a:p>
            <a:pPr indent="-317500" lvl="0" marL="457200" rtl="0" algn="l">
              <a:lnSpc>
                <a:spcPct val="150000"/>
              </a:lnSpc>
              <a:spcBef>
                <a:spcPts val="0"/>
              </a:spcBef>
              <a:spcAft>
                <a:spcPts val="0"/>
              </a:spcAft>
              <a:buSzPts val="1400"/>
              <a:buAutoNum type="alphaUcParenR"/>
            </a:pPr>
            <a:r>
              <a:rPr lang="en-GB"/>
              <a:t>Chaos</a:t>
            </a:r>
            <a:endParaRPr/>
          </a:p>
          <a:p>
            <a:pPr indent="-317500" lvl="0" marL="457200" rtl="0" algn="l">
              <a:lnSpc>
                <a:spcPct val="150000"/>
              </a:lnSpc>
              <a:spcBef>
                <a:spcPts val="0"/>
              </a:spcBef>
              <a:spcAft>
                <a:spcPts val="0"/>
              </a:spcAft>
              <a:buSzPts val="1400"/>
              <a:buAutoNum type="alphaUcParenR"/>
            </a:pPr>
            <a:r>
              <a:rPr lang="en-GB"/>
              <a:t>Peace</a:t>
            </a:r>
            <a:endParaRPr/>
          </a:p>
          <a:p>
            <a:pPr indent="-317500" lvl="0" marL="457200" rtl="0" algn="l">
              <a:lnSpc>
                <a:spcPct val="150000"/>
              </a:lnSpc>
              <a:spcBef>
                <a:spcPts val="0"/>
              </a:spcBef>
              <a:spcAft>
                <a:spcPts val="0"/>
              </a:spcAft>
              <a:buSzPts val="1400"/>
              <a:buAutoNum type="alphaUcParenR"/>
            </a:pPr>
            <a:r>
              <a:rPr lang="en-GB"/>
              <a:t>Reformation</a:t>
            </a:r>
            <a:endParaRPr/>
          </a:p>
          <a:p>
            <a:pPr indent="0" lvl="0" marL="457200" rtl="0" algn="l">
              <a:lnSpc>
                <a:spcPct val="133333"/>
              </a:lnSpc>
              <a:spcBef>
                <a:spcPts val="800"/>
              </a:spcBef>
              <a:spcAft>
                <a:spcPts val="800"/>
              </a:spcAft>
              <a:buNone/>
            </a:pPr>
            <a:r>
              <a:t/>
            </a:r>
            <a:endParaRPr sz="1350">
              <a:solidFill>
                <a:srgbClr val="333333"/>
              </a:solidFill>
              <a:highlight>
                <a:srgbClr val="FFFFFF"/>
              </a:highlight>
            </a:endParaRPr>
          </a:p>
        </p:txBody>
      </p:sp>
      <p:sp>
        <p:nvSpPr>
          <p:cNvPr id="305" name="Google Shape;305;p4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4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1" name="Google Shape;311;p4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12" name="Google Shape;312;p4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11</a:t>
            </a:r>
            <a:endParaRPr sz="2000">
              <a:solidFill>
                <a:schemeClr val="lt1"/>
              </a:solidFill>
              <a:latin typeface="Roboto"/>
              <a:ea typeface="Roboto"/>
              <a:cs typeface="Roboto"/>
              <a:sym typeface="Roboto"/>
            </a:endParaRPr>
          </a:p>
        </p:txBody>
      </p:sp>
      <p:sp>
        <p:nvSpPr>
          <p:cNvPr id="314" name="Google Shape;314;p41"/>
          <p:cNvSpPr txBox="1"/>
          <p:nvPr/>
        </p:nvSpPr>
        <p:spPr>
          <a:xfrm>
            <a:off x="537875" y="1306275"/>
            <a:ext cx="7651800" cy="27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FF"/>
                </a:highlight>
              </a:rPr>
              <a:t>Words in each pair are antonym to each other.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5" name="Google Shape;65;p1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66" name="Google Shape;66;p1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2000">
                <a:solidFill>
                  <a:schemeClr val="lt1"/>
                </a:solidFill>
                <a:latin typeface="Roboto"/>
                <a:ea typeface="Roboto"/>
                <a:cs typeface="Roboto"/>
                <a:sym typeface="Roboto"/>
              </a:rPr>
              <a:t>Concepts</a:t>
            </a:r>
            <a:endParaRPr/>
          </a:p>
        </p:txBody>
      </p:sp>
      <p:sp>
        <p:nvSpPr>
          <p:cNvPr id="68" name="Google Shape;68;p15"/>
          <p:cNvSpPr txBox="1"/>
          <p:nvPr/>
        </p:nvSpPr>
        <p:spPr>
          <a:xfrm>
            <a:off x="327600" y="824850"/>
            <a:ext cx="8076900" cy="3633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just">
              <a:spcBef>
                <a:spcPts val="0"/>
              </a:spcBef>
              <a:spcAft>
                <a:spcPts val="0"/>
              </a:spcAft>
              <a:buNone/>
            </a:pPr>
            <a:r>
              <a:t/>
            </a:r>
            <a:endParaRPr b="1" sz="2000">
              <a:latin typeface="Roboto"/>
              <a:ea typeface="Roboto"/>
              <a:cs typeface="Roboto"/>
              <a:sym typeface="Roboto"/>
            </a:endParaRPr>
          </a:p>
          <a:p>
            <a:pPr indent="0" lvl="0" marL="0" rtl="0" algn="just">
              <a:spcBef>
                <a:spcPts val="0"/>
              </a:spcBef>
              <a:spcAft>
                <a:spcPts val="0"/>
              </a:spcAft>
              <a:buNone/>
            </a:pPr>
            <a:r>
              <a:rPr b="1" lang="en-GB" sz="2000">
                <a:latin typeface="Roboto"/>
                <a:ea typeface="Roboto"/>
                <a:cs typeface="Roboto"/>
                <a:sym typeface="Roboto"/>
              </a:rPr>
              <a:t>Definition:</a:t>
            </a:r>
            <a:endParaRPr b="1" sz="2000">
              <a:latin typeface="Roboto"/>
              <a:ea typeface="Roboto"/>
              <a:cs typeface="Roboto"/>
              <a:sym typeface="Roboto"/>
            </a:endParaRPr>
          </a:p>
          <a:p>
            <a:pPr indent="0" lvl="0" marL="0" rtl="0" algn="just">
              <a:spcBef>
                <a:spcPts val="0"/>
              </a:spcBef>
              <a:spcAft>
                <a:spcPts val="0"/>
              </a:spcAft>
              <a:buNone/>
            </a:pPr>
            <a:r>
              <a:rPr lang="en-GB"/>
              <a:t>      </a:t>
            </a:r>
            <a:endParaRPr/>
          </a:p>
          <a:p>
            <a:pPr indent="0" lvl="0" marL="0" rtl="0" algn="just">
              <a:spcBef>
                <a:spcPts val="0"/>
              </a:spcBef>
              <a:spcAft>
                <a:spcPts val="0"/>
              </a:spcAft>
              <a:buNone/>
            </a:pPr>
            <a:r>
              <a:rPr lang="en-GB"/>
              <a:t>                An analogy is a </a:t>
            </a:r>
            <a:r>
              <a:rPr lang="en-GB">
                <a:uFill>
                  <a:noFill/>
                </a:uFill>
                <a:hlinkClick r:id="rId5"/>
              </a:rPr>
              <a:t>comparison</a:t>
            </a:r>
            <a:r>
              <a:rPr lang="en-GB"/>
              <a:t> in which an idea or a thing is compared to another thing that is quite different from it. It aims at explaining that idea or thing by comparing it to something that is familiar. Metaphors and similes are tools used to draw an analogy. Therefore, analogy is more extensive and elaborate than either a </a:t>
            </a:r>
            <a:r>
              <a:rPr lang="en-GB">
                <a:uFill>
                  <a:noFill/>
                </a:uFill>
                <a:hlinkClick r:id="rId6"/>
              </a:rPr>
              <a:t>similar or</a:t>
            </a:r>
            <a:r>
              <a:rPr lang="en-GB"/>
              <a:t> a </a:t>
            </a:r>
            <a:r>
              <a:rPr lang="en-GB">
                <a:uFill>
                  <a:noFill/>
                </a:uFill>
                <a:hlinkClick r:id="rId7"/>
              </a:rPr>
              <a:t>metaphor</a:t>
            </a:r>
            <a:r>
              <a:rPr lang="en-GB"/>
              <a:t>.</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b="1" sz="2000">
              <a:latin typeface="Roboto"/>
              <a:ea typeface="Roboto"/>
              <a:cs typeface="Roboto"/>
              <a:sym typeface="Roboto"/>
            </a:endParaRPr>
          </a:p>
          <a:p>
            <a:pPr indent="0" lvl="0" marL="0" rtl="0" algn="just">
              <a:spcBef>
                <a:spcPts val="0"/>
              </a:spcBef>
              <a:spcAft>
                <a:spcPts val="0"/>
              </a:spcAft>
              <a:buNone/>
            </a:pPr>
            <a:r>
              <a:rPr b="1" lang="en-GB" sz="2000">
                <a:latin typeface="Roboto"/>
                <a:ea typeface="Roboto"/>
                <a:cs typeface="Roboto"/>
                <a:sym typeface="Roboto"/>
              </a:rPr>
              <a:t>Why?</a:t>
            </a:r>
            <a:endParaRPr b="1" sz="2000">
              <a:latin typeface="Roboto"/>
              <a:ea typeface="Roboto"/>
              <a:cs typeface="Roboto"/>
              <a:sym typeface="Roboto"/>
            </a:endParaRPr>
          </a:p>
          <a:p>
            <a:pPr indent="0" lvl="0" marL="0" rtl="0" algn="just">
              <a:spcBef>
                <a:spcPts val="0"/>
              </a:spcBef>
              <a:spcAft>
                <a:spcPts val="0"/>
              </a:spcAft>
              <a:buNone/>
            </a:pPr>
            <a:r>
              <a:rPr lang="en-GB">
                <a:solidFill>
                  <a:srgbClr val="363636"/>
                </a:solidFill>
                <a:highlight>
                  <a:srgbClr val="FFFFFF"/>
                </a:highlight>
              </a:rPr>
              <a:t>             Analogies require students to develop useful learning strategies that help them understand the relationship between words and how they fit together.</a:t>
            </a:r>
            <a:endParaRPr>
              <a:solidFill>
                <a:srgbClr val="363636"/>
              </a:solidFill>
              <a:highlight>
                <a:srgbClr val="FFFFFF"/>
              </a:highlight>
            </a:endParaRPr>
          </a:p>
          <a:p>
            <a:pPr indent="0" lvl="0" marL="0" rtl="0" algn="just">
              <a:spcBef>
                <a:spcPts val="0"/>
              </a:spcBef>
              <a:spcAft>
                <a:spcPts val="0"/>
              </a:spcAft>
              <a:buNone/>
            </a:pPr>
            <a:r>
              <a:t/>
            </a:r>
            <a:endParaRPr>
              <a:solidFill>
                <a:srgbClr val="363636"/>
              </a:solidFill>
              <a:highlight>
                <a:srgbClr val="FFFFFF"/>
              </a:highlight>
            </a:endParaRPr>
          </a:p>
          <a:p>
            <a:pPr indent="0" lvl="0" marL="0" rtl="0" algn="just">
              <a:spcBef>
                <a:spcPts val="0"/>
              </a:spcBef>
              <a:spcAft>
                <a:spcPts val="0"/>
              </a:spcAft>
              <a:buNone/>
            </a:pPr>
            <a:r>
              <a:t/>
            </a:r>
            <a:endParaRPr b="1" sz="2000">
              <a:solidFill>
                <a:srgbClr val="363636"/>
              </a:solidFill>
              <a:highlight>
                <a:srgbClr val="FFFFFF"/>
              </a:highlight>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id="319" name="Google Shape;319;p4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0" name="Google Shape;320;p4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21" name="Google Shape;321;p4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12</a:t>
            </a:r>
            <a:endParaRPr sz="2000">
              <a:solidFill>
                <a:schemeClr val="lt1"/>
              </a:solidFill>
              <a:latin typeface="Roboto"/>
              <a:ea typeface="Roboto"/>
              <a:cs typeface="Roboto"/>
              <a:sym typeface="Roboto"/>
            </a:endParaRPr>
          </a:p>
        </p:txBody>
      </p:sp>
      <p:sp>
        <p:nvSpPr>
          <p:cNvPr id="323" name="Google Shape;323;p4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33333"/>
              </a:lnSpc>
              <a:spcBef>
                <a:spcPts val="800"/>
              </a:spcBef>
              <a:spcAft>
                <a:spcPts val="0"/>
              </a:spcAft>
              <a:buNone/>
            </a:pPr>
            <a:r>
              <a:rPr lang="en-GB"/>
              <a:t>Find analogous pair of Sound : Muffled</a:t>
            </a:r>
            <a:endParaRPr/>
          </a:p>
          <a:p>
            <a:pPr indent="-317500" lvl="0" marL="457200" rtl="0" algn="l">
              <a:lnSpc>
                <a:spcPct val="150000"/>
              </a:lnSpc>
              <a:spcBef>
                <a:spcPts val="800"/>
              </a:spcBef>
              <a:spcAft>
                <a:spcPts val="0"/>
              </a:spcAft>
              <a:buSzPts val="1400"/>
              <a:buAutoNum type="alphaUcParenR"/>
            </a:pPr>
            <a:r>
              <a:rPr lang="en-GB"/>
              <a:t>Moisture : Humid</a:t>
            </a:r>
            <a:endParaRPr/>
          </a:p>
          <a:p>
            <a:pPr indent="-317500" lvl="0" marL="457200" rtl="0" algn="l">
              <a:lnSpc>
                <a:spcPct val="150000"/>
              </a:lnSpc>
              <a:spcBef>
                <a:spcPts val="0"/>
              </a:spcBef>
              <a:spcAft>
                <a:spcPts val="0"/>
              </a:spcAft>
              <a:buSzPts val="1400"/>
              <a:buAutoNum type="alphaUcParenR"/>
            </a:pPr>
            <a:r>
              <a:rPr lang="en-GB"/>
              <a:t>Colour : Faded</a:t>
            </a:r>
            <a:endParaRPr/>
          </a:p>
          <a:p>
            <a:pPr indent="-317500" lvl="0" marL="457200" rtl="0" algn="l">
              <a:lnSpc>
                <a:spcPct val="150000"/>
              </a:lnSpc>
              <a:spcBef>
                <a:spcPts val="0"/>
              </a:spcBef>
              <a:spcAft>
                <a:spcPts val="0"/>
              </a:spcAft>
              <a:buSzPts val="1400"/>
              <a:buAutoNum type="alphaUcParenR"/>
            </a:pPr>
            <a:r>
              <a:rPr lang="en-GB"/>
              <a:t>Despair : Anger</a:t>
            </a:r>
            <a:endParaRPr/>
          </a:p>
          <a:p>
            <a:pPr indent="-317500" lvl="0" marL="457200" rtl="0" algn="l">
              <a:lnSpc>
                <a:spcPct val="150000"/>
              </a:lnSpc>
              <a:spcBef>
                <a:spcPts val="0"/>
              </a:spcBef>
              <a:spcAft>
                <a:spcPts val="0"/>
              </a:spcAft>
              <a:buSzPts val="1400"/>
              <a:buAutoNum type="alphaUcParenR"/>
            </a:pPr>
            <a:r>
              <a:rPr lang="en-GB"/>
              <a:t>Odour : Pungent</a:t>
            </a:r>
            <a:endParaRPr/>
          </a:p>
          <a:p>
            <a:pPr indent="0" lvl="0" marL="457200" rtl="0" algn="l">
              <a:lnSpc>
                <a:spcPct val="133333"/>
              </a:lnSpc>
              <a:spcBef>
                <a:spcPts val="800"/>
              </a:spcBef>
              <a:spcAft>
                <a:spcPts val="800"/>
              </a:spcAft>
              <a:buNone/>
            </a:pPr>
            <a:r>
              <a:t/>
            </a:r>
            <a:endParaRPr sz="1350">
              <a:solidFill>
                <a:srgbClr val="333333"/>
              </a:solidFill>
              <a:highlight>
                <a:srgbClr val="FFFFFF"/>
              </a:highlight>
            </a:endParaRPr>
          </a:p>
        </p:txBody>
      </p:sp>
      <p:sp>
        <p:nvSpPr>
          <p:cNvPr id="324" name="Google Shape;324;p4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pic>
        <p:nvPicPr>
          <p:cNvPr id="329" name="Google Shape;329;p4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0" name="Google Shape;330;p4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1" name="Google Shape;331;p4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33" name="Google Shape;333;p4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rgbClr val="333333"/>
                </a:solidFill>
                <a:highlight>
                  <a:srgbClr val="FFFFFF"/>
                </a:highlight>
              </a:rPr>
              <a:t>Second is the process of gradual disappearance of first.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id="338" name="Google Shape;338;p4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9" name="Google Shape;339;p4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0" name="Google Shape;340;p4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13</a:t>
            </a:r>
            <a:endParaRPr sz="2000">
              <a:solidFill>
                <a:schemeClr val="lt1"/>
              </a:solidFill>
              <a:latin typeface="Roboto"/>
              <a:ea typeface="Roboto"/>
              <a:cs typeface="Roboto"/>
              <a:sym typeface="Roboto"/>
            </a:endParaRPr>
          </a:p>
        </p:txBody>
      </p:sp>
      <p:sp>
        <p:nvSpPr>
          <p:cNvPr id="342" name="Google Shape;342;p4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t>Communicable disease: Malaria :: Non-Communicable disease: ?</a:t>
            </a:r>
            <a:endParaRPr/>
          </a:p>
          <a:p>
            <a:pPr indent="-317500" lvl="0" marL="457200" rtl="0" algn="l">
              <a:spcBef>
                <a:spcPts val="800"/>
              </a:spcBef>
              <a:spcAft>
                <a:spcPts val="0"/>
              </a:spcAft>
              <a:buSzPts val="1400"/>
              <a:buAutoNum type="alphaUcParenR"/>
            </a:pPr>
            <a:r>
              <a:rPr lang="en-GB"/>
              <a:t>Tuberculosis</a:t>
            </a:r>
            <a:endParaRPr/>
          </a:p>
          <a:p>
            <a:pPr indent="-317500" lvl="0" marL="457200" rtl="0" algn="l">
              <a:spcBef>
                <a:spcPts val="0"/>
              </a:spcBef>
              <a:spcAft>
                <a:spcPts val="0"/>
              </a:spcAft>
              <a:buSzPts val="1400"/>
              <a:buAutoNum type="alphaUcParenR"/>
            </a:pPr>
            <a:r>
              <a:rPr lang="en-GB"/>
              <a:t>Hepatitis</a:t>
            </a:r>
            <a:endParaRPr/>
          </a:p>
          <a:p>
            <a:pPr indent="-317500" lvl="0" marL="457200" rtl="0" algn="l">
              <a:spcBef>
                <a:spcPts val="0"/>
              </a:spcBef>
              <a:spcAft>
                <a:spcPts val="0"/>
              </a:spcAft>
              <a:buSzPts val="1400"/>
              <a:buAutoNum type="alphaUcParenR"/>
            </a:pPr>
            <a:r>
              <a:rPr lang="en-GB"/>
              <a:t>AIDS</a:t>
            </a:r>
            <a:endParaRPr/>
          </a:p>
          <a:p>
            <a:pPr indent="-317500" lvl="0" marL="457200" rtl="0" algn="l">
              <a:spcBef>
                <a:spcPts val="0"/>
              </a:spcBef>
              <a:spcAft>
                <a:spcPts val="0"/>
              </a:spcAft>
              <a:buSzPts val="1400"/>
              <a:buAutoNum type="alphaUcParenR"/>
            </a:pPr>
            <a:r>
              <a:rPr lang="en-GB"/>
              <a:t>Cancer</a:t>
            </a:r>
            <a:endParaRPr/>
          </a:p>
        </p:txBody>
      </p:sp>
      <p:sp>
        <p:nvSpPr>
          <p:cNvPr id="343" name="Google Shape;343;p4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pic>
        <p:nvPicPr>
          <p:cNvPr id="348" name="Google Shape;348;p4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49" name="Google Shape;349;p4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0" name="Google Shape;350;p4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52" name="Google Shape;352;p4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t>Cancer is Non-Communicable disease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pic>
        <p:nvPicPr>
          <p:cNvPr id="357" name="Google Shape;357;p4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8" name="Google Shape;358;p4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9" name="Google Shape;359;p4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14</a:t>
            </a:r>
            <a:endParaRPr sz="2000">
              <a:solidFill>
                <a:schemeClr val="lt1"/>
              </a:solidFill>
              <a:latin typeface="Roboto"/>
              <a:ea typeface="Roboto"/>
              <a:cs typeface="Roboto"/>
              <a:sym typeface="Roboto"/>
            </a:endParaRPr>
          </a:p>
        </p:txBody>
      </p:sp>
      <p:sp>
        <p:nvSpPr>
          <p:cNvPr id="361" name="Google Shape;361;p4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t>Aerie : Eagle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lphaUcParenR"/>
            </a:pPr>
            <a:r>
              <a:rPr lang="en-GB"/>
              <a:t>Capital : Government</a:t>
            </a:r>
            <a:endParaRPr/>
          </a:p>
          <a:p>
            <a:pPr indent="-317500" lvl="0" marL="457200" rtl="0" algn="l">
              <a:spcBef>
                <a:spcPts val="0"/>
              </a:spcBef>
              <a:spcAft>
                <a:spcPts val="0"/>
              </a:spcAft>
              <a:buSzPts val="1400"/>
              <a:buAutoNum type="alphaUcParenR"/>
            </a:pPr>
            <a:r>
              <a:rPr lang="en-GB"/>
              <a:t>Bridge: Architect</a:t>
            </a:r>
            <a:endParaRPr/>
          </a:p>
          <a:p>
            <a:pPr indent="-317500" lvl="0" marL="457200" rtl="0" algn="l">
              <a:spcBef>
                <a:spcPts val="0"/>
              </a:spcBef>
              <a:spcAft>
                <a:spcPts val="0"/>
              </a:spcAft>
              <a:buSzPts val="1400"/>
              <a:buAutoNum type="alphaUcParenR"/>
            </a:pPr>
            <a:r>
              <a:rPr lang="en-GB"/>
              <a:t>Unit : Apartment</a:t>
            </a:r>
            <a:endParaRPr/>
          </a:p>
          <a:p>
            <a:pPr indent="-317500" lvl="0" marL="457200" rtl="0" algn="l">
              <a:spcBef>
                <a:spcPts val="0"/>
              </a:spcBef>
              <a:spcAft>
                <a:spcPts val="0"/>
              </a:spcAft>
              <a:buSzPts val="1400"/>
              <a:buAutoNum type="alphaUcParenR"/>
            </a:pPr>
            <a:r>
              <a:rPr lang="en-GB"/>
              <a:t>Kennel : Veterinarian</a:t>
            </a:r>
            <a:endParaRPr/>
          </a:p>
          <a:p>
            <a:pPr indent="-317500" lvl="0" marL="457200" rtl="0" algn="l">
              <a:spcBef>
                <a:spcPts val="0"/>
              </a:spcBef>
              <a:spcAft>
                <a:spcPts val="0"/>
              </a:spcAft>
              <a:buSzPts val="1400"/>
              <a:buAutoNum type="alphaUcParenR"/>
            </a:pPr>
            <a:r>
              <a:rPr lang="en-GB"/>
              <a:t>House : Person</a:t>
            </a:r>
            <a:endParaRPr/>
          </a:p>
        </p:txBody>
      </p:sp>
      <p:sp>
        <p:nvSpPr>
          <p:cNvPr id="362" name="Google Shape;362;p4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E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pic>
        <p:nvPicPr>
          <p:cNvPr id="367" name="Google Shape;367;p4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68" name="Google Shape;368;p4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69" name="Google Shape;369;p4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71" name="Google Shape;371;p47"/>
          <p:cNvSpPr txBox="1"/>
          <p:nvPr/>
        </p:nvSpPr>
        <p:spPr>
          <a:xfrm>
            <a:off x="327600" y="999450"/>
            <a:ext cx="8394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t>An aerie is where an eagle lives ; a house is where a person lives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pic>
        <p:nvPicPr>
          <p:cNvPr id="376" name="Google Shape;376;p4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77" name="Google Shape;377;p4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78" name="Google Shape;378;p4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15</a:t>
            </a:r>
            <a:endParaRPr sz="2000">
              <a:solidFill>
                <a:schemeClr val="lt1"/>
              </a:solidFill>
              <a:latin typeface="Roboto"/>
              <a:ea typeface="Roboto"/>
              <a:cs typeface="Roboto"/>
              <a:sym typeface="Roboto"/>
            </a:endParaRPr>
          </a:p>
        </p:txBody>
      </p:sp>
      <p:sp>
        <p:nvSpPr>
          <p:cNvPr id="380" name="Google Shape;380;p4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rgbClr val="FFFFFF"/>
                </a:highlight>
              </a:rPr>
              <a:t>Mathematics is related to Numbers in the same way as History is related to ......</a:t>
            </a:r>
            <a:endParaRPr>
              <a:highlight>
                <a:srgbClr val="FFFFFF"/>
              </a:highlight>
            </a:endParaRPr>
          </a:p>
          <a:p>
            <a:pPr indent="-317500" lvl="0" marL="457200" rtl="0" algn="l">
              <a:spcBef>
                <a:spcPts val="800"/>
              </a:spcBef>
              <a:spcAft>
                <a:spcPts val="0"/>
              </a:spcAft>
              <a:buSzPts val="1400"/>
              <a:buAutoNum type="alphaUcParenR"/>
            </a:pPr>
            <a:r>
              <a:rPr lang="en-GB">
                <a:highlight>
                  <a:srgbClr val="FFFFFF"/>
                </a:highlight>
              </a:rPr>
              <a:t>People</a:t>
            </a:r>
            <a:endParaRPr>
              <a:highlight>
                <a:srgbClr val="FFFFFF"/>
              </a:highlight>
            </a:endParaRPr>
          </a:p>
          <a:p>
            <a:pPr indent="-317500" lvl="0" marL="457200" rtl="0" algn="l">
              <a:spcBef>
                <a:spcPts val="0"/>
              </a:spcBef>
              <a:spcAft>
                <a:spcPts val="0"/>
              </a:spcAft>
              <a:buSzPts val="1400"/>
              <a:buAutoNum type="alphaUcParenR"/>
            </a:pPr>
            <a:r>
              <a:rPr lang="en-GB">
                <a:highlight>
                  <a:srgbClr val="FFFFFF"/>
                </a:highlight>
              </a:rPr>
              <a:t>Events</a:t>
            </a:r>
            <a:endParaRPr>
              <a:highlight>
                <a:srgbClr val="FFFFFF"/>
              </a:highlight>
            </a:endParaRPr>
          </a:p>
          <a:p>
            <a:pPr indent="-317500" lvl="0" marL="457200" rtl="0" algn="l">
              <a:spcBef>
                <a:spcPts val="0"/>
              </a:spcBef>
              <a:spcAft>
                <a:spcPts val="0"/>
              </a:spcAft>
              <a:buSzPts val="1400"/>
              <a:buAutoNum type="alphaUcParenR"/>
            </a:pPr>
            <a:r>
              <a:rPr lang="en-GB">
                <a:highlight>
                  <a:srgbClr val="FFFFFF"/>
                </a:highlight>
              </a:rPr>
              <a:t>Dates</a:t>
            </a:r>
            <a:endParaRPr>
              <a:highlight>
                <a:srgbClr val="FFFFFF"/>
              </a:highlight>
            </a:endParaRPr>
          </a:p>
          <a:p>
            <a:pPr indent="-317500" lvl="0" marL="457200" rtl="0" algn="l">
              <a:spcBef>
                <a:spcPts val="0"/>
              </a:spcBef>
              <a:spcAft>
                <a:spcPts val="0"/>
              </a:spcAft>
              <a:buSzPts val="1400"/>
              <a:buAutoNum type="alphaUcParenR"/>
            </a:pPr>
            <a:r>
              <a:rPr lang="en-GB">
                <a:highlight>
                  <a:srgbClr val="FFFFFF"/>
                </a:highlight>
              </a:rPr>
              <a:t>Wars</a:t>
            </a:r>
            <a:endParaRPr>
              <a:highlight>
                <a:srgbClr val="FFFFFF"/>
              </a:highlight>
            </a:endParaRPr>
          </a:p>
        </p:txBody>
      </p:sp>
      <p:sp>
        <p:nvSpPr>
          <p:cNvPr id="381" name="Google Shape;381;p4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 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pic>
        <p:nvPicPr>
          <p:cNvPr id="386" name="Google Shape;386;p4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87" name="Google Shape;387;p4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88" name="Google Shape;388;p4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90" name="Google Shape;390;p4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t>Mathematics is the theory of numbers and History is the theory of past events.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pic>
        <p:nvPicPr>
          <p:cNvPr id="395" name="Google Shape;395;p5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96" name="Google Shape;396;p5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97" name="Google Shape;397;p5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457200" lvl="0" marL="2743200" rtl="0" algn="l">
              <a:spcBef>
                <a:spcPts val="0"/>
              </a:spcBef>
              <a:spcAft>
                <a:spcPts val="0"/>
              </a:spcAft>
              <a:buClr>
                <a:schemeClr val="dk1"/>
              </a:buClr>
              <a:buSzPts val="1100"/>
              <a:buFont typeface="Arial"/>
              <a:buNone/>
            </a:pPr>
            <a:r>
              <a:rPr i="1" lang="en-GB" sz="2800"/>
              <a:t>THANK YOU</a:t>
            </a:r>
            <a:endParaRPr i="1" sz="2800"/>
          </a:p>
          <a:p>
            <a:pPr indent="0" lvl="0" marL="0" rtl="0" algn="l">
              <a:spcBef>
                <a:spcPts val="0"/>
              </a:spcBef>
              <a:spcAft>
                <a:spcPts val="0"/>
              </a:spcAft>
              <a:buNone/>
            </a:pPr>
            <a:r>
              <a:t/>
            </a:r>
            <a:endParaRPr i="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4" name="Google Shape;74;p1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75" name="Google Shape;75;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Concepts</a:t>
            </a:r>
            <a:r>
              <a:rPr lang="en-GB" sz="2000">
                <a:solidFill>
                  <a:schemeClr val="lt1"/>
                </a:solidFill>
                <a:latin typeface="Roboto"/>
                <a:ea typeface="Roboto"/>
                <a:cs typeface="Roboto"/>
                <a:sym typeface="Roboto"/>
              </a:rPr>
              <a:t>      </a:t>
            </a:r>
            <a:endParaRPr sz="2000">
              <a:solidFill>
                <a:schemeClr val="lt1"/>
              </a:solidFill>
              <a:latin typeface="Roboto"/>
              <a:ea typeface="Roboto"/>
              <a:cs typeface="Roboto"/>
              <a:sym typeface="Roboto"/>
            </a:endParaRPr>
          </a:p>
        </p:txBody>
      </p:sp>
      <p:sp>
        <p:nvSpPr>
          <p:cNvPr id="77" name="Google Shape;77;p16"/>
          <p:cNvSpPr txBox="1"/>
          <p:nvPr/>
        </p:nvSpPr>
        <p:spPr>
          <a:xfrm>
            <a:off x="327600" y="824850"/>
            <a:ext cx="8076900" cy="3633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just">
              <a:spcBef>
                <a:spcPts val="0"/>
              </a:spcBef>
              <a:spcAft>
                <a:spcPts val="0"/>
              </a:spcAft>
              <a:buNone/>
            </a:pPr>
            <a:r>
              <a:t/>
            </a:r>
            <a:endParaRPr>
              <a:solidFill>
                <a:srgbClr val="363636"/>
              </a:solidFill>
              <a:highlight>
                <a:srgbClr val="FFFFFF"/>
              </a:highlight>
            </a:endParaRPr>
          </a:p>
          <a:p>
            <a:pPr indent="0" lvl="0" marL="0" rtl="0" algn="just">
              <a:spcBef>
                <a:spcPts val="0"/>
              </a:spcBef>
              <a:spcAft>
                <a:spcPts val="0"/>
              </a:spcAft>
              <a:buNone/>
            </a:pPr>
            <a:r>
              <a:rPr b="1" lang="en-GB" sz="2000">
                <a:solidFill>
                  <a:srgbClr val="363636"/>
                </a:solidFill>
                <a:highlight>
                  <a:srgbClr val="FFFFFF"/>
                </a:highlight>
                <a:latin typeface="Roboto"/>
                <a:ea typeface="Roboto"/>
                <a:cs typeface="Roboto"/>
                <a:sym typeface="Roboto"/>
              </a:rPr>
              <a:t>Role:</a:t>
            </a:r>
            <a:endParaRPr b="1" sz="2000">
              <a:solidFill>
                <a:srgbClr val="363636"/>
              </a:solidFill>
              <a:highlight>
                <a:srgbClr val="FFFFFF"/>
              </a:highlight>
              <a:latin typeface="Roboto"/>
              <a:ea typeface="Roboto"/>
              <a:cs typeface="Roboto"/>
              <a:sym typeface="Roboto"/>
            </a:endParaRPr>
          </a:p>
          <a:p>
            <a:pPr indent="0" lvl="0" marL="0" rtl="0" algn="just">
              <a:spcBef>
                <a:spcPts val="0"/>
              </a:spcBef>
              <a:spcAft>
                <a:spcPts val="0"/>
              </a:spcAft>
              <a:buNone/>
            </a:pPr>
            <a:r>
              <a:rPr b="1" lang="en-GB">
                <a:solidFill>
                  <a:srgbClr val="222222"/>
                </a:solidFill>
                <a:highlight>
                  <a:srgbClr val="FFFFFF"/>
                </a:highlight>
              </a:rPr>
              <a:t> </a:t>
            </a:r>
            <a:endParaRPr b="1">
              <a:solidFill>
                <a:srgbClr val="222222"/>
              </a:solidFill>
              <a:highlight>
                <a:srgbClr val="FFFFFF"/>
              </a:highlight>
            </a:endParaRPr>
          </a:p>
          <a:p>
            <a:pPr indent="0" lvl="0" marL="0" rtl="0" algn="just">
              <a:spcBef>
                <a:spcPts val="0"/>
              </a:spcBef>
              <a:spcAft>
                <a:spcPts val="0"/>
              </a:spcAft>
              <a:buNone/>
            </a:pPr>
            <a:r>
              <a:rPr b="1" lang="en-GB">
                <a:solidFill>
                  <a:srgbClr val="222222"/>
                </a:solidFill>
                <a:highlight>
                  <a:srgbClr val="FFFFFF"/>
                </a:highlight>
              </a:rPr>
              <a:t>It </a:t>
            </a:r>
            <a:r>
              <a:rPr lang="en-GB">
                <a:solidFill>
                  <a:srgbClr val="222222"/>
                </a:solidFill>
                <a:highlight>
                  <a:srgbClr val="FFFFFF"/>
                </a:highlight>
              </a:rPr>
              <a:t> plays a significant </a:t>
            </a:r>
            <a:r>
              <a:rPr b="1" lang="en-GB">
                <a:solidFill>
                  <a:srgbClr val="222222"/>
                </a:solidFill>
                <a:highlight>
                  <a:srgbClr val="FFFFFF"/>
                </a:highlight>
              </a:rPr>
              <a:t>role</a:t>
            </a:r>
            <a:r>
              <a:rPr lang="en-GB">
                <a:solidFill>
                  <a:srgbClr val="222222"/>
                </a:solidFill>
                <a:highlight>
                  <a:srgbClr val="FFFFFF"/>
                </a:highlight>
              </a:rPr>
              <a:t> </a:t>
            </a:r>
            <a:endParaRPr>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n-GB">
                <a:solidFill>
                  <a:srgbClr val="222222"/>
                </a:solidFill>
                <a:highlight>
                  <a:srgbClr val="FFFFFF"/>
                </a:highlight>
              </a:rPr>
              <a:t>Problem solving</a:t>
            </a:r>
            <a:endParaRPr>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n-GB">
                <a:solidFill>
                  <a:srgbClr val="222222"/>
                </a:solidFill>
                <a:highlight>
                  <a:srgbClr val="FFFFFF"/>
                </a:highlight>
              </a:rPr>
              <a:t>Decision making</a:t>
            </a:r>
            <a:endParaRPr>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n-GB">
                <a:solidFill>
                  <a:srgbClr val="222222"/>
                </a:solidFill>
                <a:highlight>
                  <a:srgbClr val="FFFFFF"/>
                </a:highlight>
              </a:rPr>
              <a:t>Argumentation</a:t>
            </a:r>
            <a:endParaRPr>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n-GB">
                <a:solidFill>
                  <a:srgbClr val="222222"/>
                </a:solidFill>
                <a:highlight>
                  <a:srgbClr val="FFFFFF"/>
                </a:highlight>
              </a:rPr>
              <a:t>Perception</a:t>
            </a:r>
            <a:endParaRPr>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n-GB">
                <a:solidFill>
                  <a:srgbClr val="222222"/>
                </a:solidFill>
                <a:highlight>
                  <a:srgbClr val="FFFFFF"/>
                </a:highlight>
              </a:rPr>
              <a:t>Generalization</a:t>
            </a:r>
            <a:endParaRPr>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n-GB">
                <a:solidFill>
                  <a:srgbClr val="222222"/>
                </a:solidFill>
                <a:highlight>
                  <a:srgbClr val="FFFFFF"/>
                </a:highlight>
              </a:rPr>
              <a:t>Memory</a:t>
            </a:r>
            <a:endParaRPr>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n-GB">
                <a:solidFill>
                  <a:srgbClr val="222222"/>
                </a:solidFill>
                <a:highlight>
                  <a:srgbClr val="FFFFFF"/>
                </a:highlight>
              </a:rPr>
              <a:t>Creativity</a:t>
            </a:r>
            <a:endParaRPr>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n-GB">
                <a:solidFill>
                  <a:srgbClr val="222222"/>
                </a:solidFill>
                <a:highlight>
                  <a:srgbClr val="FFFFFF"/>
                </a:highlight>
              </a:rPr>
              <a:t>Invention</a:t>
            </a:r>
            <a:endParaRPr>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n-GB">
                <a:solidFill>
                  <a:srgbClr val="222222"/>
                </a:solidFill>
                <a:highlight>
                  <a:srgbClr val="FFFFFF"/>
                </a:highlight>
              </a:rPr>
              <a:t>Prediction</a:t>
            </a:r>
            <a:endParaRPr>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n-GB">
                <a:solidFill>
                  <a:srgbClr val="222222"/>
                </a:solidFill>
                <a:highlight>
                  <a:srgbClr val="FFFFFF"/>
                </a:highlight>
              </a:rPr>
              <a:t>Emotion</a:t>
            </a:r>
            <a:endParaRPr>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n-GB">
                <a:solidFill>
                  <a:srgbClr val="222222"/>
                </a:solidFill>
                <a:highlight>
                  <a:srgbClr val="FFFFFF"/>
                </a:highlight>
              </a:rPr>
              <a:t>Explanation </a:t>
            </a:r>
            <a:endParaRPr>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n-GB">
                <a:solidFill>
                  <a:srgbClr val="222222"/>
                </a:solidFill>
                <a:highlight>
                  <a:srgbClr val="FFFFFF"/>
                </a:highlight>
              </a:rPr>
              <a:t>Conceptualization and Communication</a:t>
            </a:r>
            <a:r>
              <a:rPr lang="en-GB" sz="1200">
                <a:solidFill>
                  <a:srgbClr val="222222"/>
                </a:solidFill>
                <a:highlight>
                  <a:srgbClr val="FFFFFF"/>
                </a:highlight>
              </a:rPr>
              <a:t>.</a:t>
            </a:r>
            <a:endParaRPr b="1" sz="2000">
              <a:solidFill>
                <a:srgbClr val="363636"/>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83" name="Google Shape;83;p1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84" name="Google Shape;84;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Concepts      </a:t>
            </a:r>
            <a:endParaRPr sz="2000">
              <a:solidFill>
                <a:schemeClr val="lt1"/>
              </a:solidFill>
              <a:latin typeface="Roboto"/>
              <a:ea typeface="Roboto"/>
              <a:cs typeface="Roboto"/>
              <a:sym typeface="Roboto"/>
            </a:endParaRPr>
          </a:p>
        </p:txBody>
      </p:sp>
      <p:graphicFrame>
        <p:nvGraphicFramePr>
          <p:cNvPr id="86" name="Google Shape;86;p17"/>
          <p:cNvGraphicFramePr/>
          <p:nvPr/>
        </p:nvGraphicFramePr>
        <p:xfrm>
          <a:off x="952500" y="907150"/>
          <a:ext cx="3000000" cy="3000000"/>
        </p:xfrm>
        <a:graphic>
          <a:graphicData uri="http://schemas.openxmlformats.org/drawingml/2006/table">
            <a:tbl>
              <a:tblPr>
                <a:noFill/>
                <a:tableStyleId>{D331CD7D-9FF1-4499-8BC9-FC8102CC6818}</a:tableStyleId>
              </a:tblPr>
              <a:tblGrid>
                <a:gridCol w="3619500"/>
                <a:gridCol w="3619500"/>
              </a:tblGrid>
              <a:tr h="440900">
                <a:tc>
                  <a:txBody>
                    <a:bodyPr/>
                    <a:lstStyle/>
                    <a:p>
                      <a:pPr indent="0" lvl="0" marL="0" rtl="0" algn="ctr">
                        <a:spcBef>
                          <a:spcPts val="0"/>
                        </a:spcBef>
                        <a:spcAft>
                          <a:spcPts val="0"/>
                        </a:spcAft>
                        <a:buNone/>
                      </a:pPr>
                      <a:r>
                        <a:rPr b="1" lang="en-GB" sz="2000">
                          <a:latin typeface="Roboto"/>
                          <a:ea typeface="Roboto"/>
                          <a:cs typeface="Roboto"/>
                          <a:sym typeface="Roboto"/>
                        </a:rPr>
                        <a:t>RELATIONSHIPS</a:t>
                      </a:r>
                      <a:endParaRPr b="1" sz="2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GB" sz="2000">
                          <a:latin typeface="Roboto"/>
                          <a:ea typeface="Roboto"/>
                          <a:cs typeface="Roboto"/>
                          <a:sym typeface="Roboto"/>
                        </a:rPr>
                        <a:t>EXAMPLES</a:t>
                      </a:r>
                      <a:endParaRPr b="1" sz="2000">
                        <a:latin typeface="Roboto"/>
                        <a:ea typeface="Roboto"/>
                        <a:cs typeface="Roboto"/>
                        <a:sym typeface="Roboto"/>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Part and whole</a:t>
                      </a:r>
                      <a:endParaRPr b="1"/>
                    </a:p>
                  </a:txBody>
                  <a:tcPr marT="91425" marB="91425" marR="91425" marL="91425"/>
                </a:tc>
                <a:tc>
                  <a:txBody>
                    <a:bodyPr/>
                    <a:lstStyle/>
                    <a:p>
                      <a:pPr indent="0" lvl="0" marL="0" rtl="0" algn="ctr">
                        <a:lnSpc>
                          <a:spcPct val="115000"/>
                        </a:lnSpc>
                        <a:spcBef>
                          <a:spcPts val="0"/>
                        </a:spcBef>
                        <a:spcAft>
                          <a:spcPts val="0"/>
                        </a:spcAft>
                        <a:buNone/>
                      </a:pPr>
                      <a:r>
                        <a:rPr lang="en-GB"/>
                        <a:t>hand: human:: fin: fish</a:t>
                      </a:r>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Action : object</a:t>
                      </a:r>
                      <a:endParaRPr b="1"/>
                    </a:p>
                  </a:txBody>
                  <a:tcPr marT="91425" marB="91425" marR="91425" marL="91425"/>
                </a:tc>
                <a:tc>
                  <a:txBody>
                    <a:bodyPr/>
                    <a:lstStyle/>
                    <a:p>
                      <a:pPr indent="0" lvl="0" marL="0" rtl="0" algn="ctr">
                        <a:lnSpc>
                          <a:spcPct val="115000"/>
                        </a:lnSpc>
                        <a:spcBef>
                          <a:spcPts val="0"/>
                        </a:spcBef>
                        <a:spcAft>
                          <a:spcPts val="0"/>
                        </a:spcAft>
                        <a:buNone/>
                      </a:pPr>
                      <a:r>
                        <a:rPr lang="en-GB"/>
                        <a:t>Drive : car:: ride: bike</a:t>
                      </a:r>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Synonyms</a:t>
                      </a:r>
                      <a:endParaRPr b="1"/>
                    </a:p>
                  </a:txBody>
                  <a:tcPr marT="91425" marB="91425" marR="91425" marL="91425"/>
                </a:tc>
                <a:tc>
                  <a:txBody>
                    <a:bodyPr/>
                    <a:lstStyle/>
                    <a:p>
                      <a:pPr indent="0" lvl="0" marL="0" rtl="0" algn="ctr">
                        <a:lnSpc>
                          <a:spcPct val="115000"/>
                        </a:lnSpc>
                        <a:spcBef>
                          <a:spcPts val="0"/>
                        </a:spcBef>
                        <a:spcAft>
                          <a:spcPts val="0"/>
                        </a:spcAft>
                        <a:buNone/>
                      </a:pPr>
                      <a:r>
                        <a:rPr lang="en-GB"/>
                        <a:t>Large: huge::small: tiny</a:t>
                      </a:r>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Antonyms</a:t>
                      </a:r>
                      <a:endParaRPr b="1"/>
                    </a:p>
                  </a:txBody>
                  <a:tcPr marT="91425" marB="91425" marR="91425" marL="91425"/>
                </a:tc>
                <a:tc>
                  <a:txBody>
                    <a:bodyPr/>
                    <a:lstStyle/>
                    <a:p>
                      <a:pPr indent="0" lvl="0" marL="0" rtl="0" algn="ctr">
                        <a:lnSpc>
                          <a:spcPct val="115000"/>
                        </a:lnSpc>
                        <a:spcBef>
                          <a:spcPts val="0"/>
                        </a:spcBef>
                        <a:spcAft>
                          <a:spcPts val="0"/>
                        </a:spcAft>
                        <a:buNone/>
                      </a:pPr>
                      <a:r>
                        <a:rPr lang="en-GB"/>
                        <a:t>old: new::good: bad</a:t>
                      </a:r>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Location</a:t>
                      </a:r>
                      <a:endParaRPr b="1"/>
                    </a:p>
                  </a:txBody>
                  <a:tcPr marT="91425" marB="91425" marR="91425" marL="91425"/>
                </a:tc>
                <a:tc>
                  <a:txBody>
                    <a:bodyPr/>
                    <a:lstStyle/>
                    <a:p>
                      <a:pPr indent="0" lvl="0" marL="0" rtl="0" algn="ctr">
                        <a:lnSpc>
                          <a:spcPct val="115000"/>
                        </a:lnSpc>
                        <a:spcBef>
                          <a:spcPts val="0"/>
                        </a:spcBef>
                        <a:spcAft>
                          <a:spcPts val="0"/>
                        </a:spcAft>
                        <a:buNone/>
                      </a:pPr>
                      <a:r>
                        <a:rPr lang="en-GB"/>
                        <a:t>lion: forest :: fish: ocean</a:t>
                      </a:r>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Function</a:t>
                      </a:r>
                      <a:endParaRPr b="1"/>
                    </a:p>
                  </a:txBody>
                  <a:tcPr marT="91425" marB="91425" marR="91425" marL="91425"/>
                </a:tc>
                <a:tc>
                  <a:txBody>
                    <a:bodyPr/>
                    <a:lstStyle/>
                    <a:p>
                      <a:pPr indent="0" lvl="0" marL="0" rtl="0" algn="ctr">
                        <a:lnSpc>
                          <a:spcPct val="115000"/>
                        </a:lnSpc>
                        <a:spcBef>
                          <a:spcPts val="0"/>
                        </a:spcBef>
                        <a:spcAft>
                          <a:spcPts val="0"/>
                        </a:spcAft>
                        <a:buNone/>
                      </a:pPr>
                      <a:r>
                        <a:rPr lang="en-GB"/>
                        <a:t>scissors: cut:: shovel: dig</a:t>
                      </a:r>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Cause and effect</a:t>
                      </a:r>
                      <a:endParaRPr b="1"/>
                    </a:p>
                  </a:txBody>
                  <a:tcPr marT="91425" marB="91425" marR="91425" marL="91425"/>
                </a:tc>
                <a:tc>
                  <a:txBody>
                    <a:bodyPr/>
                    <a:lstStyle/>
                    <a:p>
                      <a:pPr indent="0" lvl="0" marL="0" rtl="0" algn="ctr">
                        <a:lnSpc>
                          <a:spcPct val="115000"/>
                        </a:lnSpc>
                        <a:spcBef>
                          <a:spcPts val="0"/>
                        </a:spcBef>
                        <a:spcAft>
                          <a:spcPts val="0"/>
                        </a:spcAft>
                        <a:buNone/>
                      </a:pPr>
                      <a:r>
                        <a:rPr lang="en-GB"/>
                        <a:t>rain: flood::earthquake: tsunami</a:t>
                      </a:r>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Degree</a:t>
                      </a:r>
                      <a:endParaRPr b="1"/>
                    </a:p>
                  </a:txBody>
                  <a:tcPr marT="91425" marB="91425" marR="91425" marL="91425"/>
                </a:tc>
                <a:tc>
                  <a:txBody>
                    <a:bodyPr/>
                    <a:lstStyle/>
                    <a:p>
                      <a:pPr indent="0" lvl="0" marL="0" rtl="0" algn="ctr">
                        <a:lnSpc>
                          <a:spcPct val="115000"/>
                        </a:lnSpc>
                        <a:spcBef>
                          <a:spcPts val="0"/>
                        </a:spcBef>
                        <a:spcAft>
                          <a:spcPts val="0"/>
                        </a:spcAft>
                        <a:buNone/>
                      </a:pPr>
                      <a:r>
                        <a:rPr lang="en-GB"/>
                        <a:t>drizzling: raining::heating: boiling</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92" name="Google Shape;92;p1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93" name="Google Shape;93;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Concepts      </a:t>
            </a:r>
            <a:endParaRPr sz="2000">
              <a:solidFill>
                <a:schemeClr val="lt1"/>
              </a:solidFill>
              <a:latin typeface="Roboto"/>
              <a:ea typeface="Roboto"/>
              <a:cs typeface="Roboto"/>
              <a:sym typeface="Roboto"/>
            </a:endParaRPr>
          </a:p>
        </p:txBody>
      </p:sp>
      <p:graphicFrame>
        <p:nvGraphicFramePr>
          <p:cNvPr id="95" name="Google Shape;95;p18"/>
          <p:cNvGraphicFramePr/>
          <p:nvPr/>
        </p:nvGraphicFramePr>
        <p:xfrm>
          <a:off x="952500" y="907150"/>
          <a:ext cx="3000000" cy="3000000"/>
        </p:xfrm>
        <a:graphic>
          <a:graphicData uri="http://schemas.openxmlformats.org/drawingml/2006/table">
            <a:tbl>
              <a:tblPr>
                <a:noFill/>
                <a:tableStyleId>{D331CD7D-9FF1-4499-8BC9-FC8102CC6818}</a:tableStyleId>
              </a:tblPr>
              <a:tblGrid>
                <a:gridCol w="3619500"/>
                <a:gridCol w="3619500"/>
              </a:tblGrid>
              <a:tr h="440900">
                <a:tc>
                  <a:txBody>
                    <a:bodyPr/>
                    <a:lstStyle/>
                    <a:p>
                      <a:pPr indent="0" lvl="0" marL="0" rtl="0" algn="ctr">
                        <a:spcBef>
                          <a:spcPts val="0"/>
                        </a:spcBef>
                        <a:spcAft>
                          <a:spcPts val="0"/>
                        </a:spcAft>
                        <a:buNone/>
                      </a:pPr>
                      <a:r>
                        <a:rPr b="1" lang="en-GB" sz="2000">
                          <a:latin typeface="Roboto"/>
                          <a:ea typeface="Roboto"/>
                          <a:cs typeface="Roboto"/>
                          <a:sym typeface="Roboto"/>
                        </a:rPr>
                        <a:t>RELATIONSHIPS</a:t>
                      </a:r>
                      <a:endParaRPr b="1" sz="2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GB" sz="2000">
                          <a:latin typeface="Roboto"/>
                          <a:ea typeface="Roboto"/>
                          <a:cs typeface="Roboto"/>
                          <a:sym typeface="Roboto"/>
                        </a:rPr>
                        <a:t>EXAMPLES</a:t>
                      </a:r>
                      <a:endParaRPr b="1" sz="2000">
                        <a:latin typeface="Roboto"/>
                        <a:ea typeface="Roboto"/>
                        <a:cs typeface="Roboto"/>
                        <a:sym typeface="Roboto"/>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Characteristic</a:t>
                      </a:r>
                      <a:endParaRPr b="1"/>
                    </a:p>
                  </a:txBody>
                  <a:tcPr marT="91425" marB="91425" marR="91425" marL="91425"/>
                </a:tc>
                <a:tc>
                  <a:txBody>
                    <a:bodyPr/>
                    <a:lstStyle/>
                    <a:p>
                      <a:pPr indent="0" lvl="0" marL="0" rtl="0" algn="ctr">
                        <a:lnSpc>
                          <a:spcPct val="115000"/>
                        </a:lnSpc>
                        <a:spcBef>
                          <a:spcPts val="0"/>
                        </a:spcBef>
                        <a:spcAft>
                          <a:spcPts val="0"/>
                        </a:spcAft>
                        <a:buNone/>
                      </a:pPr>
                      <a:r>
                        <a:rPr lang="en-GB"/>
                        <a:t>elephant: large::giraffe: tall</a:t>
                      </a:r>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Brand: product</a:t>
                      </a:r>
                      <a:endParaRPr b="1"/>
                    </a:p>
                  </a:txBody>
                  <a:tcPr marT="91425" marB="91425" marR="91425" marL="91425"/>
                </a:tc>
                <a:tc>
                  <a:txBody>
                    <a:bodyPr/>
                    <a:lstStyle/>
                    <a:p>
                      <a:pPr indent="0" lvl="0" marL="0" rtl="0" algn="ctr">
                        <a:lnSpc>
                          <a:spcPct val="115000"/>
                        </a:lnSpc>
                        <a:spcBef>
                          <a:spcPts val="0"/>
                        </a:spcBef>
                        <a:spcAft>
                          <a:spcPts val="0"/>
                        </a:spcAft>
                        <a:buNone/>
                      </a:pPr>
                      <a:r>
                        <a:rPr lang="en-GB"/>
                        <a:t> Parker: pen::puma: shoes</a:t>
                      </a:r>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Object: usage</a:t>
                      </a:r>
                      <a:endParaRPr b="1"/>
                    </a:p>
                  </a:txBody>
                  <a:tcPr marT="91425" marB="91425" marR="91425" marL="91425"/>
                </a:tc>
                <a:tc>
                  <a:txBody>
                    <a:bodyPr/>
                    <a:lstStyle/>
                    <a:p>
                      <a:pPr indent="0" lvl="0" marL="0" rtl="0" algn="ctr">
                        <a:lnSpc>
                          <a:spcPct val="115000"/>
                        </a:lnSpc>
                        <a:spcBef>
                          <a:spcPts val="0"/>
                        </a:spcBef>
                        <a:spcAft>
                          <a:spcPts val="0"/>
                        </a:spcAft>
                        <a:buNone/>
                      </a:pPr>
                      <a:r>
                        <a:rPr lang="en-GB"/>
                        <a:t>cup: coffee::goblet: wine</a:t>
                      </a:r>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Event: emotion</a:t>
                      </a:r>
                      <a:endParaRPr b="1"/>
                    </a:p>
                  </a:txBody>
                  <a:tcPr marT="91425" marB="91425" marR="91425" marL="91425"/>
                </a:tc>
                <a:tc>
                  <a:txBody>
                    <a:bodyPr/>
                    <a:lstStyle/>
                    <a:p>
                      <a:pPr indent="0" lvl="0" marL="0" rtl="0" algn="ctr">
                        <a:lnSpc>
                          <a:spcPct val="115000"/>
                        </a:lnSpc>
                        <a:spcBef>
                          <a:spcPts val="0"/>
                        </a:spcBef>
                        <a:spcAft>
                          <a:spcPts val="0"/>
                        </a:spcAft>
                        <a:buNone/>
                      </a:pPr>
                      <a:r>
                        <a:rPr lang="en-GB"/>
                        <a:t>success: joy::failure: sorrow</a:t>
                      </a:r>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Object: classification</a:t>
                      </a:r>
                      <a:endParaRPr b="1"/>
                    </a:p>
                  </a:txBody>
                  <a:tcPr marT="91425" marB="91425" marR="91425" marL="91425"/>
                </a:tc>
                <a:tc>
                  <a:txBody>
                    <a:bodyPr/>
                    <a:lstStyle/>
                    <a:p>
                      <a:pPr indent="0" lvl="0" marL="0" rtl="0" algn="ctr">
                        <a:lnSpc>
                          <a:spcPct val="115000"/>
                        </a:lnSpc>
                        <a:spcBef>
                          <a:spcPts val="0"/>
                        </a:spcBef>
                        <a:spcAft>
                          <a:spcPts val="0"/>
                        </a:spcAft>
                        <a:buNone/>
                      </a:pPr>
                      <a:r>
                        <a:rPr lang="en-GB"/>
                        <a:t>knife: weapon::pant: clothing</a:t>
                      </a:r>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Effort: result</a:t>
                      </a:r>
                      <a:endParaRPr b="1"/>
                    </a:p>
                  </a:txBody>
                  <a:tcPr marT="91425" marB="91425" marR="91425" marL="91425"/>
                </a:tc>
                <a:tc>
                  <a:txBody>
                    <a:bodyPr/>
                    <a:lstStyle/>
                    <a:p>
                      <a:pPr indent="0" lvl="0" marL="0" rtl="0" algn="ctr">
                        <a:lnSpc>
                          <a:spcPct val="115000"/>
                        </a:lnSpc>
                        <a:spcBef>
                          <a:spcPts val="0"/>
                        </a:spcBef>
                        <a:spcAft>
                          <a:spcPts val="0"/>
                        </a:spcAft>
                        <a:buNone/>
                      </a:pPr>
                      <a:r>
                        <a:rPr lang="en-GB"/>
                        <a:t>write: letter::build: house</a:t>
                      </a:r>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Things that go together</a:t>
                      </a:r>
                      <a:endParaRPr b="1"/>
                    </a:p>
                  </a:txBody>
                  <a:tcPr marT="91425" marB="91425" marR="91425" marL="91425"/>
                </a:tc>
                <a:tc>
                  <a:txBody>
                    <a:bodyPr/>
                    <a:lstStyle/>
                    <a:p>
                      <a:pPr indent="0" lvl="0" marL="0" rtl="0" algn="ctr">
                        <a:lnSpc>
                          <a:spcPct val="115000"/>
                        </a:lnSpc>
                        <a:spcBef>
                          <a:spcPts val="0"/>
                        </a:spcBef>
                        <a:spcAft>
                          <a:spcPts val="0"/>
                        </a:spcAft>
                        <a:buNone/>
                      </a:pPr>
                      <a:r>
                        <a:rPr lang="en-GB"/>
                        <a:t>salt: pepper::fork: knife</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1" name="Google Shape;101;p1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02" name="Google Shape;102;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Concepts      </a:t>
            </a:r>
            <a:endParaRPr sz="2000">
              <a:solidFill>
                <a:schemeClr val="lt1"/>
              </a:solidFill>
              <a:latin typeface="Roboto"/>
              <a:ea typeface="Roboto"/>
              <a:cs typeface="Roboto"/>
              <a:sym typeface="Roboto"/>
            </a:endParaRPr>
          </a:p>
        </p:txBody>
      </p:sp>
      <p:graphicFrame>
        <p:nvGraphicFramePr>
          <p:cNvPr id="104" name="Google Shape;104;p19"/>
          <p:cNvGraphicFramePr/>
          <p:nvPr/>
        </p:nvGraphicFramePr>
        <p:xfrm>
          <a:off x="952500" y="1328550"/>
          <a:ext cx="3000000" cy="3000000"/>
        </p:xfrm>
        <a:graphic>
          <a:graphicData uri="http://schemas.openxmlformats.org/drawingml/2006/table">
            <a:tbl>
              <a:tblPr>
                <a:noFill/>
                <a:tableStyleId>{D331CD7D-9FF1-4499-8BC9-FC8102CC6818}</a:tableStyleId>
              </a:tblPr>
              <a:tblGrid>
                <a:gridCol w="3619500"/>
                <a:gridCol w="3619500"/>
              </a:tblGrid>
              <a:tr h="440900">
                <a:tc>
                  <a:txBody>
                    <a:bodyPr/>
                    <a:lstStyle/>
                    <a:p>
                      <a:pPr indent="0" lvl="0" marL="0" rtl="0" algn="ctr">
                        <a:spcBef>
                          <a:spcPts val="0"/>
                        </a:spcBef>
                        <a:spcAft>
                          <a:spcPts val="0"/>
                        </a:spcAft>
                        <a:buNone/>
                      </a:pPr>
                      <a:r>
                        <a:rPr b="1" lang="en-GB" sz="2000">
                          <a:latin typeface="Roboto"/>
                          <a:ea typeface="Roboto"/>
                          <a:cs typeface="Roboto"/>
                          <a:sym typeface="Roboto"/>
                        </a:rPr>
                        <a:t>RELATIONSHIPS</a:t>
                      </a:r>
                      <a:endParaRPr b="1" sz="2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GB" sz="2000">
                          <a:latin typeface="Roboto"/>
                          <a:ea typeface="Roboto"/>
                          <a:cs typeface="Roboto"/>
                          <a:sym typeface="Roboto"/>
                        </a:rPr>
                        <a:t>EXAMPLES</a:t>
                      </a:r>
                      <a:endParaRPr b="1" sz="2000">
                        <a:latin typeface="Roboto"/>
                        <a:ea typeface="Roboto"/>
                        <a:cs typeface="Roboto"/>
                        <a:sym typeface="Roboto"/>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Rhyme</a:t>
                      </a:r>
                      <a:endParaRPr b="1"/>
                    </a:p>
                  </a:txBody>
                  <a:tcPr marT="91425" marB="91425" marR="91425" marL="91425"/>
                </a:tc>
                <a:tc>
                  <a:txBody>
                    <a:bodyPr/>
                    <a:lstStyle/>
                    <a:p>
                      <a:pPr indent="0" lvl="0" marL="0" rtl="0" algn="ctr">
                        <a:lnSpc>
                          <a:spcPct val="115000"/>
                        </a:lnSpc>
                        <a:spcBef>
                          <a:spcPts val="0"/>
                        </a:spcBef>
                        <a:spcAft>
                          <a:spcPts val="0"/>
                        </a:spcAft>
                        <a:buNone/>
                      </a:pPr>
                      <a:r>
                        <a:rPr lang="en-GB"/>
                        <a:t>train:trail:grain:grail</a:t>
                      </a:r>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Performer and action</a:t>
                      </a:r>
                      <a:endParaRPr b="1"/>
                    </a:p>
                  </a:txBody>
                  <a:tcPr marT="91425" marB="91425" marR="91425" marL="91425"/>
                </a:tc>
                <a:tc>
                  <a:txBody>
                    <a:bodyPr/>
                    <a:lstStyle/>
                    <a:p>
                      <a:pPr indent="0" lvl="0" marL="0" rtl="0" algn="ctr">
                        <a:lnSpc>
                          <a:spcPct val="115000"/>
                        </a:lnSpc>
                        <a:spcBef>
                          <a:spcPts val="0"/>
                        </a:spcBef>
                        <a:spcAft>
                          <a:spcPts val="0"/>
                        </a:spcAft>
                        <a:buNone/>
                      </a:pPr>
                      <a:r>
                        <a:rPr lang="en-GB"/>
                        <a:t>trainer: train::engineer: Guide</a:t>
                      </a:r>
                      <a:endParaRPr/>
                    </a:p>
                  </a:txBody>
                  <a:tcPr marT="91425" marB="91425" marR="91425" marL="91425"/>
                </a:tc>
              </a:tr>
              <a:tr h="428100">
                <a:tc>
                  <a:txBody>
                    <a:bodyPr/>
                    <a:lstStyle/>
                    <a:p>
                      <a:pPr indent="0" lvl="0" marL="0" rtl="0" algn="ctr">
                        <a:lnSpc>
                          <a:spcPct val="115000"/>
                        </a:lnSpc>
                        <a:spcBef>
                          <a:spcPts val="0"/>
                        </a:spcBef>
                        <a:spcAft>
                          <a:spcPts val="0"/>
                        </a:spcAft>
                        <a:buNone/>
                      </a:pPr>
                      <a:r>
                        <a:rPr b="1" lang="en-GB"/>
                        <a:t>Indication</a:t>
                      </a:r>
                      <a:endParaRPr b="1"/>
                    </a:p>
                  </a:txBody>
                  <a:tcPr marT="91425" marB="91425" marR="91425" marL="91425"/>
                </a:tc>
                <a:tc>
                  <a:txBody>
                    <a:bodyPr/>
                    <a:lstStyle/>
                    <a:p>
                      <a:pPr indent="0" lvl="0" marL="0" rtl="0" algn="ctr">
                        <a:lnSpc>
                          <a:spcPct val="115000"/>
                        </a:lnSpc>
                        <a:spcBef>
                          <a:spcPts val="0"/>
                        </a:spcBef>
                        <a:spcAft>
                          <a:spcPts val="0"/>
                        </a:spcAft>
                        <a:buNone/>
                      </a:pPr>
                      <a:r>
                        <a:rPr lang="en-GB"/>
                        <a:t>red: danger::white: peace</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0" name="Google Shape;110;p2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11" name="Google Shape;111;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01</a:t>
            </a:r>
            <a:endParaRPr sz="2000">
              <a:solidFill>
                <a:schemeClr val="lt1"/>
              </a:solidFill>
              <a:latin typeface="Roboto"/>
              <a:ea typeface="Roboto"/>
              <a:cs typeface="Roboto"/>
              <a:sym typeface="Roboto"/>
            </a:endParaRPr>
          </a:p>
        </p:txBody>
      </p:sp>
      <p:sp>
        <p:nvSpPr>
          <p:cNvPr id="113" name="Google Shape;113;p2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t> </a:t>
            </a:r>
            <a:endParaRPr/>
          </a:p>
          <a:p>
            <a:pPr indent="0" lvl="0" marL="0" rtl="0" algn="l">
              <a:spcBef>
                <a:spcPts val="800"/>
              </a:spcBef>
              <a:spcAft>
                <a:spcPts val="0"/>
              </a:spcAft>
              <a:buNone/>
            </a:pPr>
            <a:r>
              <a:rPr lang="en-GB"/>
              <a:t>BIRD: NEST</a:t>
            </a:r>
            <a:endParaRPr/>
          </a:p>
          <a:p>
            <a:pPr indent="0" lvl="0" marL="0" rtl="0" algn="l">
              <a:spcBef>
                <a:spcPts val="800"/>
              </a:spcBef>
              <a:spcAft>
                <a:spcPts val="0"/>
              </a:spcAft>
              <a:buNone/>
            </a:pPr>
            <a:r>
              <a:t/>
            </a:r>
            <a:endParaRPr/>
          </a:p>
          <a:p>
            <a:pPr indent="-317500" lvl="0" marL="457200" rtl="0" algn="l">
              <a:spcBef>
                <a:spcPts val="800"/>
              </a:spcBef>
              <a:spcAft>
                <a:spcPts val="0"/>
              </a:spcAft>
              <a:buSzPts val="1400"/>
              <a:buAutoNum type="alphaUcParenR"/>
            </a:pPr>
            <a:r>
              <a:rPr lang="en-GB"/>
              <a:t>Horse: Farm</a:t>
            </a:r>
            <a:endParaRPr/>
          </a:p>
          <a:p>
            <a:pPr indent="-317500" lvl="0" marL="457200" rtl="0" algn="l">
              <a:spcBef>
                <a:spcPts val="0"/>
              </a:spcBef>
              <a:spcAft>
                <a:spcPts val="0"/>
              </a:spcAft>
              <a:buSzPts val="1400"/>
              <a:buAutoNum type="alphaUcParenR"/>
            </a:pPr>
            <a:r>
              <a:rPr lang="en-GB"/>
              <a:t>Squirrel: Tree</a:t>
            </a:r>
            <a:endParaRPr/>
          </a:p>
          <a:p>
            <a:pPr indent="-317500" lvl="0" marL="457200" rtl="0" algn="l">
              <a:spcBef>
                <a:spcPts val="0"/>
              </a:spcBef>
              <a:spcAft>
                <a:spcPts val="0"/>
              </a:spcAft>
              <a:buSzPts val="1400"/>
              <a:buAutoNum type="alphaUcParenR"/>
            </a:pPr>
            <a:r>
              <a:rPr lang="en-GB"/>
              <a:t>Beaver: Dam</a:t>
            </a:r>
            <a:endParaRPr/>
          </a:p>
          <a:p>
            <a:pPr indent="-317500" lvl="0" marL="457200" rtl="0" algn="l">
              <a:spcBef>
                <a:spcPts val="0"/>
              </a:spcBef>
              <a:spcAft>
                <a:spcPts val="0"/>
              </a:spcAft>
              <a:buSzPts val="1400"/>
              <a:buAutoNum type="alphaUcParenR"/>
            </a:pPr>
            <a:r>
              <a:rPr lang="en-GB">
                <a:solidFill>
                  <a:schemeClr val="dk1"/>
                </a:solidFill>
                <a:highlight>
                  <a:srgbClr val="FFFFFF"/>
                </a:highlight>
              </a:rPr>
              <a:t>cat : kitchen</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arenR"/>
            </a:pPr>
            <a:r>
              <a:rPr lang="en-GB">
                <a:solidFill>
                  <a:schemeClr val="dk1"/>
                </a:solidFill>
                <a:highlight>
                  <a:srgbClr val="FFFFFF"/>
                </a:highlight>
              </a:rPr>
              <a:t>book : library</a:t>
            </a:r>
            <a:endParaRPr>
              <a:solidFill>
                <a:schemeClr val="dk1"/>
              </a:solidFill>
              <a:highlight>
                <a:srgbClr val="FFFFFF"/>
              </a:highlight>
            </a:endParaRPr>
          </a:p>
        </p:txBody>
      </p:sp>
      <p:sp>
        <p:nvSpPr>
          <p:cNvPr id="114" name="Google Shape;114;p2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pic>
        <p:nvPicPr>
          <p:cNvPr id="115" name="Google Shape;115;p20"/>
          <p:cNvPicPr preferRelativeResize="0"/>
          <p:nvPr/>
        </p:nvPicPr>
        <p:blipFill rotWithShape="1">
          <a:blip r:embed="rId5">
            <a:alphaModFix/>
          </a:blip>
          <a:srcRect b="8282" l="0" r="0" t="0"/>
          <a:stretch/>
        </p:blipFill>
        <p:spPr>
          <a:xfrm>
            <a:off x="5220500" y="1158148"/>
            <a:ext cx="3594475" cy="236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1" name="Google Shape;121;p2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22" name="Google Shape;122;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24" name="Google Shape;124;p2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800"/>
              </a:spcBef>
              <a:spcAft>
                <a:spcPts val="800"/>
              </a:spcAft>
              <a:buNone/>
            </a:pPr>
            <a:r>
              <a:rPr lang="en-GB">
                <a:solidFill>
                  <a:schemeClr val="dk1"/>
                </a:solidFill>
                <a:highlight>
                  <a:srgbClr val="FFFFFF"/>
                </a:highlight>
              </a:rPr>
              <a:t>     Bird makes nest as beaver makes dam.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C1E70DAE89464BBB24385DB5BAADCB" ma:contentTypeVersion="6" ma:contentTypeDescription="Create a new document." ma:contentTypeScope="" ma:versionID="c43f633ef9a049aabe204739f4bfc290">
  <xsd:schema xmlns:xsd="http://www.w3.org/2001/XMLSchema" xmlns:xs="http://www.w3.org/2001/XMLSchema" xmlns:p="http://schemas.microsoft.com/office/2006/metadata/properties" xmlns:ns2="f2e28455-a4bd-4882-acf5-dd58dbd2fa34" targetNamespace="http://schemas.microsoft.com/office/2006/metadata/properties" ma:root="true" ma:fieldsID="e33d97b0f9af1b9b94ada2aec7708f59" ns2:_="">
    <xsd:import namespace="f2e28455-a4bd-4882-acf5-dd58dbd2fa3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28455-a4bd-4882-acf5-dd58dbd2fa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B94821-F05D-4357-9A19-BE60E0377E62}"/>
</file>

<file path=customXml/itemProps2.xml><?xml version="1.0" encoding="utf-8"?>
<ds:datastoreItem xmlns:ds="http://schemas.openxmlformats.org/officeDocument/2006/customXml" ds:itemID="{8B1FB08C-38FB-4D2B-B53A-48F222C3D7F7}"/>
</file>

<file path=customXml/itemProps3.xml><?xml version="1.0" encoding="utf-8"?>
<ds:datastoreItem xmlns:ds="http://schemas.openxmlformats.org/officeDocument/2006/customXml" ds:itemID="{4B830220-4D26-4AE3-B70E-1EECFF142DB2}"/>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0x0101009FC1E70DAE89464BBB24385DB5BAADCB</vt:lpwstr>
  </property>
</Properties>
</file>