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3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9"/>
  </p:notesMasterIdLst>
  <p:sldIdLst>
    <p:sldId id="256" r:id="rId2"/>
    <p:sldId id="28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57" r:id="rId13"/>
    <p:sldId id="268" r:id="rId14"/>
    <p:sldId id="269" r:id="rId15"/>
    <p:sldId id="271" r:id="rId16"/>
    <p:sldId id="272" r:id="rId17"/>
    <p:sldId id="288" r:id="rId18"/>
    <p:sldId id="289" r:id="rId19"/>
    <p:sldId id="290" r:id="rId20"/>
    <p:sldId id="291" r:id="rId21"/>
    <p:sldId id="292" r:id="rId22"/>
    <p:sldId id="259" r:id="rId23"/>
    <p:sldId id="274" r:id="rId24"/>
    <p:sldId id="275" r:id="rId25"/>
    <p:sldId id="276" r:id="rId26"/>
    <p:sldId id="278" r:id="rId27"/>
    <p:sldId id="280" r:id="rId28"/>
    <p:sldId id="281" r:id="rId29"/>
    <p:sldId id="282" r:id="rId30"/>
    <p:sldId id="283" r:id="rId31"/>
    <p:sldId id="284" r:id="rId32"/>
    <p:sldId id="286" r:id="rId33"/>
    <p:sldId id="293" r:id="rId34"/>
    <p:sldId id="294" r:id="rId35"/>
    <p:sldId id="295" r:id="rId36"/>
    <p:sldId id="296" r:id="rId37"/>
    <p:sldId id="297" r:id="rId38"/>
  </p:sldIdLst>
  <p:sldSz cx="9144000" cy="5143500" type="screen16x9"/>
  <p:notesSz cx="6858000" cy="9144000"/>
  <p:embeddedFontLst>
    <p:embeddedFont>
      <p:font typeface="Roboto" charset="0"/>
      <p:regular r:id="rId40"/>
      <p:bold r:id="rId41"/>
      <p:italic r:id="rId42"/>
      <p:boldItalic r:id="rId43"/>
    </p:embeddedFont>
    <p:embeddedFont>
      <p:font typeface="Roboto Light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2755"/>
        <p:guide orient="horz" pos="776"/>
        <p:guide orient="horz" pos="914"/>
        <p:guide orient="horz" pos="2451"/>
        <p:guide orient="horz" pos="2193"/>
        <p:guide pos="2222"/>
        <p:guide pos="206"/>
        <p:guide pos="5553"/>
        <p:guide pos="871"/>
        <p:guide pos="2880"/>
        <p:guide pos="4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24505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681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2480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25346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deeddde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5deeddde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4740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deeddde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5deeddde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2096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deeddde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5deeddde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589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deeddde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5deeddde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95129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deeddde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5deeddde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78334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4517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1355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8434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83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9707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01465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7668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9148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017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3989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69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85575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39903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7753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98270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1300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2179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83136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25032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10831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97692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5699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4109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6649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81246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4514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811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9059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956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" y="900666"/>
            <a:ext cx="756285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/>
              <a:t>Using Articles with Possessive Pronouns 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Possessive pronouns can help identify whether you’re talking about specific or nonspecific items.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As we’ve seen, articles also indicate specificity. But if you use both a possessive pronoun and an article at the same time, readers will become confused.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Possessive pronouns are words like his, my, our, its, her, and their. Articles should not be used with pronouns. Consider the examples below.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</a:t>
            </a:r>
            <a:endParaRPr lang="en-US" altLang="sr-Latn-RS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825064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" y="900666"/>
            <a:ext cx="756285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Incorrect:  Why are you reading the my book?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The and my should not be used together since they are both meant to modify the same noun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Instead, you should use one or the other, depending on the intended meaning: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Correct:  Why are you reading the book?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Correct:  Why are you reading my book?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731808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22210" y="95277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An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article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is a word that is used with a noun (as a standalone word or a prefix or suffix) to specify grammatical definiteness of the noun, and in some languages extending to volume or numerical scope.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There are only three articles in English: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There are two types of articles: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indefinite "a" and "an"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and the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definite - "the"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.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1. Indefinite articles - A and An </a:t>
            </a: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are indefinite articles. They are used when we talk about something that is not specifically known to the person.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are used before nouns that introduce something or someone you have not mentioned before. 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None/>
            </a:pPr>
            <a:endParaRPr sz="1600"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ARTICLES 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 sz="3600">
              <a:latin typeface="Roboto" charset="0"/>
              <a:ea typeface="Roboto" charset="0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83779" y="861848"/>
            <a:ext cx="8548521" cy="3707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are also used when talking about your profession.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             	I am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English teacher.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		I am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builder.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the noun you are referring to begins with a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consonant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: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house,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building,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car.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the noun you are referring to begins with a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vowel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(a, e, 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, o, u).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Pronunciation changes this rule. It’s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 sound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that matters, not the spelling. </a:t>
            </a:r>
          </a:p>
          <a:p>
            <a:pPr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If the next word begins with a consonant sound when we say it, for example, "university" then we use a. If the next word begins with a vowel sound when we say it, for example "hour" then we use an.</a:t>
            </a:r>
          </a:p>
          <a:p>
            <a:pPr algn="just">
              <a:lnSpc>
                <a:spcPct val="150000"/>
              </a:lnSpc>
              <a:buClrTx/>
              <a:buNone/>
            </a:pPr>
            <a:endParaRPr sz="1600"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ARTICLES 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 sz="3600">
              <a:latin typeface="Roboto" charset="0"/>
              <a:ea typeface="Roboto" charset="0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83779" y="861848"/>
            <a:ext cx="8548521" cy="3707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None/>
            </a:pP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2.  Definite article - the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you know that the listener knows or can understand what particular person/thing you are talking about.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should also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you have already mentioned the thing you are talking about.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Paul : Hi Peter, I saw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accident this morning outside my house.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Peter: Hi Paul, do you know how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accident happened?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We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to talk about geographical points on the globe.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We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to talk about rivers, oceans and seas. </a:t>
            </a:r>
          </a:p>
        </p:txBody>
      </p:sp>
      <p:sp>
        <p:nvSpPr>
          <p:cNvPr id="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ARTICLES 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9737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Interrogative contains a verb phrase that is followed by a subject. There are two main types of Question: those that can be answered yes or no, and those that have to be answered with a specific piece of information or a sentence such as I don’t know. Each type of question has its own special word order.</a:t>
            </a:r>
          </a:p>
          <a:p>
            <a:pPr algn="just">
              <a:lnSpc>
                <a:spcPct val="150000"/>
              </a:lnSpc>
              <a:buClrTx/>
              <a:buNone/>
            </a:pP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Yes/no questions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Questions that expect the answer yes or no are called yes/no questions or sometimes, polar questions. The interrogative is used to form yes/no questions. The normal sentence order for the interrogative is:  </a:t>
            </a:r>
          </a:p>
          <a:p>
            <a:pPr algn="just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      modal/auxiliary verb + subject + base form of the main verb. 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None/>
            </a:pPr>
            <a:endParaRPr sz="160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INTERROGATIVES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 l="41241" t="9529" r="-23988" b="51127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3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 sz="3600">
              <a:latin typeface="Roboto" charset="0"/>
              <a:ea typeface="Roboto" charset="0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73268" y="651641"/>
            <a:ext cx="8548521" cy="3707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         	Were the dogs barking?</a:t>
            </a:r>
          </a:p>
          <a:p>
            <a:pPr algn="just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		Have you been dieting?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When a sentence does not contain a modal verb or an auxiliary verb, the question is formed by placing a form of the supporting auxiliary verb do before the subject and following it with the base form of the main verb.</a:t>
            </a:r>
          </a:p>
          <a:p>
            <a:pPr algn="just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		Does he enjoy tennis?</a:t>
            </a:r>
          </a:p>
          <a:p>
            <a:pPr algn="just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		Do they play a lot?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Yes/no questions also have a negative form. Negative yes/no questions are almost always contracted. The negative in its contracted form 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</a:rPr>
              <a:t>n’t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comes immediately before the subject. If the full negative form not is used, it comes immediately after the subject. The full form is very formal.</a:t>
            </a:r>
          </a:p>
        </p:txBody>
      </p:sp>
      <p:sp>
        <p:nvSpPr>
          <p:cNvPr id="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INTERROGATIVES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08746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 really need </a:t>
            </a:r>
            <a:r>
              <a:rPr lang="en-US" sz="1800" b="1" u="sng" dirty="0"/>
              <a:t>               </a:t>
            </a:r>
            <a:r>
              <a:rPr lang="en-US" sz="1800" dirty="0"/>
              <a:t> cup of coffee.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An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One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Both B and C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xmlns="" val="430697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08746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Ram came half </a:t>
            </a:r>
            <a:r>
              <a:rPr lang="en-US" sz="1800" b="1" u="sng" dirty="0"/>
              <a:t>             </a:t>
            </a:r>
            <a:r>
              <a:rPr lang="en-US" sz="1800" dirty="0"/>
              <a:t> hour late to office.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Of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for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xmlns="" val="1650442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New Delhi is </a:t>
            </a:r>
            <a:r>
              <a:rPr lang="en-US" sz="1800" b="1" u="sng" dirty="0"/>
              <a:t>           </a:t>
            </a:r>
            <a:r>
              <a:rPr lang="en-US" sz="1800" dirty="0"/>
              <a:t> beautiful city.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The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None of these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xmlns="" val="1849287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30" y="1683657"/>
            <a:ext cx="9228840" cy="1802494"/>
          </a:xfrm>
        </p:spPr>
        <p:txBody>
          <a:bodyPr/>
          <a:lstStyle/>
          <a:p>
            <a:pPr algn="ctr">
              <a:buNone/>
            </a:pPr>
            <a:r>
              <a:rPr lang="en-US" sz="4800" b="1" dirty="0">
                <a:solidFill>
                  <a:schemeClr val="tx1"/>
                </a:solidFill>
              </a:rPr>
              <a:t>Articles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06EE1967-AF90-4264-BA94-BCBC16B678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xmlns="" id="{FC024864-F07F-410A-9CD6-C6BA29AEDD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1536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IN" sz="1800" dirty="0"/>
              <a:t>I had _____ bad experience at work today.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A.   An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B.   A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C.   Been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D.   None of these</a:t>
            </a:r>
            <a:endParaRPr lang="en-IN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xmlns="" val="2918404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He should have called me  </a:t>
            </a:r>
            <a:r>
              <a:rPr lang="en-IN" sz="1800" u="sng" dirty="0"/>
              <a:t>       </a:t>
            </a:r>
            <a:r>
              <a:rPr lang="en-IN" sz="1800" dirty="0"/>
              <a:t> hour ago.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Of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None of these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xmlns="" val="1210193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06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9683" y="4183117"/>
            <a:ext cx="1576551" cy="40990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Roboto" charset="0"/>
                <a:ea typeface="Roboto" charset="0"/>
              </a:rPr>
              <a:t>Answer: D</a:t>
            </a:r>
            <a:endParaRPr lang="en-US" sz="1800"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1376" cy="286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_______ apples I bought are sour.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A. no article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B. a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C. an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D. the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</a:t>
            </a:r>
            <a:endParaRPr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07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Are you attending _______ reception today.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A. a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B. an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C. the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D. no article 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C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08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Can you please go to ______ grocery store on Fifth Street and buy 2 cartons of milk?</a:t>
            </a:r>
          </a:p>
          <a:p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A] a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B] an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C] the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D] No article</a:t>
            </a:r>
          </a:p>
          <a:p>
            <a:endParaRPr lang="en-GB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     							Answer: 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09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________ </a:t>
            </a:r>
            <a:r>
              <a:rPr lang="en-US" dirty="0" err="1">
                <a:solidFill>
                  <a:schemeClr val="tx1"/>
                </a:solidFill>
                <a:latin typeface="Roboto" charset="0"/>
                <a:ea typeface="Roboto" charset="0"/>
              </a:rPr>
              <a:t>Pandian</a:t>
            </a: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 Express is very popular.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A. a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B. an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C. no article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D. the 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D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10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I'm not very hungry, I had _______ big breakfast.</a:t>
            </a:r>
          </a:p>
          <a:p>
            <a:pPr marL="34290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  <a:p>
            <a:pPr marL="34290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An</a:t>
            </a:r>
          </a:p>
          <a:p>
            <a:pPr marL="34290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Is</a:t>
            </a:r>
          </a:p>
          <a:p>
            <a:pPr marL="34290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had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A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11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 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Let us play, </a:t>
            </a:r>
            <a:r>
              <a:rPr lang="en-US" b="1" i="1" dirty="0">
                <a:solidFill>
                  <a:schemeClr val="tx1"/>
                </a:solidFill>
                <a:latin typeface="Roboto" charset="0"/>
                <a:ea typeface="Roboto" charset="0"/>
              </a:rPr>
              <a:t>_______?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can we?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do we?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shall we?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shan't we?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C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12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Arun Kumar can play the violin, </a:t>
            </a:r>
            <a:r>
              <a:rPr lang="en-US" b="1" i="1" dirty="0">
                <a:solidFill>
                  <a:schemeClr val="tx1"/>
                </a:solidFill>
                <a:latin typeface="Roboto" charset="0"/>
                <a:ea typeface="Roboto" charset="0"/>
              </a:rPr>
              <a:t>_</a:t>
            </a: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_____ ?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does 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could 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can 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can't he?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D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13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 err="1">
                <a:solidFill>
                  <a:schemeClr val="tx1"/>
                </a:solidFill>
                <a:latin typeface="Roboto" charset="0"/>
                <a:ea typeface="Roboto" charset="0"/>
              </a:rPr>
              <a:t>Radhika</a:t>
            </a: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 sang well, ___</a:t>
            </a:r>
            <a:r>
              <a:rPr lang="en-US" b="1" i="1" dirty="0">
                <a:solidFill>
                  <a:schemeClr val="tx1"/>
                </a:solidFill>
                <a:latin typeface="Roboto" charset="0"/>
                <a:ea typeface="Roboto" charset="0"/>
              </a:rPr>
              <a:t>__</a:t>
            </a: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_?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can she?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does she?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didn't she?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is she?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C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CONCEPTS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endParaRPr lang="en-US"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305" y="862126"/>
            <a:ext cx="6686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What Are Articles?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b="1" dirty="0"/>
              <a:t>Articles</a:t>
            </a:r>
            <a:r>
              <a:rPr lang="en-IN" sz="1600" dirty="0"/>
              <a:t> are words that define a noun as specific or unspecific.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Example: After the long day, the cup of tea tasted particularly good.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By using the article </a:t>
            </a:r>
            <a:r>
              <a:rPr lang="en-IN" sz="1600" b="1" i="1" dirty="0"/>
              <a:t>the</a:t>
            </a:r>
            <a:r>
              <a:rPr lang="en-IN" sz="1600" dirty="0"/>
              <a:t>, we’ve shown that it was one specific day that was long and one specific cup of tea that tasted good. After a long day, a cup of tea tastes particularly good.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By using the article </a:t>
            </a:r>
            <a:r>
              <a:rPr lang="en-IN" sz="1600" b="1" i="1" dirty="0"/>
              <a:t>a</a:t>
            </a:r>
            <a:r>
              <a:rPr lang="en-IN" sz="1600" dirty="0"/>
              <a:t>, we’ve created a general statement, implying that any cup of tea would taste good after any long day.</a:t>
            </a:r>
          </a:p>
        </p:txBody>
      </p:sp>
    </p:spTree>
    <p:extLst>
      <p:ext uri="{BB962C8B-B14F-4D97-AF65-F5344CB8AC3E}">
        <p14:creationId xmlns:p14="http://schemas.microsoft.com/office/powerpoint/2010/main" xmlns="" val="412265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14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I am honest, ___</a:t>
            </a:r>
            <a:r>
              <a:rPr lang="en-US" b="1" i="1" dirty="0">
                <a:solidFill>
                  <a:schemeClr val="tx1"/>
                </a:solidFill>
                <a:latin typeface="Roboto" charset="0"/>
                <a:ea typeface="Roboto" charset="0"/>
              </a:rPr>
              <a:t>___</a:t>
            </a: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_?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didn't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am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am not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aren't I?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D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15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I never drink coke,</a:t>
            </a:r>
            <a:r>
              <a:rPr lang="en-US" b="1" i="1" dirty="0">
                <a:solidFill>
                  <a:schemeClr val="tx1"/>
                </a:solidFill>
              </a:rPr>
              <a:t>___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will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did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do I?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don't I?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C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" charset="0"/>
                <a:ea typeface="Roboto" charset="0"/>
                <a:sym typeface="Arial"/>
              </a:rPr>
              <a:t>       Question: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 charset="0"/>
              </a:rPr>
              <a:t>16</a:t>
            </a:r>
            <a:endParaRPr sz="1800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Find the correct question tag to fill in the blank: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Indian team has beaten the Australian team,</a:t>
            </a:r>
            <a:r>
              <a:rPr lang="en-US" b="1" i="1" dirty="0">
                <a:solidFill>
                  <a:schemeClr val="tx1"/>
                </a:solidFill>
                <a:latin typeface="Roboto" charset="0"/>
                <a:ea typeface="Roboto" charset="0"/>
              </a:rPr>
              <a:t>___</a:t>
            </a:r>
            <a:r>
              <a:rPr lang="en-US" b="1" dirty="0">
                <a:solidFill>
                  <a:schemeClr val="tx1"/>
                </a:solidFill>
                <a:latin typeface="Roboto" charset="0"/>
                <a:ea typeface="Roboto" charset="0"/>
              </a:rPr>
              <a:t>?</a:t>
            </a:r>
            <a:endParaRPr lang="en-US" dirty="0">
              <a:solidFill>
                <a:schemeClr val="tx1"/>
              </a:solidFill>
              <a:latin typeface="Roboto" charset="0"/>
              <a:ea typeface="Roboto" charset="0"/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does it?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hasn't it?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has it?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is it?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charset="0"/>
                <a:ea typeface="Roboto" charset="0"/>
              </a:rPr>
              <a:t>																Answer: B</a:t>
            </a:r>
            <a:endParaRPr dirty="0">
              <a:solidFill>
                <a:schemeClr val="tx1"/>
              </a:solidFill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______ you watched the movie?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None of these</a:t>
            </a:r>
            <a:endParaRPr lang="en-IN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 </a:t>
            </a:r>
          </a:p>
        </p:txBody>
      </p:sp>
    </p:spTree>
    <p:extLst>
      <p:ext uri="{BB962C8B-B14F-4D97-AF65-F5344CB8AC3E}">
        <p14:creationId xmlns:p14="http://schemas.microsoft.com/office/powerpoint/2010/main" xmlns="" val="1668042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_____ I borrow your grammar book for a day?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Had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Can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Could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 </a:t>
            </a:r>
          </a:p>
        </p:txBody>
      </p:sp>
    </p:spTree>
    <p:extLst>
      <p:ext uri="{BB962C8B-B14F-4D97-AF65-F5344CB8AC3E}">
        <p14:creationId xmlns:p14="http://schemas.microsoft.com/office/powerpoint/2010/main" xmlns="" val="2966136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IN" sz="1800" dirty="0"/>
              <a:t>______ are you wearing a heavy coat today when it is so warm?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Where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Why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When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All the above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xmlns="" val="2341141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______ is the best way to make apple pie?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How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Why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What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None of these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xmlns="" val="267764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_______ songs do you like best?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What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This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That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Which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D </a:t>
            </a:r>
          </a:p>
        </p:txBody>
      </p:sp>
    </p:spTree>
    <p:extLst>
      <p:ext uri="{BB962C8B-B14F-4D97-AF65-F5344CB8AC3E}">
        <p14:creationId xmlns:p14="http://schemas.microsoft.com/office/powerpoint/2010/main" xmlns="" val="2271104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368" y="147901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CONCEPTS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endParaRPr lang="en-US"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46" y="616949"/>
            <a:ext cx="7657354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The Definite Article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you know that the listener knows or can understand what particular person/thing you are talking about.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You should also use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when you have already mentioned the thing you are talking about.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For example, your friend might ask, “Are you going to </a:t>
            </a:r>
            <a:r>
              <a:rPr lang="en-IN" sz="1600" b="1" dirty="0"/>
              <a:t>the</a:t>
            </a:r>
            <a:r>
              <a:rPr lang="en-IN" sz="1600" dirty="0"/>
              <a:t> party this weekend?” The definite article tells you that your friend is referring to a specific party that both of you know about.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 definite article can be used with singular, plural, or uncountable nouns.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</a:t>
            </a:r>
            <a:r>
              <a:rPr lang="en-IN" sz="1600" b="1" dirty="0"/>
              <a:t>Example: Please give me the hammer.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                  Please give me the red hammer; the blue one is too small.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7506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CONCEPTS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endParaRPr lang="en-US"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328" y="868502"/>
            <a:ext cx="7709393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The Indefinite Article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 indefinite article takes two forms. It’s the word</a:t>
            </a:r>
            <a:r>
              <a:rPr lang="en-IN" sz="1600" b="1" dirty="0"/>
              <a:t> </a:t>
            </a:r>
            <a:r>
              <a:rPr lang="en-IN" sz="1600" b="1" i="1" dirty="0"/>
              <a:t>a</a:t>
            </a:r>
            <a:r>
              <a:rPr lang="en-IN" sz="1600" b="1" dirty="0"/>
              <a:t> </a:t>
            </a:r>
            <a:r>
              <a:rPr lang="en-IN" sz="1600" dirty="0"/>
              <a:t>when it precedes a word that begins with a consonant.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It’s the word </a:t>
            </a:r>
            <a:r>
              <a:rPr lang="en-IN" sz="1600" b="1" i="1" dirty="0"/>
              <a:t>an</a:t>
            </a:r>
            <a:r>
              <a:rPr lang="en-IN" sz="1600" dirty="0"/>
              <a:t> when it precedes a word that begins with a vowel.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 indefinite article indicates that a noun refers to a general idea rather than a particular thing.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 For example, you might ask your friend, “Should I bring </a:t>
            </a:r>
            <a:r>
              <a:rPr lang="en-IN" sz="1600" i="1" dirty="0"/>
              <a:t>a</a:t>
            </a:r>
            <a:r>
              <a:rPr lang="en-IN" sz="1600" dirty="0"/>
              <a:t> gift to the party?” Your friend will understand that you are not asking about a specific type of gift or a specific item.</a:t>
            </a:r>
          </a:p>
        </p:txBody>
      </p:sp>
    </p:spTree>
    <p:extLst>
      <p:ext uri="{BB962C8B-B14F-4D97-AF65-F5344CB8AC3E}">
        <p14:creationId xmlns:p14="http://schemas.microsoft.com/office/powerpoint/2010/main" xmlns="" val="2887433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141" y="877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91" y="577088"/>
            <a:ext cx="7562850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“I am going to bring </a:t>
            </a:r>
            <a:r>
              <a:rPr lang="en-IN" sz="1600" i="1" dirty="0"/>
              <a:t>an</a:t>
            </a:r>
            <a:r>
              <a:rPr lang="en-IN" sz="1600" dirty="0"/>
              <a:t> apple pie,” your friend tells you. Again, the indefinite article indicates that she is not talking about a specific apple pie. Your friend probably doesn’t even have any pie yet.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 indefinite article only appears with singular nouns.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They are used when we talk about something that is not specifically known to the person.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 and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are used before nouns that introduce something or someone you have not mentioned before.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1" dirty="0"/>
              <a:t>Exceptions: Choosing A or An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There are a few exceptions to the general rule of using</a:t>
            </a:r>
            <a:r>
              <a:rPr lang="en-IN" sz="1600" b="1" dirty="0"/>
              <a:t> </a:t>
            </a:r>
            <a:r>
              <a:rPr lang="en-IN" sz="1600" b="1" i="1" dirty="0"/>
              <a:t>a</a:t>
            </a:r>
            <a:r>
              <a:rPr lang="en-IN" sz="1600" b="1" dirty="0"/>
              <a:t> </a:t>
            </a:r>
            <a:r>
              <a:rPr lang="en-IN" sz="1600" dirty="0"/>
              <a:t>before words that start with consonants and </a:t>
            </a:r>
            <a:r>
              <a:rPr lang="en-IN" sz="1600" b="1" i="1" dirty="0"/>
              <a:t>an</a:t>
            </a:r>
            <a:r>
              <a:rPr lang="en-IN" sz="1600" dirty="0"/>
              <a:t> before words that begin with vowels.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Pronunciation changes this rule. It’s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</a:rPr>
              <a:t>the sound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that matters, not the spelling.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06824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736" y="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662" y="616949"/>
            <a:ext cx="7562850" cy="476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</a:rPr>
              <a:t>If the next word begins with a consonant sound when we say it, for example, "university" then we use a. If the next word begins with a vowel sound when we say it, for example "hour" then we use an.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In spite of its spelling, the word </a:t>
            </a:r>
            <a:r>
              <a:rPr lang="en-IN" sz="1600" i="1" dirty="0" smtClean="0"/>
              <a:t>honour</a:t>
            </a:r>
            <a:r>
              <a:rPr lang="en-IN" sz="1600" dirty="0"/>
              <a:t> </a:t>
            </a:r>
            <a:r>
              <a:rPr lang="en-IN" sz="1600" dirty="0" smtClean="0"/>
              <a:t> begins </a:t>
            </a:r>
            <a:r>
              <a:rPr lang="en-IN" sz="1600" dirty="0"/>
              <a:t>with a vowel sound. Therefore, we use </a:t>
            </a:r>
            <a:r>
              <a:rPr lang="en-IN" sz="1600" i="1" dirty="0"/>
              <a:t>an</a:t>
            </a:r>
            <a:r>
              <a:rPr lang="en-IN" sz="1600" dirty="0"/>
              <a:t>. Consider the example sentence below for an illustration of this concept.</a:t>
            </a:r>
          </a:p>
          <a:p>
            <a:pPr lvl="2">
              <a:lnSpc>
                <a:spcPct val="150000"/>
              </a:lnSpc>
            </a:pPr>
            <a:r>
              <a:rPr lang="en-IN" sz="1600" dirty="0"/>
              <a:t>      Incorrect:  My mother is a honest woman.</a:t>
            </a:r>
          </a:p>
          <a:p>
            <a:pPr lvl="2">
              <a:lnSpc>
                <a:spcPct val="150000"/>
              </a:lnSpc>
            </a:pPr>
            <a:r>
              <a:rPr lang="en-IN" sz="1600" dirty="0"/>
              <a:t>      Correct:    My mother is an honest woman.</a:t>
            </a:r>
            <a:endParaRPr lang="en-US" altLang="sr-Latn-RS" sz="1600" dirty="0"/>
          </a:p>
          <a:p>
            <a:pPr>
              <a:lnSpc>
                <a:spcPct val="150000"/>
              </a:lnSpc>
            </a:pPr>
            <a:r>
              <a:rPr lang="en-IN" sz="1600" b="1" dirty="0"/>
              <a:t>Article Before an Adjective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Sometimes an article modifies a noun that is also modified by an adjective.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The usual word order is article + adjective + noun.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eaLnBrk="1" hangingPunct="1">
              <a:lnSpc>
                <a:spcPct val="150000"/>
              </a:lnSpc>
            </a:pPr>
            <a:endParaRPr lang="en-US" altLang="sr-Latn-RS" dirty="0"/>
          </a:p>
        </p:txBody>
      </p:sp>
    </p:spTree>
    <p:extLst>
      <p:ext uri="{BB962C8B-B14F-4D97-AF65-F5344CB8AC3E}">
        <p14:creationId xmlns:p14="http://schemas.microsoft.com/office/powerpoint/2010/main" xmlns="" val="356282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" y="1050411"/>
            <a:ext cx="7562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If the article is indefinite, choose</a:t>
            </a:r>
            <a:r>
              <a:rPr lang="en-IN" sz="1600" b="1" dirty="0"/>
              <a:t> </a:t>
            </a:r>
            <a:r>
              <a:rPr lang="en-IN" sz="1600" b="1" i="1" dirty="0"/>
              <a:t>a</a:t>
            </a:r>
            <a:r>
              <a:rPr lang="en-IN" sz="1600" b="1" dirty="0"/>
              <a:t> </a:t>
            </a:r>
            <a:r>
              <a:rPr lang="en-IN" sz="1600" dirty="0"/>
              <a:t>or </a:t>
            </a:r>
            <a:r>
              <a:rPr lang="en-IN" sz="1600" b="1" i="1" dirty="0"/>
              <a:t>an</a:t>
            </a:r>
            <a:r>
              <a:rPr lang="en-IN" sz="1600" dirty="0"/>
              <a:t> based on the word that immediately follows it. Consider the following examples for reference: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Correct: Eliza will bring a small gift to Sophie’s party.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Correct: I heard an interesting story yesterday.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Indefinite Articles with Uncountable Nouns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Uncountable nouns are nouns that are either difficult or impossible to count.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Uncountable nouns include intangible things (e.g., information, air), liquids (e.g., milk, wine), and things that are too large or numerous to count (e.g., equipment, sand, wood).</a:t>
            </a:r>
          </a:p>
        </p:txBody>
      </p:sp>
    </p:spTree>
    <p:extLst>
      <p:ext uri="{BB962C8B-B14F-4D97-AF65-F5344CB8AC3E}">
        <p14:creationId xmlns:p14="http://schemas.microsoft.com/office/powerpoint/2010/main" xmlns="" val="3853018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" y="900666"/>
            <a:ext cx="7753582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Because these things can’t be counted, you should never use </a:t>
            </a:r>
            <a:r>
              <a:rPr lang="en-IN" sz="1600" b="1" dirty="0"/>
              <a:t>a</a:t>
            </a:r>
            <a:r>
              <a:rPr lang="en-IN" sz="1600" dirty="0"/>
              <a:t> or </a:t>
            </a:r>
            <a:r>
              <a:rPr lang="en-IN" sz="1600" b="1" dirty="0"/>
              <a:t>an</a:t>
            </a:r>
            <a:r>
              <a:rPr lang="en-IN" sz="1600" dirty="0"/>
              <a:t> with them—remember, the indefinite article is only for singular nouns.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Uncountable nouns can be modified by words like </a:t>
            </a:r>
            <a:r>
              <a:rPr lang="en-IN" sz="1600" i="1" dirty="0"/>
              <a:t>some</a:t>
            </a:r>
            <a:r>
              <a:rPr lang="en-IN" sz="1600" dirty="0"/>
              <a:t>, however.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/>
              <a:t>Consider the examples below for reference: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Incorrect: Please give me a water.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Water is an uncountable noun and should not be used with the indefinite article.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Correct: Please give me some water.</a:t>
            </a:r>
          </a:p>
        </p:txBody>
      </p:sp>
    </p:spTree>
    <p:extLst>
      <p:ext uri="{BB962C8B-B14F-4D97-AF65-F5344CB8AC3E}">
        <p14:creationId xmlns:p14="http://schemas.microsoft.com/office/powerpoint/2010/main" xmlns="" val="3419137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A90E98-E13F-4794-AF6C-DCBDA36D60EB}"/>
</file>

<file path=customXml/itemProps2.xml><?xml version="1.0" encoding="utf-8"?>
<ds:datastoreItem xmlns:ds="http://schemas.openxmlformats.org/officeDocument/2006/customXml" ds:itemID="{83E4A078-75BC-412C-93CC-51C2265C788D}"/>
</file>

<file path=customXml/itemProps3.xml><?xml version="1.0" encoding="utf-8"?>
<ds:datastoreItem xmlns:ds="http://schemas.openxmlformats.org/officeDocument/2006/customXml" ds:itemID="{A38C7631-EAB1-40AB-8157-058CE4FD1503}"/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1133</Words>
  <Application>Microsoft Office PowerPoint</Application>
  <PresentationFormat>On-screen Show (16:9)</PresentationFormat>
  <Paragraphs>260</Paragraphs>
  <Slides>37</Slides>
  <Notes>37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Roboto</vt:lpstr>
      <vt:lpstr>Roboto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</vt:lpstr>
      <vt:lpstr>  </vt:lpstr>
      <vt:lpstr>Slide 15</vt:lpstr>
      <vt:lpstr>  </vt:lpstr>
      <vt:lpstr>Slide 17</vt:lpstr>
      <vt:lpstr>Slide 18</vt:lpstr>
      <vt:lpstr>Slide 19</vt:lpstr>
      <vt:lpstr>Slide 20</vt:lpstr>
      <vt:lpstr>Slide 21</vt:lpstr>
      <vt:lpstr>Answer: D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Purnima</dc:creator>
  <cp:lastModifiedBy>HP</cp:lastModifiedBy>
  <cp:revision>21</cp:revision>
  <dcterms:modified xsi:type="dcterms:W3CDTF">2021-06-24T05:15:01Z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