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20" r:id="rId3"/>
    <p:sldId id="298" r:id="rId4"/>
    <p:sldId id="304" r:id="rId5"/>
    <p:sldId id="265" r:id="rId6"/>
    <p:sldId id="306" r:id="rId7"/>
    <p:sldId id="266" r:id="rId8"/>
    <p:sldId id="307" r:id="rId9"/>
    <p:sldId id="268" r:id="rId10"/>
    <p:sldId id="308" r:id="rId11"/>
    <p:sldId id="269" r:id="rId12"/>
    <p:sldId id="309" r:id="rId13"/>
    <p:sldId id="285" r:id="rId14"/>
    <p:sldId id="310" r:id="rId15"/>
    <p:sldId id="286" r:id="rId16"/>
    <p:sldId id="311" r:id="rId17"/>
    <p:sldId id="287" r:id="rId18"/>
    <p:sldId id="312" r:id="rId19"/>
    <p:sldId id="288" r:id="rId20"/>
    <p:sldId id="313" r:id="rId21"/>
    <p:sldId id="291" r:id="rId22"/>
    <p:sldId id="314" r:id="rId23"/>
    <p:sldId id="292" r:id="rId24"/>
    <p:sldId id="293" r:id="rId25"/>
    <p:sldId id="294" r:id="rId26"/>
    <p:sldId id="315" r:id="rId27"/>
    <p:sldId id="295" r:id="rId28"/>
    <p:sldId id="316" r:id="rId29"/>
    <p:sldId id="296" r:id="rId30"/>
    <p:sldId id="317" r:id="rId31"/>
    <p:sldId id="297" r:id="rId32"/>
    <p:sldId id="318" r:id="rId33"/>
    <p:sldId id="300" r:id="rId34"/>
    <p:sldId id="31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orient="horz" pos="828">
          <p15:clr>
            <a:srgbClr val="A4A3A4"/>
          </p15:clr>
        </p15:guide>
        <p15:guide id="3" orient="horz" pos="1140">
          <p15:clr>
            <a:srgbClr val="A4A3A4"/>
          </p15:clr>
        </p15:guide>
        <p15:guide id="4" orient="horz" pos="2451">
          <p15:clr>
            <a:srgbClr val="A4A3A4"/>
          </p15:clr>
        </p15:guide>
        <p15:guide id="5" orient="horz" pos="2196">
          <p15:clr>
            <a:srgbClr val="A4A3A4"/>
          </p15:clr>
        </p15:guide>
        <p15:guide id="6" pos="2208">
          <p15:clr>
            <a:srgbClr val="A4A3A4"/>
          </p15:clr>
        </p15:guide>
        <p15:guide id="7" pos="216">
          <p15:clr>
            <a:srgbClr val="A4A3A4"/>
          </p15:clr>
        </p15:guide>
        <p15:guide id="8" pos="5553">
          <p15:clr>
            <a:srgbClr val="A4A3A4"/>
          </p15:clr>
        </p15:guide>
        <p15:guide id="9" pos="888">
          <p15:clr>
            <a:srgbClr val="A4A3A4"/>
          </p15:clr>
        </p15:guide>
        <p15:guide id="10" pos="2856">
          <p15:clr>
            <a:srgbClr val="A4A3A4"/>
          </p15:clr>
        </p15:guide>
        <p15:guide id="11" pos="4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7683" autoAdjust="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>
        <p:guide orient="horz" pos="2772"/>
        <p:guide orient="horz" pos="828"/>
        <p:guide orient="horz" pos="1140"/>
        <p:guide orient="horz" pos="2451"/>
        <p:guide orient="horz" pos="2196"/>
        <p:guide pos="2208"/>
        <p:guide pos="216"/>
        <p:guide pos="5553"/>
        <p:guide pos="888"/>
        <p:guide pos="2856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07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910" y="865406"/>
            <a:ext cx="847248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KANSAS + OHIO = OREGON given the value of O = 5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KANSAS = 497292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OHIO = 5865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OREGON = 503157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G + R + O + S + S = 1 + 0 + 5 + 2 + 2 = 10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211118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31775">
              <a:tabLst>
                <a:tab pos="231775" algn="l"/>
              </a:tabLs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04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715" y="986971"/>
            <a:ext cx="8321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dirty="0">
                <a:solidFill>
                  <a:schemeClr val="tx1"/>
                </a:solidFill>
              </a:rPr>
              <a:t>If E A T + T H A T = A P </a:t>
            </a:r>
            <a:r>
              <a:rPr lang="en-IN" sz="1800" dirty="0" err="1">
                <a:solidFill>
                  <a:schemeClr val="tx1"/>
                </a:solidFill>
              </a:rPr>
              <a:t>P</a:t>
            </a:r>
            <a:r>
              <a:rPr lang="en-IN" sz="1800" dirty="0">
                <a:solidFill>
                  <a:schemeClr val="tx1"/>
                </a:solidFill>
              </a:rPr>
              <a:t> L E, what is the value of  A + T + L ?</a:t>
            </a: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12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13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14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15</a:t>
            </a: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</a:t>
            </a: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</a:t>
            </a: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Answer: B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95620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9083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93" y="980622"/>
            <a:ext cx="84864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055">
              <a:buSzPts val="1100"/>
              <a:defRPr/>
            </a:pPr>
            <a:r>
              <a:rPr lang="en-US" sz="1800" dirty="0"/>
              <a:t>3 digit number (EAT) + 4 digit number(THAT) = 5 digit number(APPLE)</a:t>
            </a:r>
            <a:br>
              <a:rPr lang="en-US" sz="1800" dirty="0"/>
            </a:br>
            <a:r>
              <a:rPr lang="en-US" sz="1800" dirty="0"/>
              <a:t>If so, then A can be 1 and p can be 0.</a:t>
            </a:r>
            <a:br>
              <a:rPr lang="en-US" sz="1800" dirty="0"/>
            </a:br>
            <a:r>
              <a:rPr lang="en-US" sz="1800" dirty="0"/>
              <a:t>Again here T is yielding a two digit number(10).</a:t>
            </a:r>
            <a:br>
              <a:rPr lang="en-US" sz="1800" dirty="0"/>
            </a:br>
            <a:r>
              <a:rPr lang="en-US" sz="1800" dirty="0"/>
              <a:t>So there must be a carry 1 and T = 9.</a:t>
            </a:r>
            <a:br>
              <a:rPr lang="en-US" sz="1800" dirty="0"/>
            </a:br>
            <a:r>
              <a:rPr lang="en-US" sz="1800" dirty="0"/>
              <a:t>Now the expression becomes</a:t>
            </a:r>
            <a:br>
              <a:rPr lang="en-US" sz="1800" dirty="0"/>
            </a:br>
            <a:r>
              <a:rPr lang="en-US" sz="1800" dirty="0"/>
              <a:t>E 1 9</a:t>
            </a:r>
            <a:br>
              <a:rPr lang="en-US" sz="1800" dirty="0"/>
            </a:br>
            <a:r>
              <a:rPr lang="en-US" sz="1800" dirty="0"/>
              <a:t>9 H 1 9</a:t>
            </a:r>
            <a:br>
              <a:rPr lang="en-US" sz="1800" dirty="0"/>
            </a:br>
            <a:r>
              <a:rPr lang="en-US" sz="1800" dirty="0"/>
              <a:t>——————-</a:t>
            </a:r>
            <a:br>
              <a:rPr lang="en-US" sz="1800" dirty="0"/>
            </a:br>
            <a:r>
              <a:rPr lang="en-US" sz="1800" dirty="0"/>
              <a:t>1 0 0 L E</a:t>
            </a:r>
            <a:br>
              <a:rPr lang="en-US" sz="1800" dirty="0"/>
            </a:br>
            <a:r>
              <a:rPr lang="en-US" sz="1800" dirty="0"/>
              <a:t>Now it is clear that E = 8 and L = 3</a:t>
            </a:r>
            <a:br>
              <a:rPr lang="en-US" sz="1800" dirty="0"/>
            </a:br>
            <a:r>
              <a:rPr lang="en-US" sz="1800" dirty="0"/>
              <a:t>So, A + T + L = 1 + 9 + 3 =13</a:t>
            </a:r>
            <a:br>
              <a:rPr lang="en-US" sz="1800" dirty="0"/>
            </a:br>
            <a:endParaRPr lang="en-US" sz="1800" dirty="0"/>
          </a:p>
          <a:p>
            <a:pPr marL="59055">
              <a:buNone/>
            </a:pPr>
            <a:endParaRPr lang="en-US" sz="1800" dirty="0"/>
          </a:p>
          <a:p>
            <a:pPr marL="59055"/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11620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05 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224" y="1314450"/>
            <a:ext cx="8472164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14300" indent="-114300">
              <a:buNone/>
            </a:pPr>
            <a:r>
              <a:rPr lang="en-IN" sz="1800" dirty="0">
                <a:solidFill>
                  <a:schemeClr val="tx1"/>
                </a:solidFill>
              </a:rPr>
              <a:t>If WAIT + ALL = GIFTS if A = 6, S = 5, then what's the value of  G + I + F + T?</a:t>
            </a:r>
          </a:p>
          <a:p>
            <a:pPr marL="114300" indent="-11430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11</a:t>
            </a: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12</a:t>
            </a: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13</a:t>
            </a: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14</a:t>
            </a: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</a:t>
            </a:r>
          </a:p>
          <a:p>
            <a:pPr marL="114300" indent="-114300">
              <a:buNone/>
            </a:pPr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A</a:t>
            </a:r>
          </a:p>
          <a:p>
            <a:pPr marL="114300" indent="-11430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17462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081" y="937079"/>
            <a:ext cx="8472164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l-PL" sz="1800" dirty="0"/>
              <a:t>W A I T</a:t>
            </a:r>
            <a:br>
              <a:rPr lang="pl-PL" sz="1800" dirty="0"/>
            </a:br>
            <a:r>
              <a:rPr lang="pl-PL" sz="1800" dirty="0"/>
              <a:t>A L L</a:t>
            </a:r>
            <a:r>
              <a:rPr lang="en-US" sz="1800" dirty="0"/>
              <a:t>       +</a:t>
            </a:r>
            <a:br>
              <a:rPr lang="pl-PL" sz="1800" dirty="0"/>
            </a:br>
            <a:r>
              <a:rPr lang="pl-PL" sz="1800" dirty="0"/>
              <a:t>—————</a:t>
            </a:r>
            <a:br>
              <a:rPr lang="pl-PL" sz="1800" dirty="0"/>
            </a:br>
            <a:r>
              <a:rPr lang="pl-PL" sz="1800" dirty="0"/>
              <a:t>G I F T S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9 6 0 8</a:t>
            </a:r>
            <a:br>
              <a:rPr lang="pl-PL" sz="1800" dirty="0"/>
            </a:br>
            <a:r>
              <a:rPr lang="pl-PL" sz="1800" dirty="0"/>
              <a:t>6 7 7</a:t>
            </a:r>
            <a:r>
              <a:rPr lang="en-US" sz="1800" dirty="0"/>
              <a:t>       +</a:t>
            </a:r>
            <a:br>
              <a:rPr lang="pl-PL" sz="1800" dirty="0"/>
            </a:br>
            <a:r>
              <a:rPr lang="pl-PL" sz="1800" dirty="0"/>
              <a:t>———–</a:t>
            </a:r>
            <a:br>
              <a:rPr lang="pl-PL" sz="1800" dirty="0"/>
            </a:br>
            <a:r>
              <a:rPr lang="pl-PL" sz="1800" dirty="0"/>
              <a:t>1 0 2 8 5</a:t>
            </a:r>
            <a:endParaRPr lang="en-US" sz="1800" dirty="0"/>
          </a:p>
          <a:p>
            <a:br>
              <a:rPr lang="pl-PL" sz="1800" dirty="0"/>
            </a:br>
            <a:r>
              <a:rPr lang="pl-PL" sz="1800" dirty="0"/>
              <a:t>Hence G + I + F + T = 11</a:t>
            </a:r>
            <a:br>
              <a:rPr lang="pl-PL" sz="1800" dirty="0"/>
            </a:br>
            <a:endParaRPr lang="en-IN" sz="1800" dirty="0"/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 indent="5715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06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1314449"/>
            <a:ext cx="8472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HEE+SHE= GIHE, assume (I =2), where the alphabets take the values from</a:t>
            </a:r>
          </a:p>
          <a:p>
            <a:r>
              <a:rPr lang="en-US" sz="1800" dirty="0"/>
              <a:t>(0-9) (S+H+E)?</a:t>
            </a:r>
          </a:p>
          <a:p>
            <a:endParaRPr lang="en-US" sz="1800" dirty="0"/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14</a:t>
            </a:r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15</a:t>
            </a:r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12</a:t>
            </a:r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11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                                                                                                    Answer: C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28" y="864506"/>
            <a:ext cx="84721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HEE+ SHE= GIHE    (I=2)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   H  E  </a:t>
            </a:r>
            <a:r>
              <a:rPr lang="en-IN" sz="1800" dirty="0" err="1">
                <a:solidFill>
                  <a:schemeClr val="tx1"/>
                </a:solidFill>
              </a:rPr>
              <a:t>E</a:t>
            </a:r>
            <a:r>
              <a:rPr lang="en-IN" sz="1800" dirty="0">
                <a:solidFill>
                  <a:schemeClr val="tx1"/>
                </a:solidFill>
              </a:rPr>
              <a:t>  +            9  0  0  +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   S  H  E          1    3  9  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---------------      ----------------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G 2  H  E          1    2  9  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---------------      -----------------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Then S+H+E=3+9+0=12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157" y="1021847"/>
            <a:ext cx="8520600" cy="3416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fr-FR" dirty="0"/>
            </a:br>
            <a:endParaRPr lang="en-IN" dirty="0"/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07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47860" y="820964"/>
            <a:ext cx="8393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/>
              <a:t>EAT+EAT+EAT=BEET if t=0, then find  the value of  TEE+TEE?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088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077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066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055</a:t>
            </a:r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    </a:t>
            </a:r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                                                                                                   </a:t>
            </a:r>
          </a:p>
          <a:p>
            <a:pPr marL="342900" indent="-342900"/>
            <a:r>
              <a:rPr lang="en-US" sz="1800" dirty="0"/>
              <a:t>                                                                                                            </a:t>
            </a:r>
          </a:p>
          <a:p>
            <a:pPr marL="342900" indent="-342900"/>
            <a:r>
              <a:rPr lang="en-US" sz="1800" dirty="0"/>
              <a:t>                                                                                                             Answer: A</a:t>
            </a:r>
          </a:p>
          <a:p>
            <a:pPr marL="342900" indent="-342900">
              <a:buFont typeface="+mj-lt"/>
              <a:buAutoNum type="alphaUcPeriod"/>
            </a:pPr>
            <a:endParaRPr lang="en-US" sz="1800" dirty="0"/>
          </a:p>
        </p:txBody>
      </p:sp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fr-FR" dirty="0"/>
            </a:br>
            <a:endParaRPr lang="en-IN" dirty="0"/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7980" indent="5905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22032" y="1314450"/>
            <a:ext cx="839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EAT+EAT+EAT = BEET. As T=0, no carry for A+A+A(3A). Possible values of A and E can be calculated by 1) 3A= E 2) 3A = 10 +E 3) 3A = 20 + E Here Largest carry generated by addition of three one digit number is 27(9+9+9). Hence value of E is less than 7 for equation 3. For Equation 3) Assume value of E is 7. Therefore value of A=9 now carry + E + E + E = BE. (2) + (7) + (7) + (7) = 23. but 7 is not equal to 3. Contradict to our assumption. Try another value of E as 4 for equation 3 E=4 therefore, A = 8. now carry + E + E + E = BE. (2) + (4) + (4) + (4) = 14. hence value satisfied with our prediction. hence E=4 A=8 and B=1 now TEE + TEE = TAA 044 + 044 = 088 In Above Equations A is integer. So take only those values which are divisible by 3.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CROSS+ROADS= DANGER assume (s=3), then find the value of D+A+N+G+E+R? </a:t>
            </a: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31</a:t>
            </a: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21</a:t>
            </a: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11</a:t>
            </a: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16</a:t>
            </a: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A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08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56" y="1836057"/>
            <a:ext cx="5377543" cy="1802494"/>
          </a:xfrm>
        </p:spPr>
        <p:txBody>
          <a:bodyPr/>
          <a:lstStyle/>
          <a:p>
            <a:pPr marL="114300" indent="0">
              <a:buNone/>
            </a:pPr>
            <a:r>
              <a:rPr lang="en-US" sz="4800" b="1" dirty="0">
                <a:solidFill>
                  <a:schemeClr val="tx1"/>
                </a:solidFill>
              </a:rPr>
              <a:t>https://qrgo.page.link/GvQk5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10457" y="33563"/>
            <a:ext cx="6487886" cy="180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indent="0">
              <a:buFont typeface="Arial" panose="020B0604020202020204"/>
              <a:buNone/>
            </a:pPr>
            <a:r>
              <a:rPr lang="en-US" sz="2800" b="1" dirty="0">
                <a:solidFill>
                  <a:schemeClr val="tx1"/>
                </a:solidFill>
              </a:rPr>
              <a:t>Word Group Categorization Quiz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2" y="1395184"/>
            <a:ext cx="2983367" cy="29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CROSS= 96233 ROADS=62513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DANGER=1+5+8+7+4+6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Hence the sum of the all is 31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DOG *GO = BOOO  +  APIG =  BBUDO. Find the value of multiplication then find the value of P and G?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  and 5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  and 6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8  and 7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8  and 4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Answer: B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11620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09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DOG *  GO = BOOO  +  APIG =  BBUDO</a:t>
            </a:r>
          </a:p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486   *   68  = 3888     + 2916  =   33048</a:t>
            </a:r>
          </a:p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Here the value of P=9  and G=6</a:t>
            </a: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..</a:t>
            </a: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 indent="5905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59055" indent="0">
              <a:buNone/>
            </a:pPr>
            <a:r>
              <a:rPr lang="en-IN" dirty="0">
                <a:solidFill>
                  <a:schemeClr val="tx1"/>
                </a:solidFill>
              </a:rPr>
              <a:t>MAD*BE =  MAD + RAE = AMID, then find the value of multiplication?</a:t>
            </a: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9341</a:t>
            </a: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9547</a:t>
            </a: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9207</a:t>
            </a: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9710</a:t>
            </a: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Answer: C</a:t>
            </a:r>
          </a:p>
          <a:p>
            <a:pPr marL="59055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10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07059"/>
          </a:xfrm>
        </p:spPr>
        <p:txBody>
          <a:bodyPr/>
          <a:lstStyle/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MAD  *  BE =  MAD  + RAE =    AMID  </a:t>
            </a:r>
          </a:p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297    *  31  =  297    + 891  =     9207 </a:t>
            </a:r>
          </a:p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Then the value of the multiplication is  9207</a:t>
            </a:r>
          </a:p>
          <a:p>
            <a:pPr marL="59055" indent="-5905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</a:t>
            </a:r>
          </a:p>
          <a:p>
            <a:pPr marL="59055" indent="-59055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>
              <a:tabLst>
                <a:tab pos="231775" algn="l"/>
              </a:tabLst>
            </a:pP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6205" indent="-116205">
              <a:buNone/>
            </a:pPr>
            <a:r>
              <a:rPr lang="en-IN" dirty="0">
                <a:solidFill>
                  <a:schemeClr val="tx1"/>
                </a:solidFill>
              </a:rPr>
              <a:t>HERE = COMES –SHE assume S=8,  find the value of R+H+O?</a:t>
            </a: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12</a:t>
            </a: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14</a:t>
            </a: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15</a:t>
            </a: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18</a:t>
            </a: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B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11</a:t>
            </a: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HERE = COMES – SHE which can also be written as HERE + SHE = COMES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          HERE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        SHE   +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 ------------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 COMES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--------------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C = 1, O = 0, H = 9, E + E = S = 8, 2 E =8, And E=4.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So, COMES – SHE = HERE, 9454 + 894 = 10348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R + H + O = 5 + 9 + 0 = 14</a:t>
            </a:r>
          </a:p>
          <a:p>
            <a:pPr marL="116205" indent="-1905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7980">
              <a:tabLst>
                <a:tab pos="0" algn="l"/>
              </a:tabLs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EAT+THAT = APPLE, what is the sum of A+P+P+L+E?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12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13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14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15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A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12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From the given data, the value of A will be 1 because it is the only carry-over possible from the sum of 2 single digit number. T maximum it can take only 9 and there should a carryover for T to give sum as 2 digit number. So T =9, P = 0, A = 1. T + T = 18, the value of E is 8 and 1 will be a carry over to the next column. That is 1 + A + A= L = 3. And finally H = 2. Hence, 819 + 9219 = 10038. A+P+P+L=E = 1+0+0+3+8 = 12.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 indent="-59055">
              <a:tabLst>
                <a:tab pos="231775" algn="l"/>
                <a:tab pos="290195" algn="l"/>
              </a:tabLst>
            </a:pP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600" y="1000349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YOUR + YOU = HEART, assume O=4, then find the value of  Y+U+R+E=?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15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16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17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18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C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5715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13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143" y="1683657"/>
            <a:ext cx="6487886" cy="1802494"/>
          </a:xfrm>
        </p:spPr>
        <p:txBody>
          <a:bodyPr/>
          <a:lstStyle/>
          <a:p>
            <a:pPr marL="114300" indent="0">
              <a:buNone/>
            </a:pPr>
            <a:r>
              <a:rPr lang="en-US" sz="4800" b="1" dirty="0">
                <a:solidFill>
                  <a:schemeClr val="tx1"/>
                </a:solidFill>
              </a:rPr>
              <a:t>  CRYPTARITHMETIC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600" y="1000349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Given the value of O as 4, Y and E cannot be the same, so there should be a carry-over 1. 1 + Y = 10, so E will take 0 and H as 1.  O + Y = A (4 + 9 = 13) i.e. A = 3. Now, U + O (4) =R (which can only be a single digit number), U cannot take 5, 3, 4 and only possibility will be 2. If U is 2, then R will be 6. R + U = T, 6 + 2 = 8(T = 8). Hence, the value of Y + U + R + E = 9 + 2 + 6+ 0 = 17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TOM + NAG = GOAT, find the value of  G+O+A+T?</a:t>
            </a:r>
          </a:p>
          <a:p>
            <a:pPr marL="116205" indent="-190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12</a:t>
            </a: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14</a:t>
            </a: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15</a:t>
            </a: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Cannot be determined</a:t>
            </a:r>
          </a:p>
          <a:p>
            <a:pPr marL="116205" indent="-190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116205" indent="-190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Answer: D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98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14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Adding two single digit number the maximum carry it can have is 1, so G=1.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O + A = A, from this we can tell that O = 0. T + N = O (O should be a two digit 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number ending in zero, only then G will be 1). Sum of T and N should be 10 </a:t>
            </a:r>
            <a:r>
              <a:rPr lang="en-US" dirty="0" err="1">
                <a:solidFill>
                  <a:schemeClr val="tx1"/>
                </a:solidFill>
              </a:rPr>
              <a:t>i.e.T</a:t>
            </a: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 (6) + N (4) = 10.  M + G = T, from this we will get the value of M as 1.  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O=0, G=1, N=4, M=5, T=6 and the left out numbers are 2, 3, 7, 8, 9, from this A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 can take any value. There is no definite value for A.</a:t>
            </a: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28731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GET*BY  = BABE  + GET = BEARE, then find the value of multiplication and the value of  E +T +B?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5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6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11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B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Font typeface="+mj-lt"/>
              <a:buAutoNum type="alphaUcPeriod"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>
              <a:tabLst>
                <a:tab pos="290195" algn="l"/>
              </a:tabLst>
            </a:pP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15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GET  *  BY  = BABE  + GET = BEARE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905  *  12   = 1810    + 905  = 10860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Then the value of  E+T+B= 6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17600"/>
            <a:ext cx="7814129" cy="2956152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chemeClr val="tx1"/>
                </a:solidFill>
              </a:rPr>
              <a:t>Rules for solving </a:t>
            </a:r>
            <a:r>
              <a:rPr lang="en-IN" b="1" dirty="0" err="1">
                <a:solidFill>
                  <a:schemeClr val="tx1"/>
                </a:solidFill>
              </a:rPr>
              <a:t>Cryptarithmetic</a:t>
            </a:r>
            <a:r>
              <a:rPr lang="en-IN" b="1" dirty="0">
                <a:solidFill>
                  <a:schemeClr val="tx1"/>
                </a:solidFill>
              </a:rPr>
              <a:t> problems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 Each Letter, Symbol represents only one digit throughout the problem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 Numbers must not begin with zero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 Aim is to find the value of each letter in the Cryptarithmetic problems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 There must be only one solution to the </a:t>
            </a:r>
            <a:r>
              <a:rPr lang="en-IN" dirty="0" err="1">
                <a:solidFill>
                  <a:schemeClr val="tx1"/>
                </a:solidFill>
              </a:rPr>
              <a:t>Cryptarithmetic</a:t>
            </a:r>
            <a:r>
              <a:rPr lang="en-IN" dirty="0">
                <a:solidFill>
                  <a:schemeClr val="tx1"/>
                </a:solidFill>
              </a:rPr>
              <a:t> problems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Carry over can only be 1 in Cryptarithmetic problems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/>
          <p:nvPr/>
        </p:nvSpPr>
        <p:spPr>
          <a:xfrm>
            <a:off x="0" y="174171"/>
            <a:ext cx="6712857" cy="682172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640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CRYPTARITHMETIC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3917"/>
            <a:ext cx="317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1424047"/>
            <a:ext cx="8525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If USA + USSR = PEACE. Find  the value of  P + E + A + C + E?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8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9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10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11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7199630" indent="-719963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Answer: C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3917"/>
            <a:ext cx="317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1424047"/>
            <a:ext cx="852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100"/>
              <a:defRPr/>
            </a:pPr>
            <a:r>
              <a:rPr lang="en-US" sz="1800" dirty="0"/>
              <a:t>USA + USSR = PEACE</a:t>
            </a:r>
            <a:br>
              <a:rPr lang="en-US" sz="1800" dirty="0"/>
            </a:br>
            <a:r>
              <a:rPr lang="en-US" sz="1800" dirty="0"/>
              <a:t>Here P is carry , P = 1</a:t>
            </a:r>
            <a:br>
              <a:rPr lang="en-US" sz="1800" dirty="0"/>
            </a:br>
            <a:r>
              <a:rPr lang="en-US" sz="1800" dirty="0"/>
              <a:t>when P = 1, E = 0 with carry 1 AND U = 9</a:t>
            </a:r>
            <a:br>
              <a:rPr lang="en-US" sz="1800" dirty="0"/>
            </a:br>
            <a:r>
              <a:rPr lang="en-US" sz="1800" dirty="0"/>
              <a:t>A + R = E = 0 with carry 1.</a:t>
            </a:r>
            <a:br>
              <a:rPr lang="en-US" sz="1800" dirty="0"/>
            </a:br>
            <a:r>
              <a:rPr lang="en-US" sz="1800" dirty="0"/>
              <a:t>so, A = 2 and R = 8</a:t>
            </a:r>
            <a:br>
              <a:rPr lang="en-US" sz="1800" dirty="0"/>
            </a:br>
            <a:r>
              <a:rPr lang="en-US" sz="1800" dirty="0"/>
              <a:t>U + S = A = 2 with carry 1, S = 3</a:t>
            </a:r>
            <a:br>
              <a:rPr lang="en-US" sz="1800" dirty="0"/>
            </a:br>
            <a:r>
              <a:rPr lang="en-US" sz="1800" dirty="0"/>
              <a:t>S + S + 1 = C, 3 + 3 + 1 = c = 7</a:t>
            </a:r>
            <a:br>
              <a:rPr lang="en-US" sz="1800" dirty="0"/>
            </a:br>
            <a:r>
              <a:rPr lang="en-US" sz="1800" dirty="0"/>
              <a:t>932 + 9338 = 10270</a:t>
            </a:r>
            <a:br>
              <a:rPr lang="en-US" sz="1800" dirty="0"/>
            </a:br>
            <a:r>
              <a:rPr lang="en-US" sz="1800" dirty="0"/>
              <a:t>so ,P + E + A + C + E = 1 + 0 + 2 + 7 + 0 = 10</a:t>
            </a:r>
          </a:p>
          <a:p>
            <a:pPr lvl="0"/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213069"/>
            <a:ext cx="31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083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276349"/>
            <a:ext cx="8472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If EVER + SINCE = DARWIN assume (E=5),  then find the value of </a:t>
            </a:r>
          </a:p>
          <a:p>
            <a:r>
              <a:rPr lang="en-IN" sz="1800" dirty="0"/>
              <a:t>D + A + R + W + I + N?</a:t>
            </a:r>
          </a:p>
          <a:p>
            <a:endParaRPr lang="en-IN" sz="1800" dirty="0"/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24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21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Answer: B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188686"/>
            <a:ext cx="312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276349"/>
            <a:ext cx="847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100"/>
              <a:defRPr/>
            </a:pPr>
            <a:r>
              <a:rPr lang="en-US" sz="1800" dirty="0"/>
              <a:t>EVER = 5653</a:t>
            </a:r>
            <a:br>
              <a:rPr lang="en-US" sz="1800" dirty="0"/>
            </a:br>
            <a:r>
              <a:rPr lang="en-US" sz="1800" dirty="0"/>
              <a:t>SINCE = 97825</a:t>
            </a:r>
            <a:br>
              <a:rPr lang="en-US" sz="1800" dirty="0"/>
            </a:br>
            <a:r>
              <a:rPr lang="en-US" sz="1800" dirty="0"/>
              <a:t>------------------------------</a:t>
            </a:r>
            <a:br>
              <a:rPr lang="en-US" sz="1800" dirty="0"/>
            </a:br>
            <a:r>
              <a:rPr lang="en-US" sz="1800" dirty="0"/>
              <a:t>103478 = DARWIN</a:t>
            </a:r>
          </a:p>
          <a:p>
            <a:pPr>
              <a:buSzPts val="1100"/>
              <a:defRPr/>
            </a:pPr>
            <a:r>
              <a:rPr lang="en-US" sz="1800" dirty="0"/>
              <a:t>------------------------------</a:t>
            </a:r>
          </a:p>
          <a:p>
            <a:pPr>
              <a:buSzPts val="1100"/>
              <a:defRPr/>
            </a:pPr>
            <a:r>
              <a:rPr lang="en-US" sz="1800" dirty="0"/>
              <a:t>1 + 0 + 3 + 4 + 7 + 8 = 23</a:t>
            </a:r>
          </a:p>
          <a:p>
            <a:pPr marL="158750">
              <a:buSzPts val="1100"/>
              <a:defRPr/>
            </a:pPr>
            <a:br>
              <a:rPr lang="en-US" sz="1800" dirty="0"/>
            </a:br>
            <a:endParaRPr lang="en-US" sz="1800" dirty="0"/>
          </a:p>
          <a:p>
            <a:pPr marL="158750" indent="0">
              <a:buNone/>
            </a:pPr>
            <a:endParaRPr lang="en-US" sz="1800" dirty="0"/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571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03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276350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KANSAS + OHIO = OREGON, assume O=5. Then find the value of </a:t>
            </a:r>
          </a:p>
          <a:p>
            <a:r>
              <a:rPr lang="en-US" sz="1800" dirty="0"/>
              <a:t>G + R + O + S + S?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10</a:t>
            </a:r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                                                                                                                 Answer: D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C428B-0A2B-4C26-97EC-AFE2DC5F274F}"/>
</file>

<file path=customXml/itemProps2.xml><?xml version="1.0" encoding="utf-8"?>
<ds:datastoreItem xmlns:ds="http://schemas.openxmlformats.org/officeDocument/2006/customXml" ds:itemID="{67762685-20DA-432F-98A3-DC00D06C0C25}"/>
</file>

<file path=customXml/itemProps3.xml><?xml version="1.0" encoding="utf-8"?>
<ds:datastoreItem xmlns:ds="http://schemas.openxmlformats.org/officeDocument/2006/customXml" ds:itemID="{223DEE03-4046-4BED-9CBC-CFD2B47FB0FD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1955</Words>
  <Application>Microsoft Office PowerPoint</Application>
  <PresentationFormat>On-screen Show (16:9)</PresentationFormat>
  <Paragraphs>266</Paragraphs>
  <Slides>34</Slides>
  <Notes>33</Notes>
  <HiddenSlides>15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07</vt:lpstr>
      <vt:lpstr>Explanation:</vt:lpstr>
      <vt:lpstr>Question: 08</vt:lpstr>
      <vt:lpstr>Explanation:</vt:lpstr>
      <vt:lpstr>Question: 09</vt:lpstr>
      <vt:lpstr>Explanation:</vt:lpstr>
      <vt:lpstr>Question: 10</vt:lpstr>
      <vt:lpstr>Explanation:</vt:lpstr>
      <vt:lpstr>Question: 11</vt:lpstr>
      <vt:lpstr>Explanation:</vt:lpstr>
      <vt:lpstr>Question: 12 </vt:lpstr>
      <vt:lpstr>Explanation: </vt:lpstr>
      <vt:lpstr>Question: 13</vt:lpstr>
      <vt:lpstr>Explanation:</vt:lpstr>
      <vt:lpstr>Question: 14</vt:lpstr>
      <vt:lpstr>Explanation:</vt:lpstr>
      <vt:lpstr>Question: 15</vt:lpstr>
      <vt:lpstr>Explanation: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Shreekanth NT</cp:lastModifiedBy>
  <cp:revision>436</cp:revision>
  <dcterms:created xsi:type="dcterms:W3CDTF">2019-12-04T07:36:33Z</dcterms:created>
  <dcterms:modified xsi:type="dcterms:W3CDTF">2021-03-26T15:04:16Z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  <property fmtid="{D5CDD505-2E9C-101B-9397-08002B2CF9AE}" pid="3" name="ContentTypeId">
    <vt:lpwstr>0x0101009FC1E70DAE89464BBB24385DB5BAADCB</vt:lpwstr>
  </property>
</Properties>
</file>