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98" r:id="rId6"/>
    <p:sldId id="304" r:id="rId7"/>
    <p:sldId id="269" r:id="rId8"/>
    <p:sldId id="320" r:id="rId9"/>
    <p:sldId id="309" r:id="rId10"/>
    <p:sldId id="286" r:id="rId11"/>
    <p:sldId id="311" r:id="rId12"/>
    <p:sldId id="294" r:id="rId13"/>
    <p:sldId id="315" r:id="rId14"/>
    <p:sldId id="295" r:id="rId15"/>
    <p:sldId id="316" r:id="rId16"/>
    <p:sldId id="285" r:id="rId17"/>
    <p:sldId id="310" r:id="rId18"/>
    <p:sldId id="265" r:id="rId19"/>
    <p:sldId id="306" r:id="rId20"/>
    <p:sldId id="321" r:id="rId21"/>
    <p:sldId id="322" r:id="rId22"/>
    <p:sldId id="323" r:id="rId23"/>
    <p:sldId id="324" r:id="rId24"/>
    <p:sldId id="325" r:id="rId25"/>
    <p:sldId id="326" r:id="rId26"/>
    <p:sldId id="333" r:id="rId27"/>
    <p:sldId id="266" r:id="rId28"/>
    <p:sldId id="307" r:id="rId29"/>
    <p:sldId id="268" r:id="rId30"/>
    <p:sldId id="308" r:id="rId31"/>
    <p:sldId id="287" r:id="rId32"/>
    <p:sldId id="312" r:id="rId33"/>
    <p:sldId id="288" r:id="rId34"/>
    <p:sldId id="313" r:id="rId35"/>
    <p:sldId id="291" r:id="rId36"/>
    <p:sldId id="314" r:id="rId37"/>
    <p:sldId id="292" r:id="rId38"/>
    <p:sldId id="293" r:id="rId39"/>
    <p:sldId id="296" r:id="rId40"/>
    <p:sldId id="317" r:id="rId41"/>
    <p:sldId id="297" r:id="rId42"/>
    <p:sldId id="318" r:id="rId43"/>
    <p:sldId id="300" r:id="rId44"/>
    <p:sldId id="319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772">
          <p15:clr>
            <a:srgbClr val="A4A3A4"/>
          </p15:clr>
        </p15:guide>
        <p15:guide id="2" orient="horz" pos="828">
          <p15:clr>
            <a:srgbClr val="A4A3A4"/>
          </p15:clr>
        </p15:guide>
        <p15:guide id="3" orient="horz" pos="1140">
          <p15:clr>
            <a:srgbClr val="A4A3A4"/>
          </p15:clr>
        </p15:guide>
        <p15:guide id="4" orient="horz" pos="2451">
          <p15:clr>
            <a:srgbClr val="A4A3A4"/>
          </p15:clr>
        </p15:guide>
        <p15:guide id="5" orient="horz" pos="2196">
          <p15:clr>
            <a:srgbClr val="A4A3A4"/>
          </p15:clr>
        </p15:guide>
        <p15:guide id="6" pos="2208">
          <p15:clr>
            <a:srgbClr val="A4A3A4"/>
          </p15:clr>
        </p15:guide>
        <p15:guide id="7" pos="216">
          <p15:clr>
            <a:srgbClr val="A4A3A4"/>
          </p15:clr>
        </p15:guide>
        <p15:guide id="8" pos="5553">
          <p15:clr>
            <a:srgbClr val="A4A3A4"/>
          </p15:clr>
        </p15:guide>
        <p15:guide id="9" pos="888">
          <p15:clr>
            <a:srgbClr val="A4A3A4"/>
          </p15:clr>
        </p15:guide>
        <p15:guide id="10" pos="2856">
          <p15:clr>
            <a:srgbClr val="A4A3A4"/>
          </p15:clr>
        </p15:guide>
        <p15:guide id="11" pos="49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DE344-1FB8-449A-BCA8-5BE74053D9B7}" v="1" dt="2021-06-24T08:53:56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7683" autoAdjust="0"/>
  </p:normalViewPr>
  <p:slideViewPr>
    <p:cSldViewPr snapToGrid="0">
      <p:cViewPr varScale="1">
        <p:scale>
          <a:sx n="104" d="100"/>
          <a:sy n="104" d="100"/>
        </p:scale>
        <p:origin x="878" y="72"/>
      </p:cViewPr>
      <p:guideLst>
        <p:guide orient="horz" pos="2772"/>
        <p:guide orient="horz" pos="828"/>
        <p:guide orient="horz" pos="1140"/>
        <p:guide orient="horz" pos="2451"/>
        <p:guide orient="horz" pos="2196"/>
        <p:guide pos="2208"/>
        <p:guide pos="216"/>
        <p:guide pos="5553"/>
        <p:guide pos="888"/>
        <p:guide pos="2856"/>
        <p:guide pos="4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UMAR RAUT" userId="S::krishnakumar.raut2020@vitstudent.ac.in::fb283f2c-a615-432e-b819-65763a3d5d9b" providerId="AD" clId="Web-{0C8DE344-1FB8-449A-BCA8-5BE74053D9B7}"/>
    <pc:docChg chg="modSld">
      <pc:chgData name="KRISHNA KUMAR RAUT" userId="S::krishnakumar.raut2020@vitstudent.ac.in::fb283f2c-a615-432e-b819-65763a3d5d9b" providerId="AD" clId="Web-{0C8DE344-1FB8-449A-BCA8-5BE74053D9B7}" dt="2021-06-24T08:53:56.313" v="0" actId="1076"/>
      <pc:docMkLst>
        <pc:docMk/>
      </pc:docMkLst>
      <pc:sldChg chg="modSp">
        <pc:chgData name="KRISHNA KUMAR RAUT" userId="S::krishnakumar.raut2020@vitstudent.ac.in::fb283f2c-a615-432e-b819-65763a3d5d9b" providerId="AD" clId="Web-{0C8DE344-1FB8-449A-BCA8-5BE74053D9B7}" dt="2021-06-24T08:53:56.313" v="0" actId="1076"/>
        <pc:sldMkLst>
          <pc:docMk/>
          <pc:sldMk cId="0" sldId="266"/>
        </pc:sldMkLst>
        <pc:spChg chg="mod">
          <ac:chgData name="KRISHNA KUMAR RAUT" userId="S::krishnakumar.raut2020@vitstudent.ac.in::fb283f2c-a615-432e-b819-65763a3d5d9b" providerId="AD" clId="Web-{0C8DE344-1FB8-449A-BCA8-5BE74053D9B7}" dt="2021-06-24T08:53:56.313" v="0" actId="1076"/>
          <ac:spMkLst>
            <pc:docMk/>
            <pc:sldMk cId="0" sldId="26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24078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42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00" y="183600"/>
            <a:ext cx="1022401" cy="7668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3" b="37531"/>
          <a:stretch>
            <a:fillRect/>
          </a:stretch>
        </p:blipFill>
        <p:spPr>
          <a:xfrm>
            <a:off x="0" y="4849200"/>
            <a:ext cx="9144000" cy="2943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5" name="Oval 24"/>
          <p:cNvSpPr/>
          <p:nvPr userDrawn="1"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6" name="Oval 25"/>
          <p:cNvSpPr/>
          <p:nvPr userDrawn="1"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7" name="Oval 26"/>
          <p:cNvSpPr/>
          <p:nvPr userDrawn="1"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59017" y="206249"/>
            <a:ext cx="82260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75" tIns="42175" rIns="84375" bIns="421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59017" y="1200994"/>
            <a:ext cx="82260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75" tIns="42175" rIns="84375" bIns="42175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459012" y="4684487"/>
            <a:ext cx="2133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75" tIns="42175" rIns="84375" bIns="4217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123356" y="4684487"/>
            <a:ext cx="2897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75" tIns="42175" rIns="84375" bIns="421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552136" y="4684487"/>
            <a:ext cx="2133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75" tIns="42175" rIns="84375" bIns="421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0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6205" indent="-1905">
              <a:buNone/>
            </a:pPr>
            <a:r>
              <a:rPr lang="en-US" dirty="0">
                <a:solidFill>
                  <a:schemeClr val="tx1"/>
                </a:solidFill>
              </a:rPr>
              <a:t>HERE = COMES – SHE which can also be written as HERE + SHE = COMES</a:t>
            </a:r>
          </a:p>
          <a:p>
            <a:pPr marL="116205" indent="-1905">
              <a:buNone/>
            </a:pPr>
            <a:r>
              <a:rPr lang="en-US" dirty="0">
                <a:solidFill>
                  <a:schemeClr val="tx1"/>
                </a:solidFill>
              </a:rPr>
              <a:t>          HERE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        SHE   +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 ------------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 COMES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--------------</a:t>
            </a:r>
          </a:p>
          <a:p>
            <a:pPr marL="116205" indent="-1905">
              <a:buNone/>
            </a:pPr>
            <a:r>
              <a:rPr lang="en-US" dirty="0">
                <a:solidFill>
                  <a:schemeClr val="tx1"/>
                </a:solidFill>
              </a:rPr>
              <a:t>C = 1, O = 0, H = 9, E + E = S = 8, 2 E =8, And E=4.</a:t>
            </a:r>
          </a:p>
          <a:p>
            <a:pPr marL="116205" indent="-1905">
              <a:buNone/>
            </a:pPr>
            <a:r>
              <a:rPr lang="en-US" dirty="0">
                <a:solidFill>
                  <a:schemeClr val="tx1"/>
                </a:solidFill>
              </a:rPr>
              <a:t>So, COMES – SHE = HERE, 9454 + 894 = 10348</a:t>
            </a:r>
          </a:p>
          <a:p>
            <a:pPr marL="116205" indent="-1905">
              <a:buNone/>
            </a:pPr>
            <a:r>
              <a:rPr lang="en-US" dirty="0">
                <a:solidFill>
                  <a:schemeClr val="tx1"/>
                </a:solidFill>
              </a:rPr>
              <a:t>R + H + O = 5 + 9 + 0 = 14</a:t>
            </a:r>
          </a:p>
          <a:p>
            <a:pPr marL="116205" indent="-1905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7980">
              <a:tabLst>
                <a:tab pos="0" algn="l"/>
              </a:tabLst>
            </a:pPr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EAT+THAT = APPLE, what is the sum of A+P+P+L+E?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12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13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14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15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Answer: A</a:t>
            </a: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177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05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From the given data, the value of A will be 1 because it is the only carry-over possible from the sum of 2 single digit number. T maximum it can take only 9 and there should a carryover for T to give sum as 2 digit number. So T =9, P = 0, A = 1. T + T = 18, the value of E is 8 and 1 will be a carry over to the next column. That is 1 + A + A= L = 3. And finally H = 2. Hence, 819 + 9219 = 10038. A+P+P+L=E = 1+0+0+3+8 = 12.</a:t>
            </a: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90830" indent="-59055">
              <a:tabLst>
                <a:tab pos="231775" algn="l"/>
                <a:tab pos="290195" algn="l"/>
              </a:tabLst>
            </a:pP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257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4625" indent="11620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06 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078476"/>
            <a:ext cx="9026013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14300" indent="-114300">
              <a:buNone/>
            </a:pPr>
            <a:r>
              <a:rPr lang="en-IN" sz="1800" dirty="0">
                <a:solidFill>
                  <a:schemeClr val="tx1"/>
                </a:solidFill>
              </a:rPr>
              <a:t>If WAIT + ALL = GIFTS if (A = 6, S = 5, T = 8), then what's the value of  G + I + F + T?</a:t>
            </a:r>
          </a:p>
          <a:p>
            <a:pPr marL="114300" indent="-11430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114300" indent="-1143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  11</a:t>
            </a:r>
          </a:p>
          <a:p>
            <a:pPr marL="114300" indent="-1143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  12</a:t>
            </a:r>
          </a:p>
          <a:p>
            <a:pPr marL="114300" indent="-1143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  13</a:t>
            </a:r>
          </a:p>
          <a:p>
            <a:pPr marL="114300" indent="-1143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  14</a:t>
            </a:r>
          </a:p>
          <a:p>
            <a:pPr marL="114300" indent="-114300"/>
            <a:endParaRPr lang="en-IN" sz="1800" dirty="0">
              <a:solidFill>
                <a:schemeClr val="tx1"/>
              </a:solidFill>
            </a:endParaRPr>
          </a:p>
          <a:p>
            <a:pPr marL="114300" indent="-114300"/>
            <a:endParaRPr lang="en-IN" sz="1800" dirty="0">
              <a:solidFill>
                <a:schemeClr val="tx1"/>
              </a:solidFill>
            </a:endParaRPr>
          </a:p>
          <a:p>
            <a:pPr marL="114300" indent="-114300"/>
            <a:endParaRPr lang="en-IN" sz="1800" dirty="0">
              <a:solidFill>
                <a:schemeClr val="tx1"/>
              </a:solidFill>
            </a:endParaRPr>
          </a:p>
          <a:p>
            <a:pPr marL="114300" indent="-114300">
              <a:buNone/>
            </a:pPr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  </a:t>
            </a:r>
          </a:p>
          <a:p>
            <a:pPr marL="114300" indent="-114300">
              <a:buNone/>
            </a:pPr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    Answer: A</a:t>
            </a:r>
          </a:p>
          <a:p>
            <a:pPr marL="114300" indent="-11430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114300" indent="-114300"/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257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17462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081" y="937079"/>
            <a:ext cx="8472164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l-PL" sz="1800" dirty="0"/>
              <a:t>W A I T</a:t>
            </a:r>
            <a:br>
              <a:rPr lang="pl-PL" sz="1800" dirty="0"/>
            </a:br>
            <a:r>
              <a:rPr lang="en-US" sz="1800" dirty="0"/>
              <a:t>    </a:t>
            </a:r>
            <a:r>
              <a:rPr lang="pl-PL" sz="1800" dirty="0"/>
              <a:t>A L L</a:t>
            </a:r>
            <a:r>
              <a:rPr lang="en-US" sz="1800" dirty="0"/>
              <a:t>       +</a:t>
            </a:r>
            <a:br>
              <a:rPr lang="pl-PL" sz="1800" dirty="0"/>
            </a:br>
            <a:r>
              <a:rPr lang="pl-PL" sz="1800" dirty="0"/>
              <a:t>—————</a:t>
            </a:r>
            <a:br>
              <a:rPr lang="pl-PL" sz="1800" dirty="0"/>
            </a:br>
            <a:r>
              <a:rPr lang="pl-PL" sz="1800" dirty="0"/>
              <a:t>G I F T S</a:t>
            </a:r>
            <a:br>
              <a:rPr lang="pl-PL" sz="1800" dirty="0"/>
            </a:br>
            <a:br>
              <a:rPr lang="pl-PL" sz="1800" dirty="0"/>
            </a:br>
            <a:r>
              <a:rPr lang="en-US" sz="1800" dirty="0"/>
              <a:t>  </a:t>
            </a:r>
            <a:r>
              <a:rPr lang="pl-PL" sz="1800" dirty="0"/>
              <a:t>9 6 0 8</a:t>
            </a:r>
            <a:br>
              <a:rPr lang="pl-PL" sz="1800" dirty="0"/>
            </a:br>
            <a:r>
              <a:rPr lang="en-US" sz="1800" dirty="0"/>
              <a:t>     </a:t>
            </a:r>
            <a:r>
              <a:rPr lang="pl-PL" sz="1800" dirty="0"/>
              <a:t>6 7 7</a:t>
            </a:r>
            <a:r>
              <a:rPr lang="en-US" sz="1800" dirty="0"/>
              <a:t>       +</a:t>
            </a:r>
            <a:br>
              <a:rPr lang="pl-PL" sz="1800" dirty="0"/>
            </a:br>
            <a:r>
              <a:rPr lang="pl-PL" sz="1800" dirty="0"/>
              <a:t>———–</a:t>
            </a:r>
            <a:br>
              <a:rPr lang="pl-PL" sz="1800" dirty="0"/>
            </a:br>
            <a:r>
              <a:rPr lang="pl-PL" sz="1800" dirty="0"/>
              <a:t>1 0 2 8 5</a:t>
            </a:r>
            <a:endParaRPr lang="en-US" sz="1800" dirty="0"/>
          </a:p>
          <a:p>
            <a:br>
              <a:rPr lang="pl-PL" sz="1800" dirty="0"/>
            </a:br>
            <a:r>
              <a:rPr lang="pl-PL" sz="1800" dirty="0"/>
              <a:t>Hence G + I + F + T = 11</a:t>
            </a:r>
            <a:br>
              <a:rPr lang="pl-PL" sz="1800" dirty="0"/>
            </a:br>
            <a:endParaRPr lang="en-IN" sz="1800" dirty="0"/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03917"/>
            <a:ext cx="317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462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140" y="1424047"/>
            <a:ext cx="8525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If USA + USSR = PEACE, Assume </a:t>
            </a:r>
            <a:r>
              <a:rPr lang="en-US" sz="1800" dirty="0"/>
              <a:t>A = 2.</a:t>
            </a:r>
            <a:r>
              <a:rPr lang="en-IN" sz="1800" dirty="0">
                <a:solidFill>
                  <a:schemeClr val="tx1"/>
                </a:solidFill>
              </a:rPr>
              <a:t> Find  the value of  P + E + A + C + E?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8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9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10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11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  <a:p>
            <a:pPr marL="7199630" indent="-7199630"/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     Answer: C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03917"/>
            <a:ext cx="317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140" y="1424047"/>
            <a:ext cx="8525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100"/>
              <a:defRPr/>
            </a:pPr>
            <a:r>
              <a:rPr lang="en-US" sz="1800" dirty="0"/>
              <a:t>USA + USSR = PEACE</a:t>
            </a:r>
            <a:br>
              <a:rPr lang="en-US" sz="1800" dirty="0"/>
            </a:br>
            <a:r>
              <a:rPr lang="en-US" sz="1800" dirty="0"/>
              <a:t>Here P is carry , P = 1</a:t>
            </a:r>
            <a:br>
              <a:rPr lang="en-US" sz="1800" dirty="0"/>
            </a:br>
            <a:r>
              <a:rPr lang="en-US" sz="1800" dirty="0"/>
              <a:t>when P = 1, E = 0 with carry 1 AND U = 9</a:t>
            </a:r>
            <a:br>
              <a:rPr lang="en-US" sz="1800" dirty="0"/>
            </a:br>
            <a:r>
              <a:rPr lang="en-US" sz="1800" dirty="0"/>
              <a:t>A + R = E = 0 with carry 1.</a:t>
            </a:r>
            <a:br>
              <a:rPr lang="en-US" sz="1800" dirty="0"/>
            </a:br>
            <a:r>
              <a:rPr lang="en-US" sz="1800" dirty="0"/>
              <a:t>so, A = 2 and R = 8</a:t>
            </a:r>
            <a:br>
              <a:rPr lang="en-US" sz="1800" dirty="0"/>
            </a:br>
            <a:r>
              <a:rPr lang="en-US" sz="1800" dirty="0"/>
              <a:t>U + S = A = 2 with carry 1, S = 3</a:t>
            </a:r>
            <a:br>
              <a:rPr lang="en-US" sz="1800" dirty="0"/>
            </a:br>
            <a:r>
              <a:rPr lang="en-US" sz="1800" dirty="0"/>
              <a:t>S + S + 1 = C, 3 + 3 + 1 = c = 7</a:t>
            </a:r>
            <a:br>
              <a:rPr lang="en-US" sz="1800" dirty="0"/>
            </a:br>
            <a:r>
              <a:rPr lang="en-US" sz="1800" dirty="0"/>
              <a:t>932 + 9338 = 10270</a:t>
            </a:r>
            <a:br>
              <a:rPr lang="en-US" sz="1800" dirty="0"/>
            </a:br>
            <a:r>
              <a:rPr lang="en-US" sz="1800" dirty="0"/>
              <a:t>so ,P + E + A + C + E = 1 + 0 + 2 + 7 + 0 = 10</a:t>
            </a:r>
          </a:p>
          <a:p>
            <a:pPr lvl="0"/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140" y="1424047"/>
            <a:ext cx="8525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"/>
            <a:r>
              <a:rPr lang="en-IN" sz="1800" dirty="0">
                <a:solidFill>
                  <a:schemeClr val="tx1"/>
                </a:solidFill>
              </a:rPr>
              <a:t>LET + LEE = ALL assume (E=5), then find the value of A + L + L?</a:t>
            </a:r>
            <a:br>
              <a:rPr lang="en-IN" sz="1800" dirty="0">
                <a:solidFill>
                  <a:schemeClr val="tx1"/>
                </a:solidFill>
              </a:rPr>
            </a:br>
            <a:endParaRPr lang="en-IN" sz="1800" dirty="0">
              <a:solidFill>
                <a:schemeClr val="tx1"/>
              </a:solidFill>
            </a:endParaRPr>
          </a:p>
          <a:p>
            <a:pPr marL="62230"/>
            <a:endParaRPr lang="en-IN" sz="1800" dirty="0">
              <a:solidFill>
                <a:schemeClr val="tx1"/>
              </a:solidFill>
            </a:endParaRPr>
          </a:p>
          <a:p>
            <a:pPr marL="6223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 L</a:t>
            </a:r>
          </a:p>
          <a:p>
            <a:pPr marL="6223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 E</a:t>
            </a:r>
          </a:p>
          <a:p>
            <a:pPr marL="6223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 T</a:t>
            </a:r>
          </a:p>
          <a:p>
            <a:pPr marL="6223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 A</a:t>
            </a:r>
          </a:p>
          <a:p>
            <a:pPr marL="62230"/>
            <a:endParaRPr lang="en-IN" sz="1800" dirty="0">
              <a:solidFill>
                <a:schemeClr val="tx1"/>
              </a:solidFill>
            </a:endParaRPr>
          </a:p>
          <a:p>
            <a:pPr marL="62230"/>
            <a:endParaRPr lang="en-IN" sz="1800" dirty="0">
              <a:solidFill>
                <a:schemeClr val="tx1"/>
              </a:solidFill>
            </a:endParaRPr>
          </a:p>
          <a:p>
            <a:pPr marL="62230"/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    Answer: B</a:t>
            </a:r>
          </a:p>
          <a:p>
            <a:pPr marL="62230"/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5742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6223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140" y="649132"/>
            <a:ext cx="8525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800" dirty="0"/>
              <a:t>L = 1 E = 5 T = 6</a:t>
            </a:r>
          </a:p>
          <a:p>
            <a:pPr lvl="0"/>
            <a:r>
              <a:rPr lang="en-IN" sz="1800" dirty="0"/>
              <a:t>LEE</a:t>
            </a:r>
          </a:p>
          <a:p>
            <a:pPr lvl="0"/>
            <a:r>
              <a:rPr lang="en-IN" sz="1800" dirty="0"/>
              <a:t>LET  +</a:t>
            </a:r>
          </a:p>
          <a:p>
            <a:pPr lvl="0"/>
            <a:r>
              <a:rPr lang="en-IN" sz="1800" dirty="0"/>
              <a:t>------</a:t>
            </a:r>
          </a:p>
          <a:p>
            <a:pPr lvl="0"/>
            <a:r>
              <a:rPr lang="en-IN" sz="1800" dirty="0"/>
              <a:t>ALL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1 5 6</a:t>
            </a:r>
            <a:br>
              <a:rPr lang="en-IN" sz="1800" dirty="0"/>
            </a:br>
            <a:r>
              <a:rPr lang="en-IN" sz="1800" dirty="0"/>
              <a:t>1 5 5 (+)</a:t>
            </a:r>
            <a:br>
              <a:rPr lang="en-IN" sz="1800" dirty="0"/>
            </a:br>
            <a:r>
              <a:rPr lang="en-IN" sz="1800" dirty="0"/>
              <a:t>——-</a:t>
            </a:r>
            <a:br>
              <a:rPr lang="en-IN" sz="1800" dirty="0"/>
            </a:br>
            <a:r>
              <a:rPr lang="en-IN" sz="1800" dirty="0"/>
              <a:t>3 1 1</a:t>
            </a:r>
            <a:br>
              <a:rPr lang="en-IN" sz="1800" dirty="0"/>
            </a:br>
            <a:r>
              <a:rPr lang="en-IN" sz="1800" dirty="0"/>
              <a:t>——-</a:t>
            </a:r>
            <a:br>
              <a:rPr lang="en-IN" sz="1800" dirty="0"/>
            </a:br>
            <a:r>
              <a:rPr lang="en-IN" sz="1800" dirty="0"/>
              <a:t>A = 3 So, 3 + 1 + 1 = 5 ==&gt; E</a:t>
            </a:r>
            <a:br>
              <a:rPr lang="en-IN" sz="1800" dirty="0"/>
            </a:br>
            <a:endParaRPr lang="en-IN" sz="1800" dirty="0"/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1938"/>
            <a:ext cx="4886325" cy="107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/>
          <p:cNvSpPr/>
          <p:nvPr/>
        </p:nvSpPr>
        <p:spPr>
          <a:xfrm>
            <a:off x="0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" y="135577"/>
            <a:ext cx="361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276349"/>
            <a:ext cx="8472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SO + SO= TOO, then what is the value of  T and O?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1,  0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1,  1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1,  9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</a:rPr>
              <a:t>1,  2</a:t>
            </a:r>
          </a:p>
          <a:p>
            <a:pPr marL="342900" indent="-342900">
              <a:buFont typeface="+mj-lt"/>
              <a:buAutoNum type="alphaUcPeriod"/>
            </a:pPr>
            <a:endParaRPr lang="en-IN" sz="1800" dirty="0">
              <a:solidFill>
                <a:schemeClr val="tx1"/>
              </a:solidFill>
            </a:endParaRPr>
          </a:p>
          <a:p>
            <a:pPr marL="342900" indent="-342900"/>
            <a:endParaRPr lang="en-IN" sz="1800" dirty="0">
              <a:solidFill>
                <a:schemeClr val="tx1"/>
              </a:solidFill>
            </a:endParaRPr>
          </a:p>
          <a:p>
            <a:pPr marL="342900" indent="-342900"/>
            <a:endParaRPr lang="en-IN" sz="1800" dirty="0">
              <a:solidFill>
                <a:schemeClr val="tx1"/>
              </a:solidFill>
            </a:endParaRPr>
          </a:p>
          <a:p>
            <a:pPr marL="342900" indent="-342900"/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   </a:t>
            </a:r>
          </a:p>
          <a:p>
            <a:pPr marL="342900" indent="-342900"/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     Answer: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143" y="1683657"/>
            <a:ext cx="6487886" cy="1802494"/>
          </a:xfrm>
        </p:spPr>
        <p:txBody>
          <a:bodyPr/>
          <a:lstStyle/>
          <a:p>
            <a:pPr marL="114300" indent="0">
              <a:buNone/>
            </a:pPr>
            <a:r>
              <a:rPr lang="en-US" sz="4800" b="1" dirty="0">
                <a:solidFill>
                  <a:schemeClr val="tx1"/>
                </a:solidFill>
              </a:rPr>
              <a:t>  CRYPTARITHMETIC</a:t>
            </a:r>
            <a:endParaRPr lang="en-IN" sz="4800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82971" y="174171"/>
            <a:ext cx="1959429" cy="8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1938"/>
            <a:ext cx="4886325" cy="107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/>
          <p:cNvSpPr/>
          <p:nvPr/>
        </p:nvSpPr>
        <p:spPr>
          <a:xfrm>
            <a:off x="15498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" y="135577"/>
            <a:ext cx="361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940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276349"/>
            <a:ext cx="8472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    S   O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S   O  +</a:t>
            </a:r>
          </a:p>
          <a:p>
            <a:r>
              <a:rPr lang="en-IN" sz="1800" dirty="0">
                <a:solidFill>
                  <a:schemeClr val="tx1"/>
                </a:solidFill>
              </a:rPr>
              <a:t>-------------</a:t>
            </a:r>
          </a:p>
          <a:p>
            <a:r>
              <a:rPr lang="en-IN" sz="1800" dirty="0">
                <a:solidFill>
                  <a:schemeClr val="tx1"/>
                </a:solidFill>
              </a:rPr>
              <a:t>T  O   </a:t>
            </a:r>
            <a:r>
              <a:rPr lang="en-IN" sz="1800" dirty="0" err="1">
                <a:solidFill>
                  <a:schemeClr val="tx1"/>
                </a:solidFill>
              </a:rPr>
              <a:t>O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-------------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    5    0</a:t>
            </a:r>
          </a:p>
          <a:p>
            <a:r>
              <a:rPr lang="en-IN" sz="1800" dirty="0">
                <a:solidFill>
                  <a:schemeClr val="tx1"/>
                </a:solidFill>
              </a:rPr>
              <a:t>    5    0   +</a:t>
            </a:r>
          </a:p>
          <a:p>
            <a:r>
              <a:rPr lang="en-IN" sz="1800" dirty="0">
                <a:solidFill>
                  <a:schemeClr val="tx1"/>
                </a:solidFill>
              </a:rPr>
              <a:t>-------------</a:t>
            </a:r>
          </a:p>
          <a:p>
            <a:pPr marL="342900" indent="-342900">
              <a:buAutoNum type="arabicPlain"/>
            </a:pPr>
            <a:r>
              <a:rPr lang="en-IN" sz="1800" dirty="0">
                <a:solidFill>
                  <a:schemeClr val="tx1"/>
                </a:solidFill>
              </a:rPr>
              <a:t>0    0</a:t>
            </a:r>
          </a:p>
          <a:p>
            <a:pPr marL="342900" indent="-342900"/>
            <a:r>
              <a:rPr lang="en-IN" sz="1800" dirty="0">
                <a:solidFill>
                  <a:schemeClr val="tx1"/>
                </a:solidFill>
              </a:rPr>
              <a:t>-------------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</a:rPr>
              <a:t>OR + AR = RUA . Find the value of R+U+A ?</a:t>
            </a:r>
          </a:p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</a:rPr>
              <a:t>  </a:t>
            </a:r>
          </a:p>
          <a:p>
            <a:pPr>
              <a:buClrTx/>
              <a:buFont typeface="+mj-lt"/>
              <a:buAutoNum type="alphaUcPeriod"/>
            </a:pPr>
            <a:r>
              <a:rPr lang="pt-BR" dirty="0">
                <a:solidFill>
                  <a:schemeClr val="tx1"/>
                </a:solidFill>
              </a:rPr>
              <a:t>2</a:t>
            </a:r>
          </a:p>
          <a:p>
            <a:pPr>
              <a:buClrTx/>
              <a:buFont typeface="+mj-lt"/>
              <a:buAutoNum type="alphaUcPeriod"/>
            </a:pPr>
            <a:r>
              <a:rPr lang="pt-BR" dirty="0">
                <a:solidFill>
                  <a:schemeClr val="tx1"/>
                </a:solidFill>
              </a:rPr>
              <a:t>3</a:t>
            </a:r>
          </a:p>
          <a:p>
            <a:pPr>
              <a:buClrTx/>
              <a:buFont typeface="+mj-lt"/>
              <a:buAutoNum type="alphaUcPeriod"/>
            </a:pPr>
            <a:r>
              <a:rPr lang="pt-BR" dirty="0">
                <a:solidFill>
                  <a:schemeClr val="tx1"/>
                </a:solidFill>
              </a:rPr>
              <a:t>4</a:t>
            </a:r>
          </a:p>
          <a:p>
            <a:pPr>
              <a:buClrTx/>
              <a:buFont typeface="+mj-lt"/>
              <a:buAutoNum type="alphaUcPeriod"/>
            </a:pPr>
            <a:r>
              <a:rPr lang="pt-BR" dirty="0">
                <a:solidFill>
                  <a:schemeClr val="tx1"/>
                </a:solidFill>
              </a:rPr>
              <a:t>5</a:t>
            </a:r>
          </a:p>
          <a:p>
            <a:pPr marL="114300" indent="0">
              <a:buClrTx/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ClrTx/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ClrTx/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ClrTx/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                   Answer: B</a:t>
            </a:r>
          </a:p>
          <a:p>
            <a:pPr marL="114300" indent="0">
              <a:buClrTx/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0322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10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</a:rPr>
              <a:t>OR +  AR =  RUA 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</a:rPr>
              <a:t>81 +  21  =  102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</a:rPr>
              <a:t>R  +   U  +  A=  3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</a:rPr>
              <a:t>Hence the value is 3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0322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 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rightenedGreatFurseal-size_restricted">
            <a:extLst>
              <a:ext uri="{FF2B5EF4-FFF2-40B4-BE49-F238E27FC236}">
                <a16:creationId xmlns:a16="http://schemas.microsoft.com/office/drawing/2014/main" id="{767CE41B-6ED3-4683-B1A6-4444C8C84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331" y="816380"/>
            <a:ext cx="4351338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63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1938"/>
            <a:ext cx="4886325" cy="107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/>
          <p:cNvSpPr/>
          <p:nvPr/>
        </p:nvSpPr>
        <p:spPr>
          <a:xfrm>
            <a:off x="0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0" y="213069"/>
            <a:ext cx="312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083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2580" y="1282994"/>
            <a:ext cx="84724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If EVER + SINCE = DARWIN assume (E=5),  then find the value of </a:t>
            </a:r>
          </a:p>
          <a:p>
            <a:r>
              <a:rPr lang="en-IN" sz="1800" dirty="0"/>
              <a:t>D + A + R + W + I + N?</a:t>
            </a:r>
          </a:p>
          <a:p>
            <a:endParaRPr lang="en-IN" sz="1800" dirty="0"/>
          </a:p>
          <a:p>
            <a:pPr marL="342900" indent="-342900">
              <a:buFont typeface="+mj-lt"/>
              <a:buAutoNum type="alphaUcPeriod"/>
            </a:pPr>
            <a:r>
              <a:rPr lang="en-IN" sz="1800" dirty="0"/>
              <a:t>24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800" dirty="0"/>
              <a:t>23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800" dirty="0"/>
              <a:t>22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800" dirty="0"/>
              <a:t>21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     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     Answer: B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1938"/>
            <a:ext cx="4886325" cy="107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/>
          <p:cNvSpPr/>
          <p:nvPr/>
        </p:nvSpPr>
        <p:spPr>
          <a:xfrm>
            <a:off x="0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0" y="188686"/>
            <a:ext cx="3123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</a:t>
            </a:r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276349"/>
            <a:ext cx="847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1100"/>
              <a:defRPr/>
            </a:pPr>
            <a:r>
              <a:rPr lang="en-US" sz="1800" dirty="0"/>
              <a:t>EVER = 5653</a:t>
            </a:r>
            <a:br>
              <a:rPr lang="en-US" sz="1800" dirty="0"/>
            </a:br>
            <a:r>
              <a:rPr lang="en-US" sz="1800" dirty="0"/>
              <a:t>SINCE = 97825</a:t>
            </a:r>
            <a:br>
              <a:rPr lang="en-US" sz="1800" dirty="0"/>
            </a:br>
            <a:r>
              <a:rPr lang="en-US" sz="1800" dirty="0"/>
              <a:t>------------------------------</a:t>
            </a:r>
            <a:br>
              <a:rPr lang="en-US" sz="1800" dirty="0"/>
            </a:br>
            <a:r>
              <a:rPr lang="en-US" sz="1800" dirty="0"/>
              <a:t>103478 = DARWIN</a:t>
            </a:r>
          </a:p>
          <a:p>
            <a:pPr>
              <a:buSzPts val="1100"/>
              <a:defRPr/>
            </a:pPr>
            <a:r>
              <a:rPr lang="en-US" sz="1800" dirty="0"/>
              <a:t>------------------------------</a:t>
            </a:r>
          </a:p>
          <a:p>
            <a:pPr>
              <a:buSzPts val="1100"/>
              <a:defRPr/>
            </a:pPr>
            <a:r>
              <a:rPr lang="en-US" sz="1800" dirty="0"/>
              <a:t>1 + 0 + 3 + 4 + 7 + 8 = 23</a:t>
            </a:r>
          </a:p>
          <a:p>
            <a:pPr marL="158750">
              <a:buSzPts val="1100"/>
              <a:defRPr/>
            </a:pPr>
            <a:br>
              <a:rPr lang="en-US" sz="1800" dirty="0"/>
            </a:br>
            <a:endParaRPr lang="en-US" sz="1800" dirty="0"/>
          </a:p>
          <a:p>
            <a:pPr marL="158750" indent="0">
              <a:buNone/>
            </a:pPr>
            <a:endParaRPr lang="en-US" sz="1800" dirty="0"/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4625" indent="5715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03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" y="1276350"/>
            <a:ext cx="847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If KANSAS + OHIO = OREGON, assume O=5. Then find the value of </a:t>
            </a:r>
          </a:p>
          <a:p>
            <a:r>
              <a:rPr lang="en-US" sz="1800" dirty="0"/>
              <a:t>G + R + O + S + S?</a:t>
            </a:r>
          </a:p>
          <a:p>
            <a:endParaRPr lang="en-US" sz="1800" dirty="0"/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7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10</a:t>
            </a:r>
          </a:p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342900" indent="-342900"/>
            <a:endParaRPr lang="en-US" sz="1800" dirty="0"/>
          </a:p>
          <a:p>
            <a:pPr marL="342900" indent="-342900"/>
            <a:r>
              <a:rPr lang="en-US" sz="1800" dirty="0"/>
              <a:t>                                                                                                                 Answer: D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177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910" y="865406"/>
            <a:ext cx="847248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KANSAS + OHIO = OREGON given the value of O = 5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KANSAS = 497292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OHIO = 5865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OREGON = 503157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G + R + O + S + S = 1 + 0 + 5 + 2 + 2 = 10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157" y="1021847"/>
            <a:ext cx="8520600" cy="34164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br>
              <a:rPr lang="fr-FR" dirty="0"/>
            </a:br>
            <a:endParaRPr lang="en-IN" dirty="0"/>
          </a:p>
        </p:txBody>
      </p:sp>
      <p:sp>
        <p:nvSpPr>
          <p:cNvPr id="4" name="Google Shape;70;p15"/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462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07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47860" y="820964"/>
            <a:ext cx="8393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r>
              <a:rPr lang="en-US" sz="1800" dirty="0"/>
              <a:t>EAT+EAT+EAT=BEET if t=0, then find  the value of  TEE+TEE?</a:t>
            </a:r>
          </a:p>
          <a:p>
            <a:endParaRPr lang="en-US" sz="1800" dirty="0"/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088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077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066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055</a:t>
            </a:r>
          </a:p>
          <a:p>
            <a:pPr marL="342900" indent="-342900"/>
            <a:endParaRPr lang="en-US" sz="1800" dirty="0"/>
          </a:p>
          <a:p>
            <a:pPr marL="342900" indent="-342900"/>
            <a:r>
              <a:rPr lang="en-US" sz="1800" dirty="0"/>
              <a:t>    </a:t>
            </a:r>
          </a:p>
          <a:p>
            <a:pPr marL="342900" indent="-342900"/>
            <a:endParaRPr lang="en-US" sz="1800" dirty="0"/>
          </a:p>
          <a:p>
            <a:pPr marL="342900" indent="-342900"/>
            <a:r>
              <a:rPr lang="en-US" sz="1800" dirty="0"/>
              <a:t>                                                                                                   </a:t>
            </a:r>
          </a:p>
          <a:p>
            <a:pPr marL="342900" indent="-342900"/>
            <a:r>
              <a:rPr lang="en-US" sz="1800" dirty="0"/>
              <a:t>                                                                                                            </a:t>
            </a:r>
          </a:p>
          <a:p>
            <a:pPr marL="342900" indent="-342900"/>
            <a:r>
              <a:rPr lang="en-US" sz="1800" dirty="0"/>
              <a:t>                                                                                                             Answer: A</a:t>
            </a:r>
          </a:p>
          <a:p>
            <a:pPr marL="342900" indent="-342900">
              <a:buFont typeface="+mj-lt"/>
              <a:buAutoNum type="alphaUcPeriod"/>
            </a:pPr>
            <a:endParaRPr lang="en-US" sz="1800" dirty="0"/>
          </a:p>
        </p:txBody>
      </p:sp>
      <p:pic>
        <p:nvPicPr>
          <p:cNvPr id="10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br>
              <a:rPr lang="fr-FR" dirty="0"/>
            </a:br>
            <a:endParaRPr lang="en-IN" dirty="0"/>
          </a:p>
        </p:txBody>
      </p:sp>
      <p:sp>
        <p:nvSpPr>
          <p:cNvPr id="4" name="Google Shape;70;p15"/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7980" indent="5905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22032" y="1314450"/>
            <a:ext cx="8393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EAT+EAT+EAT = BEET. As T=0, no carry for A+A+A(3A). Possible values of A and E can be calculated by 1) 3A= E 2) 3A = 10 +E 3) 3A = 20 + E Here Largest carry generated by addition of three one digit number is 27(9+9+9). Hence value of E is less than 7 for equation 3. For Equation 3) Assume value of E is 7. Therefore value of A=9 now carry + E + E + E = BE. (2) + (7) + (7) + (7) = 23. but 7 is not equal to 3. Contradict to our assumption. Try another value of E as 4 for equation 3 E=4 therefore, A = 8. now carry + E + E + E = BE. (2) + (4) + (4) + (4) = 14. hence value satisfied with our prediction. hence E=4 A=8 and B=1 now TEE + TEE = TAA 044 + 044 = 088 In Above Equations A is integer. So take only those values which are divisible by 3.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10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" y="856343"/>
            <a:ext cx="7814129" cy="2956152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is a type of mathematical game consisting of a mathematical equation among unknown numbers, whose digits are represented by letters of the alphabet. The goal is to identify the value of each letter.</a:t>
            </a:r>
            <a:endParaRPr lang="en-IN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N" b="1" dirty="0">
                <a:solidFill>
                  <a:schemeClr val="tx1"/>
                </a:solidFill>
              </a:rPr>
              <a:t>Rules for solving Cryptarithmetic problems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sz="1600" dirty="0">
                <a:solidFill>
                  <a:schemeClr val="tx1"/>
                </a:solidFill>
              </a:rPr>
              <a:t>Each Letter, Symbol represents only one digit throughout the problem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 Numbers must not begin with zero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 Aim is to find the value of each letter in the Cryptarithmetic problems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 There must be only one solution to the </a:t>
            </a:r>
            <a:r>
              <a:rPr lang="en-IN" sz="1600" dirty="0" err="1">
                <a:solidFill>
                  <a:schemeClr val="tx1"/>
                </a:solidFill>
              </a:rPr>
              <a:t>Cryptarithmetic</a:t>
            </a:r>
            <a:r>
              <a:rPr lang="en-IN" sz="1600" dirty="0">
                <a:solidFill>
                  <a:schemeClr val="tx1"/>
                </a:solidFill>
              </a:rPr>
              <a:t> problems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 Carry over can only be 1 in Cryptarithmetic problems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82971" y="174171"/>
            <a:ext cx="1959429" cy="8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/>
          <p:nvPr/>
        </p:nvSpPr>
        <p:spPr>
          <a:xfrm>
            <a:off x="0" y="174171"/>
            <a:ext cx="6712857" cy="682172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0640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CRYPTARITHMETIC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271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CROSS+ROADS= DANGER assume (s=3), then find the value of D+A+N+G+E+R? </a:t>
            </a:r>
          </a:p>
          <a:p>
            <a:pPr marL="59055" indent="-59055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9055" indent="-59055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 31</a:t>
            </a:r>
          </a:p>
          <a:p>
            <a:pPr marL="59055" indent="-59055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 21</a:t>
            </a:r>
          </a:p>
          <a:p>
            <a:pPr marL="59055" indent="-59055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 11</a:t>
            </a:r>
          </a:p>
          <a:p>
            <a:pPr marL="59055" indent="-59055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 16</a:t>
            </a:r>
          </a:p>
          <a:p>
            <a:pPr marL="59055" indent="-59055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9055" indent="-59055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9055" indent="-59055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Answer: A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177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08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271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CROSS= 96233 ROADS=62513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DANGER=1+5+8+7+4+6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Hence the sum of the all is 31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90830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2715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DOG *GO = BOOO  +  APIG =  BBUDO. Find the value of multiplication then find the value of P and G?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9  and 5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9  and 6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8  and 7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8  and 4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              Answer: B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4625" indent="11620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09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27156"/>
          </a:xfrm>
        </p:spPr>
        <p:txBody>
          <a:bodyPr/>
          <a:lstStyle/>
          <a:p>
            <a:pPr marL="114300" indent="-114300">
              <a:buNone/>
            </a:pPr>
            <a:r>
              <a:rPr lang="en-IN" dirty="0">
                <a:solidFill>
                  <a:schemeClr val="tx1"/>
                </a:solidFill>
              </a:rPr>
              <a:t>DOG *  GO = BOOO  +  APIG =  BBUDO</a:t>
            </a:r>
          </a:p>
          <a:p>
            <a:pPr marL="114300" indent="-114300">
              <a:buNone/>
            </a:pPr>
            <a:r>
              <a:rPr lang="en-IN" dirty="0">
                <a:solidFill>
                  <a:schemeClr val="tx1"/>
                </a:solidFill>
              </a:rPr>
              <a:t>486   *   68  = 3888     + 2916  =   33048</a:t>
            </a:r>
          </a:p>
          <a:p>
            <a:pPr marL="114300" indent="-114300">
              <a:buNone/>
            </a:pPr>
            <a:r>
              <a:rPr lang="en-IN" dirty="0">
                <a:solidFill>
                  <a:schemeClr val="tx1"/>
                </a:solidFill>
              </a:rPr>
              <a:t>Here the value of P=9  and G=6</a:t>
            </a:r>
          </a:p>
          <a:p>
            <a:pPr marL="114300" indent="-11430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-11430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-114300">
              <a:buNone/>
            </a:pPr>
            <a:r>
              <a:rPr lang="en-IN" dirty="0">
                <a:solidFill>
                  <a:schemeClr val="tx1"/>
                </a:solidFill>
              </a:rPr>
              <a:t>..</a:t>
            </a:r>
          </a:p>
          <a:p>
            <a:pPr marL="114300" indent="-11430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-11430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-11430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-11430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-11430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1775" indent="5905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27156"/>
          </a:xfrm>
        </p:spPr>
        <p:txBody>
          <a:bodyPr/>
          <a:lstStyle/>
          <a:p>
            <a:pPr marL="59055" indent="0">
              <a:buNone/>
            </a:pPr>
            <a:r>
              <a:rPr lang="en-IN" dirty="0">
                <a:solidFill>
                  <a:schemeClr val="tx1"/>
                </a:solidFill>
              </a:rPr>
              <a:t>MAD*BE =  MAD + RAE = AMID, then find the value of multiplication?</a:t>
            </a:r>
          </a:p>
          <a:p>
            <a:pPr marL="59055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59055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9341</a:t>
            </a:r>
          </a:p>
          <a:p>
            <a:pPr marL="59055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9547</a:t>
            </a:r>
          </a:p>
          <a:p>
            <a:pPr marL="59055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9207</a:t>
            </a:r>
          </a:p>
          <a:p>
            <a:pPr marL="59055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9710</a:t>
            </a:r>
          </a:p>
          <a:p>
            <a:pPr marL="59055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59055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59055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59055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                  Answer: C</a:t>
            </a:r>
          </a:p>
          <a:p>
            <a:pPr marL="59055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90830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10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07059"/>
          </a:xfrm>
        </p:spPr>
        <p:txBody>
          <a:bodyPr/>
          <a:lstStyle/>
          <a:p>
            <a:pPr marL="59055" indent="-59055">
              <a:buNone/>
            </a:pPr>
            <a:r>
              <a:rPr lang="en-IN" dirty="0">
                <a:solidFill>
                  <a:schemeClr val="tx1"/>
                </a:solidFill>
              </a:rPr>
              <a:t>MAD  *  BE =  MAD  + RAE =    AMID  </a:t>
            </a:r>
          </a:p>
          <a:p>
            <a:pPr marL="59055" indent="-59055">
              <a:buNone/>
            </a:pPr>
            <a:r>
              <a:rPr lang="en-IN" dirty="0">
                <a:solidFill>
                  <a:schemeClr val="tx1"/>
                </a:solidFill>
              </a:rPr>
              <a:t>297    *  31  =  297    + 891  =     9207 </a:t>
            </a:r>
          </a:p>
          <a:p>
            <a:pPr marL="59055" indent="-59055">
              <a:buNone/>
            </a:pPr>
            <a:r>
              <a:rPr lang="en-IN" dirty="0">
                <a:solidFill>
                  <a:schemeClr val="tx1"/>
                </a:solidFill>
              </a:rPr>
              <a:t>Then the value of the multiplication is  9207</a:t>
            </a:r>
          </a:p>
          <a:p>
            <a:pPr marL="59055" indent="-59055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59055" indent="-59055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</a:t>
            </a:r>
          </a:p>
          <a:p>
            <a:pPr marL="59055" indent="-59055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1775">
              <a:tabLst>
                <a:tab pos="231775" algn="l"/>
              </a:tabLst>
            </a:pP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600" y="1000349"/>
            <a:ext cx="8520600" cy="34052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YOUR + YOU = HEART, assume O=4, then find the value of  Y+U+R+E=?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15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16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17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18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Answer: C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4625" indent="57150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13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600" y="1000349"/>
            <a:ext cx="8520600" cy="34052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Given the value of O as 4, Y and E cannot be the same, so there should be a carry-over 1. 1 + Y = 10, so E will take 0 and H as 1.  O + Y = A (4 + 9 = 13) i.e. A = 3. Now, U + O (4) =R (which can only be a single digit number), U cannot take 5, 3, 4 and only possibility will be 2. If U is 2, then R will be 6. R + U = T, 6 + 2 = 8(T = 8). Hence, the value of Y + U + R + E = 9 + 2 + 6+ 0 = 17</a:t>
            </a: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177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6205" indent="-1905">
              <a:buNone/>
            </a:pPr>
            <a:r>
              <a:rPr lang="en-US" dirty="0">
                <a:solidFill>
                  <a:schemeClr val="tx1"/>
                </a:solidFill>
              </a:rPr>
              <a:t>TOM + NAG = GOAT, find the value of  G+O+A+T?</a:t>
            </a:r>
          </a:p>
          <a:p>
            <a:pPr marL="116205" indent="-1905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6205" indent="-1905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12</a:t>
            </a:r>
          </a:p>
          <a:p>
            <a:pPr marL="116205" indent="-1905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14</a:t>
            </a:r>
          </a:p>
          <a:p>
            <a:pPr marL="116205" indent="-1905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15</a:t>
            </a:r>
          </a:p>
          <a:p>
            <a:pPr marL="116205" indent="-1905"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 Cannot be determined</a:t>
            </a:r>
          </a:p>
          <a:p>
            <a:pPr marL="116205" indent="-1905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6205" indent="-1905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</a:p>
          <a:p>
            <a:pPr marL="116205" indent="-1905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6205" indent="-1905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Answer: D</a:t>
            </a: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980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14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59055" indent="-59055">
              <a:buNone/>
            </a:pPr>
            <a:r>
              <a:rPr lang="en-US" dirty="0">
                <a:solidFill>
                  <a:schemeClr val="tx1"/>
                </a:solidFill>
              </a:rPr>
              <a:t>Adding two single digit number the maximum carry it can have is 1, so G=1.</a:t>
            </a:r>
          </a:p>
          <a:p>
            <a:pPr marL="59055" indent="-59055">
              <a:buNone/>
            </a:pPr>
            <a:r>
              <a:rPr lang="en-US" dirty="0">
                <a:solidFill>
                  <a:schemeClr val="tx1"/>
                </a:solidFill>
              </a:rPr>
              <a:t>O + A = A, from this we can tell that O = 0. T + N = O (O should be a two digit </a:t>
            </a:r>
          </a:p>
          <a:p>
            <a:pPr marL="59055" indent="-59055">
              <a:buNone/>
            </a:pPr>
            <a:r>
              <a:rPr lang="en-US" dirty="0">
                <a:solidFill>
                  <a:schemeClr val="tx1"/>
                </a:solidFill>
              </a:rPr>
              <a:t>number ending in zero, only then G will be 1). Sum of T and N should be 10 </a:t>
            </a:r>
            <a:r>
              <a:rPr lang="en-US" dirty="0" err="1">
                <a:solidFill>
                  <a:schemeClr val="tx1"/>
                </a:solidFill>
              </a:rPr>
              <a:t>i.e.T</a:t>
            </a:r>
            <a:endParaRPr lang="en-US" dirty="0">
              <a:solidFill>
                <a:schemeClr val="tx1"/>
              </a:solidFill>
            </a:endParaRPr>
          </a:p>
          <a:p>
            <a:pPr marL="59055" indent="-59055">
              <a:buNone/>
            </a:pPr>
            <a:r>
              <a:rPr lang="en-US" dirty="0">
                <a:solidFill>
                  <a:schemeClr val="tx1"/>
                </a:solidFill>
              </a:rPr>
              <a:t> (6) + N (4) = 10.  M + G = T, from this we will get the value of M as 1.  </a:t>
            </a:r>
          </a:p>
          <a:p>
            <a:pPr marL="59055" indent="-59055">
              <a:buNone/>
            </a:pPr>
            <a:r>
              <a:rPr lang="en-US" dirty="0">
                <a:solidFill>
                  <a:schemeClr val="tx1"/>
                </a:solidFill>
              </a:rPr>
              <a:t>O=0, G=1, N=4, M=5, T=6 and the left out numbers are 2, 3, 7, 8, 9, from this A</a:t>
            </a:r>
          </a:p>
          <a:p>
            <a:pPr marL="59055" indent="-59055">
              <a:buNone/>
            </a:pPr>
            <a:r>
              <a:rPr lang="en-US" dirty="0">
                <a:solidFill>
                  <a:schemeClr val="tx1"/>
                </a:solidFill>
              </a:rPr>
              <a:t> can take any value. There is no definite value for A.</a:t>
            </a:r>
          </a:p>
          <a:p>
            <a:pPr marL="59055" indent="-59055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90830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28731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211118"/>
            <a:ext cx="4457699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31775">
              <a:tabLst>
                <a:tab pos="231775" algn="l"/>
              </a:tabLst>
            </a:pPr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01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715" y="986971"/>
            <a:ext cx="83219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800" dirty="0">
                <a:solidFill>
                  <a:schemeClr val="tx1"/>
                </a:solidFill>
              </a:rPr>
              <a:t>If TO + GO = OUT, what is the value of  O + U + T ?</a:t>
            </a:r>
          </a:p>
          <a:p>
            <a:pPr marL="114300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UcPeriod"/>
              <a:tabLst>
                <a:tab pos="58420" algn="l"/>
              </a:tabLst>
            </a:pPr>
            <a:r>
              <a:rPr lang="en-IN" sz="1800" dirty="0">
                <a:solidFill>
                  <a:schemeClr val="tx1"/>
                </a:solidFill>
              </a:rPr>
              <a:t>3</a:t>
            </a:r>
          </a:p>
          <a:p>
            <a:pPr marL="342900" indent="-342900">
              <a:buFont typeface="+mj-lt"/>
              <a:buAutoNum type="alphaUcPeriod"/>
              <a:tabLst>
                <a:tab pos="58420" algn="l"/>
              </a:tabLst>
            </a:pPr>
            <a:r>
              <a:rPr lang="en-IN" sz="1800" dirty="0">
                <a:solidFill>
                  <a:schemeClr val="tx1"/>
                </a:solidFill>
              </a:rPr>
              <a:t>1</a:t>
            </a:r>
          </a:p>
          <a:p>
            <a:pPr marL="342900" indent="-342900">
              <a:buFont typeface="+mj-lt"/>
              <a:buAutoNum type="alphaUcPeriod"/>
              <a:tabLst>
                <a:tab pos="58420" algn="l"/>
              </a:tabLst>
            </a:pPr>
            <a:r>
              <a:rPr lang="en-IN" sz="1800" dirty="0">
                <a:solidFill>
                  <a:schemeClr val="tx1"/>
                </a:solidFill>
              </a:rPr>
              <a:t>4</a:t>
            </a:r>
          </a:p>
          <a:p>
            <a:pPr marL="342900" indent="-342900">
              <a:buFont typeface="+mj-lt"/>
              <a:buAutoNum type="alphaUcPeriod"/>
              <a:tabLst>
                <a:tab pos="58420" algn="l"/>
              </a:tabLst>
            </a:pPr>
            <a:r>
              <a:rPr lang="en-IN" sz="1800" dirty="0">
                <a:solidFill>
                  <a:schemeClr val="tx1"/>
                </a:solidFill>
              </a:rPr>
              <a:t>5</a:t>
            </a:r>
          </a:p>
          <a:p>
            <a:pPr marL="457200" indent="-342900"/>
            <a:endParaRPr lang="en-IN" sz="1800" dirty="0">
              <a:solidFill>
                <a:schemeClr val="tx1"/>
              </a:solidFill>
            </a:endParaRPr>
          </a:p>
          <a:p>
            <a:pPr marL="457200" indent="-342900"/>
            <a:r>
              <a:rPr lang="en-IN" sz="1800" dirty="0">
                <a:solidFill>
                  <a:schemeClr val="tx1"/>
                </a:solidFill>
              </a:rPr>
              <a:t>       </a:t>
            </a:r>
          </a:p>
          <a:p>
            <a:pPr marL="457200" indent="-342900"/>
            <a:endParaRPr lang="en-IN" sz="1800" dirty="0">
              <a:solidFill>
                <a:schemeClr val="tx1"/>
              </a:solidFill>
            </a:endParaRPr>
          </a:p>
          <a:p>
            <a:pPr marL="457200" indent="-342900"/>
            <a:endParaRPr lang="en-IN" sz="1800" dirty="0">
              <a:solidFill>
                <a:schemeClr val="tx1"/>
              </a:solidFill>
            </a:endParaRPr>
          </a:p>
          <a:p>
            <a:pPr marL="457200" indent="-342900"/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</a:t>
            </a:r>
          </a:p>
          <a:p>
            <a:pPr marL="457200" indent="-342900"/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Answer: A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GET*BY  = BABE  + GET = BEARE, then find the value of multiplication and the value of  E +T +B?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5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6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9</a:t>
            </a:r>
          </a:p>
          <a:p>
            <a:pPr marL="0" indent="0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11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                   Answer: B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Font typeface="+mj-lt"/>
              <a:buAutoNum type="alphaUcPeriod"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90830">
              <a:tabLst>
                <a:tab pos="290195" algn="l"/>
              </a:tabLst>
            </a:pP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15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GET  *  BY  = BABE  + GET = BEARE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905  *  12   = 1810    + 905  = 10860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Then the value of  E+T+B= 6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90830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211118"/>
            <a:ext cx="4457699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31775">
              <a:tabLst>
                <a:tab pos="231775" algn="l"/>
              </a:tabLst>
            </a:pPr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02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715" y="986971"/>
            <a:ext cx="83219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800" dirty="0">
                <a:solidFill>
                  <a:schemeClr val="tx1"/>
                </a:solidFill>
              </a:rPr>
              <a:t>If E A T + T H A T = A P </a:t>
            </a:r>
            <a:r>
              <a:rPr lang="en-IN" sz="1800" dirty="0" err="1">
                <a:solidFill>
                  <a:schemeClr val="tx1"/>
                </a:solidFill>
              </a:rPr>
              <a:t>P</a:t>
            </a:r>
            <a:r>
              <a:rPr lang="en-IN" sz="1800" dirty="0">
                <a:solidFill>
                  <a:schemeClr val="tx1"/>
                </a:solidFill>
              </a:rPr>
              <a:t> L E, what is the value of  A + T + L ?</a:t>
            </a:r>
          </a:p>
          <a:p>
            <a:pPr marL="114300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UcPeriod"/>
              <a:tabLst>
                <a:tab pos="58420" algn="l"/>
              </a:tabLst>
            </a:pPr>
            <a:r>
              <a:rPr lang="en-IN" sz="1800" dirty="0">
                <a:solidFill>
                  <a:schemeClr val="tx1"/>
                </a:solidFill>
              </a:rPr>
              <a:t>12</a:t>
            </a:r>
          </a:p>
          <a:p>
            <a:pPr marL="342900" indent="-342900">
              <a:buFont typeface="+mj-lt"/>
              <a:buAutoNum type="alphaUcPeriod"/>
              <a:tabLst>
                <a:tab pos="58420" algn="l"/>
              </a:tabLst>
            </a:pPr>
            <a:r>
              <a:rPr lang="en-IN" sz="1800" dirty="0">
                <a:solidFill>
                  <a:schemeClr val="tx1"/>
                </a:solidFill>
              </a:rPr>
              <a:t>13</a:t>
            </a:r>
          </a:p>
          <a:p>
            <a:pPr marL="342900" indent="-342900">
              <a:buFont typeface="+mj-lt"/>
              <a:buAutoNum type="alphaUcPeriod"/>
              <a:tabLst>
                <a:tab pos="58420" algn="l"/>
              </a:tabLst>
            </a:pPr>
            <a:r>
              <a:rPr lang="en-IN" sz="1800" dirty="0">
                <a:solidFill>
                  <a:schemeClr val="tx1"/>
                </a:solidFill>
              </a:rPr>
              <a:t>14</a:t>
            </a:r>
          </a:p>
          <a:p>
            <a:pPr marL="342900" indent="-342900">
              <a:buFont typeface="+mj-lt"/>
              <a:buAutoNum type="alphaUcPeriod"/>
              <a:tabLst>
                <a:tab pos="58420" algn="l"/>
              </a:tabLst>
            </a:pPr>
            <a:r>
              <a:rPr lang="en-IN" sz="1800" dirty="0">
                <a:solidFill>
                  <a:schemeClr val="tx1"/>
                </a:solidFill>
              </a:rPr>
              <a:t>15</a:t>
            </a:r>
          </a:p>
          <a:p>
            <a:pPr marL="457200" indent="-342900"/>
            <a:endParaRPr lang="en-IN" sz="1800" dirty="0">
              <a:solidFill>
                <a:schemeClr val="tx1"/>
              </a:solidFill>
            </a:endParaRPr>
          </a:p>
          <a:p>
            <a:pPr marL="457200" indent="-342900"/>
            <a:r>
              <a:rPr lang="en-IN" sz="1800" dirty="0">
                <a:solidFill>
                  <a:schemeClr val="tx1"/>
                </a:solidFill>
              </a:rPr>
              <a:t>       </a:t>
            </a:r>
          </a:p>
          <a:p>
            <a:pPr marL="457200" indent="-342900"/>
            <a:endParaRPr lang="en-IN" sz="1800" dirty="0">
              <a:solidFill>
                <a:schemeClr val="tx1"/>
              </a:solidFill>
            </a:endParaRPr>
          </a:p>
          <a:p>
            <a:pPr marL="457200" indent="-342900"/>
            <a:endParaRPr lang="en-IN" sz="1800" dirty="0">
              <a:solidFill>
                <a:schemeClr val="tx1"/>
              </a:solidFill>
            </a:endParaRPr>
          </a:p>
          <a:p>
            <a:pPr marL="457200" indent="-342900"/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</a:t>
            </a:r>
          </a:p>
          <a:p>
            <a:pPr marL="457200" indent="-342900"/>
            <a:r>
              <a:rPr lang="en-IN" sz="1800" dirty="0">
                <a:solidFill>
                  <a:schemeClr val="tx1"/>
                </a:solidFill>
              </a:rPr>
              <a:t>                                                                                                             Answer: B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195620"/>
            <a:ext cx="4457699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9083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793" y="980622"/>
            <a:ext cx="84864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055">
              <a:buSzPts val="1100"/>
              <a:defRPr/>
            </a:pPr>
            <a:r>
              <a:rPr lang="en-US" sz="1800" dirty="0"/>
              <a:t>3 digit number (EAT) + 4 digit number(THAT) = 5 digit number(APPLE)</a:t>
            </a:r>
            <a:br>
              <a:rPr lang="en-US" sz="1800" dirty="0"/>
            </a:br>
            <a:r>
              <a:rPr lang="en-US" sz="1800" dirty="0"/>
              <a:t>If so, then A can be 1 and p can be 0.</a:t>
            </a:r>
            <a:br>
              <a:rPr lang="en-US" sz="1800" dirty="0"/>
            </a:br>
            <a:r>
              <a:rPr lang="en-US" sz="1800" dirty="0"/>
              <a:t>Again here T is yielding a two digit number(10).</a:t>
            </a:r>
            <a:br>
              <a:rPr lang="en-US" sz="1800" dirty="0"/>
            </a:br>
            <a:r>
              <a:rPr lang="en-US" sz="1800" dirty="0"/>
              <a:t>So there must be a carry 1 and T = 9.</a:t>
            </a:r>
            <a:br>
              <a:rPr lang="en-US" sz="1800" dirty="0"/>
            </a:br>
            <a:r>
              <a:rPr lang="en-US" sz="1800" dirty="0"/>
              <a:t>Now the expression becomes</a:t>
            </a:r>
            <a:br>
              <a:rPr lang="en-US" sz="1800" dirty="0"/>
            </a:br>
            <a:r>
              <a:rPr lang="en-US" sz="1800" dirty="0"/>
              <a:t>E 1 9</a:t>
            </a:r>
            <a:br>
              <a:rPr lang="en-US" sz="1800" dirty="0"/>
            </a:br>
            <a:r>
              <a:rPr lang="en-US" sz="1800" dirty="0"/>
              <a:t>9 H 1 9</a:t>
            </a:r>
            <a:br>
              <a:rPr lang="en-US" sz="1800" dirty="0"/>
            </a:br>
            <a:r>
              <a:rPr lang="en-US" sz="1800" dirty="0"/>
              <a:t>——————-</a:t>
            </a:r>
            <a:br>
              <a:rPr lang="en-US" sz="1800" dirty="0"/>
            </a:br>
            <a:r>
              <a:rPr lang="en-US" sz="1800" dirty="0"/>
              <a:t>1 0 0 L E</a:t>
            </a:r>
            <a:br>
              <a:rPr lang="en-US" sz="1800" dirty="0"/>
            </a:br>
            <a:r>
              <a:rPr lang="en-US" sz="1800" dirty="0"/>
              <a:t>Now it is clear that E = 8 and L = 3</a:t>
            </a:r>
            <a:br>
              <a:rPr lang="en-US" sz="1800" dirty="0"/>
            </a:br>
            <a:r>
              <a:rPr lang="en-US" sz="1800" dirty="0"/>
              <a:t>So, A + T + L = 1 + 9 + 3 =13</a:t>
            </a:r>
            <a:br>
              <a:rPr lang="en-US" sz="1800" dirty="0"/>
            </a:br>
            <a:endParaRPr lang="en-US" sz="1800" dirty="0"/>
          </a:p>
          <a:p>
            <a:pPr marL="59055">
              <a:buNone/>
            </a:pPr>
            <a:endParaRPr lang="en-US" sz="1800" dirty="0"/>
          </a:p>
          <a:p>
            <a:pPr marL="59055"/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90830" indent="57150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03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" y="1314449"/>
            <a:ext cx="84721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If HEE+SHE= GIHE, assume (I =2 and S = 3), where the alphabets take the values from</a:t>
            </a:r>
          </a:p>
          <a:p>
            <a:r>
              <a:rPr lang="en-US" sz="1800" dirty="0"/>
              <a:t>(0-9) (S+H+E)?</a:t>
            </a:r>
          </a:p>
          <a:p>
            <a:endParaRPr lang="en-US" sz="1800" dirty="0"/>
          </a:p>
          <a:p>
            <a:pPr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 14</a:t>
            </a:r>
          </a:p>
          <a:p>
            <a:pPr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 15</a:t>
            </a:r>
          </a:p>
          <a:p>
            <a:pPr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 12</a:t>
            </a:r>
          </a:p>
          <a:p>
            <a:pPr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 11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                                                                                                       Answer: C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1775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328" y="864506"/>
            <a:ext cx="847216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HEE+ SHE= GIHE    (I=2)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   H  E  </a:t>
            </a:r>
            <a:r>
              <a:rPr lang="en-IN" sz="1800" dirty="0" err="1">
                <a:solidFill>
                  <a:schemeClr val="tx1"/>
                </a:solidFill>
              </a:rPr>
              <a:t>E</a:t>
            </a:r>
            <a:r>
              <a:rPr lang="en-IN" sz="1800" dirty="0">
                <a:solidFill>
                  <a:schemeClr val="tx1"/>
                </a:solidFill>
              </a:rPr>
              <a:t>  +            9  0  0  +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   S  H  E          1    3  9  0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---------------      ----------------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G 2  H  E          1    2  9  0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---------------      -----------------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Then S+H+E=3+9+0=12</a:t>
            </a: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6205" indent="-116205">
              <a:buNone/>
            </a:pPr>
            <a:r>
              <a:rPr lang="en-IN" dirty="0">
                <a:solidFill>
                  <a:schemeClr val="tx1"/>
                </a:solidFill>
              </a:rPr>
              <a:t>HERE = COMES –SHE assume S=8,  find the value of R+H+O?</a:t>
            </a:r>
          </a:p>
          <a:p>
            <a:pPr marL="116205" indent="-116205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6205" indent="-116205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12</a:t>
            </a:r>
          </a:p>
          <a:p>
            <a:pPr marL="116205" indent="-116205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14</a:t>
            </a:r>
          </a:p>
          <a:p>
            <a:pPr marL="116205" indent="-116205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15</a:t>
            </a:r>
          </a:p>
          <a:p>
            <a:pPr marL="116205" indent="-116205"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 18</a:t>
            </a:r>
          </a:p>
          <a:p>
            <a:pPr marL="116205" indent="-116205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6205" indent="-116205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6205" indent="-116205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6205" indent="-116205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                                                                                          Answer: B</a:t>
            </a: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9083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04</a:t>
            </a: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2" ma:contentTypeDescription="Create a new document." ma:contentTypeScope="" ma:versionID="5f1ed2b2d8068acd83977a589e67cebc">
  <xsd:schema xmlns:xsd="http://www.w3.org/2001/XMLSchema" xmlns:xs="http://www.w3.org/2001/XMLSchema" xmlns:p="http://schemas.microsoft.com/office/2006/metadata/properties" xmlns:ns2="f2e28455-a4bd-4882-acf5-dd58dbd2fa34" targetNamespace="http://schemas.microsoft.com/office/2006/metadata/properties" ma:root="true" ma:fieldsID="5634dc619dfe070d77c1e661015e6cd5" ns2:_="">
    <xsd:import namespace="f2e28455-a4bd-4882-acf5-dd58dbd2f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28455-a4bd-4882-acf5-dd58dbd2f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E65DA7-5CF1-49F6-8300-5B31ECA4D0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A341BCC-4C41-468C-99AF-64ECDFDD0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2BD1CD-67E6-468D-954D-CC8D4D406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28455-a4bd-4882-acf5-dd58dbd2fa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2227</Words>
  <Application>Microsoft Office PowerPoint</Application>
  <PresentationFormat>On-screen Show (16:9)</PresentationFormat>
  <Paragraphs>335</Paragraphs>
  <Slides>41</Slides>
  <Notes>39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04</vt:lpstr>
      <vt:lpstr>Explanation:</vt:lpstr>
      <vt:lpstr>Question: 05 </vt:lpstr>
      <vt:lpstr>Explanation: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10</vt:lpstr>
      <vt:lpstr>Explanation: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07</vt:lpstr>
      <vt:lpstr>Explanation:</vt:lpstr>
      <vt:lpstr>Question: 08</vt:lpstr>
      <vt:lpstr>Explanation:</vt:lpstr>
      <vt:lpstr>Question: 09</vt:lpstr>
      <vt:lpstr>Explanation:</vt:lpstr>
      <vt:lpstr>Question: 10</vt:lpstr>
      <vt:lpstr>Explanation:</vt:lpstr>
      <vt:lpstr>Question: 13</vt:lpstr>
      <vt:lpstr>Explanation:</vt:lpstr>
      <vt:lpstr>Question: 14</vt:lpstr>
      <vt:lpstr>Explanation:</vt:lpstr>
      <vt:lpstr>Question: 15</vt:lpstr>
      <vt:lpstr>Explanation: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</dc:creator>
  <cp:lastModifiedBy>Shreekanth NT</cp:lastModifiedBy>
  <cp:revision>449</cp:revision>
  <dcterms:created xsi:type="dcterms:W3CDTF">2019-12-04T07:36:33Z</dcterms:created>
  <dcterms:modified xsi:type="dcterms:W3CDTF">2021-06-24T08:53:56Z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  <property fmtid="{D5CDD505-2E9C-101B-9397-08002B2CF9AE}" pid="3" name="ContentTypeId">
    <vt:lpwstr>0x0101009FC1E70DAE89464BBB24385DB5BAADCB</vt:lpwstr>
  </property>
</Properties>
</file>