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366" r:id="rId4"/>
    <p:sldId id="304" r:id="rId5"/>
    <p:sldId id="350" r:id="rId6"/>
    <p:sldId id="317" r:id="rId7"/>
    <p:sldId id="342" r:id="rId8"/>
    <p:sldId id="266" r:id="rId9"/>
    <p:sldId id="343" r:id="rId10"/>
    <p:sldId id="351" r:id="rId11"/>
    <p:sldId id="268" r:id="rId12"/>
    <p:sldId id="344" r:id="rId13"/>
    <p:sldId id="269" r:id="rId14"/>
    <p:sldId id="345" r:id="rId15"/>
    <p:sldId id="346" r:id="rId16"/>
    <p:sldId id="352" r:id="rId17"/>
    <p:sldId id="286" r:id="rId18"/>
    <p:sldId id="353" r:id="rId19"/>
    <p:sldId id="354" r:id="rId20"/>
    <p:sldId id="287" r:id="rId21"/>
    <p:sldId id="356" r:id="rId22"/>
    <p:sldId id="335" r:id="rId23"/>
    <p:sldId id="292" r:id="rId24"/>
    <p:sldId id="358" r:id="rId25"/>
    <p:sldId id="295" r:id="rId26"/>
    <p:sldId id="296" r:id="rId27"/>
    <p:sldId id="361" r:id="rId28"/>
    <p:sldId id="362" r:id="rId29"/>
    <p:sldId id="341" r:id="rId30"/>
    <p:sldId id="363" r:id="rId31"/>
    <p:sldId id="297" r:id="rId32"/>
    <p:sldId id="364" r:id="rId33"/>
    <p:sldId id="365" r:id="rId34"/>
    <p:sldId id="367" r:id="rId35"/>
    <p:sldId id="368" r:id="rId36"/>
    <p:sldId id="369" r:id="rId37"/>
    <p:sldId id="370" r:id="rId38"/>
    <p:sldId id="293" r:id="rId39"/>
    <p:sldId id="349" r:id="rId40"/>
    <p:sldId id="359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orient="horz" pos="792">
          <p15:clr>
            <a:srgbClr val="A4A3A4"/>
          </p15:clr>
        </p15:guide>
        <p15:guide id="3" orient="horz" pos="1161">
          <p15:clr>
            <a:srgbClr val="A4A3A4"/>
          </p15:clr>
        </p15:guide>
        <p15:guide id="4" orient="horz" pos="2451">
          <p15:clr>
            <a:srgbClr val="A4A3A4"/>
          </p15:clr>
        </p15:guide>
        <p15:guide id="5" orient="horz" pos="2168">
          <p15:clr>
            <a:srgbClr val="A4A3A4"/>
          </p15:clr>
        </p15:guide>
        <p15:guide id="6" pos="2174">
          <p15:clr>
            <a:srgbClr val="A4A3A4"/>
          </p15:clr>
        </p15:guide>
        <p15:guide id="7" pos="112">
          <p15:clr>
            <a:srgbClr val="A4A3A4"/>
          </p15:clr>
        </p15:guide>
        <p15:guide id="8" pos="5600">
          <p15:clr>
            <a:srgbClr val="A4A3A4"/>
          </p15:clr>
        </p15:guide>
        <p15:guide id="9" pos="888">
          <p15:clr>
            <a:srgbClr val="A4A3A4"/>
          </p15:clr>
        </p15:guide>
        <p15:guide id="10" pos="2808">
          <p15:clr>
            <a:srgbClr val="A4A3A4"/>
          </p15:clr>
        </p15:guide>
        <p15:guide id="11" pos="4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68" autoAdjust="0"/>
  </p:normalViewPr>
  <p:slideViewPr>
    <p:cSldViewPr snapToGrid="0">
      <p:cViewPr varScale="1">
        <p:scale>
          <a:sx n="97" d="100"/>
          <a:sy n="97" d="100"/>
        </p:scale>
        <p:origin x="1070" y="67"/>
      </p:cViewPr>
      <p:guideLst>
        <p:guide orient="horz" pos="2772"/>
        <p:guide orient="horz" pos="792"/>
        <p:guide orient="horz" pos="1161"/>
        <p:guide orient="horz" pos="2451"/>
        <p:guide orient="horz" pos="2168"/>
        <p:guide pos="2174"/>
        <p:guide pos="112"/>
        <p:guide pos="5600"/>
        <p:guide pos="888"/>
        <p:guide pos="2808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b="0" dirty="0">
              <a:effectLst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b="0" dirty="0">
              <a:effectLst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642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979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82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38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736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00" y="660400"/>
            <a:ext cx="6996113" cy="344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03: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462" y="673100"/>
            <a:ext cx="8801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17500" y="736601"/>
            <a:ext cx="88265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800" dirty="0"/>
              <a:t>In what ratio must wheat at </a:t>
            </a:r>
            <a:r>
              <a:rPr lang="en-US" sz="1800" dirty="0" err="1"/>
              <a:t>Rs</a:t>
            </a:r>
            <a:r>
              <a:rPr lang="en-US" sz="1800" dirty="0"/>
              <a:t>. 3.20 per kg be mixed with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wheat at </a:t>
            </a:r>
            <a:r>
              <a:rPr lang="en-US" sz="1800" dirty="0" err="1"/>
              <a:t>Rs</a:t>
            </a:r>
            <a:r>
              <a:rPr lang="en-US" sz="1800" dirty="0"/>
              <a:t>. 2.90 per kg so that the mixture be worth </a:t>
            </a:r>
            <a:r>
              <a:rPr lang="en-US" sz="1800" dirty="0" err="1"/>
              <a:t>Rs</a:t>
            </a:r>
            <a:r>
              <a:rPr lang="en-US" sz="1800" dirty="0"/>
              <a:t>. 3.08 per kg?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A. 3 : 4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B. 2 : 3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C. 3 : 2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D. 4 : 3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C</a:t>
            </a:r>
            <a:r>
              <a:rPr lang="en-US" sz="1800" dirty="0"/>
              <a:t>						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462" y="673100"/>
            <a:ext cx="8801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1000" y="660401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C.P of a unit quantity of 1st kind  = Rs. 3.20</a:t>
            </a:r>
            <a:br>
              <a:rPr lang="en-US" sz="1800" dirty="0"/>
            </a:br>
            <a:r>
              <a:rPr lang="en-US" sz="1800" dirty="0"/>
              <a:t>C.P of a unit quantity of 2nd kind  = Rs. 2.90</a:t>
            </a:r>
            <a:br>
              <a:rPr lang="en-US" sz="1800" dirty="0"/>
            </a:br>
            <a:r>
              <a:rPr lang="en-US" sz="1800" dirty="0"/>
              <a:t>Mean price = Rs.3.08</a:t>
            </a:r>
          </a:p>
          <a:p>
            <a:r>
              <a:rPr lang="en-US" sz="1800" dirty="0"/>
              <a:t>C.P of unit quantity         C.P of unit quantity</a:t>
            </a:r>
          </a:p>
          <a:p>
            <a:r>
              <a:rPr lang="en-US" sz="1800" dirty="0"/>
              <a:t>of 1st kind                         of 2nd kind</a:t>
            </a:r>
          </a:p>
          <a:p>
            <a:r>
              <a:rPr lang="en-US" sz="1800" dirty="0"/>
              <a:t>    (Rs. 3.20)                         (Rs. 2.90)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                    \                       /</a:t>
            </a:r>
            <a:br>
              <a:rPr lang="en-US" sz="1800" dirty="0"/>
            </a:br>
            <a:r>
              <a:rPr lang="en-US" sz="1800" dirty="0"/>
              <a:t>                        Mean Price</a:t>
            </a:r>
          </a:p>
          <a:p>
            <a:r>
              <a:rPr lang="en-US" sz="1800" dirty="0"/>
              <a:t>                         (Rs.3.08)</a:t>
            </a:r>
          </a:p>
          <a:p>
            <a:r>
              <a:rPr lang="en-US" sz="1800" dirty="0"/>
              <a:t>                    /                        \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(3.08 – 2.90)          :           (3.20 – 3.08)</a:t>
            </a:r>
          </a:p>
          <a:p>
            <a:r>
              <a:rPr lang="en-US" sz="1800" dirty="0"/>
              <a:t>       0.18                                      0.12</a:t>
            </a:r>
          </a:p>
          <a:p>
            <a:br>
              <a:rPr lang="en-US" sz="1800" dirty="0"/>
            </a:br>
            <a:r>
              <a:rPr lang="en-US" sz="1800" dirty="0"/>
              <a:t>			Required ratio = 0.18 : 0.12 =</a:t>
            </a:r>
            <a:r>
              <a:rPr lang="en-US" sz="1800" b="1" dirty="0"/>
              <a:t> 3 : 2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9125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Question 0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85" y="829945"/>
            <a:ext cx="8877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800" dirty="0"/>
              <a:t>In what proportion must rice at Rs. 3.10 per kg be mixed with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rice at Rs. 3.60 per kg so that the mixture be worth Rs. 3.25 per kg?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A. 3 : 7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B. 5 : 3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C. 3 : 5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D. 7 : 3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D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9125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694313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C.P of a unit quantity of 1st kind  = 310p (in </a:t>
            </a:r>
            <a:r>
              <a:rPr lang="en-US" sz="1800" dirty="0" err="1"/>
              <a:t>paise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C.P of a unit quantity of 2nd kind  = 360p</a:t>
            </a:r>
            <a:br>
              <a:rPr lang="en-US" sz="1800" dirty="0"/>
            </a:br>
            <a:r>
              <a:rPr lang="en-US" sz="1800" dirty="0"/>
              <a:t>Mean price = 325p</a:t>
            </a:r>
          </a:p>
          <a:p>
            <a:r>
              <a:rPr lang="en-US" sz="1800" dirty="0"/>
              <a:t>C.P of unit quantity         C.P of unit quantity</a:t>
            </a:r>
          </a:p>
          <a:p>
            <a:r>
              <a:rPr lang="en-US" sz="1800" dirty="0"/>
              <a:t>of 1st kind                         of 2nd kind</a:t>
            </a:r>
          </a:p>
          <a:p>
            <a:r>
              <a:rPr lang="en-US" sz="1800" dirty="0"/>
              <a:t>    (310p)                         (360p)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                    \                       /</a:t>
            </a:r>
            <a:br>
              <a:rPr lang="en-US" sz="1800" dirty="0"/>
            </a:br>
            <a:r>
              <a:rPr lang="en-US" sz="1800" dirty="0"/>
              <a:t>                        Mean Price</a:t>
            </a:r>
          </a:p>
          <a:p>
            <a:r>
              <a:rPr lang="en-US" sz="1800" dirty="0"/>
              <a:t>                         (325p)</a:t>
            </a:r>
          </a:p>
          <a:p>
            <a:r>
              <a:rPr lang="en-US" sz="1800" dirty="0"/>
              <a:t>                    /                        \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(360 – 325)          :           (325 – 310)</a:t>
            </a:r>
          </a:p>
          <a:p>
            <a:r>
              <a:rPr lang="en-US" sz="1800" dirty="0"/>
              <a:t>       35                                       15</a:t>
            </a:r>
          </a:p>
          <a:p>
            <a:r>
              <a:rPr lang="en-US" sz="1800" dirty="0"/>
              <a:t>			Required ratio = 35 : 15 = 7 : 3</a:t>
            </a:r>
            <a:br>
              <a:rPr lang="en-US" sz="1800" dirty="0"/>
            </a:br>
            <a:r>
              <a:rPr lang="en-US" sz="1800" dirty="0"/>
              <a:t>			They must be mixed in the ratio</a:t>
            </a:r>
            <a:r>
              <a:rPr lang="en-US" sz="1800" b="1" dirty="0"/>
              <a:t> 7 : 3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22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05: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355" y="883285"/>
            <a:ext cx="88646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what ratio must tea at Rs. 62 per kg be mixed with tea at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Rs. 72 per kg so that the mixture must be worth Rs. 64.50 per kg?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A. 1 : 3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B. 2 : 3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C. 3 : 1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D. 3 : 2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C</a:t>
            </a:r>
            <a:endParaRPr lang="en-US" sz="1800" dirty="0"/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22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400" y="647700"/>
            <a:ext cx="8864600" cy="494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C.P of a unit quantity of 1st kind  = Rs. 62</a:t>
            </a:r>
            <a:br>
              <a:rPr lang="en-US" sz="1800" dirty="0"/>
            </a:br>
            <a:r>
              <a:rPr lang="en-US" sz="1800" dirty="0"/>
              <a:t>C.P of a unit quantity of 2nd kind  = Rs. 72</a:t>
            </a:r>
            <a:br>
              <a:rPr lang="en-US" sz="1800" dirty="0"/>
            </a:br>
            <a:r>
              <a:rPr lang="en-US" sz="1800" dirty="0"/>
              <a:t>Mean price = Rs. 64.50</a:t>
            </a:r>
          </a:p>
          <a:p>
            <a:r>
              <a:rPr lang="en-US" sz="1800" dirty="0"/>
              <a:t>C.P of unit quantity         C.P of unit quantity</a:t>
            </a:r>
          </a:p>
          <a:p>
            <a:r>
              <a:rPr lang="en-US" sz="1800" dirty="0"/>
              <a:t>of 1st kind                         of 2nd kind</a:t>
            </a:r>
          </a:p>
          <a:p>
            <a:r>
              <a:rPr lang="en-US" sz="1800" dirty="0"/>
              <a:t>    (Rs. 62)                             (Rs. 72)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                    \                       /</a:t>
            </a:r>
            <a:br>
              <a:rPr lang="en-US" sz="1800" dirty="0"/>
            </a:br>
            <a:r>
              <a:rPr lang="en-US" sz="1800" dirty="0"/>
              <a:t>                        Mean Price</a:t>
            </a:r>
          </a:p>
          <a:p>
            <a:r>
              <a:rPr lang="en-US" sz="1800" dirty="0"/>
              <a:t>                         (Rs. 64.50)</a:t>
            </a:r>
          </a:p>
          <a:p>
            <a:r>
              <a:rPr lang="en-US" sz="1800" dirty="0"/>
              <a:t>                    /                        \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(72 – 64.50)          :           (64.50 – 62)</a:t>
            </a:r>
          </a:p>
          <a:p>
            <a:r>
              <a:rPr lang="en-US" sz="1800" dirty="0"/>
              <a:t>       7.50                                      2.50</a:t>
            </a:r>
          </a:p>
          <a:p>
            <a:br>
              <a:rPr lang="en-US" sz="1800" dirty="0"/>
            </a:br>
            <a:r>
              <a:rPr lang="en-US" sz="1800" dirty="0"/>
              <a:t>			Required ratio = 7.50 : 2.50 =</a:t>
            </a:r>
            <a:r>
              <a:rPr lang="en-US" sz="1800" b="1" dirty="0"/>
              <a:t> 3 : 1</a:t>
            </a:r>
            <a:endParaRPr lang="en-US" sz="1800" dirty="0"/>
          </a:p>
          <a:p>
            <a:endParaRPr lang="en-US" sz="1800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700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06: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4779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ratio, in which tea costing Rs. 192 per kg is to be mixed </a:t>
            </a: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with tea costing Rs. 150 per kg so that the mixed tea when sold for </a:t>
            </a:r>
            <a:r>
              <a:rPr lang="en-US" sz="1800" dirty="0" err="1">
                <a:solidFill>
                  <a:schemeClr val="tx1"/>
                </a:solidFill>
              </a:rPr>
              <a:t>Rs</a:t>
            </a:r>
            <a:r>
              <a:rPr lang="en-US" sz="1800" dirty="0">
                <a:solidFill>
                  <a:schemeClr val="tx1"/>
                </a:solidFill>
              </a:rPr>
              <a:t>. 194.40 per kg, gives a profit of 20%.</a:t>
            </a:r>
          </a:p>
          <a:p>
            <a:pPr fontAlgn="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A. 1:2</a:t>
            </a: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B. 2:5</a:t>
            </a: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C. 3:5</a:t>
            </a: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D. 3:7</a:t>
            </a:r>
          </a:p>
          <a:p>
            <a:pPr fontAlgn="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  <a:r>
              <a:rPr lang="en-US" sz="1800" b="1" dirty="0">
                <a:solidFill>
                  <a:schemeClr val="tx1"/>
                </a:solidFill>
              </a:rPr>
              <a:t>Answer: B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49736" y="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" y="800101"/>
            <a:ext cx="85979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7875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900" y="1054100"/>
            <a:ext cx="6781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781" y="2038985"/>
            <a:ext cx="8331835" cy="1139190"/>
          </a:xfrm>
        </p:spPr>
        <p:txBody>
          <a:bodyPr/>
          <a:lstStyle/>
          <a:p>
            <a:pPr marL="114300" indent="0">
              <a:buNone/>
            </a:pPr>
            <a:r>
              <a:rPr lang="en-IN" sz="3600" b="1" dirty="0">
                <a:solidFill>
                  <a:schemeClr val="tx1"/>
                </a:solidFill>
              </a:rPr>
              <a:t>https://qrgo.page.</a:t>
            </a:r>
          </a:p>
          <a:p>
            <a:pPr marL="114300" indent="0">
              <a:buNone/>
            </a:pPr>
            <a:r>
              <a:rPr lang="en-IN" sz="3600" b="1" dirty="0">
                <a:solidFill>
                  <a:schemeClr val="tx1"/>
                </a:solidFill>
              </a:rPr>
              <a:t>link/WL1w5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91781" y="17665"/>
            <a:ext cx="6147119" cy="113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sz="3600" b="1" dirty="0">
                <a:solidFill>
                  <a:schemeClr val="tx1"/>
                </a:solidFill>
              </a:rPr>
              <a:t>Ratios, Proportions and Variations Quiz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46" y="1073150"/>
            <a:ext cx="3879850" cy="3879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12800"/>
            <a:ext cx="8520600" cy="37560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110532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07: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39700" y="1031617"/>
            <a:ext cx="886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5 kg of rice at ` 6 per kg is mixed with 4 kg of rice to get a mixture costing ` 7 per kg. Find the price of the costlier rice.</a:t>
            </a:r>
          </a:p>
          <a:p>
            <a:pPr marL="342900" indent="-342900" fontAlgn="t">
              <a:lnSpc>
                <a:spcPct val="150000"/>
              </a:lnSpc>
              <a:buAutoNum type="alphaUcPeriod"/>
            </a:pPr>
            <a:r>
              <a:rPr lang="en-US" sz="1800" dirty="0"/>
              <a:t>7.25 /kg</a:t>
            </a:r>
          </a:p>
          <a:p>
            <a:pPr marL="342900" indent="-342900" fontAlgn="t">
              <a:lnSpc>
                <a:spcPct val="150000"/>
              </a:lnSpc>
              <a:buAutoNum type="alphaUcPeriod"/>
            </a:pPr>
            <a:r>
              <a:rPr lang="en-US" sz="1800" dirty="0"/>
              <a:t>7.75 /kg</a:t>
            </a:r>
          </a:p>
          <a:p>
            <a:pPr marL="342900" indent="-342900" fontAlgn="t">
              <a:lnSpc>
                <a:spcPct val="150000"/>
              </a:lnSpc>
              <a:buAutoNum type="alphaUcPeriod"/>
            </a:pPr>
            <a:r>
              <a:rPr lang="en-US" sz="1800" dirty="0"/>
              <a:t>8.25 /kg</a:t>
            </a:r>
          </a:p>
          <a:p>
            <a:pPr marL="342900" indent="-342900" fontAlgn="t">
              <a:lnSpc>
                <a:spcPct val="150000"/>
              </a:lnSpc>
              <a:buAutoNum type="alphaUcPeriod"/>
            </a:pPr>
            <a:r>
              <a:rPr lang="en-US" sz="1800" dirty="0"/>
              <a:t>9.35 /kg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C</a:t>
            </a:r>
            <a:endParaRPr lang="en-US" sz="1800" dirty="0"/>
          </a:p>
          <a:p>
            <a:endParaRPr lang="en-US" sz="1800" b="1" dirty="0"/>
          </a:p>
        </p:txBody>
      </p:sp>
      <p:pic>
        <p:nvPicPr>
          <p:cNvPr id="8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12800"/>
            <a:ext cx="8520600" cy="37560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Using the cross method: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rice at Rs 6 per Kg				              rice at Rs x per Kg</a:t>
            </a:r>
            <a:br>
              <a:rPr lang="en-US" dirty="0"/>
            </a:br>
            <a:r>
              <a:rPr lang="en-US" dirty="0"/>
              <a:t>		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Mean price Rs 7 per Kg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5 		          :		              4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x-7:1=5:4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4x-28 = 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4x=33=&gt;x=Rs 8.25.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Therefore price of costlier rice is Rs 8.25 per Kg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C27394-825D-4C6E-BD19-7B2F858C8CE8}"/>
              </a:ext>
            </a:extLst>
          </p:cNvPr>
          <p:cNvCxnSpPr/>
          <p:nvPr/>
        </p:nvCxnSpPr>
        <p:spPr>
          <a:xfrm>
            <a:off x="2215055" y="1789386"/>
            <a:ext cx="488731" cy="14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5B4EA-D0CE-438B-BF9F-1CCBA6981930}"/>
              </a:ext>
            </a:extLst>
          </p:cNvPr>
          <p:cNvCxnSpPr/>
          <p:nvPr/>
        </p:nvCxnSpPr>
        <p:spPr>
          <a:xfrm flipV="1">
            <a:off x="2136227" y="2154345"/>
            <a:ext cx="567559" cy="16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7CDCF1-8F52-4412-B112-C48D3A9F6510}"/>
              </a:ext>
            </a:extLst>
          </p:cNvPr>
          <p:cNvCxnSpPr/>
          <p:nvPr/>
        </p:nvCxnSpPr>
        <p:spPr>
          <a:xfrm>
            <a:off x="4958255" y="2137699"/>
            <a:ext cx="575442" cy="16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221BA-C968-4D6D-A1DC-FF656B7D2961}"/>
              </a:ext>
            </a:extLst>
          </p:cNvPr>
          <p:cNvCxnSpPr/>
          <p:nvPr/>
        </p:nvCxnSpPr>
        <p:spPr>
          <a:xfrm flipV="1">
            <a:off x="4958255" y="1789386"/>
            <a:ext cx="472965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651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08: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02590" y="1104900"/>
            <a:ext cx="8486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a 729 </a:t>
            </a:r>
            <a:r>
              <a:rPr lang="en-US" sz="1800" dirty="0" err="1"/>
              <a:t>litres</a:t>
            </a:r>
            <a:r>
              <a:rPr lang="en-US" sz="1800" dirty="0"/>
              <a:t> mixture of milk and water, the ratio of milk to water is 7:2.To get a new mixture containing milk and water in the ratio 7:3, the amount of water to be added is_________.</a:t>
            </a:r>
          </a:p>
          <a:p>
            <a:endParaRPr lang="en-US" sz="1800" dirty="0"/>
          </a:p>
          <a:p>
            <a:r>
              <a:rPr lang="en-US" sz="1800" dirty="0"/>
              <a:t>A. 51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B. 61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C. 71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D. 81 </a:t>
            </a:r>
            <a:r>
              <a:rPr lang="en-US" sz="1800" dirty="0" err="1"/>
              <a:t>litres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</a:t>
            </a:r>
          </a:p>
          <a:p>
            <a:r>
              <a:rPr lang="en-US" sz="1800" dirty="0"/>
              <a:t>                                                                                        </a:t>
            </a:r>
            <a:r>
              <a:rPr lang="en-US" sz="1800" b="1" dirty="0"/>
              <a:t>Answer: D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774700"/>
            <a:ext cx="8591000" cy="421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b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b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812801"/>
            <a:ext cx="68707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774700"/>
            <a:ext cx="8591000" cy="421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b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b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762000"/>
            <a:ext cx="68326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10: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63525" y="944245"/>
            <a:ext cx="8561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many kilograms of sugar costing </a:t>
            </a:r>
            <a:r>
              <a:rPr lang="en-US" sz="1800" dirty="0" err="1"/>
              <a:t>Rs</a:t>
            </a:r>
            <a:r>
              <a:rPr lang="en-US" sz="1800" dirty="0"/>
              <a:t>. 9 per kg must be mixed with 27 kg of sugar costing Rs.7 per kg so that there may be gain of 10% by selling the mixture at </a:t>
            </a:r>
            <a:r>
              <a:rPr lang="en-US" sz="1800" dirty="0" err="1"/>
              <a:t>Rs</a:t>
            </a:r>
            <a:r>
              <a:rPr lang="en-US" sz="1800" dirty="0"/>
              <a:t>. 9.24 per kg?</a:t>
            </a:r>
          </a:p>
          <a:p>
            <a:endParaRPr lang="en-US" sz="1800" dirty="0"/>
          </a:p>
          <a:p>
            <a:r>
              <a:rPr lang="en-US" sz="1800" dirty="0"/>
              <a:t>A. 60 kg</a:t>
            </a:r>
          </a:p>
          <a:p>
            <a:r>
              <a:rPr lang="en-US" sz="1800" dirty="0"/>
              <a:t>B. 63 kg</a:t>
            </a:r>
          </a:p>
          <a:p>
            <a:r>
              <a:rPr lang="en-US" sz="1800" dirty="0"/>
              <a:t>C. 50 kg</a:t>
            </a:r>
          </a:p>
          <a:p>
            <a:r>
              <a:rPr lang="en-US" sz="1800" dirty="0"/>
              <a:t>D. 77 kg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							Answer: B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25501"/>
            <a:ext cx="8520600" cy="3162299"/>
          </a:xfrm>
        </p:spPr>
        <p:txBody>
          <a:bodyPr/>
          <a:lstStyle/>
          <a:p>
            <a:pPr marL="1143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899" y="771525"/>
            <a:ext cx="7819345" cy="316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9682" y="763675"/>
            <a:ext cx="5918200" cy="406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25501"/>
            <a:ext cx="8520600" cy="3276599"/>
          </a:xfrm>
        </p:spPr>
        <p:txBody>
          <a:bodyPr/>
          <a:lstStyle/>
          <a:p>
            <a:pPr marL="1143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" y="838200"/>
            <a:ext cx="6718300" cy="3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11: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10185" y="987425"/>
            <a:ext cx="8668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One quantity of wheat at </a:t>
            </a:r>
            <a:r>
              <a:rPr lang="en-US" sz="1800" dirty="0" err="1"/>
              <a:t>Rs</a:t>
            </a:r>
            <a:r>
              <a:rPr lang="en-US" sz="1800" dirty="0"/>
              <a:t> 9.30 per kg is mixed with another quality at a certain rate in the ratio 8:7. If the mixture so formed be worth </a:t>
            </a:r>
            <a:r>
              <a:rPr lang="en-US" sz="1800" dirty="0" err="1"/>
              <a:t>Rs</a:t>
            </a:r>
            <a:r>
              <a:rPr lang="en-US" sz="1800" dirty="0"/>
              <a:t> 10 per kg, what is the rate per kg of the second quality of wheat?</a:t>
            </a:r>
          </a:p>
          <a:p>
            <a:endParaRPr lang="en-US" sz="1800" dirty="0"/>
          </a:p>
          <a:p>
            <a:r>
              <a:rPr lang="en-US" sz="1800" dirty="0"/>
              <a:t>A. </a:t>
            </a:r>
            <a:r>
              <a:rPr lang="en-US" sz="1800" dirty="0" err="1"/>
              <a:t>Rs</a:t>
            </a:r>
            <a:r>
              <a:rPr lang="en-US" sz="1800" dirty="0"/>
              <a:t>. 12.47</a:t>
            </a:r>
          </a:p>
          <a:p>
            <a:r>
              <a:rPr lang="en-US" sz="1800" dirty="0"/>
              <a:t>B. </a:t>
            </a:r>
            <a:r>
              <a:rPr lang="en-US" sz="1800" dirty="0" err="1"/>
              <a:t>Rs</a:t>
            </a:r>
            <a:r>
              <a:rPr lang="en-US" sz="1800" dirty="0"/>
              <a:t>. 10.80</a:t>
            </a:r>
          </a:p>
          <a:p>
            <a:r>
              <a:rPr lang="en-US" sz="1800" dirty="0"/>
              <a:t>C. </a:t>
            </a:r>
            <a:r>
              <a:rPr lang="en-US" sz="1800" dirty="0" err="1"/>
              <a:t>Rs</a:t>
            </a:r>
            <a:r>
              <a:rPr lang="en-US" sz="1800" dirty="0"/>
              <a:t>. 15.17</a:t>
            </a:r>
          </a:p>
          <a:p>
            <a:r>
              <a:rPr lang="en-US" sz="1800" dirty="0"/>
              <a:t>D. </a:t>
            </a:r>
            <a:r>
              <a:rPr lang="en-US" sz="1800" dirty="0" err="1"/>
              <a:t>Rs</a:t>
            </a:r>
            <a:r>
              <a:rPr lang="en-US" sz="1800" dirty="0"/>
              <a:t>. 47.66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	</a:t>
            </a:r>
          </a:p>
          <a:p>
            <a:r>
              <a:rPr lang="en-US" sz="1800" b="1" dirty="0"/>
              <a:t>							Answer: B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315085"/>
            <a:ext cx="8331835" cy="1139190"/>
          </a:xfrm>
        </p:spPr>
        <p:txBody>
          <a:bodyPr/>
          <a:lstStyle/>
          <a:p>
            <a:pPr marL="114300" indent="0" algn="ctr">
              <a:buNone/>
            </a:pPr>
            <a:endParaRPr lang="en-IN" sz="3600" b="1" dirty="0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en-IN" sz="3600" b="1" dirty="0">
                <a:solidFill>
                  <a:schemeClr val="tx1"/>
                </a:solidFill>
              </a:rPr>
              <a:t>MIXTURES AND ALLIGATIONS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0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863600"/>
            <a:ext cx="8641800" cy="337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Let the rate of second quality be Rs x per Kg.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C.P of 1Kg wheat of 1st kind = 930p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C.P of 1 Kg wheat of 2nd kind = 100x p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Mean price = 1000p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rule of </a:t>
            </a:r>
            <a:r>
              <a:rPr lang="en-US" dirty="0" err="1">
                <a:solidFill>
                  <a:schemeClr val="tx1"/>
                </a:solidFill>
              </a:rPr>
              <a:t>alligation</a:t>
            </a:r>
            <a:r>
              <a:rPr lang="en-US" dirty="0">
                <a:solidFill>
                  <a:schemeClr val="tx1"/>
                </a:solidFill>
              </a:rPr>
              <a:t> we have required ratio 8 : 7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930                  x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  \                  /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 (Mean Price) (10)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 /                  \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x-10        :      0.7     ::       8        :          7</a:t>
            </a:r>
          </a:p>
          <a:p>
            <a:pPr>
              <a:buNone/>
            </a:pPr>
            <a:r>
              <a:rPr lang="en-US" dirty="0"/>
              <a:t>					 </a:t>
            </a:r>
            <a:r>
              <a:rPr lang="en-US" dirty="0">
                <a:solidFill>
                  <a:schemeClr val="tx1"/>
                </a:solidFill>
              </a:rPr>
              <a:t>we get required ratio,  (x-10) : 0.7 :: 8 : 7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					 ⇒ x = </a:t>
            </a:r>
            <a:r>
              <a:rPr lang="en-US" b="1" dirty="0">
                <a:solidFill>
                  <a:schemeClr val="tx1"/>
                </a:solidFill>
              </a:rPr>
              <a:t>10.80 per Kg </a:t>
            </a:r>
            <a:endParaRPr lang="en-US" dirty="0"/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12: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52730" y="997585"/>
            <a:ext cx="8583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can contains a mixture of two liquids A and B in the ratio 7:5. When 9 </a:t>
            </a:r>
            <a:r>
              <a:rPr lang="en-US" sz="1800" dirty="0" err="1"/>
              <a:t>litres</a:t>
            </a:r>
            <a:r>
              <a:rPr lang="en-US" sz="1800" dirty="0"/>
              <a:t> of mixture are drawn off and the can is filled with B, the ratio of A and B becomes 7:9. How many </a:t>
            </a:r>
            <a:r>
              <a:rPr lang="en-US" sz="1800" dirty="0" err="1"/>
              <a:t>litres</a:t>
            </a:r>
            <a:r>
              <a:rPr lang="en-US" sz="1800" dirty="0"/>
              <a:t> of liquid A was contained by the can initially?</a:t>
            </a:r>
          </a:p>
          <a:p>
            <a:endParaRPr lang="en-US" sz="1800" dirty="0"/>
          </a:p>
          <a:p>
            <a:r>
              <a:rPr lang="en-US" sz="1800" dirty="0"/>
              <a:t>A. 28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B. 21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C. 45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D. 36 </a:t>
            </a:r>
            <a:r>
              <a:rPr lang="en-US" sz="1800" dirty="0" err="1"/>
              <a:t>litres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b="1" dirty="0"/>
              <a:t>							Answer: B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76300"/>
            <a:ext cx="8603700" cy="36814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" y="774700"/>
            <a:ext cx="6945313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76300"/>
            <a:ext cx="8603700" cy="36814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812800"/>
            <a:ext cx="6870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13: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52730" y="997585"/>
            <a:ext cx="8583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container contains 40 </a:t>
            </a:r>
            <a:r>
              <a:rPr lang="en-US" sz="1800" dirty="0" err="1"/>
              <a:t>litres</a:t>
            </a:r>
            <a:r>
              <a:rPr lang="en-US" sz="1800" dirty="0"/>
              <a:t> of milk. From this container 4 </a:t>
            </a:r>
            <a:r>
              <a:rPr lang="en-US" sz="1800" dirty="0" err="1"/>
              <a:t>litres</a:t>
            </a:r>
            <a:r>
              <a:rPr lang="en-US" sz="1800" dirty="0"/>
              <a:t> of milk was taken out and replaced by water. This process was repeated further two times. How much milk is now contained by the container?</a:t>
            </a:r>
          </a:p>
          <a:p>
            <a:endParaRPr lang="en-US" sz="1800" dirty="0"/>
          </a:p>
          <a:p>
            <a:r>
              <a:rPr lang="en-US" sz="1800" dirty="0"/>
              <a:t>A. 26.34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B. 27.36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C. 28 </a:t>
            </a:r>
            <a:r>
              <a:rPr lang="en-US" sz="1800" dirty="0" err="1"/>
              <a:t>litres</a:t>
            </a:r>
            <a:endParaRPr lang="en-US" sz="1800" dirty="0"/>
          </a:p>
          <a:p>
            <a:r>
              <a:rPr lang="en-US" sz="1800" dirty="0"/>
              <a:t>D. 29.16 </a:t>
            </a:r>
            <a:r>
              <a:rPr lang="en-US" sz="1800" dirty="0" err="1"/>
              <a:t>litres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b="1" dirty="0"/>
              <a:t>							Answer: 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96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76300"/>
            <a:ext cx="8603700" cy="36814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Amount of milk left after 3 operations = 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1−4/40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)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litres 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40×9/10×9/10×9/10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)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litres </a:t>
            </a:r>
          </a:p>
          <a:p>
            <a:pPr>
              <a:lnSpc>
                <a:spcPct val="150000"/>
              </a:lnSpc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                        = 29.16 litres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3461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14: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52730" y="997585"/>
            <a:ext cx="85832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cost of Type 1 rice is Rs. 15 per kg and Type 2 rice is Rs. 20 per kg. If both Type 1 and Type 2 are mixed in the ratio of 2 : 3, then the price per kg of the mixed variety of rice is:</a:t>
            </a:r>
          </a:p>
          <a:p>
            <a:r>
              <a:rPr lang="en-US" sz="1800" dirty="0"/>
              <a:t>A.  Rs. 18</a:t>
            </a:r>
          </a:p>
          <a:p>
            <a:r>
              <a:rPr lang="en-US" sz="1800" dirty="0"/>
              <a:t>B.  Rs. 18.50 </a:t>
            </a:r>
          </a:p>
          <a:p>
            <a:r>
              <a:rPr lang="en-US" sz="1800" dirty="0"/>
              <a:t>C.  Rs. 19</a:t>
            </a:r>
          </a:p>
          <a:p>
            <a:r>
              <a:rPr lang="en-US" sz="1800" dirty="0"/>
              <a:t>D.  Rs. 16.50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b="1" dirty="0"/>
              <a:t>							Answer: 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58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" y="763675"/>
            <a:ext cx="8603700" cy="368141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anrope"/>
              </a:rPr>
              <a:t>Let the price of the mixed variety be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Manrope"/>
              </a:rPr>
              <a:t>Rs.x</a:t>
            </a:r>
            <a:r>
              <a:rPr lang="en-US" b="1" i="0" dirty="0">
                <a:solidFill>
                  <a:srgbClr val="000000"/>
                </a:solidFill>
                <a:effectLst/>
                <a:latin typeface="Manrope"/>
              </a:rPr>
              <a:t> per kg</a:t>
            </a:r>
            <a:br>
              <a:rPr lang="en-US" b="1" i="0" dirty="0">
                <a:solidFill>
                  <a:srgbClr val="000000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Manrope"/>
              </a:rPr>
              <a:t>By the rule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Manrope"/>
              </a:rPr>
              <a:t>ailigation</a:t>
            </a:r>
            <a:r>
              <a:rPr lang="en-US" b="1" i="0" dirty="0">
                <a:solidFill>
                  <a:srgbClr val="000000"/>
                </a:solidFill>
                <a:effectLst/>
                <a:latin typeface="Manrope"/>
              </a:rPr>
              <a:t> we have</a:t>
            </a:r>
            <a:br>
              <a:rPr lang="en-US" b="1" i="0" dirty="0">
                <a:solidFill>
                  <a:srgbClr val="000000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KaTeX_AMS"/>
              </a:rPr>
              <a:t>∴</a:t>
            </a:r>
            <a:r>
              <a:rPr lang="en-US" b="1" i="0" dirty="0">
                <a:solidFill>
                  <a:srgbClr val="000000"/>
                </a:solidFill>
                <a:effectLst/>
                <a:latin typeface="KaTeX_Main"/>
              </a:rPr>
              <a:t>(x−15)/(20−x)​=32​</a:t>
            </a:r>
            <a:br>
              <a:rPr lang="en-US" b="1" i="0" dirty="0">
                <a:solidFill>
                  <a:srgbClr val="000000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KaTeX_Main"/>
              </a:rPr>
              <a:t>⇒60−3x=2x−30⇒5x=90⇒x=18</a:t>
            </a:r>
            <a:br>
              <a:rPr lang="en-US" b="1" i="0" dirty="0">
                <a:solidFill>
                  <a:srgbClr val="000000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Manrope"/>
              </a:rPr>
              <a:t>So price of the mixture is Rs.18 per kg.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solution">
            <a:extLst>
              <a:ext uri="{FF2B5EF4-FFF2-40B4-BE49-F238E27FC236}">
                <a16:creationId xmlns:a16="http://schemas.microsoft.com/office/drawing/2014/main" id="{855DD8D1-8821-407B-81E1-47B389E8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71" y="1178002"/>
            <a:ext cx="4550928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278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651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09: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41935" y="976630"/>
            <a:ext cx="8647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milk and water in two vessels A and B are in the ratio 4:3  and 2:3 respectively. In what ratio the liquids in both the vessels be mixed to obtain a new mixture in vessel c consisting half milk and half water?</a:t>
            </a:r>
          </a:p>
          <a:p>
            <a:endParaRPr lang="en-US" sz="1800" dirty="0"/>
          </a:p>
          <a:p>
            <a:r>
              <a:rPr lang="en-US" sz="1800" dirty="0"/>
              <a:t>A. 8 : 3</a:t>
            </a:r>
          </a:p>
          <a:p>
            <a:r>
              <a:rPr lang="en-US" sz="1800" dirty="0"/>
              <a:t>B. 7 : 5</a:t>
            </a:r>
          </a:p>
          <a:p>
            <a:r>
              <a:rPr lang="en-US" sz="1800" dirty="0"/>
              <a:t>C. 4 : 3</a:t>
            </a:r>
          </a:p>
          <a:p>
            <a:r>
              <a:rPr lang="en-US" sz="1800" dirty="0"/>
              <a:t>D. 2 : 3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                 </a:t>
            </a:r>
          </a:p>
          <a:p>
            <a:r>
              <a:rPr lang="en-US" sz="1800" b="1" dirty="0"/>
              <a:t>							Answer: B</a:t>
            </a:r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762000"/>
            <a:ext cx="8641800" cy="42037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Milk in 1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 mixture of A = 4/7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Milk in 1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 mixture of B = 2/5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Milk in 1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 mixture of C = 1/2 </a:t>
            </a:r>
            <a:r>
              <a:rPr lang="en-US" dirty="0" err="1">
                <a:solidFill>
                  <a:schemeClr val="tx1"/>
                </a:solidFill>
              </a:rPr>
              <a:t>litre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By rule of </a:t>
            </a:r>
            <a:r>
              <a:rPr lang="en-US" dirty="0" err="1">
                <a:solidFill>
                  <a:schemeClr val="tx1"/>
                </a:solidFill>
              </a:rPr>
              <a:t>alligation</a:t>
            </a:r>
            <a:r>
              <a:rPr lang="en-US" dirty="0">
                <a:solidFill>
                  <a:schemeClr val="tx1"/>
                </a:solidFill>
              </a:rPr>
              <a:t> we have required ratio X:Y</a:t>
            </a:r>
            <a:r>
              <a:rPr lang="en-US" dirty="0"/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Concepts: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" y="850900"/>
            <a:ext cx="8877300" cy="327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Alligation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It is the rule that enables us to find the ratio in which two or more ingredients at the given price must be mixed to produce a mixture of desired price.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 Mean Price: </a:t>
            </a:r>
            <a:r>
              <a:rPr lang="en-US" sz="1800" dirty="0">
                <a:solidFill>
                  <a:schemeClr val="tx1"/>
                </a:solidFill>
              </a:rPr>
              <a:t>The cost of a unit quantity of the mixture is called the mean price.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 Rule of </a:t>
            </a:r>
            <a:r>
              <a:rPr lang="en-US" sz="1800" b="1" dirty="0" err="1">
                <a:solidFill>
                  <a:schemeClr val="tx1"/>
                </a:solidFill>
              </a:rPr>
              <a:t>Alligation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If two ingredients are mixed, then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1725" y="3305810"/>
            <a:ext cx="5842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762000"/>
            <a:ext cx="8641800" cy="3289300"/>
          </a:xfrm>
        </p:spPr>
        <p:txBody>
          <a:bodyPr/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X                  :                 Y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4/7                                2/5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       \                      /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   (Mean ratio) (1/2)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        /                      \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(1/2 – 2/5)     :       (4/7 – 1/2)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  1/10                      1/1 4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So Required ratio = X : Y = 1/10 : 1/14 = </a:t>
            </a:r>
            <a:r>
              <a:rPr lang="en-US" b="1" dirty="0">
                <a:solidFill>
                  <a:schemeClr val="tx1"/>
                </a:solidFill>
              </a:rPr>
              <a:t>7:5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Concepts: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828674"/>
            <a:ext cx="6781800" cy="18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7500" y="2654300"/>
            <a:ext cx="8826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(Cheaper quantity) : (Dearer quantity) = (</a:t>
            </a:r>
            <a:r>
              <a:rPr lang="en-US" sz="1800" i="1" dirty="0"/>
              <a:t>d</a:t>
            </a:r>
            <a:r>
              <a:rPr lang="en-US" sz="1800" dirty="0"/>
              <a:t> - </a:t>
            </a:r>
            <a:r>
              <a:rPr lang="en-US" sz="1800" i="1" dirty="0"/>
              <a:t>m</a:t>
            </a:r>
            <a:r>
              <a:rPr lang="en-US" sz="1800" dirty="0"/>
              <a:t>) : (</a:t>
            </a:r>
            <a:r>
              <a:rPr lang="en-US" sz="1800" i="1" dirty="0"/>
              <a:t>m</a:t>
            </a:r>
            <a:r>
              <a:rPr lang="en-US" sz="1800" dirty="0"/>
              <a:t> - </a:t>
            </a:r>
            <a:r>
              <a:rPr lang="en-US" sz="1800" i="1" dirty="0"/>
              <a:t>c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Suppose a container contains </a:t>
            </a:r>
            <a:r>
              <a:rPr lang="en-US" sz="1800" i="1" dirty="0"/>
              <a:t>x</a:t>
            </a:r>
            <a:r>
              <a:rPr lang="en-US" sz="1800" dirty="0"/>
              <a:t> of liquid from which </a:t>
            </a:r>
            <a:r>
              <a:rPr lang="en-US" sz="1800" i="1" dirty="0"/>
              <a:t>y</a:t>
            </a:r>
            <a:r>
              <a:rPr lang="en-US" sz="1800" dirty="0"/>
              <a:t> units are taken out and replaced by water.</a:t>
            </a:r>
          </a:p>
          <a:p>
            <a:r>
              <a:rPr lang="en-US" sz="1800" dirty="0"/>
              <a:t>After </a:t>
            </a:r>
            <a:r>
              <a:rPr lang="en-US" sz="1800" i="1" dirty="0"/>
              <a:t>n</a:t>
            </a:r>
            <a:r>
              <a:rPr lang="en-US" sz="1800" dirty="0"/>
              <a:t> operations, the quantity of pure liquid = [x(1-(y/x))^n]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1778"/>
            <a:ext cx="3505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01: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0" y="2167890"/>
          <a:ext cx="4572000" cy="8077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6700" y="660400"/>
            <a:ext cx="862330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800" dirty="0"/>
              <a:t>In what ratio must rice at Rs 9.30 per kg be mixed with rice at 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Rs 10.80 per kg so that the mixture be worth Rs 10 per kg?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A. 6:5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B. 8:7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C. 3:7</a:t>
            </a:r>
          </a:p>
          <a:p>
            <a:pPr fontAlgn="t">
              <a:lnSpc>
                <a:spcPct val="150000"/>
              </a:lnSpc>
            </a:pPr>
            <a:r>
              <a:rPr lang="en-US" sz="1800" dirty="0"/>
              <a:t>D. 6:1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B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1778"/>
            <a:ext cx="3505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0" y="2167890"/>
          <a:ext cx="4572000" cy="8077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0200" y="812800"/>
            <a:ext cx="858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C.P of 1 Kg                   C.P of 1 Kg</a:t>
            </a:r>
          </a:p>
          <a:p>
            <a:r>
              <a:rPr lang="en-US" sz="1800" dirty="0"/>
              <a:t>rice of 1st                   rice of 2nd</a:t>
            </a:r>
          </a:p>
          <a:p>
            <a:r>
              <a:rPr lang="en-US" sz="1800" dirty="0"/>
              <a:t>kind (930p)                kind (1080p)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            \                        /</a:t>
            </a:r>
            <a:br>
              <a:rPr lang="en-US" sz="1800" dirty="0"/>
            </a:br>
            <a:r>
              <a:rPr lang="en-US" sz="1800" dirty="0"/>
              <a:t>                Mean Price</a:t>
            </a:r>
          </a:p>
          <a:p>
            <a:r>
              <a:rPr lang="en-US" sz="1800" dirty="0"/>
              <a:t>                  (1000p)</a:t>
            </a:r>
          </a:p>
          <a:p>
            <a:r>
              <a:rPr lang="en-US" sz="1800" dirty="0"/>
              <a:t>             /                       \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   (1080 – 1000)  :        (1000 -  930)</a:t>
            </a:r>
          </a:p>
          <a:p>
            <a:r>
              <a:rPr lang="en-US" sz="1800" dirty="0"/>
              <a:t>             80                             70</a:t>
            </a:r>
          </a:p>
          <a:p>
            <a:r>
              <a:rPr lang="en-US" sz="1800" dirty="0"/>
              <a:t>Thus, required ratio = 80 : 70 = </a:t>
            </a:r>
            <a:r>
              <a:rPr lang="en-US" sz="1800" b="1" dirty="0"/>
              <a:t>8 : 7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736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02: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647700"/>
            <a:ext cx="8864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800" dirty="0"/>
              <a:t>How much water must be added to 60 </a:t>
            </a:r>
            <a:r>
              <a:rPr lang="en-US" sz="1800" dirty="0" err="1"/>
              <a:t>litres</a:t>
            </a:r>
            <a:r>
              <a:rPr lang="en-US" sz="1800" dirty="0"/>
              <a:t> of milk at 1.5 </a:t>
            </a:r>
          </a:p>
          <a:p>
            <a:pPr fontAlgn="t">
              <a:lnSpc>
                <a:spcPct val="150000"/>
              </a:lnSpc>
            </a:pPr>
            <a:r>
              <a:rPr lang="en-US" sz="1800" dirty="0" err="1"/>
              <a:t>litres</a:t>
            </a:r>
            <a:r>
              <a:rPr lang="en-US" sz="1800" dirty="0"/>
              <a:t> for Rs. 20 so as to have a mixture worth Rs.10.23 a </a:t>
            </a:r>
            <a:r>
              <a:rPr lang="en-US" sz="1800" dirty="0" err="1"/>
              <a:t>litre</a:t>
            </a:r>
            <a:r>
              <a:rPr lang="en-US" sz="1800" dirty="0"/>
              <a:t>?</a:t>
            </a:r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A. 10 </a:t>
            </a:r>
            <a:r>
              <a:rPr lang="en-US" sz="1800" dirty="0" err="1"/>
              <a:t>litres</a:t>
            </a: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B. 12 </a:t>
            </a:r>
            <a:r>
              <a:rPr lang="en-US" sz="1800" dirty="0" err="1"/>
              <a:t>litres</a:t>
            </a: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C. 15 </a:t>
            </a:r>
            <a:r>
              <a:rPr lang="en-US" sz="1800" dirty="0" err="1"/>
              <a:t>litres</a:t>
            </a: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D. 18 </a:t>
            </a:r>
            <a:r>
              <a:rPr lang="en-US" sz="1800" dirty="0" err="1"/>
              <a:t>litres</a:t>
            </a:r>
            <a:endParaRPr lang="en-US" sz="1800" dirty="0"/>
          </a:p>
          <a:p>
            <a:pPr fontAlgn="t">
              <a:lnSpc>
                <a:spcPct val="150000"/>
              </a:lnSpc>
            </a:pPr>
            <a:endParaRPr lang="en-US" sz="1800" dirty="0"/>
          </a:p>
          <a:p>
            <a:pPr fontAlgn="t">
              <a:lnSpc>
                <a:spcPct val="150000"/>
              </a:lnSpc>
            </a:pPr>
            <a:r>
              <a:rPr lang="en-US" sz="1800" dirty="0"/>
              <a:t>							</a:t>
            </a:r>
            <a:r>
              <a:rPr lang="en-US" sz="1800" b="1" dirty="0"/>
              <a:t>Answer: C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736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1" y="698500"/>
            <a:ext cx="496728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AC8CE0-5DCD-48BF-8657-40D32D86241F}"/>
</file>

<file path=customXml/itemProps2.xml><?xml version="1.0" encoding="utf-8"?>
<ds:datastoreItem xmlns:ds="http://schemas.openxmlformats.org/officeDocument/2006/customXml" ds:itemID="{5341C09C-A4FA-4F17-BC3C-35F1736617AC}"/>
</file>

<file path=customXml/itemProps3.xml><?xml version="1.0" encoding="utf-8"?>
<ds:datastoreItem xmlns:ds="http://schemas.openxmlformats.org/officeDocument/2006/customXml" ds:itemID="{4DA7590F-EB88-4D9A-BAC0-47E590CCF36A}"/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2442</Words>
  <Application>Microsoft Office PowerPoint</Application>
  <PresentationFormat>On-screen Show (16:9)</PresentationFormat>
  <Paragraphs>282</Paragraphs>
  <Slides>40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Times New Roman</vt:lpstr>
      <vt:lpstr>KaTeX_AMS</vt:lpstr>
      <vt:lpstr>ProximaNova</vt:lpstr>
      <vt:lpstr>Wingdings</vt:lpstr>
      <vt:lpstr>inherit</vt:lpstr>
      <vt:lpstr>KaTeX_Main</vt:lpstr>
      <vt:lpstr>Manrope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Question 07:</vt:lpstr>
      <vt:lpstr>   Explanation:</vt:lpstr>
      <vt:lpstr>   Question 08:</vt:lpstr>
      <vt:lpstr>       Explanation: </vt:lpstr>
      <vt:lpstr>       Explanation: </vt:lpstr>
      <vt:lpstr>   Question 10:</vt:lpstr>
      <vt:lpstr>   Explanation:</vt:lpstr>
      <vt:lpstr>   Explanation:</vt:lpstr>
      <vt:lpstr>   Explanation:</vt:lpstr>
      <vt:lpstr>   Question 11:</vt:lpstr>
      <vt:lpstr>   Explanation:</vt:lpstr>
      <vt:lpstr>   Question 12:</vt:lpstr>
      <vt:lpstr>   Explanation:</vt:lpstr>
      <vt:lpstr>   Explanation:</vt:lpstr>
      <vt:lpstr>   Question 13:</vt:lpstr>
      <vt:lpstr>   Explanation:</vt:lpstr>
      <vt:lpstr>   Question 14:</vt:lpstr>
      <vt:lpstr>   Explanation:</vt:lpstr>
      <vt:lpstr>   Question 09:</vt:lpstr>
      <vt:lpstr>   Explanation:</vt:lpstr>
      <vt:lpstr>   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Shreekanth NT</cp:lastModifiedBy>
  <cp:revision>632</cp:revision>
  <dcterms:created xsi:type="dcterms:W3CDTF">2019-12-12T05:47:35Z</dcterms:created>
  <dcterms:modified xsi:type="dcterms:W3CDTF">2021-03-12T11:18:46Z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ContentTypeId">
    <vt:lpwstr>0x0101009FC1E70DAE89464BBB24385DB5BAADCB</vt:lpwstr>
  </property>
</Properties>
</file>