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320" r:id="rId3"/>
    <p:sldId id="258" r:id="rId4"/>
    <p:sldId id="259" r:id="rId5"/>
    <p:sldId id="276" r:id="rId6"/>
    <p:sldId id="277" r:id="rId7"/>
    <p:sldId id="278" r:id="rId8"/>
    <p:sldId id="279" r:id="rId9"/>
    <p:sldId id="303" r:id="rId10"/>
    <p:sldId id="304"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287" r:id="rId26"/>
    <p:sldId id="288" r:id="rId27"/>
    <p:sldId id="321" r:id="rId28"/>
    <p:sldId id="289" r:id="rId29"/>
    <p:sldId id="290" r:id="rId30"/>
    <p:sldId id="292" r:id="rId31"/>
    <p:sldId id="291" r:id="rId32"/>
    <p:sldId id="293" r:id="rId33"/>
    <p:sldId id="294" r:id="rId34"/>
    <p:sldId id="295" r:id="rId35"/>
    <p:sldId id="296" r:id="rId36"/>
    <p:sldId id="297" r:id="rId37"/>
    <p:sldId id="298" r:id="rId38"/>
    <p:sldId id="299" r:id="rId39"/>
    <p:sldId id="300" r:id="rId40"/>
    <p:sldId id="301" r:id="rId41"/>
    <p:sldId id="302"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4">
          <p15:clr>
            <a:srgbClr val="9AA0A6"/>
          </p15:clr>
        </p15:guide>
        <p15:guide id="2" pos="206">
          <p15:clr>
            <a:srgbClr val="9AA0A6"/>
          </p15:clr>
        </p15:guide>
        <p15:guide id="3" pos="5553">
          <p15:clr>
            <a:srgbClr val="9AA0A6"/>
          </p15:clr>
        </p15:guide>
        <p15:guide id="4" orient="horz" pos="492">
          <p15:clr>
            <a:srgbClr val="9AA0A6"/>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sC6qfd67Zp9ECs0G66lKlSSP1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B260C6-AAB4-4C55-BA29-AFD7021F041D}">
  <a:tblStyle styleId="{9AB260C6-AAB4-4C55-BA29-AFD7021F041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2724"/>
        <p:guide pos="206"/>
        <p:guide pos="5553"/>
        <p:guide orient="horz" pos="49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251117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Cover Slide</a:t>
            </a:r>
            <a:endParaRPr/>
          </a:p>
        </p:txBody>
      </p:sp>
    </p:spTree>
    <p:extLst>
      <p:ext uri="{BB962C8B-B14F-4D97-AF65-F5344CB8AC3E}">
        <p14:creationId xmlns:p14="http://schemas.microsoft.com/office/powerpoint/2010/main" val="309718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3609786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3205356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30884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245841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1520226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1114717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214709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955142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2299200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17359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3401749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1774527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4170960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2421302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463233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1198551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4959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4688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dfd3d58b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5dfd3d58b0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3422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7910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f3d8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def3d8d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2494155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71143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dfd3d58b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5dfd3d58b0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82187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8904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78846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83532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62455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00446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15553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7027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234597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1845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0339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247430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336248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190084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250558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ef3d8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def3d8d1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extLst>
      <p:ext uri="{BB962C8B-B14F-4D97-AF65-F5344CB8AC3E}">
        <p14:creationId xmlns:p14="http://schemas.microsoft.com/office/powerpoint/2010/main" val="283670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estion">
  <p:cSld name="Question">
    <p:spTree>
      <p:nvGrpSpPr>
        <p:cNvPr id="1" name="Shape 10"/>
        <p:cNvGrpSpPr/>
        <p:nvPr/>
      </p:nvGrpSpPr>
      <p:grpSpPr>
        <a:xfrm>
          <a:off x="0" y="0"/>
          <a:ext cx="0" cy="0"/>
          <a:chOff x="0" y="0"/>
          <a:chExt cx="0" cy="0"/>
        </a:xfrm>
      </p:grpSpPr>
      <p:pic>
        <p:nvPicPr>
          <p:cNvPr id="11" name="Google Shape;11;p17"/>
          <p:cNvPicPr preferRelativeResize="0"/>
          <p:nvPr/>
        </p:nvPicPr>
        <p:blipFill rotWithShape="1">
          <a:blip r:embed="rId2">
            <a:alphaModFix/>
          </a:blip>
          <a:srcRect l="41240" t="9527" r="-23987" b="59556"/>
          <a:stretch/>
        </p:blipFill>
        <p:spPr>
          <a:xfrm>
            <a:off x="0" y="4306153"/>
            <a:ext cx="4457700" cy="837348"/>
          </a:xfrm>
          <a:prstGeom prst="rect">
            <a:avLst/>
          </a:prstGeom>
          <a:noFill/>
          <a:ln>
            <a:noFill/>
          </a:ln>
        </p:spPr>
      </p:pic>
      <p:graphicFrame>
        <p:nvGraphicFramePr>
          <p:cNvPr id="12" name="Google Shape;12;p17"/>
          <p:cNvGraphicFramePr/>
          <p:nvPr/>
        </p:nvGraphicFramePr>
        <p:xfrm>
          <a:off x="320040" y="795240"/>
          <a:ext cx="3000000" cy="3000000"/>
        </p:xfrm>
        <a:graphic>
          <a:graphicData uri="http://schemas.openxmlformats.org/drawingml/2006/table">
            <a:tbl>
              <a:tblPr bandRow="1">
                <a:noFill/>
                <a:tableStyleId>{9AB260C6-AAB4-4C55-BA29-AFD7021F041D}</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endParaRPr sz="2000" u="none" strike="noStrike" cap="none"/>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3" name="Google Shape;13;p17"/>
          <p:cNvPicPr preferRelativeResize="0"/>
          <p:nvPr/>
        </p:nvPicPr>
        <p:blipFill rotWithShape="1">
          <a:blip r:embed="rId3">
            <a:alphaModFix/>
          </a:blip>
          <a:srcRect/>
          <a:stretch/>
        </p:blipFill>
        <p:spPr>
          <a:xfrm>
            <a:off x="7692540" y="182880"/>
            <a:ext cx="1131420" cy="512064"/>
          </a:xfrm>
          <a:prstGeom prst="rect">
            <a:avLst/>
          </a:prstGeom>
          <a:noFill/>
          <a:ln>
            <a:noFill/>
          </a:ln>
        </p:spPr>
      </p:pic>
      <p:sp>
        <p:nvSpPr>
          <p:cNvPr id="14" name="Google Shape;14;p17"/>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2:00</a:t>
            </a:r>
            <a:endParaRPr/>
          </a:p>
        </p:txBody>
      </p:sp>
      <p:sp>
        <p:nvSpPr>
          <p:cNvPr id="16" name="Google Shape;1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1:59</a:t>
            </a:r>
            <a:endParaRPr/>
          </a:p>
        </p:txBody>
      </p:sp>
      <p:sp>
        <p:nvSpPr>
          <p:cNvPr id="17" name="Google Shape;1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1:58</a:t>
            </a:r>
            <a:endParaRPr/>
          </a:p>
        </p:txBody>
      </p:sp>
      <p:sp>
        <p:nvSpPr>
          <p:cNvPr id="18" name="Google Shape;1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1:57</a:t>
            </a:r>
            <a:endParaRPr/>
          </a:p>
        </p:txBody>
      </p:sp>
      <p:sp>
        <p:nvSpPr>
          <p:cNvPr id="19" name="Google Shape;1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1:56</a:t>
            </a:r>
            <a:endParaRPr/>
          </a:p>
        </p:txBody>
      </p:sp>
      <p:sp>
        <p:nvSpPr>
          <p:cNvPr id="20" name="Google Shape;2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1:55</a:t>
            </a:r>
            <a:endParaRPr/>
          </a:p>
        </p:txBody>
      </p:sp>
      <p:sp>
        <p:nvSpPr>
          <p:cNvPr id="21" name="Google Shape;2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1:54</a:t>
            </a:r>
            <a:endParaRPr/>
          </a:p>
        </p:txBody>
      </p:sp>
      <p:sp>
        <p:nvSpPr>
          <p:cNvPr id="22" name="Google Shape;2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1:53</a:t>
            </a:r>
            <a:endParaRPr/>
          </a:p>
        </p:txBody>
      </p:sp>
      <p:sp>
        <p:nvSpPr>
          <p:cNvPr id="23" name="Google Shape;2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1:52</a:t>
            </a:r>
            <a:endParaRPr/>
          </a:p>
        </p:txBody>
      </p:sp>
      <p:sp>
        <p:nvSpPr>
          <p:cNvPr id="24" name="Google Shape;2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1:51</a:t>
            </a:r>
            <a:endParaRPr/>
          </a:p>
        </p:txBody>
      </p:sp>
      <p:sp>
        <p:nvSpPr>
          <p:cNvPr id="25" name="Google Shape;2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1:50</a:t>
            </a:r>
            <a:endParaRPr/>
          </a:p>
        </p:txBody>
      </p:sp>
      <p:sp>
        <p:nvSpPr>
          <p:cNvPr id="26" name="Google Shape;2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1:49</a:t>
            </a:r>
            <a:endParaRPr/>
          </a:p>
        </p:txBody>
      </p:sp>
      <p:sp>
        <p:nvSpPr>
          <p:cNvPr id="27" name="Google Shape;2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1:48</a:t>
            </a:r>
            <a:endParaRPr/>
          </a:p>
        </p:txBody>
      </p:sp>
      <p:sp>
        <p:nvSpPr>
          <p:cNvPr id="28" name="Google Shape;2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1:47</a:t>
            </a:r>
            <a:endParaRPr/>
          </a:p>
        </p:txBody>
      </p:sp>
      <p:sp>
        <p:nvSpPr>
          <p:cNvPr id="29" name="Google Shape;2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1:46</a:t>
            </a:r>
            <a:endParaRPr/>
          </a:p>
        </p:txBody>
      </p:sp>
      <p:sp>
        <p:nvSpPr>
          <p:cNvPr id="30" name="Google Shape;3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1:45</a:t>
            </a:r>
            <a:endParaRPr/>
          </a:p>
        </p:txBody>
      </p:sp>
      <p:sp>
        <p:nvSpPr>
          <p:cNvPr id="31" name="Google Shape;3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1:44</a:t>
            </a:r>
            <a:endParaRPr/>
          </a:p>
        </p:txBody>
      </p:sp>
      <p:sp>
        <p:nvSpPr>
          <p:cNvPr id="32" name="Google Shape;3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1:43</a:t>
            </a:r>
            <a:endParaRPr/>
          </a:p>
        </p:txBody>
      </p:sp>
      <p:sp>
        <p:nvSpPr>
          <p:cNvPr id="33" name="Google Shape;3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1:42</a:t>
            </a:r>
            <a:endParaRPr/>
          </a:p>
        </p:txBody>
      </p:sp>
      <p:sp>
        <p:nvSpPr>
          <p:cNvPr id="34" name="Google Shape;3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1:41</a:t>
            </a:r>
            <a:endParaRPr/>
          </a:p>
        </p:txBody>
      </p:sp>
      <p:sp>
        <p:nvSpPr>
          <p:cNvPr id="35" name="Google Shape;3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1:40</a:t>
            </a:r>
            <a:endParaRPr/>
          </a:p>
        </p:txBody>
      </p:sp>
      <p:sp>
        <p:nvSpPr>
          <p:cNvPr id="36" name="Google Shape;3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1:39</a:t>
            </a:r>
            <a:endParaRPr/>
          </a:p>
        </p:txBody>
      </p:sp>
      <p:sp>
        <p:nvSpPr>
          <p:cNvPr id="37" name="Google Shape;3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1:38</a:t>
            </a:r>
            <a:endParaRPr/>
          </a:p>
        </p:txBody>
      </p:sp>
      <p:sp>
        <p:nvSpPr>
          <p:cNvPr id="38" name="Google Shape;3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1:37</a:t>
            </a:r>
            <a:endParaRPr/>
          </a:p>
        </p:txBody>
      </p:sp>
      <p:sp>
        <p:nvSpPr>
          <p:cNvPr id="39" name="Google Shape;3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1:36</a:t>
            </a:r>
            <a:endParaRPr/>
          </a:p>
        </p:txBody>
      </p:sp>
      <p:sp>
        <p:nvSpPr>
          <p:cNvPr id="40" name="Google Shape;4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1:35</a:t>
            </a:r>
            <a:endParaRPr/>
          </a:p>
        </p:txBody>
      </p:sp>
      <p:sp>
        <p:nvSpPr>
          <p:cNvPr id="41" name="Google Shape;4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1:34</a:t>
            </a:r>
            <a:endParaRPr/>
          </a:p>
        </p:txBody>
      </p:sp>
      <p:sp>
        <p:nvSpPr>
          <p:cNvPr id="42" name="Google Shape;4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1:33</a:t>
            </a:r>
            <a:endParaRPr/>
          </a:p>
        </p:txBody>
      </p:sp>
      <p:sp>
        <p:nvSpPr>
          <p:cNvPr id="43" name="Google Shape;4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1:32</a:t>
            </a:r>
            <a:endParaRPr/>
          </a:p>
        </p:txBody>
      </p:sp>
      <p:sp>
        <p:nvSpPr>
          <p:cNvPr id="44" name="Google Shape;4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1:31</a:t>
            </a:r>
            <a:endParaRPr/>
          </a:p>
        </p:txBody>
      </p:sp>
      <p:sp>
        <p:nvSpPr>
          <p:cNvPr id="45" name="Google Shape;4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1:30</a:t>
            </a:r>
            <a:endParaRPr/>
          </a:p>
        </p:txBody>
      </p:sp>
      <p:sp>
        <p:nvSpPr>
          <p:cNvPr id="46" name="Google Shape;4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1:29</a:t>
            </a:r>
            <a:endParaRPr/>
          </a:p>
        </p:txBody>
      </p:sp>
      <p:sp>
        <p:nvSpPr>
          <p:cNvPr id="47" name="Google Shape;4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1:28</a:t>
            </a:r>
            <a:endParaRPr/>
          </a:p>
        </p:txBody>
      </p:sp>
      <p:sp>
        <p:nvSpPr>
          <p:cNvPr id="48" name="Google Shape;4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1:27</a:t>
            </a:r>
            <a:endParaRPr/>
          </a:p>
        </p:txBody>
      </p:sp>
      <p:sp>
        <p:nvSpPr>
          <p:cNvPr id="49" name="Google Shape;4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1:26</a:t>
            </a:r>
            <a:endParaRPr/>
          </a:p>
        </p:txBody>
      </p:sp>
      <p:sp>
        <p:nvSpPr>
          <p:cNvPr id="50" name="Google Shape;5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1:25</a:t>
            </a:r>
            <a:endParaRPr/>
          </a:p>
        </p:txBody>
      </p:sp>
      <p:sp>
        <p:nvSpPr>
          <p:cNvPr id="51" name="Google Shape;5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1:24</a:t>
            </a:r>
            <a:endParaRPr/>
          </a:p>
        </p:txBody>
      </p:sp>
      <p:sp>
        <p:nvSpPr>
          <p:cNvPr id="52" name="Google Shape;5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1:23</a:t>
            </a:r>
            <a:endParaRPr/>
          </a:p>
        </p:txBody>
      </p:sp>
      <p:sp>
        <p:nvSpPr>
          <p:cNvPr id="53" name="Google Shape;5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1:22</a:t>
            </a:r>
            <a:endParaRPr/>
          </a:p>
        </p:txBody>
      </p:sp>
      <p:sp>
        <p:nvSpPr>
          <p:cNvPr id="54" name="Google Shape;5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1:21</a:t>
            </a:r>
            <a:endParaRPr/>
          </a:p>
        </p:txBody>
      </p:sp>
      <p:sp>
        <p:nvSpPr>
          <p:cNvPr id="55" name="Google Shape;5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1:20</a:t>
            </a:r>
            <a:endParaRPr/>
          </a:p>
        </p:txBody>
      </p:sp>
      <p:sp>
        <p:nvSpPr>
          <p:cNvPr id="56" name="Google Shape;5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1:19</a:t>
            </a:r>
            <a:endParaRPr/>
          </a:p>
        </p:txBody>
      </p:sp>
      <p:sp>
        <p:nvSpPr>
          <p:cNvPr id="57" name="Google Shape;5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1:18</a:t>
            </a:r>
            <a:endParaRPr/>
          </a:p>
        </p:txBody>
      </p:sp>
      <p:sp>
        <p:nvSpPr>
          <p:cNvPr id="58" name="Google Shape;5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1:17</a:t>
            </a:r>
            <a:endParaRPr/>
          </a:p>
        </p:txBody>
      </p:sp>
      <p:sp>
        <p:nvSpPr>
          <p:cNvPr id="59" name="Google Shape;5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1:16</a:t>
            </a:r>
            <a:endParaRPr/>
          </a:p>
        </p:txBody>
      </p:sp>
      <p:sp>
        <p:nvSpPr>
          <p:cNvPr id="60" name="Google Shape;6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1:15</a:t>
            </a:r>
            <a:endParaRPr/>
          </a:p>
        </p:txBody>
      </p:sp>
      <p:sp>
        <p:nvSpPr>
          <p:cNvPr id="61" name="Google Shape;6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1:14</a:t>
            </a:r>
            <a:endParaRPr/>
          </a:p>
        </p:txBody>
      </p:sp>
      <p:sp>
        <p:nvSpPr>
          <p:cNvPr id="62" name="Google Shape;6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1:13</a:t>
            </a:r>
            <a:endParaRPr/>
          </a:p>
        </p:txBody>
      </p:sp>
      <p:sp>
        <p:nvSpPr>
          <p:cNvPr id="63" name="Google Shape;6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1:12</a:t>
            </a:r>
            <a:endParaRPr/>
          </a:p>
        </p:txBody>
      </p:sp>
      <p:sp>
        <p:nvSpPr>
          <p:cNvPr id="64" name="Google Shape;6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1:11</a:t>
            </a:r>
            <a:endParaRPr/>
          </a:p>
        </p:txBody>
      </p:sp>
      <p:sp>
        <p:nvSpPr>
          <p:cNvPr id="65" name="Google Shape;6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1:10</a:t>
            </a:r>
            <a:endParaRPr/>
          </a:p>
        </p:txBody>
      </p:sp>
      <p:sp>
        <p:nvSpPr>
          <p:cNvPr id="66" name="Google Shape;6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1:09</a:t>
            </a:r>
            <a:endParaRPr/>
          </a:p>
        </p:txBody>
      </p:sp>
      <p:sp>
        <p:nvSpPr>
          <p:cNvPr id="67" name="Google Shape;6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1:08</a:t>
            </a:r>
            <a:endParaRPr/>
          </a:p>
        </p:txBody>
      </p:sp>
      <p:sp>
        <p:nvSpPr>
          <p:cNvPr id="68" name="Google Shape;6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1:07</a:t>
            </a:r>
            <a:endParaRPr/>
          </a:p>
        </p:txBody>
      </p:sp>
      <p:sp>
        <p:nvSpPr>
          <p:cNvPr id="69" name="Google Shape;6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1:06</a:t>
            </a:r>
            <a:endParaRPr/>
          </a:p>
        </p:txBody>
      </p:sp>
      <p:sp>
        <p:nvSpPr>
          <p:cNvPr id="70" name="Google Shape;7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1:05</a:t>
            </a:r>
            <a:endParaRPr/>
          </a:p>
        </p:txBody>
      </p:sp>
      <p:sp>
        <p:nvSpPr>
          <p:cNvPr id="71" name="Google Shape;7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1:04</a:t>
            </a:r>
            <a:endParaRPr/>
          </a:p>
        </p:txBody>
      </p:sp>
      <p:sp>
        <p:nvSpPr>
          <p:cNvPr id="72" name="Google Shape;7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1:03</a:t>
            </a:r>
            <a:endParaRPr/>
          </a:p>
        </p:txBody>
      </p:sp>
      <p:sp>
        <p:nvSpPr>
          <p:cNvPr id="73" name="Google Shape;7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1:02</a:t>
            </a:r>
            <a:endParaRPr/>
          </a:p>
        </p:txBody>
      </p:sp>
      <p:sp>
        <p:nvSpPr>
          <p:cNvPr id="74" name="Google Shape;7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1:01</a:t>
            </a:r>
            <a:endParaRPr/>
          </a:p>
        </p:txBody>
      </p:sp>
      <p:sp>
        <p:nvSpPr>
          <p:cNvPr id="75" name="Google Shape;7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1:00</a:t>
            </a:r>
            <a:endParaRPr/>
          </a:p>
        </p:txBody>
      </p:sp>
      <p:sp>
        <p:nvSpPr>
          <p:cNvPr id="76" name="Google Shape;7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0:59</a:t>
            </a:r>
            <a:endParaRPr/>
          </a:p>
        </p:txBody>
      </p:sp>
      <p:sp>
        <p:nvSpPr>
          <p:cNvPr id="77" name="Google Shape;7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0:58</a:t>
            </a:r>
            <a:endParaRPr/>
          </a:p>
        </p:txBody>
      </p:sp>
      <p:sp>
        <p:nvSpPr>
          <p:cNvPr id="78" name="Google Shape;7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0:57</a:t>
            </a:r>
            <a:endParaRPr/>
          </a:p>
        </p:txBody>
      </p:sp>
      <p:sp>
        <p:nvSpPr>
          <p:cNvPr id="79" name="Google Shape;7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0:56</a:t>
            </a:r>
            <a:endParaRPr/>
          </a:p>
        </p:txBody>
      </p:sp>
      <p:sp>
        <p:nvSpPr>
          <p:cNvPr id="80" name="Google Shape;8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0:55</a:t>
            </a:r>
            <a:endParaRPr/>
          </a:p>
        </p:txBody>
      </p:sp>
      <p:sp>
        <p:nvSpPr>
          <p:cNvPr id="81" name="Google Shape;8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0:54</a:t>
            </a:r>
            <a:endParaRPr/>
          </a:p>
        </p:txBody>
      </p:sp>
      <p:sp>
        <p:nvSpPr>
          <p:cNvPr id="82" name="Google Shape;8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0:53</a:t>
            </a:r>
            <a:endParaRPr/>
          </a:p>
        </p:txBody>
      </p:sp>
      <p:sp>
        <p:nvSpPr>
          <p:cNvPr id="83" name="Google Shape;8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0:52</a:t>
            </a:r>
            <a:endParaRPr/>
          </a:p>
        </p:txBody>
      </p:sp>
      <p:sp>
        <p:nvSpPr>
          <p:cNvPr id="84" name="Google Shape;8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0:51</a:t>
            </a:r>
            <a:endParaRPr/>
          </a:p>
        </p:txBody>
      </p:sp>
      <p:sp>
        <p:nvSpPr>
          <p:cNvPr id="85" name="Google Shape;8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0:50</a:t>
            </a:r>
            <a:endParaRPr/>
          </a:p>
        </p:txBody>
      </p:sp>
      <p:sp>
        <p:nvSpPr>
          <p:cNvPr id="86" name="Google Shape;8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0:49</a:t>
            </a:r>
            <a:endParaRPr/>
          </a:p>
        </p:txBody>
      </p:sp>
      <p:sp>
        <p:nvSpPr>
          <p:cNvPr id="87" name="Google Shape;8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0:48</a:t>
            </a:r>
            <a:endParaRPr/>
          </a:p>
        </p:txBody>
      </p:sp>
      <p:sp>
        <p:nvSpPr>
          <p:cNvPr id="88" name="Google Shape;8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0:47</a:t>
            </a:r>
            <a:endParaRPr/>
          </a:p>
        </p:txBody>
      </p:sp>
      <p:sp>
        <p:nvSpPr>
          <p:cNvPr id="89" name="Google Shape;8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0:46</a:t>
            </a:r>
            <a:endParaRPr/>
          </a:p>
        </p:txBody>
      </p:sp>
      <p:sp>
        <p:nvSpPr>
          <p:cNvPr id="90" name="Google Shape;9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0:45</a:t>
            </a:r>
            <a:endParaRPr/>
          </a:p>
        </p:txBody>
      </p:sp>
      <p:sp>
        <p:nvSpPr>
          <p:cNvPr id="91" name="Google Shape;9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0:44</a:t>
            </a:r>
            <a:endParaRPr/>
          </a:p>
        </p:txBody>
      </p:sp>
      <p:sp>
        <p:nvSpPr>
          <p:cNvPr id="92" name="Google Shape;9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0:43</a:t>
            </a:r>
            <a:endParaRPr/>
          </a:p>
        </p:txBody>
      </p:sp>
      <p:sp>
        <p:nvSpPr>
          <p:cNvPr id="93" name="Google Shape;9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0:42</a:t>
            </a:r>
            <a:endParaRPr/>
          </a:p>
        </p:txBody>
      </p:sp>
      <p:sp>
        <p:nvSpPr>
          <p:cNvPr id="94" name="Google Shape;9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0:41</a:t>
            </a:r>
            <a:endParaRPr/>
          </a:p>
        </p:txBody>
      </p:sp>
      <p:sp>
        <p:nvSpPr>
          <p:cNvPr id="95" name="Google Shape;9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0:40</a:t>
            </a:r>
            <a:endParaRPr/>
          </a:p>
        </p:txBody>
      </p:sp>
      <p:sp>
        <p:nvSpPr>
          <p:cNvPr id="96" name="Google Shape;9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0:39</a:t>
            </a:r>
            <a:endParaRPr/>
          </a:p>
        </p:txBody>
      </p:sp>
      <p:sp>
        <p:nvSpPr>
          <p:cNvPr id="97" name="Google Shape;9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0:38</a:t>
            </a:r>
            <a:endParaRPr/>
          </a:p>
        </p:txBody>
      </p:sp>
      <p:sp>
        <p:nvSpPr>
          <p:cNvPr id="98" name="Google Shape;9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0:37</a:t>
            </a:r>
            <a:endParaRPr/>
          </a:p>
        </p:txBody>
      </p:sp>
      <p:sp>
        <p:nvSpPr>
          <p:cNvPr id="99" name="Google Shape;9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0:36</a:t>
            </a:r>
            <a:endParaRPr/>
          </a:p>
        </p:txBody>
      </p:sp>
      <p:sp>
        <p:nvSpPr>
          <p:cNvPr id="100" name="Google Shape;10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0:35</a:t>
            </a:r>
            <a:endParaRPr/>
          </a:p>
        </p:txBody>
      </p:sp>
      <p:sp>
        <p:nvSpPr>
          <p:cNvPr id="101" name="Google Shape;10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0:34</a:t>
            </a:r>
            <a:endParaRPr/>
          </a:p>
        </p:txBody>
      </p:sp>
      <p:sp>
        <p:nvSpPr>
          <p:cNvPr id="102" name="Google Shape;10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0:33</a:t>
            </a:r>
            <a:endParaRPr/>
          </a:p>
        </p:txBody>
      </p:sp>
      <p:sp>
        <p:nvSpPr>
          <p:cNvPr id="103" name="Google Shape;10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0:32</a:t>
            </a:r>
            <a:endParaRPr/>
          </a:p>
        </p:txBody>
      </p:sp>
      <p:sp>
        <p:nvSpPr>
          <p:cNvPr id="104" name="Google Shape;10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0:31</a:t>
            </a:r>
            <a:endParaRPr/>
          </a:p>
        </p:txBody>
      </p:sp>
      <p:sp>
        <p:nvSpPr>
          <p:cNvPr id="105" name="Google Shape;10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0:30</a:t>
            </a:r>
            <a:endParaRPr/>
          </a:p>
        </p:txBody>
      </p:sp>
      <p:sp>
        <p:nvSpPr>
          <p:cNvPr id="106" name="Google Shape;10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0:29</a:t>
            </a:r>
            <a:endParaRPr/>
          </a:p>
        </p:txBody>
      </p:sp>
      <p:sp>
        <p:nvSpPr>
          <p:cNvPr id="107" name="Google Shape;10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0:28</a:t>
            </a:r>
            <a:endParaRPr/>
          </a:p>
        </p:txBody>
      </p:sp>
      <p:sp>
        <p:nvSpPr>
          <p:cNvPr id="108" name="Google Shape;10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0:27</a:t>
            </a:r>
            <a:endParaRPr/>
          </a:p>
        </p:txBody>
      </p:sp>
      <p:sp>
        <p:nvSpPr>
          <p:cNvPr id="109" name="Google Shape;10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0:26</a:t>
            </a:r>
            <a:endParaRPr/>
          </a:p>
        </p:txBody>
      </p:sp>
      <p:sp>
        <p:nvSpPr>
          <p:cNvPr id="110" name="Google Shape;11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0:25</a:t>
            </a:r>
            <a:endParaRPr/>
          </a:p>
        </p:txBody>
      </p:sp>
      <p:sp>
        <p:nvSpPr>
          <p:cNvPr id="111" name="Google Shape;11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0:24</a:t>
            </a:r>
            <a:endParaRPr/>
          </a:p>
        </p:txBody>
      </p:sp>
      <p:sp>
        <p:nvSpPr>
          <p:cNvPr id="112" name="Google Shape;11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0:23</a:t>
            </a:r>
            <a:endParaRPr/>
          </a:p>
        </p:txBody>
      </p:sp>
      <p:sp>
        <p:nvSpPr>
          <p:cNvPr id="113" name="Google Shape;11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0:22</a:t>
            </a:r>
            <a:endParaRPr/>
          </a:p>
        </p:txBody>
      </p:sp>
      <p:sp>
        <p:nvSpPr>
          <p:cNvPr id="114" name="Google Shape;11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0:21</a:t>
            </a:r>
            <a:endParaRPr/>
          </a:p>
        </p:txBody>
      </p:sp>
      <p:sp>
        <p:nvSpPr>
          <p:cNvPr id="115" name="Google Shape;11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0:20</a:t>
            </a:r>
            <a:endParaRPr/>
          </a:p>
        </p:txBody>
      </p:sp>
      <p:sp>
        <p:nvSpPr>
          <p:cNvPr id="116" name="Google Shape;11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0:19</a:t>
            </a:r>
            <a:endParaRPr/>
          </a:p>
        </p:txBody>
      </p:sp>
      <p:sp>
        <p:nvSpPr>
          <p:cNvPr id="117" name="Google Shape;11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0:18</a:t>
            </a:r>
            <a:endParaRPr/>
          </a:p>
        </p:txBody>
      </p:sp>
      <p:sp>
        <p:nvSpPr>
          <p:cNvPr id="118" name="Google Shape;11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0:17</a:t>
            </a:r>
            <a:endParaRPr/>
          </a:p>
        </p:txBody>
      </p:sp>
      <p:sp>
        <p:nvSpPr>
          <p:cNvPr id="119" name="Google Shape;11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0:16</a:t>
            </a:r>
            <a:endParaRPr/>
          </a:p>
        </p:txBody>
      </p:sp>
      <p:sp>
        <p:nvSpPr>
          <p:cNvPr id="120" name="Google Shape;12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0:15</a:t>
            </a:r>
            <a:endParaRPr/>
          </a:p>
        </p:txBody>
      </p:sp>
      <p:sp>
        <p:nvSpPr>
          <p:cNvPr id="121" name="Google Shape;12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0:14</a:t>
            </a:r>
            <a:endParaRPr/>
          </a:p>
        </p:txBody>
      </p:sp>
      <p:sp>
        <p:nvSpPr>
          <p:cNvPr id="122" name="Google Shape;12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0:13</a:t>
            </a:r>
            <a:endParaRPr/>
          </a:p>
        </p:txBody>
      </p:sp>
      <p:sp>
        <p:nvSpPr>
          <p:cNvPr id="123" name="Google Shape;12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0:12</a:t>
            </a:r>
            <a:endParaRPr/>
          </a:p>
        </p:txBody>
      </p:sp>
      <p:sp>
        <p:nvSpPr>
          <p:cNvPr id="124" name="Google Shape;12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0:11</a:t>
            </a:r>
            <a:endParaRPr/>
          </a:p>
        </p:txBody>
      </p:sp>
      <p:sp>
        <p:nvSpPr>
          <p:cNvPr id="125" name="Google Shape;12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0:10</a:t>
            </a:r>
            <a:endParaRPr/>
          </a:p>
        </p:txBody>
      </p:sp>
      <p:sp>
        <p:nvSpPr>
          <p:cNvPr id="126" name="Google Shape;12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0:09</a:t>
            </a:r>
            <a:endParaRPr/>
          </a:p>
        </p:txBody>
      </p:sp>
      <p:sp>
        <p:nvSpPr>
          <p:cNvPr id="127" name="Google Shape;127;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0:08</a:t>
            </a:r>
            <a:endParaRPr/>
          </a:p>
        </p:txBody>
      </p:sp>
      <p:sp>
        <p:nvSpPr>
          <p:cNvPr id="128" name="Google Shape;128;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0:07</a:t>
            </a:r>
            <a:endParaRPr/>
          </a:p>
        </p:txBody>
      </p:sp>
      <p:sp>
        <p:nvSpPr>
          <p:cNvPr id="129" name="Google Shape;129;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0:06</a:t>
            </a:r>
            <a:endParaRPr/>
          </a:p>
        </p:txBody>
      </p:sp>
      <p:sp>
        <p:nvSpPr>
          <p:cNvPr id="130" name="Google Shape;130;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0:05</a:t>
            </a:r>
            <a:endParaRPr/>
          </a:p>
        </p:txBody>
      </p:sp>
      <p:sp>
        <p:nvSpPr>
          <p:cNvPr id="131" name="Google Shape;131;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0:04</a:t>
            </a:r>
            <a:endParaRPr/>
          </a:p>
        </p:txBody>
      </p:sp>
      <p:sp>
        <p:nvSpPr>
          <p:cNvPr id="132" name="Google Shape;132;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0:03</a:t>
            </a:r>
            <a:endParaRPr/>
          </a:p>
        </p:txBody>
      </p:sp>
      <p:sp>
        <p:nvSpPr>
          <p:cNvPr id="133" name="Google Shape;133;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0:02</a:t>
            </a:r>
            <a:endParaRPr/>
          </a:p>
        </p:txBody>
      </p:sp>
      <p:sp>
        <p:nvSpPr>
          <p:cNvPr id="134" name="Google Shape;134;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0:01</a:t>
            </a:r>
            <a:endParaRPr/>
          </a:p>
        </p:txBody>
      </p:sp>
      <p:sp>
        <p:nvSpPr>
          <p:cNvPr id="135" name="Google Shape;135;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End</a:t>
            </a:r>
            <a:endParaRPr/>
          </a:p>
        </p:txBody>
      </p:sp>
      <p:sp>
        <p:nvSpPr>
          <p:cNvPr id="136" name="Google Shape;136;p17"/>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2:00</a:t>
            </a:r>
            <a:endParaRPr/>
          </a:p>
        </p:txBody>
      </p:sp>
      <p:sp>
        <p:nvSpPr>
          <p:cNvPr id="137" name="Google Shape;137;p17"/>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Roboto"/>
                <a:ea typeface="Roboto"/>
                <a:cs typeface="Roboto"/>
                <a:sym typeface="Roboto"/>
              </a:rPr>
              <a:t>01</a:t>
            </a:r>
            <a:endParaRPr sz="2000" b="0"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13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6"/>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18"/>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19"/>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22"/>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23"/>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24"/>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25"/>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26"/>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27"/>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29"/>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30"/>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31"/>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32"/>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33"/>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34"/>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35"/>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36"/>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37"/>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38"/>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40"/>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41"/>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42"/>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43"/>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44"/>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45"/>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46"/>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47"/>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48"/>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49"/>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50"/>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51"/>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52"/>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53"/>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54"/>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55"/>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56"/>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57"/>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58"/>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59"/>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60"/>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61"/>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62"/>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63"/>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64"/>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65"/>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66"/>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67"/>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68"/>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69"/>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70"/>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71"/>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72"/>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73"/>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74"/>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75"/>
                                        </p:tgtEl>
                                        <p:attrNameLst>
                                          <p:attrName>style.visibility</p:attrName>
                                        </p:attrNameLst>
                                      </p:cBhvr>
                                      <p:to>
                                        <p:strVal val="visible"/>
                                      </p:to>
                                    </p:set>
                                  </p:childTnLst>
                                </p:cTn>
                              </p:par>
                            </p:childTnLst>
                          </p:cTn>
                        </p:par>
                        <p:par>
                          <p:cTn id="188" fill="hold">
                            <p:stCondLst>
                              <p:cond delay="60"/>
                            </p:stCondLst>
                            <p:childTnLst>
                              <p:par>
                                <p:cTn id="189" presetID="1" presetClass="entr" presetSubtype="0" fill="hold" nodeType="afterEffect">
                                  <p:stCondLst>
                                    <p:cond delay="1000"/>
                                  </p:stCondLst>
                                  <p:childTnLst>
                                    <p:set>
                                      <p:cBhvr>
                                        <p:cTn id="190" dur="1" fill="hold">
                                          <p:stCondLst>
                                            <p:cond delay="0"/>
                                          </p:stCondLst>
                                        </p:cTn>
                                        <p:tgtEl>
                                          <p:spTgt spid="76"/>
                                        </p:tgtEl>
                                        <p:attrNameLst>
                                          <p:attrName>style.visibility</p:attrName>
                                        </p:attrNameLst>
                                      </p:cBhvr>
                                      <p:to>
                                        <p:strVal val="visible"/>
                                      </p:to>
                                    </p:set>
                                  </p:childTnLst>
                                </p:cTn>
                              </p:par>
                            </p:childTnLst>
                          </p:cTn>
                        </p:par>
                        <p:par>
                          <p:cTn id="191" fill="hold">
                            <p:stCondLst>
                              <p:cond delay="61"/>
                            </p:stCondLst>
                            <p:childTnLst>
                              <p:par>
                                <p:cTn id="192" presetID="1" presetClass="entr" presetSubtype="0" fill="hold" nodeType="afterEffect">
                                  <p:stCondLst>
                                    <p:cond delay="1000"/>
                                  </p:stCondLst>
                                  <p:childTnLst>
                                    <p:set>
                                      <p:cBhvr>
                                        <p:cTn id="193" dur="1" fill="hold">
                                          <p:stCondLst>
                                            <p:cond delay="0"/>
                                          </p:stCondLst>
                                        </p:cTn>
                                        <p:tgtEl>
                                          <p:spTgt spid="77"/>
                                        </p:tgtEl>
                                        <p:attrNameLst>
                                          <p:attrName>style.visibility</p:attrName>
                                        </p:attrNameLst>
                                      </p:cBhvr>
                                      <p:to>
                                        <p:strVal val="visible"/>
                                      </p:to>
                                    </p:set>
                                  </p:childTnLst>
                                </p:cTn>
                              </p:par>
                            </p:childTnLst>
                          </p:cTn>
                        </p:par>
                        <p:par>
                          <p:cTn id="194" fill="hold">
                            <p:stCondLst>
                              <p:cond delay="62"/>
                            </p:stCondLst>
                            <p:childTnLst>
                              <p:par>
                                <p:cTn id="195" presetID="1" presetClass="entr" presetSubtype="0" fill="hold" nodeType="afterEffect">
                                  <p:stCondLst>
                                    <p:cond delay="1000"/>
                                  </p:stCondLst>
                                  <p:childTnLst>
                                    <p:set>
                                      <p:cBhvr>
                                        <p:cTn id="196" dur="1" fill="hold">
                                          <p:stCondLst>
                                            <p:cond delay="0"/>
                                          </p:stCondLst>
                                        </p:cTn>
                                        <p:tgtEl>
                                          <p:spTgt spid="78"/>
                                        </p:tgtEl>
                                        <p:attrNameLst>
                                          <p:attrName>style.visibility</p:attrName>
                                        </p:attrNameLst>
                                      </p:cBhvr>
                                      <p:to>
                                        <p:strVal val="visible"/>
                                      </p:to>
                                    </p:set>
                                  </p:childTnLst>
                                </p:cTn>
                              </p:par>
                            </p:childTnLst>
                          </p:cTn>
                        </p:par>
                        <p:par>
                          <p:cTn id="197" fill="hold">
                            <p:stCondLst>
                              <p:cond delay="63"/>
                            </p:stCondLst>
                            <p:childTnLst>
                              <p:par>
                                <p:cTn id="198" presetID="1" presetClass="entr" presetSubtype="0" fill="hold" nodeType="afterEffect">
                                  <p:stCondLst>
                                    <p:cond delay="100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64"/>
                            </p:stCondLst>
                            <p:childTnLst>
                              <p:par>
                                <p:cTn id="201" presetID="1" presetClass="entr" presetSubtype="0" fill="hold" nodeType="afterEffect">
                                  <p:stCondLst>
                                    <p:cond delay="1000"/>
                                  </p:stCondLst>
                                  <p:childTnLst>
                                    <p:set>
                                      <p:cBhvr>
                                        <p:cTn id="202" dur="1" fill="hold">
                                          <p:stCondLst>
                                            <p:cond delay="0"/>
                                          </p:stCondLst>
                                        </p:cTn>
                                        <p:tgtEl>
                                          <p:spTgt spid="80"/>
                                        </p:tgtEl>
                                        <p:attrNameLst>
                                          <p:attrName>style.visibility</p:attrName>
                                        </p:attrNameLst>
                                      </p:cBhvr>
                                      <p:to>
                                        <p:strVal val="visible"/>
                                      </p:to>
                                    </p:set>
                                  </p:childTnLst>
                                </p:cTn>
                              </p:par>
                            </p:childTnLst>
                          </p:cTn>
                        </p:par>
                        <p:par>
                          <p:cTn id="203" fill="hold">
                            <p:stCondLst>
                              <p:cond delay="65"/>
                            </p:stCondLst>
                            <p:childTnLst>
                              <p:par>
                                <p:cTn id="204" presetID="1" presetClass="entr" presetSubtype="0" fill="hold" nodeType="afterEffect">
                                  <p:stCondLst>
                                    <p:cond delay="1000"/>
                                  </p:stCondLst>
                                  <p:childTnLst>
                                    <p:set>
                                      <p:cBhvr>
                                        <p:cTn id="205" dur="1" fill="hold">
                                          <p:stCondLst>
                                            <p:cond delay="0"/>
                                          </p:stCondLst>
                                        </p:cTn>
                                        <p:tgtEl>
                                          <p:spTgt spid="81"/>
                                        </p:tgtEl>
                                        <p:attrNameLst>
                                          <p:attrName>style.visibility</p:attrName>
                                        </p:attrNameLst>
                                      </p:cBhvr>
                                      <p:to>
                                        <p:strVal val="visible"/>
                                      </p:to>
                                    </p:set>
                                  </p:childTnLst>
                                </p:cTn>
                              </p:par>
                            </p:childTnLst>
                          </p:cTn>
                        </p:par>
                        <p:par>
                          <p:cTn id="206" fill="hold">
                            <p:stCondLst>
                              <p:cond delay="66"/>
                            </p:stCondLst>
                            <p:childTnLst>
                              <p:par>
                                <p:cTn id="207" presetID="1" presetClass="entr" presetSubtype="0" fill="hold" nodeType="afterEffect">
                                  <p:stCondLst>
                                    <p:cond delay="1000"/>
                                  </p:stCondLst>
                                  <p:childTnLst>
                                    <p:set>
                                      <p:cBhvr>
                                        <p:cTn id="208" dur="1" fill="hold">
                                          <p:stCondLst>
                                            <p:cond delay="0"/>
                                          </p:stCondLst>
                                        </p:cTn>
                                        <p:tgtEl>
                                          <p:spTgt spid="82"/>
                                        </p:tgtEl>
                                        <p:attrNameLst>
                                          <p:attrName>style.visibility</p:attrName>
                                        </p:attrNameLst>
                                      </p:cBhvr>
                                      <p:to>
                                        <p:strVal val="visible"/>
                                      </p:to>
                                    </p:set>
                                  </p:childTnLst>
                                </p:cTn>
                              </p:par>
                            </p:childTnLst>
                          </p:cTn>
                        </p:par>
                        <p:par>
                          <p:cTn id="209" fill="hold">
                            <p:stCondLst>
                              <p:cond delay="67"/>
                            </p:stCondLst>
                            <p:childTnLst>
                              <p:par>
                                <p:cTn id="210" presetID="1" presetClass="entr" presetSubtype="0" fill="hold" nodeType="afterEffect">
                                  <p:stCondLst>
                                    <p:cond delay="1000"/>
                                  </p:stCondLst>
                                  <p:childTnLst>
                                    <p:set>
                                      <p:cBhvr>
                                        <p:cTn id="211" dur="1" fill="hold">
                                          <p:stCondLst>
                                            <p:cond delay="0"/>
                                          </p:stCondLst>
                                        </p:cTn>
                                        <p:tgtEl>
                                          <p:spTgt spid="83"/>
                                        </p:tgtEl>
                                        <p:attrNameLst>
                                          <p:attrName>style.visibility</p:attrName>
                                        </p:attrNameLst>
                                      </p:cBhvr>
                                      <p:to>
                                        <p:strVal val="visible"/>
                                      </p:to>
                                    </p:set>
                                  </p:childTnLst>
                                </p:cTn>
                              </p:par>
                            </p:childTnLst>
                          </p:cTn>
                        </p:par>
                        <p:par>
                          <p:cTn id="212" fill="hold">
                            <p:stCondLst>
                              <p:cond delay="68"/>
                            </p:stCondLst>
                            <p:childTnLst>
                              <p:par>
                                <p:cTn id="213" presetID="1" presetClass="entr" presetSubtype="0" fill="hold" nodeType="afterEffect">
                                  <p:stCondLst>
                                    <p:cond delay="1000"/>
                                  </p:stCondLst>
                                  <p:childTnLst>
                                    <p:set>
                                      <p:cBhvr>
                                        <p:cTn id="214" dur="1" fill="hold">
                                          <p:stCondLst>
                                            <p:cond delay="0"/>
                                          </p:stCondLst>
                                        </p:cTn>
                                        <p:tgtEl>
                                          <p:spTgt spid="84"/>
                                        </p:tgtEl>
                                        <p:attrNameLst>
                                          <p:attrName>style.visibility</p:attrName>
                                        </p:attrNameLst>
                                      </p:cBhvr>
                                      <p:to>
                                        <p:strVal val="visible"/>
                                      </p:to>
                                    </p:set>
                                  </p:childTnLst>
                                </p:cTn>
                              </p:par>
                            </p:childTnLst>
                          </p:cTn>
                        </p:par>
                        <p:par>
                          <p:cTn id="215" fill="hold">
                            <p:stCondLst>
                              <p:cond delay="69"/>
                            </p:stCondLst>
                            <p:childTnLst>
                              <p:par>
                                <p:cTn id="216" presetID="1" presetClass="entr" presetSubtype="0" fill="hold" nodeType="afterEffect">
                                  <p:stCondLst>
                                    <p:cond delay="1000"/>
                                  </p:stCondLst>
                                  <p:childTnLst>
                                    <p:set>
                                      <p:cBhvr>
                                        <p:cTn id="217" dur="1" fill="hold">
                                          <p:stCondLst>
                                            <p:cond delay="0"/>
                                          </p:stCondLst>
                                        </p:cTn>
                                        <p:tgtEl>
                                          <p:spTgt spid="85"/>
                                        </p:tgtEl>
                                        <p:attrNameLst>
                                          <p:attrName>style.visibility</p:attrName>
                                        </p:attrNameLst>
                                      </p:cBhvr>
                                      <p:to>
                                        <p:strVal val="visible"/>
                                      </p:to>
                                    </p:set>
                                  </p:childTnLst>
                                </p:cTn>
                              </p:par>
                            </p:childTnLst>
                          </p:cTn>
                        </p:par>
                        <p:par>
                          <p:cTn id="218" fill="hold">
                            <p:stCondLst>
                              <p:cond delay="70"/>
                            </p:stCondLst>
                            <p:childTnLst>
                              <p:par>
                                <p:cTn id="219" presetID="1" presetClass="entr" presetSubtype="0" fill="hold" nodeType="afterEffect">
                                  <p:stCondLst>
                                    <p:cond delay="1000"/>
                                  </p:stCondLst>
                                  <p:childTnLst>
                                    <p:set>
                                      <p:cBhvr>
                                        <p:cTn id="220" dur="1" fill="hold">
                                          <p:stCondLst>
                                            <p:cond delay="0"/>
                                          </p:stCondLst>
                                        </p:cTn>
                                        <p:tgtEl>
                                          <p:spTgt spid="86"/>
                                        </p:tgtEl>
                                        <p:attrNameLst>
                                          <p:attrName>style.visibility</p:attrName>
                                        </p:attrNameLst>
                                      </p:cBhvr>
                                      <p:to>
                                        <p:strVal val="visible"/>
                                      </p:to>
                                    </p:set>
                                  </p:childTnLst>
                                </p:cTn>
                              </p:par>
                            </p:childTnLst>
                          </p:cTn>
                        </p:par>
                        <p:par>
                          <p:cTn id="221" fill="hold">
                            <p:stCondLst>
                              <p:cond delay="71"/>
                            </p:stCondLst>
                            <p:childTnLst>
                              <p:par>
                                <p:cTn id="222" presetID="1" presetClass="entr" presetSubtype="0" fill="hold" nodeType="afterEffect">
                                  <p:stCondLst>
                                    <p:cond delay="1000"/>
                                  </p:stCondLst>
                                  <p:childTnLst>
                                    <p:set>
                                      <p:cBhvr>
                                        <p:cTn id="223" dur="1" fill="hold">
                                          <p:stCondLst>
                                            <p:cond delay="0"/>
                                          </p:stCondLst>
                                        </p:cTn>
                                        <p:tgtEl>
                                          <p:spTgt spid="87"/>
                                        </p:tgtEl>
                                        <p:attrNameLst>
                                          <p:attrName>style.visibility</p:attrName>
                                        </p:attrNameLst>
                                      </p:cBhvr>
                                      <p:to>
                                        <p:strVal val="visible"/>
                                      </p:to>
                                    </p:set>
                                  </p:childTnLst>
                                </p:cTn>
                              </p:par>
                            </p:childTnLst>
                          </p:cTn>
                        </p:par>
                        <p:par>
                          <p:cTn id="224" fill="hold">
                            <p:stCondLst>
                              <p:cond delay="72"/>
                            </p:stCondLst>
                            <p:childTnLst>
                              <p:par>
                                <p:cTn id="225" presetID="1" presetClass="entr" presetSubtype="0" fill="hold" nodeType="afterEffect">
                                  <p:stCondLst>
                                    <p:cond delay="1000"/>
                                  </p:stCondLst>
                                  <p:childTnLst>
                                    <p:set>
                                      <p:cBhvr>
                                        <p:cTn id="226" dur="1" fill="hold">
                                          <p:stCondLst>
                                            <p:cond delay="0"/>
                                          </p:stCondLst>
                                        </p:cTn>
                                        <p:tgtEl>
                                          <p:spTgt spid="88"/>
                                        </p:tgtEl>
                                        <p:attrNameLst>
                                          <p:attrName>style.visibility</p:attrName>
                                        </p:attrNameLst>
                                      </p:cBhvr>
                                      <p:to>
                                        <p:strVal val="visible"/>
                                      </p:to>
                                    </p:set>
                                  </p:childTnLst>
                                </p:cTn>
                              </p:par>
                            </p:childTnLst>
                          </p:cTn>
                        </p:par>
                        <p:par>
                          <p:cTn id="227" fill="hold">
                            <p:stCondLst>
                              <p:cond delay="73"/>
                            </p:stCondLst>
                            <p:childTnLst>
                              <p:par>
                                <p:cTn id="228" presetID="1" presetClass="entr" presetSubtype="0" fill="hold" nodeType="afterEffect">
                                  <p:stCondLst>
                                    <p:cond delay="1000"/>
                                  </p:stCondLst>
                                  <p:childTnLst>
                                    <p:set>
                                      <p:cBhvr>
                                        <p:cTn id="229" dur="1" fill="hold">
                                          <p:stCondLst>
                                            <p:cond delay="0"/>
                                          </p:stCondLst>
                                        </p:cTn>
                                        <p:tgtEl>
                                          <p:spTgt spid="89"/>
                                        </p:tgtEl>
                                        <p:attrNameLst>
                                          <p:attrName>style.visibility</p:attrName>
                                        </p:attrNameLst>
                                      </p:cBhvr>
                                      <p:to>
                                        <p:strVal val="visible"/>
                                      </p:to>
                                    </p:set>
                                  </p:childTnLst>
                                </p:cTn>
                              </p:par>
                            </p:childTnLst>
                          </p:cTn>
                        </p:par>
                        <p:par>
                          <p:cTn id="230" fill="hold">
                            <p:stCondLst>
                              <p:cond delay="74"/>
                            </p:stCondLst>
                            <p:childTnLst>
                              <p:par>
                                <p:cTn id="231" presetID="1" presetClass="entr" presetSubtype="0" fill="hold" nodeType="afterEffect">
                                  <p:stCondLst>
                                    <p:cond delay="1000"/>
                                  </p:stCondLst>
                                  <p:childTnLst>
                                    <p:set>
                                      <p:cBhvr>
                                        <p:cTn id="232" dur="1" fill="hold">
                                          <p:stCondLst>
                                            <p:cond delay="0"/>
                                          </p:stCondLst>
                                        </p:cTn>
                                        <p:tgtEl>
                                          <p:spTgt spid="90"/>
                                        </p:tgtEl>
                                        <p:attrNameLst>
                                          <p:attrName>style.visibility</p:attrName>
                                        </p:attrNameLst>
                                      </p:cBhvr>
                                      <p:to>
                                        <p:strVal val="visible"/>
                                      </p:to>
                                    </p:set>
                                  </p:childTnLst>
                                </p:cTn>
                              </p:par>
                            </p:childTnLst>
                          </p:cTn>
                        </p:par>
                        <p:par>
                          <p:cTn id="233" fill="hold">
                            <p:stCondLst>
                              <p:cond delay="75"/>
                            </p:stCondLst>
                            <p:childTnLst>
                              <p:par>
                                <p:cTn id="234" presetID="1" presetClass="entr" presetSubtype="0" fill="hold" nodeType="afterEffect">
                                  <p:stCondLst>
                                    <p:cond delay="1000"/>
                                  </p:stCondLst>
                                  <p:childTnLst>
                                    <p:set>
                                      <p:cBhvr>
                                        <p:cTn id="235" dur="1" fill="hold">
                                          <p:stCondLst>
                                            <p:cond delay="0"/>
                                          </p:stCondLst>
                                        </p:cTn>
                                        <p:tgtEl>
                                          <p:spTgt spid="91"/>
                                        </p:tgtEl>
                                        <p:attrNameLst>
                                          <p:attrName>style.visibility</p:attrName>
                                        </p:attrNameLst>
                                      </p:cBhvr>
                                      <p:to>
                                        <p:strVal val="visible"/>
                                      </p:to>
                                    </p:set>
                                  </p:childTnLst>
                                </p:cTn>
                              </p:par>
                            </p:childTnLst>
                          </p:cTn>
                        </p:par>
                        <p:par>
                          <p:cTn id="236" fill="hold">
                            <p:stCondLst>
                              <p:cond delay="76"/>
                            </p:stCondLst>
                            <p:childTnLst>
                              <p:par>
                                <p:cTn id="237" presetID="1" presetClass="entr" presetSubtype="0" fill="hold" nodeType="afterEffect">
                                  <p:stCondLst>
                                    <p:cond delay="1000"/>
                                  </p:stCondLst>
                                  <p:childTnLst>
                                    <p:set>
                                      <p:cBhvr>
                                        <p:cTn id="238" dur="1" fill="hold">
                                          <p:stCondLst>
                                            <p:cond delay="0"/>
                                          </p:stCondLst>
                                        </p:cTn>
                                        <p:tgtEl>
                                          <p:spTgt spid="92"/>
                                        </p:tgtEl>
                                        <p:attrNameLst>
                                          <p:attrName>style.visibility</p:attrName>
                                        </p:attrNameLst>
                                      </p:cBhvr>
                                      <p:to>
                                        <p:strVal val="visible"/>
                                      </p:to>
                                    </p:set>
                                  </p:childTnLst>
                                </p:cTn>
                              </p:par>
                            </p:childTnLst>
                          </p:cTn>
                        </p:par>
                        <p:par>
                          <p:cTn id="239" fill="hold">
                            <p:stCondLst>
                              <p:cond delay="77"/>
                            </p:stCondLst>
                            <p:childTnLst>
                              <p:par>
                                <p:cTn id="240" presetID="1" presetClass="entr" presetSubtype="0" fill="hold" nodeType="afterEffect">
                                  <p:stCondLst>
                                    <p:cond delay="1000"/>
                                  </p:stCondLst>
                                  <p:childTnLst>
                                    <p:set>
                                      <p:cBhvr>
                                        <p:cTn id="241" dur="1" fill="hold">
                                          <p:stCondLst>
                                            <p:cond delay="0"/>
                                          </p:stCondLst>
                                        </p:cTn>
                                        <p:tgtEl>
                                          <p:spTgt spid="93"/>
                                        </p:tgtEl>
                                        <p:attrNameLst>
                                          <p:attrName>style.visibility</p:attrName>
                                        </p:attrNameLst>
                                      </p:cBhvr>
                                      <p:to>
                                        <p:strVal val="visible"/>
                                      </p:to>
                                    </p:set>
                                  </p:childTnLst>
                                </p:cTn>
                              </p:par>
                            </p:childTnLst>
                          </p:cTn>
                        </p:par>
                        <p:par>
                          <p:cTn id="242" fill="hold">
                            <p:stCondLst>
                              <p:cond delay="78"/>
                            </p:stCondLst>
                            <p:childTnLst>
                              <p:par>
                                <p:cTn id="243" presetID="1" presetClass="entr" presetSubtype="0" fill="hold" nodeType="afterEffect">
                                  <p:stCondLst>
                                    <p:cond delay="1000"/>
                                  </p:stCondLst>
                                  <p:childTnLst>
                                    <p:set>
                                      <p:cBhvr>
                                        <p:cTn id="244" dur="1" fill="hold">
                                          <p:stCondLst>
                                            <p:cond delay="0"/>
                                          </p:stCondLst>
                                        </p:cTn>
                                        <p:tgtEl>
                                          <p:spTgt spid="94"/>
                                        </p:tgtEl>
                                        <p:attrNameLst>
                                          <p:attrName>style.visibility</p:attrName>
                                        </p:attrNameLst>
                                      </p:cBhvr>
                                      <p:to>
                                        <p:strVal val="visible"/>
                                      </p:to>
                                    </p:set>
                                  </p:childTnLst>
                                </p:cTn>
                              </p:par>
                            </p:childTnLst>
                          </p:cTn>
                        </p:par>
                        <p:par>
                          <p:cTn id="245" fill="hold">
                            <p:stCondLst>
                              <p:cond delay="79"/>
                            </p:stCondLst>
                            <p:childTnLst>
                              <p:par>
                                <p:cTn id="246" presetID="1" presetClass="entr" presetSubtype="0" fill="hold" nodeType="afterEffect">
                                  <p:stCondLst>
                                    <p:cond delay="1000"/>
                                  </p:stCondLst>
                                  <p:childTnLst>
                                    <p:set>
                                      <p:cBhvr>
                                        <p:cTn id="247" dur="1" fill="hold">
                                          <p:stCondLst>
                                            <p:cond delay="0"/>
                                          </p:stCondLst>
                                        </p:cTn>
                                        <p:tgtEl>
                                          <p:spTgt spid="95"/>
                                        </p:tgtEl>
                                        <p:attrNameLst>
                                          <p:attrName>style.visibility</p:attrName>
                                        </p:attrNameLst>
                                      </p:cBhvr>
                                      <p:to>
                                        <p:strVal val="visible"/>
                                      </p:to>
                                    </p:set>
                                  </p:childTnLst>
                                </p:cTn>
                              </p:par>
                            </p:childTnLst>
                          </p:cTn>
                        </p:par>
                        <p:par>
                          <p:cTn id="248" fill="hold">
                            <p:stCondLst>
                              <p:cond delay="80"/>
                            </p:stCondLst>
                            <p:childTnLst>
                              <p:par>
                                <p:cTn id="249" presetID="1" presetClass="entr" presetSubtype="0" fill="hold" nodeType="afterEffect">
                                  <p:stCondLst>
                                    <p:cond delay="1000"/>
                                  </p:stCondLst>
                                  <p:childTnLst>
                                    <p:set>
                                      <p:cBhvr>
                                        <p:cTn id="250" dur="1" fill="hold">
                                          <p:stCondLst>
                                            <p:cond delay="0"/>
                                          </p:stCondLst>
                                        </p:cTn>
                                        <p:tgtEl>
                                          <p:spTgt spid="96"/>
                                        </p:tgtEl>
                                        <p:attrNameLst>
                                          <p:attrName>style.visibility</p:attrName>
                                        </p:attrNameLst>
                                      </p:cBhvr>
                                      <p:to>
                                        <p:strVal val="visible"/>
                                      </p:to>
                                    </p:set>
                                  </p:childTnLst>
                                </p:cTn>
                              </p:par>
                            </p:childTnLst>
                          </p:cTn>
                        </p:par>
                        <p:par>
                          <p:cTn id="251" fill="hold">
                            <p:stCondLst>
                              <p:cond delay="81"/>
                            </p:stCondLst>
                            <p:childTnLst>
                              <p:par>
                                <p:cTn id="252" presetID="1" presetClass="entr" presetSubtype="0" fill="hold" nodeType="afterEffect">
                                  <p:stCondLst>
                                    <p:cond delay="1000"/>
                                  </p:stCondLst>
                                  <p:childTnLst>
                                    <p:set>
                                      <p:cBhvr>
                                        <p:cTn id="253" dur="1" fill="hold">
                                          <p:stCondLst>
                                            <p:cond delay="0"/>
                                          </p:stCondLst>
                                        </p:cTn>
                                        <p:tgtEl>
                                          <p:spTgt spid="97"/>
                                        </p:tgtEl>
                                        <p:attrNameLst>
                                          <p:attrName>style.visibility</p:attrName>
                                        </p:attrNameLst>
                                      </p:cBhvr>
                                      <p:to>
                                        <p:strVal val="visible"/>
                                      </p:to>
                                    </p:set>
                                  </p:childTnLst>
                                </p:cTn>
                              </p:par>
                            </p:childTnLst>
                          </p:cTn>
                        </p:par>
                        <p:par>
                          <p:cTn id="254" fill="hold">
                            <p:stCondLst>
                              <p:cond delay="82"/>
                            </p:stCondLst>
                            <p:childTnLst>
                              <p:par>
                                <p:cTn id="255" presetID="1" presetClass="entr" presetSubtype="0" fill="hold" nodeType="afterEffect">
                                  <p:stCondLst>
                                    <p:cond delay="1000"/>
                                  </p:stCondLst>
                                  <p:childTnLst>
                                    <p:set>
                                      <p:cBhvr>
                                        <p:cTn id="256" dur="1" fill="hold">
                                          <p:stCondLst>
                                            <p:cond delay="0"/>
                                          </p:stCondLst>
                                        </p:cTn>
                                        <p:tgtEl>
                                          <p:spTgt spid="98"/>
                                        </p:tgtEl>
                                        <p:attrNameLst>
                                          <p:attrName>style.visibility</p:attrName>
                                        </p:attrNameLst>
                                      </p:cBhvr>
                                      <p:to>
                                        <p:strVal val="visible"/>
                                      </p:to>
                                    </p:set>
                                  </p:childTnLst>
                                </p:cTn>
                              </p:par>
                            </p:childTnLst>
                          </p:cTn>
                        </p:par>
                        <p:par>
                          <p:cTn id="257" fill="hold">
                            <p:stCondLst>
                              <p:cond delay="83"/>
                            </p:stCondLst>
                            <p:childTnLst>
                              <p:par>
                                <p:cTn id="258" presetID="1" presetClass="entr" presetSubtype="0" fill="hold" nodeType="afterEffect">
                                  <p:stCondLst>
                                    <p:cond delay="1000"/>
                                  </p:stCondLst>
                                  <p:childTnLst>
                                    <p:set>
                                      <p:cBhvr>
                                        <p:cTn id="259" dur="1" fill="hold">
                                          <p:stCondLst>
                                            <p:cond delay="0"/>
                                          </p:stCondLst>
                                        </p:cTn>
                                        <p:tgtEl>
                                          <p:spTgt spid="99"/>
                                        </p:tgtEl>
                                        <p:attrNameLst>
                                          <p:attrName>style.visibility</p:attrName>
                                        </p:attrNameLst>
                                      </p:cBhvr>
                                      <p:to>
                                        <p:strVal val="visible"/>
                                      </p:to>
                                    </p:set>
                                  </p:childTnLst>
                                </p:cTn>
                              </p:par>
                            </p:childTnLst>
                          </p:cTn>
                        </p:par>
                        <p:par>
                          <p:cTn id="260" fill="hold">
                            <p:stCondLst>
                              <p:cond delay="84"/>
                            </p:stCondLst>
                            <p:childTnLst>
                              <p:par>
                                <p:cTn id="261" presetID="1" presetClass="entr" presetSubtype="0" fill="hold" nodeType="afterEffect">
                                  <p:stCondLst>
                                    <p:cond delay="1000"/>
                                  </p:stCondLst>
                                  <p:childTnLst>
                                    <p:set>
                                      <p:cBhvr>
                                        <p:cTn id="262" dur="1" fill="hold">
                                          <p:stCondLst>
                                            <p:cond delay="0"/>
                                          </p:stCondLst>
                                        </p:cTn>
                                        <p:tgtEl>
                                          <p:spTgt spid="100"/>
                                        </p:tgtEl>
                                        <p:attrNameLst>
                                          <p:attrName>style.visibility</p:attrName>
                                        </p:attrNameLst>
                                      </p:cBhvr>
                                      <p:to>
                                        <p:strVal val="visible"/>
                                      </p:to>
                                    </p:set>
                                  </p:childTnLst>
                                </p:cTn>
                              </p:par>
                            </p:childTnLst>
                          </p:cTn>
                        </p:par>
                        <p:par>
                          <p:cTn id="263" fill="hold">
                            <p:stCondLst>
                              <p:cond delay="85"/>
                            </p:stCondLst>
                            <p:childTnLst>
                              <p:par>
                                <p:cTn id="264" presetID="1" presetClass="entr" presetSubtype="0" fill="hold" nodeType="afterEffect">
                                  <p:stCondLst>
                                    <p:cond delay="1000"/>
                                  </p:stCondLst>
                                  <p:childTnLst>
                                    <p:set>
                                      <p:cBhvr>
                                        <p:cTn id="265" dur="1" fill="hold">
                                          <p:stCondLst>
                                            <p:cond delay="0"/>
                                          </p:stCondLst>
                                        </p:cTn>
                                        <p:tgtEl>
                                          <p:spTgt spid="101"/>
                                        </p:tgtEl>
                                        <p:attrNameLst>
                                          <p:attrName>style.visibility</p:attrName>
                                        </p:attrNameLst>
                                      </p:cBhvr>
                                      <p:to>
                                        <p:strVal val="visible"/>
                                      </p:to>
                                    </p:set>
                                  </p:childTnLst>
                                </p:cTn>
                              </p:par>
                            </p:childTnLst>
                          </p:cTn>
                        </p:par>
                        <p:par>
                          <p:cTn id="266" fill="hold">
                            <p:stCondLst>
                              <p:cond delay="86"/>
                            </p:stCondLst>
                            <p:childTnLst>
                              <p:par>
                                <p:cTn id="267" presetID="1" presetClass="entr" presetSubtype="0" fill="hold" nodeType="afterEffect">
                                  <p:stCondLst>
                                    <p:cond delay="1000"/>
                                  </p:stCondLst>
                                  <p:childTnLst>
                                    <p:set>
                                      <p:cBhvr>
                                        <p:cTn id="268" dur="1" fill="hold">
                                          <p:stCondLst>
                                            <p:cond delay="0"/>
                                          </p:stCondLst>
                                        </p:cTn>
                                        <p:tgtEl>
                                          <p:spTgt spid="102"/>
                                        </p:tgtEl>
                                        <p:attrNameLst>
                                          <p:attrName>style.visibility</p:attrName>
                                        </p:attrNameLst>
                                      </p:cBhvr>
                                      <p:to>
                                        <p:strVal val="visible"/>
                                      </p:to>
                                    </p:set>
                                  </p:childTnLst>
                                </p:cTn>
                              </p:par>
                            </p:childTnLst>
                          </p:cTn>
                        </p:par>
                        <p:par>
                          <p:cTn id="269" fill="hold">
                            <p:stCondLst>
                              <p:cond delay="87"/>
                            </p:stCondLst>
                            <p:childTnLst>
                              <p:par>
                                <p:cTn id="270" presetID="1" presetClass="entr" presetSubtype="0" fill="hold" nodeType="afterEffect">
                                  <p:stCondLst>
                                    <p:cond delay="1000"/>
                                  </p:stCondLst>
                                  <p:childTnLst>
                                    <p:set>
                                      <p:cBhvr>
                                        <p:cTn id="271" dur="1" fill="hold">
                                          <p:stCondLst>
                                            <p:cond delay="0"/>
                                          </p:stCondLst>
                                        </p:cTn>
                                        <p:tgtEl>
                                          <p:spTgt spid="103"/>
                                        </p:tgtEl>
                                        <p:attrNameLst>
                                          <p:attrName>style.visibility</p:attrName>
                                        </p:attrNameLst>
                                      </p:cBhvr>
                                      <p:to>
                                        <p:strVal val="visible"/>
                                      </p:to>
                                    </p:set>
                                  </p:childTnLst>
                                </p:cTn>
                              </p:par>
                            </p:childTnLst>
                          </p:cTn>
                        </p:par>
                        <p:par>
                          <p:cTn id="272" fill="hold">
                            <p:stCondLst>
                              <p:cond delay="88"/>
                            </p:stCondLst>
                            <p:childTnLst>
                              <p:par>
                                <p:cTn id="273" presetID="1" presetClass="entr" presetSubtype="0" fill="hold" nodeType="afterEffect">
                                  <p:stCondLst>
                                    <p:cond delay="1000"/>
                                  </p:stCondLst>
                                  <p:childTnLst>
                                    <p:set>
                                      <p:cBhvr>
                                        <p:cTn id="274" dur="1" fill="hold">
                                          <p:stCondLst>
                                            <p:cond delay="0"/>
                                          </p:stCondLst>
                                        </p:cTn>
                                        <p:tgtEl>
                                          <p:spTgt spid="104"/>
                                        </p:tgtEl>
                                        <p:attrNameLst>
                                          <p:attrName>style.visibility</p:attrName>
                                        </p:attrNameLst>
                                      </p:cBhvr>
                                      <p:to>
                                        <p:strVal val="visible"/>
                                      </p:to>
                                    </p:set>
                                  </p:childTnLst>
                                </p:cTn>
                              </p:par>
                            </p:childTnLst>
                          </p:cTn>
                        </p:par>
                        <p:par>
                          <p:cTn id="275" fill="hold">
                            <p:stCondLst>
                              <p:cond delay="89"/>
                            </p:stCondLst>
                            <p:childTnLst>
                              <p:par>
                                <p:cTn id="276" presetID="1" presetClass="entr" presetSubtype="0" fill="hold" nodeType="afterEffect">
                                  <p:stCondLst>
                                    <p:cond delay="1000"/>
                                  </p:stCondLst>
                                  <p:childTnLst>
                                    <p:set>
                                      <p:cBhvr>
                                        <p:cTn id="277" dur="1" fill="hold">
                                          <p:stCondLst>
                                            <p:cond delay="0"/>
                                          </p:stCondLst>
                                        </p:cTn>
                                        <p:tgtEl>
                                          <p:spTgt spid="105"/>
                                        </p:tgtEl>
                                        <p:attrNameLst>
                                          <p:attrName>style.visibility</p:attrName>
                                        </p:attrNameLst>
                                      </p:cBhvr>
                                      <p:to>
                                        <p:strVal val="visible"/>
                                      </p:to>
                                    </p:set>
                                  </p:childTnLst>
                                </p:cTn>
                              </p:par>
                            </p:childTnLst>
                          </p:cTn>
                        </p:par>
                        <p:par>
                          <p:cTn id="278" fill="hold">
                            <p:stCondLst>
                              <p:cond delay="90"/>
                            </p:stCondLst>
                            <p:childTnLst>
                              <p:par>
                                <p:cTn id="279" presetID="1" presetClass="entr" presetSubtype="0" fill="hold" nodeType="afterEffect">
                                  <p:stCondLst>
                                    <p:cond delay="1000"/>
                                  </p:stCondLst>
                                  <p:childTnLst>
                                    <p:set>
                                      <p:cBhvr>
                                        <p:cTn id="280" dur="1" fill="hold">
                                          <p:stCondLst>
                                            <p:cond delay="0"/>
                                          </p:stCondLst>
                                        </p:cTn>
                                        <p:tgtEl>
                                          <p:spTgt spid="106"/>
                                        </p:tgtEl>
                                        <p:attrNameLst>
                                          <p:attrName>style.visibility</p:attrName>
                                        </p:attrNameLst>
                                      </p:cBhvr>
                                      <p:to>
                                        <p:strVal val="visible"/>
                                      </p:to>
                                    </p:set>
                                  </p:childTnLst>
                                </p:cTn>
                              </p:par>
                            </p:childTnLst>
                          </p:cTn>
                        </p:par>
                        <p:par>
                          <p:cTn id="281" fill="hold">
                            <p:stCondLst>
                              <p:cond delay="91"/>
                            </p:stCondLst>
                            <p:childTnLst>
                              <p:par>
                                <p:cTn id="282" presetID="1" presetClass="entr" presetSubtype="0" fill="hold" nodeType="afterEffect">
                                  <p:stCondLst>
                                    <p:cond delay="1000"/>
                                  </p:stCondLst>
                                  <p:childTnLst>
                                    <p:set>
                                      <p:cBhvr>
                                        <p:cTn id="283" dur="1" fill="hold">
                                          <p:stCondLst>
                                            <p:cond delay="0"/>
                                          </p:stCondLst>
                                        </p:cTn>
                                        <p:tgtEl>
                                          <p:spTgt spid="107"/>
                                        </p:tgtEl>
                                        <p:attrNameLst>
                                          <p:attrName>style.visibility</p:attrName>
                                        </p:attrNameLst>
                                      </p:cBhvr>
                                      <p:to>
                                        <p:strVal val="visible"/>
                                      </p:to>
                                    </p:set>
                                  </p:childTnLst>
                                </p:cTn>
                              </p:par>
                            </p:childTnLst>
                          </p:cTn>
                        </p:par>
                        <p:par>
                          <p:cTn id="284" fill="hold">
                            <p:stCondLst>
                              <p:cond delay="92"/>
                            </p:stCondLst>
                            <p:childTnLst>
                              <p:par>
                                <p:cTn id="285" presetID="1" presetClass="entr" presetSubtype="0" fill="hold" nodeType="afterEffect">
                                  <p:stCondLst>
                                    <p:cond delay="1000"/>
                                  </p:stCondLst>
                                  <p:childTnLst>
                                    <p:set>
                                      <p:cBhvr>
                                        <p:cTn id="286" dur="1" fill="hold">
                                          <p:stCondLst>
                                            <p:cond delay="0"/>
                                          </p:stCondLst>
                                        </p:cTn>
                                        <p:tgtEl>
                                          <p:spTgt spid="108"/>
                                        </p:tgtEl>
                                        <p:attrNameLst>
                                          <p:attrName>style.visibility</p:attrName>
                                        </p:attrNameLst>
                                      </p:cBhvr>
                                      <p:to>
                                        <p:strVal val="visible"/>
                                      </p:to>
                                    </p:set>
                                  </p:childTnLst>
                                </p:cTn>
                              </p:par>
                            </p:childTnLst>
                          </p:cTn>
                        </p:par>
                        <p:par>
                          <p:cTn id="287" fill="hold">
                            <p:stCondLst>
                              <p:cond delay="93"/>
                            </p:stCondLst>
                            <p:childTnLst>
                              <p:par>
                                <p:cTn id="288" presetID="1" presetClass="entr" presetSubtype="0" fill="hold" nodeType="afterEffect">
                                  <p:stCondLst>
                                    <p:cond delay="1000"/>
                                  </p:stCondLst>
                                  <p:childTnLst>
                                    <p:set>
                                      <p:cBhvr>
                                        <p:cTn id="289" dur="1" fill="hold">
                                          <p:stCondLst>
                                            <p:cond delay="0"/>
                                          </p:stCondLst>
                                        </p:cTn>
                                        <p:tgtEl>
                                          <p:spTgt spid="109"/>
                                        </p:tgtEl>
                                        <p:attrNameLst>
                                          <p:attrName>style.visibility</p:attrName>
                                        </p:attrNameLst>
                                      </p:cBhvr>
                                      <p:to>
                                        <p:strVal val="visible"/>
                                      </p:to>
                                    </p:set>
                                  </p:childTnLst>
                                </p:cTn>
                              </p:par>
                            </p:childTnLst>
                          </p:cTn>
                        </p:par>
                        <p:par>
                          <p:cTn id="290" fill="hold">
                            <p:stCondLst>
                              <p:cond delay="94"/>
                            </p:stCondLst>
                            <p:childTnLst>
                              <p:par>
                                <p:cTn id="291" presetID="1" presetClass="entr" presetSubtype="0" fill="hold" nodeType="afterEffect">
                                  <p:stCondLst>
                                    <p:cond delay="1000"/>
                                  </p:stCondLst>
                                  <p:childTnLst>
                                    <p:set>
                                      <p:cBhvr>
                                        <p:cTn id="292" dur="1" fill="hold">
                                          <p:stCondLst>
                                            <p:cond delay="0"/>
                                          </p:stCondLst>
                                        </p:cTn>
                                        <p:tgtEl>
                                          <p:spTgt spid="110"/>
                                        </p:tgtEl>
                                        <p:attrNameLst>
                                          <p:attrName>style.visibility</p:attrName>
                                        </p:attrNameLst>
                                      </p:cBhvr>
                                      <p:to>
                                        <p:strVal val="visible"/>
                                      </p:to>
                                    </p:set>
                                  </p:childTnLst>
                                </p:cTn>
                              </p:par>
                            </p:childTnLst>
                          </p:cTn>
                        </p:par>
                        <p:par>
                          <p:cTn id="293" fill="hold">
                            <p:stCondLst>
                              <p:cond delay="95"/>
                            </p:stCondLst>
                            <p:childTnLst>
                              <p:par>
                                <p:cTn id="294" presetID="1" presetClass="entr" presetSubtype="0" fill="hold" nodeType="afterEffect">
                                  <p:stCondLst>
                                    <p:cond delay="1000"/>
                                  </p:stCondLst>
                                  <p:childTnLst>
                                    <p:set>
                                      <p:cBhvr>
                                        <p:cTn id="295" dur="1" fill="hold">
                                          <p:stCondLst>
                                            <p:cond delay="0"/>
                                          </p:stCondLst>
                                        </p:cTn>
                                        <p:tgtEl>
                                          <p:spTgt spid="111"/>
                                        </p:tgtEl>
                                        <p:attrNameLst>
                                          <p:attrName>style.visibility</p:attrName>
                                        </p:attrNameLst>
                                      </p:cBhvr>
                                      <p:to>
                                        <p:strVal val="visible"/>
                                      </p:to>
                                    </p:set>
                                  </p:childTnLst>
                                </p:cTn>
                              </p:par>
                            </p:childTnLst>
                          </p:cTn>
                        </p:par>
                        <p:par>
                          <p:cTn id="296" fill="hold">
                            <p:stCondLst>
                              <p:cond delay="96"/>
                            </p:stCondLst>
                            <p:childTnLst>
                              <p:par>
                                <p:cTn id="297" presetID="1" presetClass="entr" presetSubtype="0" fill="hold" nodeType="afterEffect">
                                  <p:stCondLst>
                                    <p:cond delay="1000"/>
                                  </p:stCondLst>
                                  <p:childTnLst>
                                    <p:set>
                                      <p:cBhvr>
                                        <p:cTn id="298" dur="1" fill="hold">
                                          <p:stCondLst>
                                            <p:cond delay="0"/>
                                          </p:stCondLst>
                                        </p:cTn>
                                        <p:tgtEl>
                                          <p:spTgt spid="112"/>
                                        </p:tgtEl>
                                        <p:attrNameLst>
                                          <p:attrName>style.visibility</p:attrName>
                                        </p:attrNameLst>
                                      </p:cBhvr>
                                      <p:to>
                                        <p:strVal val="visible"/>
                                      </p:to>
                                    </p:set>
                                  </p:childTnLst>
                                </p:cTn>
                              </p:par>
                            </p:childTnLst>
                          </p:cTn>
                        </p:par>
                        <p:par>
                          <p:cTn id="299" fill="hold">
                            <p:stCondLst>
                              <p:cond delay="97"/>
                            </p:stCondLst>
                            <p:childTnLst>
                              <p:par>
                                <p:cTn id="300" presetID="1" presetClass="entr" presetSubtype="0" fill="hold" nodeType="afterEffect">
                                  <p:stCondLst>
                                    <p:cond delay="1000"/>
                                  </p:stCondLst>
                                  <p:childTnLst>
                                    <p:set>
                                      <p:cBhvr>
                                        <p:cTn id="301" dur="1" fill="hold">
                                          <p:stCondLst>
                                            <p:cond delay="0"/>
                                          </p:stCondLst>
                                        </p:cTn>
                                        <p:tgtEl>
                                          <p:spTgt spid="113"/>
                                        </p:tgtEl>
                                        <p:attrNameLst>
                                          <p:attrName>style.visibility</p:attrName>
                                        </p:attrNameLst>
                                      </p:cBhvr>
                                      <p:to>
                                        <p:strVal val="visible"/>
                                      </p:to>
                                    </p:set>
                                  </p:childTnLst>
                                </p:cTn>
                              </p:par>
                            </p:childTnLst>
                          </p:cTn>
                        </p:par>
                        <p:par>
                          <p:cTn id="302" fill="hold">
                            <p:stCondLst>
                              <p:cond delay="98"/>
                            </p:stCondLst>
                            <p:childTnLst>
                              <p:par>
                                <p:cTn id="303" presetID="1" presetClass="entr" presetSubtype="0" fill="hold" nodeType="afterEffect">
                                  <p:stCondLst>
                                    <p:cond delay="1000"/>
                                  </p:stCondLst>
                                  <p:childTnLst>
                                    <p:set>
                                      <p:cBhvr>
                                        <p:cTn id="304" dur="1" fill="hold">
                                          <p:stCondLst>
                                            <p:cond delay="0"/>
                                          </p:stCondLst>
                                        </p:cTn>
                                        <p:tgtEl>
                                          <p:spTgt spid="114"/>
                                        </p:tgtEl>
                                        <p:attrNameLst>
                                          <p:attrName>style.visibility</p:attrName>
                                        </p:attrNameLst>
                                      </p:cBhvr>
                                      <p:to>
                                        <p:strVal val="visible"/>
                                      </p:to>
                                    </p:set>
                                  </p:childTnLst>
                                </p:cTn>
                              </p:par>
                            </p:childTnLst>
                          </p:cTn>
                        </p:par>
                        <p:par>
                          <p:cTn id="305" fill="hold">
                            <p:stCondLst>
                              <p:cond delay="99"/>
                            </p:stCondLst>
                            <p:childTnLst>
                              <p:par>
                                <p:cTn id="306" presetID="1" presetClass="entr" presetSubtype="0" fill="hold" nodeType="afterEffect">
                                  <p:stCondLst>
                                    <p:cond delay="1000"/>
                                  </p:stCondLst>
                                  <p:childTnLst>
                                    <p:set>
                                      <p:cBhvr>
                                        <p:cTn id="307" dur="1" fill="hold">
                                          <p:stCondLst>
                                            <p:cond delay="0"/>
                                          </p:stCondLst>
                                        </p:cTn>
                                        <p:tgtEl>
                                          <p:spTgt spid="115"/>
                                        </p:tgtEl>
                                        <p:attrNameLst>
                                          <p:attrName>style.visibility</p:attrName>
                                        </p:attrNameLst>
                                      </p:cBhvr>
                                      <p:to>
                                        <p:strVal val="visible"/>
                                      </p:to>
                                    </p:set>
                                  </p:childTnLst>
                                </p:cTn>
                              </p:par>
                            </p:childTnLst>
                          </p:cTn>
                        </p:par>
                        <p:par>
                          <p:cTn id="308" fill="hold">
                            <p:stCondLst>
                              <p:cond delay="100"/>
                            </p:stCondLst>
                            <p:childTnLst>
                              <p:par>
                                <p:cTn id="309" presetID="1" presetClass="entr" presetSubtype="0" fill="hold" nodeType="afterEffect">
                                  <p:stCondLst>
                                    <p:cond delay="1000"/>
                                  </p:stCondLst>
                                  <p:childTnLst>
                                    <p:set>
                                      <p:cBhvr>
                                        <p:cTn id="310" dur="1" fill="hold">
                                          <p:stCondLst>
                                            <p:cond delay="0"/>
                                          </p:stCondLst>
                                        </p:cTn>
                                        <p:tgtEl>
                                          <p:spTgt spid="116"/>
                                        </p:tgtEl>
                                        <p:attrNameLst>
                                          <p:attrName>style.visibility</p:attrName>
                                        </p:attrNameLst>
                                      </p:cBhvr>
                                      <p:to>
                                        <p:strVal val="visible"/>
                                      </p:to>
                                    </p:set>
                                  </p:childTnLst>
                                </p:cTn>
                              </p:par>
                            </p:childTnLst>
                          </p:cTn>
                        </p:par>
                        <p:par>
                          <p:cTn id="311" fill="hold">
                            <p:stCondLst>
                              <p:cond delay="101"/>
                            </p:stCondLst>
                            <p:childTnLst>
                              <p:par>
                                <p:cTn id="312" presetID="1" presetClass="entr" presetSubtype="0" fill="hold" nodeType="afterEffect">
                                  <p:stCondLst>
                                    <p:cond delay="1000"/>
                                  </p:stCondLst>
                                  <p:childTnLst>
                                    <p:set>
                                      <p:cBhvr>
                                        <p:cTn id="313" dur="1" fill="hold">
                                          <p:stCondLst>
                                            <p:cond delay="0"/>
                                          </p:stCondLst>
                                        </p:cTn>
                                        <p:tgtEl>
                                          <p:spTgt spid="117"/>
                                        </p:tgtEl>
                                        <p:attrNameLst>
                                          <p:attrName>style.visibility</p:attrName>
                                        </p:attrNameLst>
                                      </p:cBhvr>
                                      <p:to>
                                        <p:strVal val="visible"/>
                                      </p:to>
                                    </p:set>
                                  </p:childTnLst>
                                </p:cTn>
                              </p:par>
                            </p:childTnLst>
                          </p:cTn>
                        </p:par>
                        <p:par>
                          <p:cTn id="314" fill="hold">
                            <p:stCondLst>
                              <p:cond delay="102"/>
                            </p:stCondLst>
                            <p:childTnLst>
                              <p:par>
                                <p:cTn id="315" presetID="1" presetClass="entr" presetSubtype="0" fill="hold" nodeType="afterEffect">
                                  <p:stCondLst>
                                    <p:cond delay="1000"/>
                                  </p:stCondLst>
                                  <p:childTnLst>
                                    <p:set>
                                      <p:cBhvr>
                                        <p:cTn id="316" dur="1" fill="hold">
                                          <p:stCondLst>
                                            <p:cond delay="0"/>
                                          </p:stCondLst>
                                        </p:cTn>
                                        <p:tgtEl>
                                          <p:spTgt spid="118"/>
                                        </p:tgtEl>
                                        <p:attrNameLst>
                                          <p:attrName>style.visibility</p:attrName>
                                        </p:attrNameLst>
                                      </p:cBhvr>
                                      <p:to>
                                        <p:strVal val="visible"/>
                                      </p:to>
                                    </p:set>
                                  </p:childTnLst>
                                </p:cTn>
                              </p:par>
                            </p:childTnLst>
                          </p:cTn>
                        </p:par>
                        <p:par>
                          <p:cTn id="317" fill="hold">
                            <p:stCondLst>
                              <p:cond delay="103"/>
                            </p:stCondLst>
                            <p:childTnLst>
                              <p:par>
                                <p:cTn id="318" presetID="1" presetClass="entr" presetSubtype="0" fill="hold" nodeType="afterEffect">
                                  <p:stCondLst>
                                    <p:cond delay="1000"/>
                                  </p:stCondLst>
                                  <p:childTnLst>
                                    <p:set>
                                      <p:cBhvr>
                                        <p:cTn id="319" dur="1" fill="hold">
                                          <p:stCondLst>
                                            <p:cond delay="0"/>
                                          </p:stCondLst>
                                        </p:cTn>
                                        <p:tgtEl>
                                          <p:spTgt spid="119"/>
                                        </p:tgtEl>
                                        <p:attrNameLst>
                                          <p:attrName>style.visibility</p:attrName>
                                        </p:attrNameLst>
                                      </p:cBhvr>
                                      <p:to>
                                        <p:strVal val="visible"/>
                                      </p:to>
                                    </p:set>
                                  </p:childTnLst>
                                </p:cTn>
                              </p:par>
                            </p:childTnLst>
                          </p:cTn>
                        </p:par>
                        <p:par>
                          <p:cTn id="320" fill="hold">
                            <p:stCondLst>
                              <p:cond delay="104"/>
                            </p:stCondLst>
                            <p:childTnLst>
                              <p:par>
                                <p:cTn id="321" presetID="1" presetClass="entr" presetSubtype="0" fill="hold" nodeType="afterEffect">
                                  <p:stCondLst>
                                    <p:cond delay="1000"/>
                                  </p:stCondLst>
                                  <p:childTnLst>
                                    <p:set>
                                      <p:cBhvr>
                                        <p:cTn id="322" dur="1" fill="hold">
                                          <p:stCondLst>
                                            <p:cond delay="0"/>
                                          </p:stCondLst>
                                        </p:cTn>
                                        <p:tgtEl>
                                          <p:spTgt spid="120"/>
                                        </p:tgtEl>
                                        <p:attrNameLst>
                                          <p:attrName>style.visibility</p:attrName>
                                        </p:attrNameLst>
                                      </p:cBhvr>
                                      <p:to>
                                        <p:strVal val="visible"/>
                                      </p:to>
                                    </p:set>
                                  </p:childTnLst>
                                </p:cTn>
                              </p:par>
                            </p:childTnLst>
                          </p:cTn>
                        </p:par>
                        <p:par>
                          <p:cTn id="323" fill="hold">
                            <p:stCondLst>
                              <p:cond delay="105"/>
                            </p:stCondLst>
                            <p:childTnLst>
                              <p:par>
                                <p:cTn id="324" presetID="1" presetClass="entr" presetSubtype="0" fill="hold" nodeType="afterEffect">
                                  <p:stCondLst>
                                    <p:cond delay="1000"/>
                                  </p:stCondLst>
                                  <p:childTnLst>
                                    <p:set>
                                      <p:cBhvr>
                                        <p:cTn id="325" dur="1" fill="hold">
                                          <p:stCondLst>
                                            <p:cond delay="0"/>
                                          </p:stCondLst>
                                        </p:cTn>
                                        <p:tgtEl>
                                          <p:spTgt spid="121"/>
                                        </p:tgtEl>
                                        <p:attrNameLst>
                                          <p:attrName>style.visibility</p:attrName>
                                        </p:attrNameLst>
                                      </p:cBhvr>
                                      <p:to>
                                        <p:strVal val="visible"/>
                                      </p:to>
                                    </p:set>
                                  </p:childTnLst>
                                </p:cTn>
                              </p:par>
                            </p:childTnLst>
                          </p:cTn>
                        </p:par>
                        <p:par>
                          <p:cTn id="326" fill="hold">
                            <p:stCondLst>
                              <p:cond delay="106"/>
                            </p:stCondLst>
                            <p:childTnLst>
                              <p:par>
                                <p:cTn id="327" presetID="1" presetClass="entr" presetSubtype="0" fill="hold" nodeType="afterEffect">
                                  <p:stCondLst>
                                    <p:cond delay="1000"/>
                                  </p:stCondLst>
                                  <p:childTnLst>
                                    <p:set>
                                      <p:cBhvr>
                                        <p:cTn id="328" dur="1" fill="hold">
                                          <p:stCondLst>
                                            <p:cond delay="0"/>
                                          </p:stCondLst>
                                        </p:cTn>
                                        <p:tgtEl>
                                          <p:spTgt spid="122"/>
                                        </p:tgtEl>
                                        <p:attrNameLst>
                                          <p:attrName>style.visibility</p:attrName>
                                        </p:attrNameLst>
                                      </p:cBhvr>
                                      <p:to>
                                        <p:strVal val="visible"/>
                                      </p:to>
                                    </p:set>
                                  </p:childTnLst>
                                </p:cTn>
                              </p:par>
                            </p:childTnLst>
                          </p:cTn>
                        </p:par>
                        <p:par>
                          <p:cTn id="329" fill="hold">
                            <p:stCondLst>
                              <p:cond delay="107"/>
                            </p:stCondLst>
                            <p:childTnLst>
                              <p:par>
                                <p:cTn id="330" presetID="1" presetClass="entr" presetSubtype="0" fill="hold" nodeType="afterEffect">
                                  <p:stCondLst>
                                    <p:cond delay="1000"/>
                                  </p:stCondLst>
                                  <p:childTnLst>
                                    <p:set>
                                      <p:cBhvr>
                                        <p:cTn id="331" dur="1" fill="hold">
                                          <p:stCondLst>
                                            <p:cond delay="0"/>
                                          </p:stCondLst>
                                        </p:cTn>
                                        <p:tgtEl>
                                          <p:spTgt spid="123"/>
                                        </p:tgtEl>
                                        <p:attrNameLst>
                                          <p:attrName>style.visibility</p:attrName>
                                        </p:attrNameLst>
                                      </p:cBhvr>
                                      <p:to>
                                        <p:strVal val="visible"/>
                                      </p:to>
                                    </p:set>
                                  </p:childTnLst>
                                </p:cTn>
                              </p:par>
                            </p:childTnLst>
                          </p:cTn>
                        </p:par>
                        <p:par>
                          <p:cTn id="332" fill="hold">
                            <p:stCondLst>
                              <p:cond delay="108"/>
                            </p:stCondLst>
                            <p:childTnLst>
                              <p:par>
                                <p:cTn id="333" presetID="1" presetClass="entr" presetSubtype="0" fill="hold" nodeType="afterEffect">
                                  <p:stCondLst>
                                    <p:cond delay="1000"/>
                                  </p:stCondLst>
                                  <p:childTnLst>
                                    <p:set>
                                      <p:cBhvr>
                                        <p:cTn id="334" dur="1" fill="hold">
                                          <p:stCondLst>
                                            <p:cond delay="0"/>
                                          </p:stCondLst>
                                        </p:cTn>
                                        <p:tgtEl>
                                          <p:spTgt spid="124"/>
                                        </p:tgtEl>
                                        <p:attrNameLst>
                                          <p:attrName>style.visibility</p:attrName>
                                        </p:attrNameLst>
                                      </p:cBhvr>
                                      <p:to>
                                        <p:strVal val="visible"/>
                                      </p:to>
                                    </p:set>
                                  </p:childTnLst>
                                </p:cTn>
                              </p:par>
                            </p:childTnLst>
                          </p:cTn>
                        </p:par>
                        <p:par>
                          <p:cTn id="335" fill="hold">
                            <p:stCondLst>
                              <p:cond delay="109"/>
                            </p:stCondLst>
                            <p:childTnLst>
                              <p:par>
                                <p:cTn id="336" presetID="1" presetClass="entr" presetSubtype="0" fill="hold" nodeType="afterEffect">
                                  <p:stCondLst>
                                    <p:cond delay="1000"/>
                                  </p:stCondLst>
                                  <p:childTnLst>
                                    <p:set>
                                      <p:cBhvr>
                                        <p:cTn id="337" dur="1" fill="hold">
                                          <p:stCondLst>
                                            <p:cond delay="0"/>
                                          </p:stCondLst>
                                        </p:cTn>
                                        <p:tgtEl>
                                          <p:spTgt spid="125"/>
                                        </p:tgtEl>
                                        <p:attrNameLst>
                                          <p:attrName>style.visibility</p:attrName>
                                        </p:attrNameLst>
                                      </p:cBhvr>
                                      <p:to>
                                        <p:strVal val="visible"/>
                                      </p:to>
                                    </p:set>
                                  </p:childTnLst>
                                </p:cTn>
                              </p:par>
                            </p:childTnLst>
                          </p:cTn>
                        </p:par>
                        <p:par>
                          <p:cTn id="338" fill="hold">
                            <p:stCondLst>
                              <p:cond delay="110"/>
                            </p:stCondLst>
                            <p:childTnLst>
                              <p:par>
                                <p:cTn id="339" presetID="1" presetClass="entr" presetSubtype="0" fill="hold" nodeType="afterEffect">
                                  <p:stCondLst>
                                    <p:cond delay="1000"/>
                                  </p:stCondLst>
                                  <p:childTnLst>
                                    <p:set>
                                      <p:cBhvr>
                                        <p:cTn id="340" dur="1" fill="hold">
                                          <p:stCondLst>
                                            <p:cond delay="0"/>
                                          </p:stCondLst>
                                        </p:cTn>
                                        <p:tgtEl>
                                          <p:spTgt spid="126"/>
                                        </p:tgtEl>
                                        <p:attrNameLst>
                                          <p:attrName>style.visibility</p:attrName>
                                        </p:attrNameLst>
                                      </p:cBhvr>
                                      <p:to>
                                        <p:strVal val="visible"/>
                                      </p:to>
                                    </p:set>
                                  </p:childTnLst>
                                </p:cTn>
                              </p:par>
                            </p:childTnLst>
                          </p:cTn>
                        </p:par>
                        <p:par>
                          <p:cTn id="341" fill="hold">
                            <p:stCondLst>
                              <p:cond delay="111"/>
                            </p:stCondLst>
                            <p:childTnLst>
                              <p:par>
                                <p:cTn id="342" presetID="1" presetClass="entr" presetSubtype="0" fill="hold" nodeType="afterEffect">
                                  <p:stCondLst>
                                    <p:cond delay="1000"/>
                                  </p:stCondLst>
                                  <p:childTnLst>
                                    <p:set>
                                      <p:cBhvr>
                                        <p:cTn id="343" dur="1" fill="hold">
                                          <p:stCondLst>
                                            <p:cond delay="0"/>
                                          </p:stCondLst>
                                        </p:cTn>
                                        <p:tgtEl>
                                          <p:spTgt spid="127"/>
                                        </p:tgtEl>
                                        <p:attrNameLst>
                                          <p:attrName>style.visibility</p:attrName>
                                        </p:attrNameLst>
                                      </p:cBhvr>
                                      <p:to>
                                        <p:strVal val="visible"/>
                                      </p:to>
                                    </p:set>
                                  </p:childTnLst>
                                </p:cTn>
                              </p:par>
                            </p:childTnLst>
                          </p:cTn>
                        </p:par>
                        <p:par>
                          <p:cTn id="344" fill="hold">
                            <p:stCondLst>
                              <p:cond delay="112"/>
                            </p:stCondLst>
                            <p:childTnLst>
                              <p:par>
                                <p:cTn id="345" presetID="1" presetClass="entr" presetSubtype="0" fill="hold" nodeType="afterEffect">
                                  <p:stCondLst>
                                    <p:cond delay="1000"/>
                                  </p:stCondLst>
                                  <p:childTnLst>
                                    <p:set>
                                      <p:cBhvr>
                                        <p:cTn id="346" dur="1" fill="hold">
                                          <p:stCondLst>
                                            <p:cond delay="0"/>
                                          </p:stCondLst>
                                        </p:cTn>
                                        <p:tgtEl>
                                          <p:spTgt spid="128"/>
                                        </p:tgtEl>
                                        <p:attrNameLst>
                                          <p:attrName>style.visibility</p:attrName>
                                        </p:attrNameLst>
                                      </p:cBhvr>
                                      <p:to>
                                        <p:strVal val="visible"/>
                                      </p:to>
                                    </p:set>
                                  </p:childTnLst>
                                </p:cTn>
                              </p:par>
                            </p:childTnLst>
                          </p:cTn>
                        </p:par>
                        <p:par>
                          <p:cTn id="347" fill="hold">
                            <p:stCondLst>
                              <p:cond delay="113"/>
                            </p:stCondLst>
                            <p:childTnLst>
                              <p:par>
                                <p:cTn id="348" presetID="1" presetClass="entr" presetSubtype="0" fill="hold" nodeType="afterEffect">
                                  <p:stCondLst>
                                    <p:cond delay="1000"/>
                                  </p:stCondLst>
                                  <p:childTnLst>
                                    <p:set>
                                      <p:cBhvr>
                                        <p:cTn id="349" dur="1" fill="hold">
                                          <p:stCondLst>
                                            <p:cond delay="0"/>
                                          </p:stCondLst>
                                        </p:cTn>
                                        <p:tgtEl>
                                          <p:spTgt spid="129"/>
                                        </p:tgtEl>
                                        <p:attrNameLst>
                                          <p:attrName>style.visibility</p:attrName>
                                        </p:attrNameLst>
                                      </p:cBhvr>
                                      <p:to>
                                        <p:strVal val="visible"/>
                                      </p:to>
                                    </p:set>
                                  </p:childTnLst>
                                </p:cTn>
                              </p:par>
                            </p:childTnLst>
                          </p:cTn>
                        </p:par>
                        <p:par>
                          <p:cTn id="350" fill="hold">
                            <p:stCondLst>
                              <p:cond delay="114"/>
                            </p:stCondLst>
                            <p:childTnLst>
                              <p:par>
                                <p:cTn id="351" presetID="1" presetClass="entr" presetSubtype="0" fill="hold" nodeType="afterEffect">
                                  <p:stCondLst>
                                    <p:cond delay="1000"/>
                                  </p:stCondLst>
                                  <p:childTnLst>
                                    <p:set>
                                      <p:cBhvr>
                                        <p:cTn id="352" dur="1" fill="hold">
                                          <p:stCondLst>
                                            <p:cond delay="0"/>
                                          </p:stCondLst>
                                        </p:cTn>
                                        <p:tgtEl>
                                          <p:spTgt spid="130"/>
                                        </p:tgtEl>
                                        <p:attrNameLst>
                                          <p:attrName>style.visibility</p:attrName>
                                        </p:attrNameLst>
                                      </p:cBhvr>
                                      <p:to>
                                        <p:strVal val="visible"/>
                                      </p:to>
                                    </p:set>
                                  </p:childTnLst>
                                </p:cTn>
                              </p:par>
                            </p:childTnLst>
                          </p:cTn>
                        </p:par>
                        <p:par>
                          <p:cTn id="353" fill="hold">
                            <p:stCondLst>
                              <p:cond delay="115"/>
                            </p:stCondLst>
                            <p:childTnLst>
                              <p:par>
                                <p:cTn id="354" presetID="1" presetClass="entr" presetSubtype="0" fill="hold" nodeType="afterEffect">
                                  <p:stCondLst>
                                    <p:cond delay="1000"/>
                                  </p:stCondLst>
                                  <p:childTnLst>
                                    <p:set>
                                      <p:cBhvr>
                                        <p:cTn id="355" dur="1" fill="hold">
                                          <p:stCondLst>
                                            <p:cond delay="0"/>
                                          </p:stCondLst>
                                        </p:cTn>
                                        <p:tgtEl>
                                          <p:spTgt spid="131"/>
                                        </p:tgtEl>
                                        <p:attrNameLst>
                                          <p:attrName>style.visibility</p:attrName>
                                        </p:attrNameLst>
                                      </p:cBhvr>
                                      <p:to>
                                        <p:strVal val="visible"/>
                                      </p:to>
                                    </p:set>
                                  </p:childTnLst>
                                </p:cTn>
                              </p:par>
                            </p:childTnLst>
                          </p:cTn>
                        </p:par>
                        <p:par>
                          <p:cTn id="356" fill="hold">
                            <p:stCondLst>
                              <p:cond delay="116"/>
                            </p:stCondLst>
                            <p:childTnLst>
                              <p:par>
                                <p:cTn id="357" presetID="1" presetClass="entr" presetSubtype="0" fill="hold" nodeType="afterEffect">
                                  <p:stCondLst>
                                    <p:cond delay="1000"/>
                                  </p:stCondLst>
                                  <p:childTnLst>
                                    <p:set>
                                      <p:cBhvr>
                                        <p:cTn id="358" dur="1" fill="hold">
                                          <p:stCondLst>
                                            <p:cond delay="0"/>
                                          </p:stCondLst>
                                        </p:cTn>
                                        <p:tgtEl>
                                          <p:spTgt spid="132"/>
                                        </p:tgtEl>
                                        <p:attrNameLst>
                                          <p:attrName>style.visibility</p:attrName>
                                        </p:attrNameLst>
                                      </p:cBhvr>
                                      <p:to>
                                        <p:strVal val="visible"/>
                                      </p:to>
                                    </p:set>
                                  </p:childTnLst>
                                </p:cTn>
                              </p:par>
                            </p:childTnLst>
                          </p:cTn>
                        </p:par>
                        <p:par>
                          <p:cTn id="359" fill="hold">
                            <p:stCondLst>
                              <p:cond delay="117"/>
                            </p:stCondLst>
                            <p:childTnLst>
                              <p:par>
                                <p:cTn id="360" presetID="1" presetClass="entr" presetSubtype="0" fill="hold" nodeType="afterEffect">
                                  <p:stCondLst>
                                    <p:cond delay="1000"/>
                                  </p:stCondLst>
                                  <p:childTnLst>
                                    <p:set>
                                      <p:cBhvr>
                                        <p:cTn id="361" dur="1" fill="hold">
                                          <p:stCondLst>
                                            <p:cond delay="0"/>
                                          </p:stCondLst>
                                        </p:cTn>
                                        <p:tgtEl>
                                          <p:spTgt spid="133"/>
                                        </p:tgtEl>
                                        <p:attrNameLst>
                                          <p:attrName>style.visibility</p:attrName>
                                        </p:attrNameLst>
                                      </p:cBhvr>
                                      <p:to>
                                        <p:strVal val="visible"/>
                                      </p:to>
                                    </p:set>
                                  </p:childTnLst>
                                </p:cTn>
                              </p:par>
                            </p:childTnLst>
                          </p:cTn>
                        </p:par>
                        <p:par>
                          <p:cTn id="362" fill="hold">
                            <p:stCondLst>
                              <p:cond delay="118"/>
                            </p:stCondLst>
                            <p:childTnLst>
                              <p:par>
                                <p:cTn id="363" presetID="1" presetClass="entr" presetSubtype="0" fill="hold" nodeType="afterEffect">
                                  <p:stCondLst>
                                    <p:cond delay="1000"/>
                                  </p:stCondLst>
                                  <p:childTnLst>
                                    <p:set>
                                      <p:cBhvr>
                                        <p:cTn id="364" dur="1" fill="hold">
                                          <p:stCondLst>
                                            <p:cond delay="0"/>
                                          </p:stCondLst>
                                        </p:cTn>
                                        <p:tgtEl>
                                          <p:spTgt spid="134"/>
                                        </p:tgtEl>
                                        <p:attrNameLst>
                                          <p:attrName>style.visibility</p:attrName>
                                        </p:attrNameLst>
                                      </p:cBhvr>
                                      <p:to>
                                        <p:strVal val="visible"/>
                                      </p:to>
                                    </p:set>
                                  </p:childTnLst>
                                </p:cTn>
                              </p:par>
                            </p:childTnLst>
                          </p:cTn>
                        </p:par>
                        <p:par>
                          <p:cTn id="365" fill="hold">
                            <p:stCondLst>
                              <p:cond delay="119"/>
                            </p:stCondLst>
                            <p:childTnLst>
                              <p:par>
                                <p:cTn id="366" presetID="1" presetClass="entr" presetSubtype="0" fill="hold" nodeType="afterEffect">
                                  <p:stCondLst>
                                    <p:cond delay="1000"/>
                                  </p:stCondLst>
                                  <p:childTnLst>
                                    <p:set>
                                      <p:cBhvr>
                                        <p:cTn id="367"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
          <p:cNvPicPr preferRelativeResize="0"/>
          <p:nvPr/>
        </p:nvPicPr>
        <p:blipFill rotWithShape="1">
          <a:blip r:embed="rId3">
            <a:alphaModFix/>
          </a:blip>
          <a:src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20413"/>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35724"/>
            <a:ext cx="8860221" cy="3447098"/>
          </a:xfrm>
          <a:prstGeom prst="rect">
            <a:avLst/>
          </a:prstGeom>
        </p:spPr>
        <p:txBody>
          <a:bodyPr wrap="square">
            <a:spAutoFit/>
          </a:bodyPr>
          <a:lstStyle/>
          <a:p>
            <a:r>
              <a:rPr lang="en-US" sz="2000" b="1" dirty="0"/>
              <a:t>Late / lately</a:t>
            </a:r>
            <a:br>
              <a:rPr lang="en-US" sz="1800" dirty="0"/>
            </a:br>
            <a:br>
              <a:rPr lang="en-US" sz="1800" dirty="0"/>
            </a:br>
            <a:r>
              <a:rPr lang="en-US" sz="1800" dirty="0"/>
              <a:t>'Late' is an adjective and an adverb. There is also an adverb 'lately', which means 'recently'. </a:t>
            </a:r>
          </a:p>
          <a:p>
            <a:pPr marL="285750" indent="-285750">
              <a:buFont typeface="Arial" pitchFamily="34" charset="0"/>
              <a:buChar char="•"/>
            </a:pPr>
            <a:r>
              <a:rPr lang="en-US" sz="1800" dirty="0"/>
              <a:t>I'm late (= adjective, meaning 'not on time').</a:t>
            </a:r>
          </a:p>
          <a:p>
            <a:pPr marL="285750" indent="-285750">
              <a:buFont typeface="Arial" pitchFamily="34" charset="0"/>
              <a:buChar char="•"/>
            </a:pPr>
            <a:r>
              <a:rPr lang="en-US" sz="1800" dirty="0"/>
              <a:t>He came late (= adverb, meaning 'not on time').</a:t>
            </a:r>
          </a:p>
          <a:p>
            <a:pPr marL="285750" indent="-285750">
              <a:buFont typeface="Arial" pitchFamily="34" charset="0"/>
              <a:buChar char="•"/>
            </a:pPr>
            <a:r>
              <a:rPr lang="en-US" sz="1800" dirty="0"/>
              <a:t>I've been working a lot lately (= an adverb meaning 'recently').</a:t>
            </a:r>
          </a:p>
          <a:p>
            <a:endParaRPr lang="en-US" sz="1800" dirty="0"/>
          </a:p>
          <a:p>
            <a:endParaRPr lang="en-US" sz="1800" dirty="0"/>
          </a:p>
          <a:p>
            <a:endParaRPr lang="en-US" sz="1800" dirty="0"/>
          </a:p>
          <a:p>
            <a:endParaRPr lang="en-US" sz="1800" dirty="0"/>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56745"/>
            <a:ext cx="7641021" cy="3447098"/>
          </a:xfrm>
          <a:prstGeom prst="rect">
            <a:avLst/>
          </a:prstGeom>
        </p:spPr>
        <p:txBody>
          <a:bodyPr wrap="square">
            <a:spAutoFit/>
          </a:bodyPr>
          <a:lstStyle/>
          <a:p>
            <a:r>
              <a:rPr lang="en-US" sz="2400" b="1" dirty="0">
                <a:latin typeface="+mn-lt"/>
                <a:cs typeface="Times New Roman" pitchFamily="18" charset="0"/>
              </a:rPr>
              <a:t>Prepositions</a:t>
            </a:r>
            <a:r>
              <a:rPr lang="en-US" sz="1800" dirty="0">
                <a:latin typeface="+mn-lt"/>
                <a:cs typeface="Times New Roman" pitchFamily="18" charset="0"/>
              </a:rPr>
              <a:t> show direction, location, or time, or introduce an object. They are usually followed by an object—a noun, noun phrase, or pronoun. The most common prepositions are little and very common: </a:t>
            </a:r>
          </a:p>
          <a:p>
            <a:r>
              <a:rPr lang="en-US" sz="1800" dirty="0">
                <a:latin typeface="+mn-lt"/>
                <a:cs typeface="Times New Roman" pitchFamily="18" charset="0"/>
              </a:rPr>
              <a:t>at, by, for, from, in, of, on, to, with</a:t>
            </a:r>
          </a:p>
          <a:p>
            <a:endParaRPr lang="en-US" sz="1800" dirty="0">
              <a:latin typeface="+mn-lt"/>
              <a:cs typeface="Times New Roman" pitchFamily="18" charset="0"/>
            </a:endParaRPr>
          </a:p>
          <a:p>
            <a:r>
              <a:rPr lang="en-US" sz="1800" dirty="0">
                <a:latin typeface="+mn-lt"/>
                <a:cs typeface="Times New Roman" pitchFamily="18" charset="0"/>
              </a:rPr>
              <a:t>Also common are: </a:t>
            </a:r>
          </a:p>
          <a:p>
            <a:r>
              <a:rPr lang="en-US" sz="1800" dirty="0">
                <a:latin typeface="+mn-lt"/>
                <a:cs typeface="Times New Roman" pitchFamily="18" charset="0"/>
              </a:rPr>
              <a:t>about, above, across, after, against, along, among, around, because of, before, behind, below, beneath, beside, between, close to, down, during, except, inside, instead of, into, like, near, off, on top of, onto, out of, outside, over, past, since, through, toward, under, until, up, upon, within, without</a:t>
            </a:r>
          </a:p>
          <a:p>
            <a:endParaRPr lang="en-US" dirty="0">
              <a:latin typeface="+mn-lt"/>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56745"/>
            <a:ext cx="8815063" cy="3908762"/>
          </a:xfrm>
          <a:prstGeom prst="rect">
            <a:avLst/>
          </a:prstGeom>
        </p:spPr>
        <p:txBody>
          <a:bodyPr wrap="square">
            <a:spAutoFit/>
          </a:bodyPr>
          <a:lstStyle/>
          <a:p>
            <a:r>
              <a:rPr lang="en-US" sz="1800" b="1" dirty="0">
                <a:latin typeface="+mn-lt"/>
              </a:rPr>
              <a:t>Types of Prepositions</a:t>
            </a:r>
          </a:p>
          <a:p>
            <a:endParaRPr lang="en-US" sz="1800" b="1" dirty="0">
              <a:latin typeface="+mn-lt"/>
            </a:endParaRPr>
          </a:p>
          <a:p>
            <a:r>
              <a:rPr lang="en-US" sz="1800" dirty="0">
                <a:latin typeface="+mn-lt"/>
              </a:rPr>
              <a:t>There are three types of prepositions, including</a:t>
            </a:r>
          </a:p>
          <a:p>
            <a:pPr marL="285750" indent="-285750">
              <a:buFont typeface="Arial" pitchFamily="34" charset="0"/>
              <a:buChar char="•"/>
            </a:pPr>
            <a:r>
              <a:rPr lang="en-US" sz="1800" dirty="0">
                <a:latin typeface="+mn-lt"/>
              </a:rPr>
              <a:t> Time prepositions</a:t>
            </a:r>
          </a:p>
          <a:p>
            <a:pPr marL="285750" indent="-285750">
              <a:buFont typeface="Arial" pitchFamily="34" charset="0"/>
              <a:buChar char="•"/>
            </a:pPr>
            <a:r>
              <a:rPr lang="en-US" sz="1800" dirty="0">
                <a:latin typeface="+mn-lt"/>
              </a:rPr>
              <a:t> Place prepositions</a:t>
            </a:r>
          </a:p>
          <a:p>
            <a:pPr marL="285750" indent="-285750">
              <a:buFont typeface="Arial" pitchFamily="34" charset="0"/>
              <a:buChar char="•"/>
            </a:pPr>
            <a:r>
              <a:rPr lang="en-US" sz="1800" dirty="0">
                <a:latin typeface="+mn-lt"/>
              </a:rPr>
              <a:t> Direction prepositions</a:t>
            </a:r>
          </a:p>
          <a:p>
            <a:br>
              <a:rPr lang="en-GB" sz="1800" dirty="0">
                <a:latin typeface="+mn-lt"/>
              </a:rPr>
            </a:br>
            <a:r>
              <a:rPr lang="en-GB" sz="1800" b="1" dirty="0">
                <a:latin typeface="+mn-lt"/>
              </a:rPr>
              <a:t>Time prepositions</a:t>
            </a:r>
            <a:r>
              <a:rPr lang="en-GB" sz="1800" dirty="0">
                <a:latin typeface="+mn-lt"/>
              </a:rPr>
              <a:t> are those such as before, after, during, and until; </a:t>
            </a:r>
            <a:r>
              <a:rPr lang="en-GB" sz="1800" b="1" dirty="0">
                <a:latin typeface="+mn-lt"/>
              </a:rPr>
              <a:t>Place prepositions</a:t>
            </a:r>
            <a:r>
              <a:rPr lang="en-GB" sz="1800" dirty="0">
                <a:latin typeface="+mn-lt"/>
              </a:rPr>
              <a:t> are those indicating position, such as around,  between, and against; and </a:t>
            </a:r>
            <a:r>
              <a:rPr lang="en-GB" sz="1800" b="1" dirty="0">
                <a:latin typeface="+mn-lt"/>
              </a:rPr>
              <a:t>Direction prepositions</a:t>
            </a:r>
            <a:r>
              <a:rPr lang="en-GB" sz="1800" dirty="0">
                <a:latin typeface="+mn-lt"/>
              </a:rPr>
              <a:t> are those indicative of direction, such as across, up, and down. </a:t>
            </a:r>
          </a:p>
          <a:p>
            <a:r>
              <a:rPr lang="en-GB" sz="1800" dirty="0">
                <a:latin typeface="+mn-lt"/>
              </a:rPr>
              <a:t>Each type of preposition is important.</a:t>
            </a:r>
            <a:endParaRPr lang="en-US" sz="1800" dirty="0">
              <a:latin typeface="+mn-lt"/>
            </a:endParaRPr>
          </a:p>
          <a:p>
            <a:r>
              <a:rPr lang="en-US" sz="1800" dirty="0">
                <a:latin typeface="+mn-lt"/>
              </a:rPr>
              <a:t> </a:t>
            </a:r>
          </a:p>
          <a:p>
            <a:endParaRPr lang="en-US" dirty="0">
              <a:latin typeface="+mn-lt"/>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56745"/>
            <a:ext cx="7641021" cy="4770537"/>
          </a:xfrm>
          <a:prstGeom prst="rect">
            <a:avLst/>
          </a:prstGeom>
        </p:spPr>
        <p:txBody>
          <a:bodyPr wrap="square">
            <a:spAutoFit/>
          </a:bodyPr>
          <a:lstStyle/>
          <a:p>
            <a:r>
              <a:rPr lang="en-US" sz="1800" b="1" u="sng" dirty="0"/>
              <a:t>Prepositions of Time</a:t>
            </a:r>
          </a:p>
          <a:p>
            <a:br>
              <a:rPr lang="en-US" sz="1800" b="1" u="sng" dirty="0"/>
            </a:br>
            <a:r>
              <a:rPr lang="en-US" sz="1800" dirty="0"/>
              <a:t>Basic examples of time prepositions include: at, on, in, before and after. They are used to help indicate when something happened, happens or will happen. It can get a little confusing though, as many different prepositions can be used.</a:t>
            </a:r>
          </a:p>
          <a:p>
            <a:pPr>
              <a:buFont typeface="Arial" pitchFamily="34" charset="0"/>
              <a:buChar char="•"/>
            </a:pPr>
            <a:endParaRPr lang="en-US" sz="1800" dirty="0"/>
          </a:p>
          <a:p>
            <a:pPr marL="285750" indent="-285750">
              <a:buFont typeface="Arial" pitchFamily="34" charset="0"/>
              <a:buChar char="•"/>
            </a:pPr>
            <a:r>
              <a:rPr lang="en-US" sz="1800" dirty="0"/>
              <a:t> For years, months, seasons, centuries and times of day, use the preposition </a:t>
            </a:r>
            <a:r>
              <a:rPr lang="en-US" sz="1800" b="1" dirty="0"/>
              <a:t>in</a:t>
            </a:r>
            <a:r>
              <a:rPr lang="en-US" sz="1800" dirty="0"/>
              <a:t>:</a:t>
            </a:r>
          </a:p>
          <a:p>
            <a:r>
              <a:rPr lang="en-US" sz="1800" dirty="0"/>
              <a:t>  	I first met John </a:t>
            </a:r>
            <a:r>
              <a:rPr lang="en-US" sz="1800" b="1" dirty="0"/>
              <a:t>in </a:t>
            </a:r>
            <a:r>
              <a:rPr lang="en-US" sz="1800" dirty="0"/>
              <a:t>1987.</a:t>
            </a:r>
          </a:p>
          <a:p>
            <a:r>
              <a:rPr lang="en-US" sz="1800" dirty="0"/>
              <a:t>  	It’s always cold </a:t>
            </a:r>
            <a:r>
              <a:rPr lang="en-US" sz="1800" b="1" dirty="0"/>
              <a:t>in </a:t>
            </a:r>
            <a:r>
              <a:rPr lang="en-US" sz="1800" dirty="0"/>
              <a:t>January</a:t>
            </a:r>
          </a:p>
          <a:p>
            <a:r>
              <a:rPr lang="en-US" sz="1800" dirty="0"/>
              <a:t>  	Easter falls </a:t>
            </a:r>
            <a:r>
              <a:rPr lang="en-US" sz="1800" b="1" dirty="0"/>
              <a:t>in</a:t>
            </a:r>
            <a:r>
              <a:rPr lang="en-US" sz="1800" dirty="0"/>
              <a:t> spring each year.</a:t>
            </a:r>
          </a:p>
          <a:p>
            <a:endParaRPr lang="en-US" sz="1800" dirty="0"/>
          </a:p>
          <a:p>
            <a:endParaRPr lang="en-US" sz="1800" dirty="0"/>
          </a:p>
          <a:p>
            <a:endParaRPr lang="en-US" sz="1800" dirty="0"/>
          </a:p>
          <a:p>
            <a:endParaRPr lang="en-US" sz="1800" dirty="0">
              <a:latin typeface="+mn-lt"/>
            </a:endParaRPr>
          </a:p>
          <a:p>
            <a:endParaRPr lang="en-US" dirty="0">
              <a:latin typeface="+mn-lt"/>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56745"/>
            <a:ext cx="7641021" cy="3908762"/>
          </a:xfrm>
          <a:prstGeom prst="rect">
            <a:avLst/>
          </a:prstGeom>
        </p:spPr>
        <p:txBody>
          <a:bodyPr wrap="square">
            <a:spAutoFit/>
          </a:bodyPr>
          <a:lstStyle/>
          <a:p>
            <a:pPr marL="285750" indent="-285750">
              <a:buFont typeface="Arial" pitchFamily="34" charset="0"/>
              <a:buChar char="•"/>
            </a:pPr>
            <a:r>
              <a:rPr lang="en-US" sz="1800" dirty="0">
                <a:latin typeface="+mn-lt"/>
              </a:rPr>
              <a:t> For days, dates and specific holiday days, use the preposition </a:t>
            </a:r>
            <a:r>
              <a:rPr lang="en-US" sz="1800" b="1" i="1" dirty="0">
                <a:latin typeface="+mn-lt"/>
              </a:rPr>
              <a:t>on</a:t>
            </a:r>
            <a:r>
              <a:rPr lang="en-US" sz="1800" dirty="0">
                <a:latin typeface="+mn-lt"/>
              </a:rPr>
              <a:t>.</a:t>
            </a:r>
          </a:p>
          <a:p>
            <a:r>
              <a:rPr lang="en-US" sz="1800" dirty="0">
                <a:latin typeface="+mn-lt"/>
              </a:rPr>
              <a:t>   	We go to school </a:t>
            </a:r>
            <a:r>
              <a:rPr lang="en-US" sz="1800" b="1" dirty="0">
                <a:latin typeface="+mn-lt"/>
              </a:rPr>
              <a:t>on</a:t>
            </a:r>
            <a:r>
              <a:rPr lang="en-US" sz="1800" dirty="0">
                <a:latin typeface="+mn-lt"/>
              </a:rPr>
              <a:t> Mondays, but not </a:t>
            </a:r>
            <a:r>
              <a:rPr lang="en-US" sz="1800" b="1" dirty="0">
                <a:latin typeface="+mn-lt"/>
              </a:rPr>
              <a:t>on </a:t>
            </a:r>
            <a:r>
              <a:rPr lang="en-US" sz="1800" dirty="0">
                <a:latin typeface="+mn-lt"/>
              </a:rPr>
              <a:t>Sunday</a:t>
            </a:r>
          </a:p>
          <a:p>
            <a:r>
              <a:rPr lang="en-US" sz="1800" dirty="0">
                <a:latin typeface="+mn-lt"/>
              </a:rPr>
              <a:t>  	Christmas is </a:t>
            </a:r>
            <a:r>
              <a:rPr lang="en-US" sz="1800" b="1" dirty="0">
                <a:latin typeface="+mn-lt"/>
              </a:rPr>
              <a:t>on </a:t>
            </a:r>
            <a:r>
              <a:rPr lang="en-US" sz="1800" dirty="0">
                <a:latin typeface="+mn-lt"/>
              </a:rPr>
              <a:t>December 25</a:t>
            </a:r>
            <a:r>
              <a:rPr lang="en-US" sz="1800" baseline="30000" dirty="0">
                <a:latin typeface="+mn-lt"/>
              </a:rPr>
              <a:t>th</a:t>
            </a:r>
            <a:r>
              <a:rPr lang="en-US" sz="1800" dirty="0">
                <a:latin typeface="+mn-lt"/>
              </a:rPr>
              <a:t>.</a:t>
            </a:r>
          </a:p>
          <a:p>
            <a:r>
              <a:rPr lang="en-US" sz="1800" dirty="0">
                <a:latin typeface="+mn-lt"/>
              </a:rPr>
              <a:t>  	Buy me a present </a:t>
            </a:r>
            <a:r>
              <a:rPr lang="en-US" sz="1800" b="1" dirty="0">
                <a:latin typeface="+mn-lt"/>
              </a:rPr>
              <a:t>on</a:t>
            </a:r>
            <a:r>
              <a:rPr lang="en-US" sz="1800" dirty="0">
                <a:latin typeface="+mn-lt"/>
              </a:rPr>
              <a:t> my birthday.</a:t>
            </a:r>
          </a:p>
          <a:p>
            <a:endParaRPr lang="en-US" sz="1800" dirty="0">
              <a:latin typeface="+mn-lt"/>
            </a:endParaRPr>
          </a:p>
          <a:p>
            <a:pPr marL="285750" indent="-285750">
              <a:buFont typeface="Arial" pitchFamily="34" charset="0"/>
              <a:buChar char="•"/>
            </a:pPr>
            <a:r>
              <a:rPr lang="en-US" sz="1800" dirty="0">
                <a:latin typeface="+mn-lt"/>
              </a:rPr>
              <a:t> For times, indicators of exception and festivals, use the preposition </a:t>
            </a:r>
            <a:r>
              <a:rPr lang="en-US" sz="1800" b="1" i="1" dirty="0">
                <a:latin typeface="+mn-lt"/>
              </a:rPr>
              <a:t>at</a:t>
            </a:r>
            <a:r>
              <a:rPr lang="en-US" sz="1800" dirty="0">
                <a:latin typeface="+mn-lt"/>
              </a:rPr>
              <a:t>:</a:t>
            </a:r>
          </a:p>
          <a:p>
            <a:pPr lvl="1"/>
            <a:r>
              <a:rPr lang="en-US" sz="1800" dirty="0">
                <a:latin typeface="+mn-lt"/>
              </a:rPr>
              <a:t>  	Families often argue </a:t>
            </a:r>
            <a:r>
              <a:rPr lang="en-US" sz="1800" b="1" dirty="0">
                <a:latin typeface="+mn-lt"/>
              </a:rPr>
              <a:t>at </a:t>
            </a:r>
            <a:r>
              <a:rPr lang="en-US" sz="1800" dirty="0">
                <a:latin typeface="+mn-lt"/>
              </a:rPr>
              <a:t>Christmas time.</a:t>
            </a:r>
          </a:p>
          <a:p>
            <a:pPr lvl="1"/>
            <a:r>
              <a:rPr lang="en-US" sz="1800" dirty="0">
                <a:latin typeface="+mn-lt"/>
              </a:rPr>
              <a:t>  	I work faster </a:t>
            </a:r>
            <a:r>
              <a:rPr lang="en-US" sz="1800" b="1" dirty="0">
                <a:latin typeface="+mn-lt"/>
              </a:rPr>
              <a:t>at </a:t>
            </a:r>
            <a:r>
              <a:rPr lang="en-US" sz="1800" dirty="0">
                <a:latin typeface="+mn-lt"/>
              </a:rPr>
              <a:t>night.</a:t>
            </a:r>
          </a:p>
          <a:p>
            <a:pPr lvl="1"/>
            <a:r>
              <a:rPr lang="en-US" sz="1800" dirty="0">
                <a:latin typeface="+mn-lt"/>
              </a:rPr>
              <a:t>  	Her shift finished </a:t>
            </a:r>
            <a:r>
              <a:rPr lang="en-US" sz="1800" b="1" dirty="0">
                <a:latin typeface="+mn-lt"/>
              </a:rPr>
              <a:t>at </a:t>
            </a:r>
            <a:r>
              <a:rPr lang="en-US" sz="1800" dirty="0">
                <a:latin typeface="+mn-lt"/>
              </a:rPr>
              <a:t>7pm.</a:t>
            </a:r>
          </a:p>
          <a:p>
            <a:endParaRPr lang="en-US" sz="1800" dirty="0">
              <a:latin typeface="+mn-lt"/>
            </a:endParaRPr>
          </a:p>
          <a:p>
            <a:endParaRPr lang="en-US" sz="1800" dirty="0"/>
          </a:p>
          <a:p>
            <a:endParaRPr lang="en-US" sz="1800" dirty="0"/>
          </a:p>
          <a:p>
            <a:endParaRPr lang="en-US" sz="1800" dirty="0">
              <a:latin typeface="+mn-lt"/>
            </a:endParaRPr>
          </a:p>
          <a:p>
            <a:endParaRPr lang="en-US" dirty="0">
              <a:latin typeface="+mn-lt"/>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974330"/>
            <a:ext cx="8559538" cy="3077766"/>
          </a:xfrm>
          <a:prstGeom prst="rect">
            <a:avLst/>
          </a:prstGeom>
        </p:spPr>
        <p:txBody>
          <a:bodyPr wrap="square">
            <a:spAutoFit/>
          </a:bodyPr>
          <a:lstStyle/>
          <a:p>
            <a:pPr marL="285750" indent="-285750">
              <a:buFont typeface="Arial" pitchFamily="34" charset="0"/>
              <a:buChar char="•"/>
            </a:pPr>
            <a:r>
              <a:rPr lang="en-US" sz="1800" b="1" dirty="0"/>
              <a:t> </a:t>
            </a:r>
            <a:r>
              <a:rPr lang="en-US" sz="1800" b="1" dirty="0">
                <a:latin typeface="+mn-lt"/>
              </a:rPr>
              <a:t>Before</a:t>
            </a:r>
            <a:r>
              <a:rPr lang="en-US" sz="1800" dirty="0">
                <a:latin typeface="+mn-lt"/>
              </a:rPr>
              <a:t> and </a:t>
            </a:r>
            <a:r>
              <a:rPr lang="en-US" sz="1800" b="1" dirty="0">
                <a:latin typeface="+mn-lt"/>
              </a:rPr>
              <a:t>after</a:t>
            </a:r>
            <a:r>
              <a:rPr lang="en-US" sz="1800" b="1" i="1" dirty="0">
                <a:latin typeface="+mn-lt"/>
              </a:rPr>
              <a:t> </a:t>
            </a:r>
            <a:r>
              <a:rPr lang="en-US" sz="1800" dirty="0">
                <a:latin typeface="+mn-lt"/>
              </a:rPr>
              <a:t>are used to explain when something happened, happens or will happen, but specifically in relation to another thing.</a:t>
            </a:r>
          </a:p>
          <a:p>
            <a:endParaRPr lang="en-US" sz="1800" b="1" dirty="0">
              <a:latin typeface="+mn-lt"/>
            </a:endParaRPr>
          </a:p>
          <a:p>
            <a:r>
              <a:rPr lang="en-US" sz="1800" b="1" dirty="0">
                <a:latin typeface="+mn-lt"/>
              </a:rPr>
              <a:t>	Before </a:t>
            </a:r>
            <a:r>
              <a:rPr lang="en-US" sz="1800" dirty="0">
                <a:latin typeface="+mn-lt"/>
              </a:rPr>
              <a:t>I discovered this bar, I used to go straight home </a:t>
            </a:r>
            <a:r>
              <a:rPr lang="en-US" sz="1800" b="1" dirty="0">
                <a:latin typeface="+mn-lt"/>
              </a:rPr>
              <a:t>after </a:t>
            </a:r>
            <a:r>
              <a:rPr lang="en-US" sz="1800" dirty="0">
                <a:latin typeface="+mn-lt"/>
              </a:rPr>
              <a:t>work.</a:t>
            </a:r>
          </a:p>
          <a:p>
            <a:r>
              <a:rPr lang="en-US" sz="1800" dirty="0">
                <a:latin typeface="+mn-lt"/>
              </a:rPr>
              <a:t>	We will not leave </a:t>
            </a:r>
            <a:r>
              <a:rPr lang="en-US" sz="1800" b="1" dirty="0">
                <a:latin typeface="+mn-lt"/>
              </a:rPr>
              <a:t>before </a:t>
            </a:r>
            <a:r>
              <a:rPr lang="en-US" sz="1800" dirty="0">
                <a:latin typeface="+mn-lt"/>
              </a:rPr>
              <a:t>3pm.</a:t>
            </a:r>
          </a:p>
          <a:p>
            <a:r>
              <a:rPr lang="en-US" sz="1800" dirty="0">
                <a:latin typeface="+mn-lt"/>
              </a:rPr>
              <a:t>	David comes </a:t>
            </a:r>
            <a:r>
              <a:rPr lang="en-US" sz="1800" b="1" dirty="0">
                <a:latin typeface="+mn-lt"/>
              </a:rPr>
              <a:t>before</a:t>
            </a:r>
            <a:r>
              <a:rPr lang="en-US" sz="1800" dirty="0">
                <a:latin typeface="+mn-lt"/>
              </a:rPr>
              <a:t> Bryan in the line, but </a:t>
            </a:r>
            <a:r>
              <a:rPr lang="en-US" sz="1800" b="1" dirty="0">
                <a:latin typeface="+mn-lt"/>
              </a:rPr>
              <a:t>after </a:t>
            </a:r>
            <a:r>
              <a:rPr lang="en-US" sz="1800" dirty="0">
                <a:latin typeface="+mn-lt"/>
              </a:rPr>
              <a:t>Louise.</a:t>
            </a:r>
          </a:p>
          <a:p>
            <a:endParaRPr lang="en-US" sz="1800" dirty="0">
              <a:latin typeface="+mn-lt"/>
            </a:endParaRPr>
          </a:p>
          <a:p>
            <a:endParaRPr lang="en-US" sz="1800" dirty="0">
              <a:latin typeface="+mn-lt"/>
            </a:endParaRPr>
          </a:p>
          <a:p>
            <a:endParaRPr lang="en-US" sz="1800" dirty="0"/>
          </a:p>
          <a:p>
            <a:endParaRPr lang="en-US" sz="1800" dirty="0">
              <a:latin typeface="+mn-lt"/>
            </a:endParaRPr>
          </a:p>
          <a:p>
            <a:endParaRPr lang="en-US" dirty="0">
              <a:latin typeface="+mn-lt"/>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56745"/>
            <a:ext cx="7641021" cy="4154984"/>
          </a:xfrm>
          <a:prstGeom prst="rect">
            <a:avLst/>
          </a:prstGeom>
        </p:spPr>
        <p:txBody>
          <a:bodyPr wrap="square">
            <a:spAutoFit/>
          </a:bodyPr>
          <a:lstStyle/>
          <a:p>
            <a:r>
              <a:rPr lang="en-US" sz="1800" b="1" u="sng" dirty="0"/>
              <a:t>Prepositions of Place</a:t>
            </a:r>
            <a:br>
              <a:rPr lang="en-US" sz="1600" b="1" u="sng" dirty="0"/>
            </a:br>
            <a:endParaRPr lang="en-US" sz="1600" dirty="0"/>
          </a:p>
          <a:p>
            <a:r>
              <a:rPr lang="en-US" sz="1800" dirty="0"/>
              <a:t>To confuse matters a bit, the most common prepositions to indicate time – </a:t>
            </a:r>
            <a:r>
              <a:rPr lang="en-US" sz="1800" b="1" dirty="0"/>
              <a:t>on, at, in </a:t>
            </a:r>
            <a:r>
              <a:rPr lang="en-US" sz="1800" dirty="0"/>
              <a:t>– are also the most common prepositions to indicate position. However, the rules are a little clearer as place prepositions are a more rigid concept than time prepositions.</a:t>
            </a:r>
          </a:p>
          <a:p>
            <a:endParaRPr lang="en-US" sz="1800" dirty="0"/>
          </a:p>
          <a:p>
            <a:r>
              <a:rPr lang="en-US" sz="1800" b="1" dirty="0"/>
              <a:t>On</a:t>
            </a:r>
            <a:r>
              <a:rPr lang="en-US" sz="1800" dirty="0"/>
              <a:t> is used when referring to something with a surface:</a:t>
            </a:r>
          </a:p>
          <a:p>
            <a:pPr marL="285750" indent="-285750">
              <a:buFont typeface="Arial" pitchFamily="34" charset="0"/>
              <a:buChar char="•"/>
            </a:pPr>
            <a:r>
              <a:rPr lang="en-US" sz="1800" dirty="0"/>
              <a:t>The sculpture hangs </a:t>
            </a:r>
            <a:r>
              <a:rPr lang="en-US" sz="1800" b="1" dirty="0"/>
              <a:t>on </a:t>
            </a:r>
            <a:r>
              <a:rPr lang="en-US" sz="1800" dirty="0"/>
              <a:t>the wall.</a:t>
            </a:r>
          </a:p>
          <a:p>
            <a:pPr marL="285750" indent="-285750">
              <a:buFont typeface="Arial" pitchFamily="34" charset="0"/>
              <a:buChar char="•"/>
            </a:pPr>
            <a:r>
              <a:rPr lang="en-US" sz="1800" dirty="0"/>
              <a:t>The images are </a:t>
            </a:r>
            <a:r>
              <a:rPr lang="en-US" sz="1800" b="1" dirty="0"/>
              <a:t>on </a:t>
            </a:r>
            <a:r>
              <a:rPr lang="en-US" sz="1800" dirty="0"/>
              <a:t>the page.</a:t>
            </a:r>
          </a:p>
          <a:p>
            <a:pPr marL="285750" indent="-285750">
              <a:buFont typeface="Arial" pitchFamily="34" charset="0"/>
              <a:buChar char="•"/>
            </a:pPr>
            <a:r>
              <a:rPr lang="en-US" sz="1800" dirty="0"/>
              <a:t>The specials are </a:t>
            </a:r>
            <a:r>
              <a:rPr lang="en-US" sz="1800" b="1" dirty="0"/>
              <a:t>on</a:t>
            </a:r>
            <a:r>
              <a:rPr lang="en-US" sz="1800" dirty="0"/>
              <a:t> the menu, which is </a:t>
            </a:r>
            <a:r>
              <a:rPr lang="en-US" sz="1800" b="1" dirty="0"/>
              <a:t>on</a:t>
            </a:r>
            <a:r>
              <a:rPr lang="en-US" sz="1800" dirty="0"/>
              <a:t> the table.</a:t>
            </a:r>
          </a:p>
          <a:p>
            <a:endParaRPr lang="en-US" sz="1800" dirty="0">
              <a:latin typeface="+mn-lt"/>
            </a:endParaRPr>
          </a:p>
          <a:p>
            <a:endParaRPr lang="en-US" sz="1800" dirty="0"/>
          </a:p>
          <a:p>
            <a:endParaRPr lang="en-US" sz="1800" dirty="0">
              <a:latin typeface="+mn-lt"/>
            </a:endParaRPr>
          </a:p>
          <a:p>
            <a:endParaRPr lang="en-US" dirty="0">
              <a:latin typeface="+mn-lt"/>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02019"/>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680740"/>
            <a:ext cx="8568965" cy="4462760"/>
          </a:xfrm>
          <a:prstGeom prst="rect">
            <a:avLst/>
          </a:prstGeom>
        </p:spPr>
        <p:txBody>
          <a:bodyPr wrap="square">
            <a:spAutoFit/>
          </a:bodyPr>
          <a:lstStyle/>
          <a:p>
            <a:pPr marL="285750" indent="-285750">
              <a:buFont typeface="Arial" pitchFamily="34" charset="0"/>
              <a:buChar char="•"/>
            </a:pPr>
            <a:r>
              <a:rPr lang="en-US" sz="1800" b="1" dirty="0"/>
              <a:t> In</a:t>
            </a:r>
            <a:r>
              <a:rPr lang="en-US" sz="1800" dirty="0"/>
              <a:t> is used when referring to something that is inside or within confined boundaries. This could be anything, even a country:</a:t>
            </a:r>
          </a:p>
          <a:p>
            <a:endParaRPr lang="en-US" sz="1800" dirty="0"/>
          </a:p>
          <a:p>
            <a:r>
              <a:rPr lang="en-US" sz="1800" dirty="0"/>
              <a:t>	Jim is </a:t>
            </a:r>
            <a:r>
              <a:rPr lang="en-US" sz="1800" b="1" dirty="0"/>
              <a:t>in </a:t>
            </a:r>
            <a:r>
              <a:rPr lang="en-US" sz="1800" dirty="0"/>
              <a:t>France, visiting his aunt </a:t>
            </a:r>
            <a:r>
              <a:rPr lang="en-US" sz="1800" b="1" dirty="0"/>
              <a:t>in</a:t>
            </a:r>
            <a:r>
              <a:rPr lang="en-US" sz="1800" dirty="0"/>
              <a:t> the hospital.</a:t>
            </a:r>
          </a:p>
          <a:p>
            <a:r>
              <a:rPr lang="en-US" sz="1800" dirty="0"/>
              <a:t>	The whiskey is </a:t>
            </a:r>
            <a:r>
              <a:rPr lang="en-US" sz="1800" b="1" dirty="0"/>
              <a:t>in</a:t>
            </a:r>
            <a:r>
              <a:rPr lang="en-US" sz="1800" dirty="0"/>
              <a:t> the jar </a:t>
            </a:r>
            <a:r>
              <a:rPr lang="en-US" sz="1800" b="1" dirty="0"/>
              <a:t>in</a:t>
            </a:r>
            <a:r>
              <a:rPr lang="en-US" sz="1800" dirty="0"/>
              <a:t> the fridge.</a:t>
            </a:r>
          </a:p>
          <a:p>
            <a:r>
              <a:rPr lang="en-US" sz="1800" dirty="0"/>
              <a:t>	The girls play </a:t>
            </a:r>
            <a:r>
              <a:rPr lang="en-US" sz="1800" b="1" dirty="0"/>
              <a:t>in</a:t>
            </a:r>
            <a:r>
              <a:rPr lang="en-US" sz="1800" dirty="0"/>
              <a:t> the garden.</a:t>
            </a:r>
          </a:p>
          <a:p>
            <a:endParaRPr lang="en-US" sz="1800" dirty="0"/>
          </a:p>
          <a:p>
            <a:pPr marL="285750" indent="-285750">
              <a:buFont typeface="Arial" pitchFamily="34" charset="0"/>
              <a:buChar char="•"/>
            </a:pPr>
            <a:r>
              <a:rPr lang="en-US" sz="1800" b="1" dirty="0"/>
              <a:t>At</a:t>
            </a:r>
            <a:r>
              <a:rPr lang="en-US" sz="1800" dirty="0"/>
              <a:t> is used when referring to something at a specific point:</a:t>
            </a:r>
          </a:p>
          <a:p>
            <a:endParaRPr lang="en-US" sz="1800" dirty="0"/>
          </a:p>
          <a:p>
            <a:r>
              <a:rPr lang="en-US" sz="1800" dirty="0"/>
              <a:t>	The boys are </a:t>
            </a:r>
            <a:r>
              <a:rPr lang="en-US" sz="1800" b="1" dirty="0"/>
              <a:t>at</a:t>
            </a:r>
            <a:r>
              <a:rPr lang="en-US" sz="1800" dirty="0"/>
              <a:t> the entrance </a:t>
            </a:r>
            <a:r>
              <a:rPr lang="en-US" sz="1800" b="1" dirty="0"/>
              <a:t>at</a:t>
            </a:r>
            <a:r>
              <a:rPr lang="en-US" sz="1800" dirty="0"/>
              <a:t> the movie theater.</a:t>
            </a:r>
          </a:p>
          <a:p>
            <a:r>
              <a:rPr lang="en-US" sz="1800" dirty="0"/>
              <a:t>	He stood </a:t>
            </a:r>
            <a:r>
              <a:rPr lang="en-US" sz="1800" b="1" dirty="0"/>
              <a:t>at </a:t>
            </a:r>
            <a:r>
              <a:rPr lang="en-US" sz="1800" dirty="0"/>
              <a:t>the bus stop </a:t>
            </a:r>
            <a:r>
              <a:rPr lang="en-US" sz="1800" b="1" dirty="0"/>
              <a:t>at</a:t>
            </a:r>
            <a:r>
              <a:rPr lang="en-US" sz="1800" dirty="0"/>
              <a:t> the corner of Water and High streets.</a:t>
            </a:r>
          </a:p>
          <a:p>
            <a:r>
              <a:rPr lang="en-US" sz="1800" dirty="0"/>
              <a:t>	We will meet </a:t>
            </a:r>
            <a:r>
              <a:rPr lang="en-US" sz="1800" b="1" dirty="0"/>
              <a:t>at</a:t>
            </a:r>
            <a:r>
              <a:rPr lang="en-US" sz="1800" dirty="0"/>
              <a:t> the airport.</a:t>
            </a:r>
          </a:p>
          <a:p>
            <a:endParaRPr lang="en-US" sz="1800" dirty="0">
              <a:latin typeface="+mn-lt"/>
            </a:endParaRPr>
          </a:p>
          <a:p>
            <a:endParaRPr lang="en-US" sz="1800" dirty="0"/>
          </a:p>
          <a:p>
            <a:endParaRPr lang="en-US" sz="1800" dirty="0">
              <a:latin typeface="+mn-lt"/>
            </a:endParaRPr>
          </a:p>
          <a:p>
            <a:endParaRPr lang="en-US" dirty="0">
              <a:latin typeface="+mn-lt"/>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349324"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67255"/>
            <a:ext cx="8815063" cy="4124206"/>
          </a:xfrm>
          <a:prstGeom prst="rect">
            <a:avLst/>
          </a:prstGeom>
        </p:spPr>
        <p:txBody>
          <a:bodyPr wrap="square">
            <a:spAutoFit/>
          </a:bodyPr>
          <a:lstStyle/>
          <a:p>
            <a:r>
              <a:rPr lang="en-US" sz="1800" b="1" u="sng" dirty="0"/>
              <a:t>Prepositions of Movement</a:t>
            </a:r>
          </a:p>
          <a:p>
            <a:endParaRPr lang="en-US" sz="1800" dirty="0"/>
          </a:p>
          <a:p>
            <a:pPr marL="285750" indent="-285750">
              <a:buFont typeface="Arial" pitchFamily="34" charset="0"/>
              <a:buChar char="•"/>
            </a:pPr>
            <a:r>
              <a:rPr lang="en-US" sz="1800" dirty="0"/>
              <a:t>Prepositions of movement are quite easy to understand as they are less abstract than prepositions of place and time. </a:t>
            </a:r>
          </a:p>
          <a:p>
            <a:pPr marL="285750" indent="-285750">
              <a:buFont typeface="Arial" pitchFamily="34" charset="0"/>
              <a:buChar char="•"/>
            </a:pPr>
            <a:r>
              <a:rPr lang="en-US" sz="1800" dirty="0"/>
              <a:t>Essentially, they describe how something or someone moves from one place to another. </a:t>
            </a:r>
          </a:p>
          <a:p>
            <a:pPr marL="285750" indent="-285750">
              <a:buFont typeface="Arial" pitchFamily="34" charset="0"/>
              <a:buChar char="•"/>
            </a:pPr>
            <a:r>
              <a:rPr lang="en-US" sz="1800" dirty="0"/>
              <a:t>The most commonly used preposition of movement is </a:t>
            </a:r>
            <a:r>
              <a:rPr lang="en-US" sz="1800" b="1" i="1" dirty="0"/>
              <a:t>to</a:t>
            </a:r>
            <a:r>
              <a:rPr lang="en-US" sz="1800" dirty="0"/>
              <a:t>, which usually serves to highlight that there is movement towards a specific destination.</a:t>
            </a:r>
          </a:p>
          <a:p>
            <a:endParaRPr lang="en-US" sz="1800" dirty="0"/>
          </a:p>
          <a:p>
            <a:pPr marL="285750" indent="-285750">
              <a:buFont typeface="Arial" pitchFamily="34" charset="0"/>
              <a:buChar char="•"/>
            </a:pPr>
            <a:r>
              <a:rPr lang="en-US" sz="1800" dirty="0"/>
              <a:t>Other more specific prepositions of movement include: through, across, off, down and into. These prepositions can sometimes get mixed up with others. </a:t>
            </a:r>
          </a:p>
          <a:p>
            <a:pPr marL="285750" indent="-285750">
              <a:buFont typeface="Arial" pitchFamily="34" charset="0"/>
              <a:buChar char="•"/>
            </a:pPr>
            <a:r>
              <a:rPr lang="en-US" sz="1800" dirty="0"/>
              <a:t>While they are similar, they have individual meanings that add context to the movement.</a:t>
            </a:r>
          </a:p>
          <a:p>
            <a:endParaRPr lang="en-US" dirty="0"/>
          </a:p>
          <a:p>
            <a:endParaRPr lang="en-US" dirty="0">
              <a:latin typeface="+mn-lt"/>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35724"/>
            <a:ext cx="9144000" cy="4247317"/>
          </a:xfrm>
          <a:prstGeom prst="rect">
            <a:avLst/>
          </a:prstGeom>
        </p:spPr>
        <p:txBody>
          <a:bodyPr wrap="square">
            <a:spAutoFit/>
          </a:bodyPr>
          <a:lstStyle/>
          <a:p>
            <a:pPr marL="285750" indent="-285750">
              <a:buFont typeface="Arial" pitchFamily="34" charset="0"/>
              <a:buChar char="•"/>
            </a:pPr>
            <a:r>
              <a:rPr lang="en-US" sz="1800" b="1" dirty="0"/>
              <a:t>Across</a:t>
            </a:r>
            <a:r>
              <a:rPr lang="en-US" sz="1800" dirty="0"/>
              <a:t> refers to moving from one side to another.</a:t>
            </a:r>
          </a:p>
          <a:p>
            <a:endParaRPr lang="en-US" sz="1800" dirty="0"/>
          </a:p>
          <a:p>
            <a:r>
              <a:rPr lang="en-US" sz="1800" dirty="0"/>
              <a:t>	Mike travelled </a:t>
            </a:r>
            <a:r>
              <a:rPr lang="en-US" sz="1800" b="1" dirty="0"/>
              <a:t>across</a:t>
            </a:r>
            <a:r>
              <a:rPr lang="en-US" sz="1800" dirty="0"/>
              <a:t> America on his motorcycle.</a:t>
            </a:r>
          </a:p>
          <a:p>
            <a:r>
              <a:rPr lang="en-US" sz="1800" dirty="0"/>
              <a:t>	Rebecca and Judi are swimming </a:t>
            </a:r>
            <a:r>
              <a:rPr lang="en-US" sz="1800" b="1" dirty="0"/>
              <a:t>across</a:t>
            </a:r>
            <a:r>
              <a:rPr lang="en-US" sz="1800" dirty="0"/>
              <a:t> the lake.</a:t>
            </a:r>
          </a:p>
          <a:p>
            <a:endParaRPr lang="en-US" sz="1800" dirty="0"/>
          </a:p>
          <a:p>
            <a:pPr marL="285750" indent="-285750">
              <a:buFont typeface="Arial" pitchFamily="34" charset="0"/>
              <a:buChar char="•"/>
            </a:pPr>
            <a:r>
              <a:rPr lang="en-US" sz="1800" b="1" dirty="0"/>
              <a:t>Through</a:t>
            </a:r>
            <a:r>
              <a:rPr lang="en-US" sz="1800" dirty="0"/>
              <a:t> refers to moving directly inside something and out the other end.</a:t>
            </a:r>
          </a:p>
          <a:p>
            <a:r>
              <a:rPr lang="en-US" sz="1800" dirty="0"/>
              <a:t>	The bullet Ben shot went </a:t>
            </a:r>
            <a:r>
              <a:rPr lang="en-US" sz="1800" b="1" dirty="0"/>
              <a:t>through </a:t>
            </a:r>
            <a:r>
              <a:rPr lang="en-US" sz="1800" dirty="0"/>
              <a:t>the window.</a:t>
            </a:r>
          </a:p>
          <a:p>
            <a:r>
              <a:rPr lang="en-US" sz="1800" dirty="0"/>
              <a:t>	The train passes </a:t>
            </a:r>
            <a:r>
              <a:rPr lang="en-US" sz="1800" b="1" dirty="0"/>
              <a:t>through</a:t>
            </a:r>
            <a:r>
              <a:rPr lang="en-US" sz="1800" dirty="0"/>
              <a:t> the tunnel.</a:t>
            </a:r>
          </a:p>
          <a:p>
            <a:endParaRPr lang="en-US" sz="1800" dirty="0"/>
          </a:p>
          <a:p>
            <a:pPr marL="285750" indent="-285750">
              <a:buFont typeface="Arial" pitchFamily="34" charset="0"/>
              <a:buChar char="•"/>
            </a:pPr>
            <a:r>
              <a:rPr lang="en-US" sz="1800" b="1" dirty="0"/>
              <a:t>Into</a:t>
            </a:r>
            <a:r>
              <a:rPr lang="en-US" sz="1800" dirty="0"/>
              <a:t> refers to entering or looking inside something.</a:t>
            </a:r>
          </a:p>
          <a:p>
            <a:r>
              <a:rPr lang="en-US" sz="1800" dirty="0"/>
              <a:t>	James went</a:t>
            </a:r>
            <a:r>
              <a:rPr lang="en-US" sz="1800" b="1" dirty="0"/>
              <a:t> into </a:t>
            </a:r>
            <a:r>
              <a:rPr lang="en-US" sz="1800" dirty="0"/>
              <a:t>the room</a:t>
            </a:r>
            <a:r>
              <a:rPr lang="en-US" sz="1800" b="1" dirty="0"/>
              <a:t>. </a:t>
            </a:r>
            <a:endParaRPr lang="en-US" sz="1800" dirty="0"/>
          </a:p>
          <a:p>
            <a:r>
              <a:rPr lang="en-US" sz="1800" dirty="0"/>
              <a:t>	They stare </a:t>
            </a:r>
            <a:r>
              <a:rPr lang="en-US" sz="1800" b="1" dirty="0"/>
              <a:t>into</a:t>
            </a:r>
            <a:r>
              <a:rPr lang="en-US" sz="1800" dirty="0"/>
              <a:t> the darkness.</a:t>
            </a:r>
          </a:p>
          <a:p>
            <a:endParaRPr lang="en-US" sz="1800" dirty="0"/>
          </a:p>
          <a:p>
            <a:endParaRPr lang="en-US" sz="1800" dirty="0"/>
          </a:p>
          <a:p>
            <a:endParaRPr lang="en-US" sz="1800" dirty="0">
              <a:latin typeface="+mn-lt"/>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
          <p:cNvPicPr preferRelativeResize="0"/>
          <p:nvPr/>
        </p:nvPicPr>
        <p:blipFill rotWithShape="1">
          <a:blip r:embed="rId3">
            <a:alphaModFix/>
          </a:blip>
          <a:srcRect l="41240" t="9528" r="-23987" b="51129"/>
          <a:stretch/>
        </p:blipFill>
        <p:spPr>
          <a:xfrm>
            <a:off x="0" y="4075175"/>
            <a:ext cx="4457700" cy="1065625"/>
          </a:xfrm>
          <a:prstGeom prst="rect">
            <a:avLst/>
          </a:prstGeom>
          <a:noFill/>
          <a:ln>
            <a:noFill/>
          </a:ln>
        </p:spPr>
      </p:pic>
      <p:pic>
        <p:nvPicPr>
          <p:cNvPr id="148" name="Google Shape;148;p2"/>
          <p:cNvPicPr preferRelativeResize="0"/>
          <p:nvPr/>
        </p:nvPicPr>
        <p:blipFill rotWithShape="1">
          <a:blip r:embed="rId4">
            <a:alphaModFix/>
          </a:blip>
          <a:srcRect/>
          <a:stretch/>
        </p:blipFill>
        <p:spPr>
          <a:xfrm>
            <a:off x="7120800" y="233550"/>
            <a:ext cx="1694264" cy="766799"/>
          </a:xfrm>
          <a:prstGeom prst="rect">
            <a:avLst/>
          </a:prstGeom>
          <a:noFill/>
          <a:ln>
            <a:noFill/>
          </a:ln>
        </p:spPr>
      </p:pic>
      <p:sp>
        <p:nvSpPr>
          <p:cNvPr id="150" name="Google Shape;150;p2"/>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oboto"/>
              <a:ea typeface="Roboto"/>
              <a:cs typeface="Roboto"/>
              <a:sym typeface="Roboto"/>
            </a:endParaRPr>
          </a:p>
        </p:txBody>
      </p:sp>
      <p:sp>
        <p:nvSpPr>
          <p:cNvPr id="151" name="Google Shape;151;p2"/>
          <p:cNvSpPr txBox="1"/>
          <p:nvPr/>
        </p:nvSpPr>
        <p:spPr>
          <a:xfrm>
            <a:off x="213900" y="1964567"/>
            <a:ext cx="8487600" cy="165056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GB" sz="3300" b="1" i="0" u="none" strike="noStrike" cap="none" dirty="0">
                <a:solidFill>
                  <a:schemeClr val="tx1"/>
                </a:solidFill>
                <a:latin typeface="Roboto"/>
                <a:ea typeface="Roboto"/>
                <a:cs typeface="Roboto"/>
                <a:sym typeface="Roboto"/>
              </a:rPr>
              <a:t>PREPOSITION, ADJECTIVES AND ADVERB</a:t>
            </a:r>
            <a:endParaRPr sz="2000" b="0" i="0" u="none" strike="noStrike" cap="none" dirty="0">
              <a:solidFill>
                <a:schemeClr val="tx1"/>
              </a:solidFill>
              <a:latin typeface="Roboto Black"/>
              <a:ea typeface="Roboto Black"/>
              <a:cs typeface="Roboto Black"/>
              <a:sym typeface="Roboto Black"/>
            </a:endParaRPr>
          </a:p>
          <a:p>
            <a:pPr marL="0" marR="0" lvl="0" indent="0" algn="ctr" rtl="0">
              <a:lnSpc>
                <a:spcPct val="100000"/>
              </a:lnSpc>
              <a:spcBef>
                <a:spcPts val="800"/>
              </a:spcBef>
              <a:spcAft>
                <a:spcPts val="800"/>
              </a:spcAft>
              <a:buClr>
                <a:srgbClr val="000000"/>
              </a:buClr>
              <a:buSzPts val="2000"/>
              <a:buFont typeface="Arial"/>
              <a:buNone/>
            </a:pPr>
            <a:endParaRPr sz="2000" b="0" i="0" u="none" strike="noStrike" cap="none" dirty="0">
              <a:solidFill>
                <a:schemeClr val="tx1"/>
              </a:solidFill>
              <a:latin typeface="Roboto Light"/>
              <a:ea typeface="Roboto Light"/>
              <a:cs typeface="Roboto Light"/>
              <a:sym typeface="Roboto Light"/>
            </a:endParaRPr>
          </a:p>
        </p:txBody>
      </p:sp>
    </p:spTree>
    <p:extLst>
      <p:ext uri="{BB962C8B-B14F-4D97-AF65-F5344CB8AC3E}">
        <p14:creationId xmlns:p14="http://schemas.microsoft.com/office/powerpoint/2010/main" val="3197809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35724"/>
            <a:ext cx="9144000" cy="1477328"/>
          </a:xfrm>
          <a:prstGeom prst="rect">
            <a:avLst/>
          </a:prstGeom>
        </p:spPr>
        <p:txBody>
          <a:bodyPr wrap="square">
            <a:spAutoFit/>
          </a:bodyPr>
          <a:lstStyle/>
          <a:p>
            <a:r>
              <a:rPr lang="en-US" sz="1800" b="1" dirty="0"/>
              <a:t>Up, over, down, past</a:t>
            </a:r>
            <a:r>
              <a:rPr lang="en-US" sz="1800" dirty="0"/>
              <a:t> and </a:t>
            </a:r>
            <a:r>
              <a:rPr lang="en-US" sz="1800" b="1" dirty="0"/>
              <a:t>around </a:t>
            </a:r>
            <a:r>
              <a:rPr lang="en-US" sz="1800" dirty="0"/>
              <a:t>indicate directions of movement:</a:t>
            </a:r>
          </a:p>
          <a:p>
            <a:r>
              <a:rPr lang="en-US" sz="1800" dirty="0"/>
              <a:t>	Jack went </a:t>
            </a:r>
            <a:r>
              <a:rPr lang="en-US" sz="1800" b="1" dirty="0"/>
              <a:t>up</a:t>
            </a:r>
            <a:r>
              <a:rPr lang="en-US" sz="1800" dirty="0"/>
              <a:t> the hill.</a:t>
            </a:r>
          </a:p>
          <a:p>
            <a:r>
              <a:rPr lang="en-US" sz="1800" dirty="0"/>
              <a:t>	Jill came tumbling </a:t>
            </a:r>
            <a:r>
              <a:rPr lang="en-US" sz="1800" b="1" dirty="0"/>
              <a:t>down </a:t>
            </a:r>
            <a:r>
              <a:rPr lang="en-US" sz="1800" dirty="0"/>
              <a:t>after.</a:t>
            </a:r>
          </a:p>
          <a:p>
            <a:r>
              <a:rPr lang="en-US" sz="1800" dirty="0"/>
              <a:t>	We will travel </a:t>
            </a:r>
            <a:r>
              <a:rPr lang="en-US" sz="1800" b="1" dirty="0"/>
              <a:t>over</a:t>
            </a:r>
            <a:r>
              <a:rPr lang="en-US" sz="1800" dirty="0"/>
              <a:t> rough terrain on our way to Grandma’s house.</a:t>
            </a:r>
          </a:p>
          <a:p>
            <a:endParaRPr lang="en-US" sz="1800" dirty="0">
              <a:latin typeface="+mn-lt"/>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35724"/>
            <a:ext cx="9144000" cy="3477875"/>
          </a:xfrm>
          <a:prstGeom prst="rect">
            <a:avLst/>
          </a:prstGeom>
        </p:spPr>
        <p:txBody>
          <a:bodyPr wrap="square">
            <a:spAutoFit/>
          </a:bodyPr>
          <a:lstStyle/>
          <a:p>
            <a:r>
              <a:rPr lang="en-US" sz="1800" b="1" dirty="0"/>
              <a:t>Prepositions with Verbs</a:t>
            </a:r>
          </a:p>
          <a:p>
            <a:endParaRPr lang="en-US" sz="1800" dirty="0"/>
          </a:p>
          <a:p>
            <a:r>
              <a:rPr lang="en-US" sz="1800" dirty="0"/>
              <a:t>Prepositional verbs – the phrasal combinations of verbs and prepositions – are important parts of speech. The prepositions again act as links between the verb and noun or gerund, giving extra meaning to the sentence. The prepositions most commonly used with verbs are: to, for, about, of, in, at and from.</a:t>
            </a:r>
          </a:p>
          <a:p>
            <a:endParaRPr lang="en-US" sz="1800" dirty="0"/>
          </a:p>
          <a:p>
            <a:r>
              <a:rPr lang="en-US" sz="1800" dirty="0"/>
              <a:t>Verb + to:</a:t>
            </a:r>
          </a:p>
          <a:p>
            <a:r>
              <a:rPr lang="en-US" sz="1800" dirty="0"/>
              <a:t>	He </a:t>
            </a:r>
            <a:r>
              <a:rPr lang="en-US" sz="1800" b="1" dirty="0"/>
              <a:t>admitted to </a:t>
            </a:r>
            <a:r>
              <a:rPr lang="en-US" sz="1800" dirty="0"/>
              <a:t>the charge.</a:t>
            </a:r>
          </a:p>
          <a:p>
            <a:r>
              <a:rPr lang="en-US" sz="1800" dirty="0"/>
              <a:t>	I </a:t>
            </a:r>
            <a:r>
              <a:rPr lang="en-US" sz="1800" b="1" dirty="0"/>
              <a:t>go to</a:t>
            </a:r>
            <a:r>
              <a:rPr lang="en-US" sz="1800" dirty="0"/>
              <a:t> Vancouver on vacation twice a year.</a:t>
            </a:r>
          </a:p>
          <a:p>
            <a:endParaRPr lang="en-US" sz="1800" dirty="0"/>
          </a:p>
          <a:p>
            <a:endParaRPr lang="en-US" sz="1800" dirty="0">
              <a:latin typeface="+mn-lt"/>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35724"/>
            <a:ext cx="9144000" cy="3970318"/>
          </a:xfrm>
          <a:prstGeom prst="rect">
            <a:avLst/>
          </a:prstGeom>
        </p:spPr>
        <p:txBody>
          <a:bodyPr wrap="square">
            <a:spAutoFit/>
          </a:bodyPr>
          <a:lstStyle/>
          <a:p>
            <a:r>
              <a:rPr lang="en-US" sz="1800" dirty="0"/>
              <a:t>Verb + for:</a:t>
            </a:r>
          </a:p>
          <a:p>
            <a:r>
              <a:rPr lang="en-US" sz="1800" dirty="0"/>
              <a:t>	He must </a:t>
            </a:r>
            <a:r>
              <a:rPr lang="en-US" sz="1800" b="1" dirty="0"/>
              <a:t>apologize for</a:t>
            </a:r>
            <a:r>
              <a:rPr lang="en-US" sz="1800" dirty="0"/>
              <a:t> his actions.</a:t>
            </a:r>
          </a:p>
          <a:p>
            <a:r>
              <a:rPr lang="en-US" sz="1800" dirty="0"/>
              <a:t>	We </a:t>
            </a:r>
            <a:r>
              <a:rPr lang="en-US" sz="1800" b="1" dirty="0"/>
              <a:t>searched for</a:t>
            </a:r>
            <a:r>
              <a:rPr lang="en-US" sz="1800" dirty="0"/>
              <a:t> ages before we found the perfect apartment.</a:t>
            </a:r>
          </a:p>
          <a:p>
            <a:endParaRPr lang="en-US" sz="1800" dirty="0"/>
          </a:p>
          <a:p>
            <a:r>
              <a:rPr lang="en-US" sz="1800" dirty="0"/>
              <a:t>Verb + with:</a:t>
            </a:r>
          </a:p>
          <a:p>
            <a:r>
              <a:rPr lang="en-US" sz="1800" dirty="0"/>
              <a:t>	I don’t </a:t>
            </a:r>
            <a:r>
              <a:rPr lang="en-US" sz="1800" b="1" dirty="0"/>
              <a:t>agree with</a:t>
            </a:r>
            <a:r>
              <a:rPr lang="en-US" sz="1800" dirty="0"/>
              <a:t> your claim.</a:t>
            </a:r>
          </a:p>
          <a:p>
            <a:r>
              <a:rPr lang="en-US" sz="1800" dirty="0"/>
              <a:t>	The lawyer said he will </a:t>
            </a:r>
            <a:r>
              <a:rPr lang="en-US" sz="1800" b="1" dirty="0"/>
              <a:t>meet with</a:t>
            </a:r>
            <a:r>
              <a:rPr lang="en-US" sz="1800" dirty="0"/>
              <a:t> your representatives.</a:t>
            </a:r>
          </a:p>
          <a:p>
            <a:endParaRPr lang="en-US" sz="1800" dirty="0"/>
          </a:p>
          <a:p>
            <a:r>
              <a:rPr lang="en-US" sz="1800" dirty="0"/>
              <a:t>Verb + of:</a:t>
            </a:r>
          </a:p>
          <a:p>
            <a:r>
              <a:rPr lang="en-US" sz="1800" dirty="0"/>
              <a:t>	I </a:t>
            </a:r>
            <a:r>
              <a:rPr lang="en-US" sz="1800" b="1" dirty="0"/>
              <a:t>dream of</a:t>
            </a:r>
            <a:r>
              <a:rPr lang="en-US" sz="1800" dirty="0"/>
              <a:t> a better life.</a:t>
            </a:r>
          </a:p>
          <a:p>
            <a:r>
              <a:rPr lang="en-US" sz="1800" dirty="0"/>
              <a:t>	Have you </a:t>
            </a:r>
            <a:r>
              <a:rPr lang="en-US" sz="1800" b="1" dirty="0"/>
              <a:t>heard of</a:t>
            </a:r>
            <a:r>
              <a:rPr lang="en-US" sz="1800" dirty="0"/>
              <a:t> Shakespeare?</a:t>
            </a:r>
          </a:p>
          <a:p>
            <a:endParaRPr lang="en-US" sz="1800" dirty="0"/>
          </a:p>
          <a:p>
            <a:endParaRPr lang="en-US" sz="1800" dirty="0"/>
          </a:p>
          <a:p>
            <a:endParaRPr lang="en-US" sz="1800" dirty="0">
              <a:latin typeface="+mn-lt"/>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35724"/>
            <a:ext cx="9144000" cy="3693319"/>
          </a:xfrm>
          <a:prstGeom prst="rect">
            <a:avLst/>
          </a:prstGeom>
        </p:spPr>
        <p:txBody>
          <a:bodyPr wrap="square">
            <a:spAutoFit/>
          </a:bodyPr>
          <a:lstStyle/>
          <a:p>
            <a:r>
              <a:rPr lang="en-US" sz="1800" dirty="0"/>
              <a:t>Verb + in:</a:t>
            </a:r>
          </a:p>
          <a:p>
            <a:r>
              <a:rPr lang="en-US" sz="1800" dirty="0"/>
              <a:t>	Does Rick </a:t>
            </a:r>
            <a:r>
              <a:rPr lang="en-US" sz="1800" b="1" dirty="0"/>
              <a:t>believe in</a:t>
            </a:r>
            <a:r>
              <a:rPr lang="en-US" sz="1800" dirty="0"/>
              <a:t> miracles?</a:t>
            </a:r>
          </a:p>
          <a:p>
            <a:r>
              <a:rPr lang="en-US" sz="1800" dirty="0"/>
              <a:t>	Fallon </a:t>
            </a:r>
            <a:r>
              <a:rPr lang="en-US" sz="1800" b="1" dirty="0"/>
              <a:t>lives in</a:t>
            </a:r>
            <a:r>
              <a:rPr lang="en-US" sz="1800" dirty="0"/>
              <a:t> New York.</a:t>
            </a:r>
          </a:p>
          <a:p>
            <a:endParaRPr lang="en-US" sz="1800" dirty="0"/>
          </a:p>
          <a:p>
            <a:r>
              <a:rPr lang="en-US" sz="1800" dirty="0"/>
              <a:t>Verb + at</a:t>
            </a:r>
          </a:p>
          <a:p>
            <a:r>
              <a:rPr lang="en-US" sz="1800" dirty="0"/>
              <a:t>	We </a:t>
            </a:r>
            <a:r>
              <a:rPr lang="en-US" sz="1800" b="1" dirty="0"/>
              <a:t>arrived at</a:t>
            </a:r>
            <a:r>
              <a:rPr lang="en-US" sz="1800" dirty="0"/>
              <a:t> our destination.</a:t>
            </a:r>
          </a:p>
          <a:p>
            <a:r>
              <a:rPr lang="en-US" sz="1800" dirty="0"/>
              <a:t>	Ilene </a:t>
            </a:r>
            <a:r>
              <a:rPr lang="en-US" sz="1800" b="1" dirty="0"/>
              <a:t>excels at </a:t>
            </a:r>
            <a:r>
              <a:rPr lang="en-US" sz="1800" dirty="0"/>
              <a:t>singing.</a:t>
            </a:r>
          </a:p>
          <a:p>
            <a:endParaRPr lang="en-US" sz="1800" dirty="0"/>
          </a:p>
          <a:p>
            <a:r>
              <a:rPr lang="en-US" sz="1800" dirty="0"/>
              <a:t>Verb + on:</a:t>
            </a:r>
          </a:p>
          <a:p>
            <a:r>
              <a:rPr lang="en-US" sz="1800" dirty="0"/>
              <a:t>	We should really</a:t>
            </a:r>
            <a:r>
              <a:rPr lang="en-US" sz="1800" b="1" dirty="0"/>
              <a:t> concentrate on</a:t>
            </a:r>
            <a:r>
              <a:rPr lang="en-US" sz="1800" dirty="0"/>
              <a:t> our studies now.</a:t>
            </a:r>
          </a:p>
          <a:p>
            <a:r>
              <a:rPr lang="en-US" sz="1800" dirty="0"/>
              <a:t>	Helen </a:t>
            </a:r>
            <a:r>
              <a:rPr lang="en-US" sz="1800" b="1" dirty="0"/>
              <a:t>insisted on</a:t>
            </a:r>
            <a:r>
              <a:rPr lang="en-US" sz="1800" dirty="0"/>
              <a:t> Brenda’s company.</a:t>
            </a:r>
          </a:p>
          <a:p>
            <a:endParaRPr lang="en-US" sz="1800" dirty="0"/>
          </a:p>
          <a:p>
            <a:endParaRPr lang="en-US" sz="1800" dirty="0">
              <a:latin typeface="+mn-lt"/>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0" t="9528" r="-23987"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0" name="Google Shape;160;g5def3d8d16_0_1"/>
          <p:cNvSpPr txBox="1"/>
          <p:nvPr/>
        </p:nvSpPr>
        <p:spPr>
          <a:xfrm>
            <a:off x="328200" y="662151"/>
            <a:ext cx="8487600" cy="4677103"/>
          </a:xfrm>
          <a:prstGeom prst="rect">
            <a:avLst/>
          </a:prstGeom>
          <a:noFill/>
          <a:ln>
            <a:noFill/>
          </a:ln>
        </p:spPr>
        <p:txBody>
          <a:bodyPr spcFirstLastPara="1" wrap="square" lIns="0" tIns="0" rIns="0" bIns="0" anchor="ctr" anchorCtr="0">
            <a:noAutofit/>
          </a:bodyPr>
          <a:lstStyle/>
          <a:p>
            <a:pPr marL="0" lvl="0" indent="0" algn="l" rtl="0">
              <a:lnSpc>
                <a:spcPct val="138000"/>
              </a:lnSpc>
              <a:spcBef>
                <a:spcPts val="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pPr marL="0" lvl="0" indent="0" algn="l" rtl="0">
              <a:lnSpc>
                <a:spcPct val="138000"/>
              </a:lnSpc>
              <a:spcBef>
                <a:spcPts val="800"/>
              </a:spcBef>
              <a:spcAft>
                <a:spcPts val="0"/>
              </a:spcAft>
              <a:buClr>
                <a:schemeClr val="dk1"/>
              </a:buClr>
              <a:buSzPts val="1100"/>
              <a:buFont typeface="Arial"/>
              <a:buNone/>
            </a:pPr>
            <a:endParaRPr sz="2000">
              <a:solidFill>
                <a:srgbClr val="333333"/>
              </a:solidFill>
              <a:latin typeface="Calibri"/>
              <a:ea typeface="Calibri"/>
              <a:cs typeface="Calibri"/>
              <a:sym typeface="Calibri"/>
            </a:endParaRPr>
          </a:p>
          <a:p>
            <a:endParaRPr lang="en-US" sz="2000" b="1" dirty="0">
              <a:solidFill>
                <a:srgbClr val="333333"/>
              </a:solidFill>
              <a:latin typeface="Calibri"/>
              <a:cs typeface="Calibri"/>
              <a:sym typeface="Calibri"/>
            </a:endParaRPr>
          </a:p>
          <a:p>
            <a:endParaRPr lang="en-US" sz="2000" b="1" dirty="0"/>
          </a:p>
          <a:p>
            <a:endParaRPr lang="en-US" sz="2000" dirty="0"/>
          </a:p>
          <a:p>
            <a:pPr marL="0" marR="0" lvl="0" indent="0" algn="just" rtl="0">
              <a:lnSpc>
                <a:spcPct val="184615"/>
              </a:lnSpc>
              <a:spcBef>
                <a:spcPts val="1800"/>
              </a:spcBef>
              <a:spcAft>
                <a:spcPts val="180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7" name="Rectangle 6"/>
          <p:cNvSpPr/>
          <p:nvPr/>
        </p:nvSpPr>
        <p:spPr>
          <a:xfrm>
            <a:off x="0" y="735724"/>
            <a:ext cx="9144000" cy="3754874"/>
          </a:xfrm>
          <a:prstGeom prst="rect">
            <a:avLst/>
          </a:prstGeom>
        </p:spPr>
        <p:txBody>
          <a:bodyPr wrap="square">
            <a:spAutoFit/>
          </a:bodyPr>
          <a:lstStyle/>
          <a:p>
            <a:r>
              <a:rPr lang="en-US" sz="1800" dirty="0"/>
              <a:t>Verb + from:</a:t>
            </a:r>
          </a:p>
          <a:p>
            <a:r>
              <a:rPr lang="en-US" sz="1800" dirty="0"/>
              <a:t>	Since turning 80, she </a:t>
            </a:r>
            <a:r>
              <a:rPr lang="en-US" sz="1800" b="1" dirty="0"/>
              <a:t>suffers from</a:t>
            </a:r>
            <a:r>
              <a:rPr lang="en-US" sz="1800" dirty="0"/>
              <a:t> lapses in concentration.</a:t>
            </a:r>
          </a:p>
          <a:p>
            <a:r>
              <a:rPr lang="en-US" sz="1800" dirty="0"/>
              <a:t>	Dad </a:t>
            </a:r>
            <a:r>
              <a:rPr lang="en-US" sz="1800" b="1" dirty="0"/>
              <a:t>retired from</a:t>
            </a:r>
            <a:r>
              <a:rPr lang="en-US" sz="1800" dirty="0"/>
              <a:t> the navy in the 1970s.</a:t>
            </a:r>
          </a:p>
          <a:p>
            <a:endParaRPr lang="en-US" sz="1800" dirty="0"/>
          </a:p>
          <a:p>
            <a:r>
              <a:rPr lang="en-US" sz="2000" b="1" dirty="0"/>
              <a:t>Prepositions with Adjectives </a:t>
            </a:r>
          </a:p>
          <a:p>
            <a:endParaRPr lang="en-US" sz="2000" dirty="0"/>
          </a:p>
          <a:p>
            <a:r>
              <a:rPr lang="en-US" sz="1800" dirty="0"/>
              <a:t>Prepositions can form phrases with adjectives to give further context to the action, emotion or thing the adjective is describing. Like verbs and nouns, adjectives can be followed by: </a:t>
            </a:r>
            <a:r>
              <a:rPr lang="en-US" sz="1800" b="1" dirty="0"/>
              <a:t>to, about, In, for, with, at</a:t>
            </a:r>
            <a:r>
              <a:rPr lang="en-US" sz="1800" dirty="0"/>
              <a:t> and </a:t>
            </a:r>
            <a:r>
              <a:rPr lang="en-US" sz="1800" b="1" dirty="0"/>
              <a:t>by</a:t>
            </a:r>
            <a:r>
              <a:rPr lang="en-US" sz="1800" dirty="0"/>
              <a:t>.</a:t>
            </a:r>
          </a:p>
          <a:p>
            <a:r>
              <a:rPr lang="en-US" sz="1800" dirty="0"/>
              <a:t>	I am happily </a:t>
            </a:r>
            <a:r>
              <a:rPr lang="en-US" sz="1800" b="1" dirty="0"/>
              <a:t>married to </a:t>
            </a:r>
            <a:r>
              <a:rPr lang="en-US" sz="1800" dirty="0"/>
              <a:t>David.</a:t>
            </a:r>
          </a:p>
          <a:p>
            <a:r>
              <a:rPr lang="en-US" sz="1800" dirty="0"/>
              <a:t>	Ellie is </a:t>
            </a:r>
            <a:r>
              <a:rPr lang="en-US" sz="1800" b="1" dirty="0"/>
              <a:t>crazy about</a:t>
            </a:r>
            <a:r>
              <a:rPr lang="en-US" sz="1800" dirty="0"/>
              <a:t> this movie.</a:t>
            </a:r>
          </a:p>
          <a:p>
            <a:r>
              <a:rPr lang="en-US" sz="1800" dirty="0"/>
              <a:t>	Michelle is </a:t>
            </a:r>
            <a:r>
              <a:rPr lang="en-US" sz="1800" b="1" dirty="0"/>
              <a:t>interested in </a:t>
            </a:r>
            <a:r>
              <a:rPr lang="en-US" sz="1800" dirty="0"/>
              <a:t>politics.</a:t>
            </a:r>
          </a:p>
          <a:p>
            <a:endParaRPr lang="en-US" sz="1800" dirty="0">
              <a:latin typeface="+mn-lt"/>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01:</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861847"/>
            <a:ext cx="8860221" cy="3416320"/>
          </a:xfrm>
          <a:prstGeom prst="rect">
            <a:avLst/>
          </a:prstGeom>
        </p:spPr>
        <p:txBody>
          <a:bodyPr wrap="square">
            <a:spAutoFit/>
          </a:bodyPr>
          <a:lstStyle/>
          <a:p>
            <a:pPr>
              <a:lnSpc>
                <a:spcPct val="150000"/>
              </a:lnSpc>
            </a:pPr>
            <a:r>
              <a:rPr lang="en-US" sz="1800" dirty="0"/>
              <a:t>Using your cell phone while driving is ___________ the law. </a:t>
            </a:r>
            <a:br>
              <a:rPr lang="en-US" sz="1800" dirty="0"/>
            </a:br>
            <a:r>
              <a:rPr lang="en-US" sz="1800" dirty="0"/>
              <a:t>A. against</a:t>
            </a:r>
          </a:p>
          <a:p>
            <a:pPr>
              <a:lnSpc>
                <a:spcPct val="150000"/>
              </a:lnSpc>
            </a:pPr>
            <a:r>
              <a:rPr lang="en-US" sz="1800" dirty="0"/>
              <a:t>B. beyond</a:t>
            </a:r>
          </a:p>
          <a:p>
            <a:pPr>
              <a:lnSpc>
                <a:spcPct val="150000"/>
              </a:lnSpc>
            </a:pPr>
            <a:r>
              <a:rPr lang="en-US" sz="1800" dirty="0"/>
              <a:t>C. despite</a:t>
            </a:r>
          </a:p>
          <a:p>
            <a:pPr>
              <a:lnSpc>
                <a:spcPct val="150000"/>
              </a:lnSpc>
            </a:pPr>
            <a:r>
              <a:rPr lang="en-US" sz="1800" dirty="0"/>
              <a:t>D. over</a:t>
            </a:r>
            <a:br>
              <a:rPr lang="en-US" sz="1800" dirty="0"/>
            </a:br>
            <a:endParaRPr lang="en-US" sz="1800" dirty="0"/>
          </a:p>
          <a:p>
            <a:pPr>
              <a:lnSpc>
                <a:spcPct val="150000"/>
              </a:lnSpc>
            </a:pPr>
            <a:endParaRPr lang="en-US" sz="1800" dirty="0"/>
          </a:p>
          <a:p>
            <a:pPr>
              <a:lnSpc>
                <a:spcPct val="150000"/>
              </a:lnSpc>
            </a:pPr>
            <a:r>
              <a:rPr lang="en-US" sz="1800" dirty="0"/>
              <a:t>								</a:t>
            </a:r>
            <a:r>
              <a:rPr lang="en-US" sz="1800" b="1" dirty="0"/>
              <a:t>Answer: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02:</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546538"/>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6"/>
            <a:ext cx="9144000" cy="3277820"/>
          </a:xfrm>
          <a:prstGeom prst="rect">
            <a:avLst/>
          </a:prstGeom>
        </p:spPr>
        <p:txBody>
          <a:bodyPr wrap="square">
            <a:spAutoFit/>
          </a:bodyPr>
          <a:lstStyle/>
          <a:p>
            <a:r>
              <a:rPr lang="en-US" sz="1800" dirty="0"/>
              <a:t>After payment, you'll receive the product __________ 10 business days.</a:t>
            </a:r>
          </a:p>
          <a:p>
            <a:pPr>
              <a:lnSpc>
                <a:spcPct val="150000"/>
              </a:lnSpc>
            </a:pPr>
            <a:r>
              <a:rPr lang="en-US" sz="1800" dirty="0"/>
              <a:t>A. within</a:t>
            </a:r>
          </a:p>
          <a:p>
            <a:pPr>
              <a:lnSpc>
                <a:spcPct val="150000"/>
              </a:lnSpc>
            </a:pPr>
            <a:r>
              <a:rPr lang="en-US" sz="1800" dirty="0"/>
              <a:t>B. inside</a:t>
            </a:r>
          </a:p>
          <a:p>
            <a:pPr>
              <a:lnSpc>
                <a:spcPct val="150000"/>
              </a:lnSpc>
            </a:pPr>
            <a:r>
              <a:rPr lang="en-US" sz="1800" dirty="0"/>
              <a:t>C. during</a:t>
            </a:r>
          </a:p>
          <a:p>
            <a:pPr>
              <a:lnSpc>
                <a:spcPct val="150000"/>
              </a:lnSpc>
            </a:pPr>
            <a:r>
              <a:rPr lang="en-US" sz="1800" dirty="0"/>
              <a:t>D. between					</a:t>
            </a:r>
          </a:p>
          <a:p>
            <a:pPr>
              <a:lnSpc>
                <a:spcPct val="150000"/>
              </a:lnSpc>
            </a:pPr>
            <a:endParaRPr lang="en-US" sz="1800" dirty="0"/>
          </a:p>
          <a:p>
            <a:pPr>
              <a:lnSpc>
                <a:spcPct val="150000"/>
              </a:lnSpc>
            </a:pPr>
            <a:endParaRPr lang="en-US" sz="1800" b="1" dirty="0"/>
          </a:p>
          <a:p>
            <a:pPr>
              <a:lnSpc>
                <a:spcPct val="150000"/>
              </a:lnSpc>
            </a:pPr>
            <a:r>
              <a:rPr lang="en-US" sz="1800" b="1" dirty="0"/>
              <a:t>								Answer :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g5dfd3d58b0_0_8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269" name="Google Shape;269;g5dfd3d58b0_0_8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270" name="Google Shape;270;g5dfd3d58b0_0_8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5dfd3d58b0_0_8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lvl="0">
              <a:buSzPts val="2000"/>
            </a:pPr>
            <a:r>
              <a:rPr lang="en-GB" sz="2000" dirty="0">
                <a:solidFill>
                  <a:schemeClr val="lt1"/>
                </a:solidFill>
                <a:ea typeface="Roboto"/>
                <a:cs typeface="Roboto"/>
                <a:sym typeface="Roboto"/>
              </a:rPr>
              <a:t> Question 03: </a:t>
            </a:r>
          </a:p>
        </p:txBody>
      </p:sp>
      <p:sp>
        <p:nvSpPr>
          <p:cNvPr id="272" name="Google Shape;272;g5dfd3d58b0_0_88"/>
          <p:cNvSpPr txBox="1"/>
          <p:nvPr/>
        </p:nvSpPr>
        <p:spPr>
          <a:xfrm>
            <a:off x="89975" y="781050"/>
            <a:ext cx="8725800" cy="3192300"/>
          </a:xfrm>
          <a:prstGeom prst="rect">
            <a:avLst/>
          </a:prstGeom>
          <a:noFill/>
          <a:ln>
            <a:noFill/>
          </a:ln>
        </p:spPr>
        <p:txBody>
          <a:bodyPr spcFirstLastPara="1" wrap="square" lIns="0" tIns="0" rIns="0" bIns="0" anchor="ctr" anchorCtr="0">
            <a:noAutofit/>
          </a:bodyPr>
          <a:lstStyle/>
          <a:p>
            <a:pPr marL="0" lvl="0" indent="0" algn="l" rtl="0">
              <a:lnSpc>
                <a:spcPct val="110000"/>
              </a:lnSpc>
              <a:spcBef>
                <a:spcPts val="1500"/>
              </a:spcBef>
              <a:spcAft>
                <a:spcPts val="0"/>
              </a:spcAft>
              <a:buClr>
                <a:schemeClr val="dk1"/>
              </a:buClr>
              <a:buSzPts val="1100"/>
              <a:buFont typeface="Arial"/>
              <a:buNone/>
            </a:pPr>
            <a:endParaRPr sz="1700" b="1">
              <a:solidFill>
                <a:srgbClr val="333333"/>
              </a:solidFill>
              <a:latin typeface="Calibri"/>
              <a:ea typeface="Calibri"/>
              <a:cs typeface="Calibri"/>
              <a:sym typeface="Calibri"/>
            </a:endParaRPr>
          </a:p>
          <a:p>
            <a:pPr marL="0" lvl="0" indent="0" algn="l" rtl="0">
              <a:lnSpc>
                <a:spcPct val="110000"/>
              </a:lnSpc>
              <a:spcBef>
                <a:spcPts val="1500"/>
              </a:spcBef>
              <a:spcAft>
                <a:spcPts val="0"/>
              </a:spcAft>
              <a:buClr>
                <a:schemeClr val="dk1"/>
              </a:buClr>
              <a:buSzPts val="1100"/>
              <a:buFont typeface="Arial"/>
              <a:buNone/>
            </a:pPr>
            <a:endParaRPr sz="1700" b="1">
              <a:solidFill>
                <a:srgbClr val="333333"/>
              </a:solidFill>
              <a:latin typeface="Calibri"/>
              <a:ea typeface="Calibri"/>
              <a:cs typeface="Calibri"/>
              <a:sym typeface="Calibri"/>
            </a:endParaRPr>
          </a:p>
          <a:p>
            <a:pPr marL="0" lvl="0" indent="0" algn="l" rtl="0">
              <a:lnSpc>
                <a:spcPct val="110000"/>
              </a:lnSpc>
              <a:spcBef>
                <a:spcPts val="1500"/>
              </a:spcBef>
              <a:spcAft>
                <a:spcPts val="0"/>
              </a:spcAft>
              <a:buClr>
                <a:schemeClr val="dk1"/>
              </a:buClr>
              <a:buSzPts val="1100"/>
              <a:buFont typeface="Arial"/>
              <a:buNone/>
            </a:pPr>
            <a:endParaRPr sz="1700" b="1">
              <a:solidFill>
                <a:srgbClr val="333333"/>
              </a:solidFill>
              <a:latin typeface="Calibri"/>
              <a:ea typeface="Calibri"/>
              <a:cs typeface="Calibri"/>
              <a:sym typeface="Calibri"/>
            </a:endParaRPr>
          </a:p>
          <a:p>
            <a:pPr marL="0" marR="0" lvl="0" indent="0" algn="ctr" rtl="0">
              <a:lnSpc>
                <a:spcPct val="115000"/>
              </a:lnSpc>
              <a:spcBef>
                <a:spcPts val="3600"/>
              </a:spcBef>
              <a:spcAft>
                <a:spcPts val="800"/>
              </a:spcAft>
              <a:buClr>
                <a:srgbClr val="000000"/>
              </a:buClr>
              <a:buSzPts val="2000"/>
              <a:buFont typeface="Arial"/>
              <a:buNone/>
            </a:pPr>
            <a:endParaRPr sz="1700" b="1">
              <a:solidFill>
                <a:srgbClr val="333333"/>
              </a:solidFill>
              <a:latin typeface="Calibri"/>
              <a:ea typeface="Calibri"/>
              <a:cs typeface="Calibri"/>
              <a:sym typeface="Calibri"/>
            </a:endParaRPr>
          </a:p>
        </p:txBody>
      </p:sp>
      <p:sp>
        <p:nvSpPr>
          <p:cNvPr id="7" name="Rectangle 6"/>
          <p:cNvSpPr/>
          <p:nvPr/>
        </p:nvSpPr>
        <p:spPr>
          <a:xfrm>
            <a:off x="0" y="830317"/>
            <a:ext cx="8828689" cy="4601260"/>
          </a:xfrm>
          <a:prstGeom prst="rect">
            <a:avLst/>
          </a:prstGeom>
        </p:spPr>
        <p:txBody>
          <a:bodyPr wrap="square">
            <a:spAutoFit/>
          </a:bodyPr>
          <a:lstStyle/>
          <a:p>
            <a:pPr marL="342900" indent="-342900">
              <a:lnSpc>
                <a:spcPct val="150000"/>
              </a:lnSpc>
            </a:pPr>
            <a:r>
              <a:rPr lang="en-US" sz="1800" dirty="0"/>
              <a:t>The car went  ________  the tunnel.</a:t>
            </a:r>
          </a:p>
          <a:p>
            <a:pPr marL="342900" indent="-342900">
              <a:lnSpc>
                <a:spcPct val="150000"/>
              </a:lnSpc>
              <a:buFont typeface="+mj-lt"/>
              <a:buAutoNum type="alphaUcPeriod"/>
            </a:pPr>
            <a:r>
              <a:rPr lang="en-US" sz="1800" dirty="0"/>
              <a:t>above</a:t>
            </a:r>
          </a:p>
          <a:p>
            <a:pPr marL="342900" indent="-342900">
              <a:lnSpc>
                <a:spcPct val="150000"/>
              </a:lnSpc>
              <a:buFont typeface="+mj-lt"/>
              <a:buAutoNum type="alphaUcPeriod"/>
            </a:pPr>
            <a:r>
              <a:rPr lang="en-US" sz="1800" dirty="0"/>
              <a:t>over</a:t>
            </a:r>
          </a:p>
          <a:p>
            <a:pPr marL="342900" indent="-342900">
              <a:lnSpc>
                <a:spcPct val="150000"/>
              </a:lnSpc>
              <a:buFont typeface="+mj-lt"/>
              <a:buAutoNum type="alphaUcPeriod"/>
            </a:pPr>
            <a:r>
              <a:rPr lang="en-US" sz="1800" dirty="0"/>
              <a:t>through</a:t>
            </a:r>
          </a:p>
          <a:p>
            <a:pPr marL="342900" indent="-342900">
              <a:lnSpc>
                <a:spcPct val="150000"/>
              </a:lnSpc>
              <a:buFont typeface="+mj-lt"/>
              <a:buAutoNum type="alphaUcPeriod"/>
            </a:pPr>
            <a:r>
              <a:rPr lang="en-US" sz="1800" dirty="0"/>
              <a:t>on</a:t>
            </a:r>
          </a:p>
          <a:p>
            <a:pPr marL="342900" indent="-342900">
              <a:lnSpc>
                <a:spcPct val="150000"/>
              </a:lnSpc>
            </a:pPr>
            <a:r>
              <a:rPr lang="en-US" sz="1800" dirty="0"/>
              <a:t>                                                                          </a:t>
            </a:r>
          </a:p>
          <a:p>
            <a:pPr>
              <a:lnSpc>
                <a:spcPct val="150000"/>
              </a:lnSpc>
            </a:pPr>
            <a:endParaRPr lang="en-US" sz="1800" b="1" dirty="0"/>
          </a:p>
          <a:p>
            <a:pPr>
              <a:lnSpc>
                <a:spcPct val="150000"/>
              </a:lnSpc>
            </a:pPr>
            <a:r>
              <a:rPr lang="en-US" sz="1800" b="1" dirty="0"/>
              <a:t>								Answer: C</a:t>
            </a:r>
          </a:p>
          <a:p>
            <a:pPr>
              <a:lnSpc>
                <a:spcPct val="150000"/>
              </a:lnSpc>
            </a:pPr>
            <a:endParaRPr lang="en-US" sz="1800" dirty="0"/>
          </a:p>
          <a:p>
            <a:endParaRPr lang="en-US" sz="1800" dirty="0"/>
          </a:p>
          <a:p>
            <a:endParaRPr lang="en-US" sz="18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blinds(horizontal)">
                                      <p:cBhvr>
                                        <p:cTn id="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03:</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56745"/>
            <a:ext cx="9144000" cy="3365024"/>
          </a:xfrm>
          <a:prstGeom prst="rect">
            <a:avLst/>
          </a:prstGeom>
        </p:spPr>
        <p:txBody>
          <a:bodyPr wrap="square">
            <a:spAutoFit/>
          </a:bodyPr>
          <a:lstStyle/>
          <a:p>
            <a:pPr>
              <a:lnSpc>
                <a:spcPct val="150000"/>
              </a:lnSpc>
            </a:pPr>
            <a:r>
              <a:rPr lang="en-US" sz="1800" dirty="0"/>
              <a:t>I have no experience, so I'm _____ a disadvantage when it comes to this job interview. </a:t>
            </a:r>
          </a:p>
          <a:p>
            <a:pPr>
              <a:lnSpc>
                <a:spcPct val="150000"/>
              </a:lnSpc>
            </a:pPr>
            <a:r>
              <a:rPr lang="en-US" sz="1800" dirty="0"/>
              <a:t>A. about</a:t>
            </a:r>
          </a:p>
          <a:p>
            <a:pPr>
              <a:lnSpc>
                <a:spcPct val="150000"/>
              </a:lnSpc>
            </a:pPr>
            <a:r>
              <a:rPr lang="en-US" sz="1800" dirty="0"/>
              <a:t>B. at</a:t>
            </a:r>
          </a:p>
          <a:p>
            <a:pPr>
              <a:lnSpc>
                <a:spcPct val="150000"/>
              </a:lnSpc>
            </a:pPr>
            <a:r>
              <a:rPr lang="en-US" sz="1800" dirty="0"/>
              <a:t>C. within</a:t>
            </a:r>
          </a:p>
          <a:p>
            <a:pPr>
              <a:lnSpc>
                <a:spcPct val="150000"/>
              </a:lnSpc>
            </a:pPr>
            <a:r>
              <a:rPr lang="en-US" sz="1800" dirty="0"/>
              <a:t>D. through</a:t>
            </a:r>
          </a:p>
          <a:p>
            <a:pPr>
              <a:lnSpc>
                <a:spcPct val="150000"/>
              </a:lnSpc>
            </a:pPr>
            <a:r>
              <a:rPr lang="en-US" sz="1800" dirty="0"/>
              <a:t>								</a:t>
            </a:r>
          </a:p>
          <a:p>
            <a:pPr>
              <a:lnSpc>
                <a:spcPct val="150000"/>
              </a:lnSpc>
            </a:pPr>
            <a:r>
              <a:rPr lang="en-US" sz="1800" dirty="0"/>
              <a:t>								</a:t>
            </a:r>
          </a:p>
          <a:p>
            <a:pPr>
              <a:lnSpc>
                <a:spcPct val="150000"/>
              </a:lnSpc>
            </a:pPr>
            <a:r>
              <a:rPr lang="en-US" sz="1800" b="1" dirty="0"/>
              <a:t>								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04:</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r>
              <a:rPr lang="en-US" sz="1800" dirty="0"/>
              <a:t>I read a great book written ______ John Grisham. </a:t>
            </a:r>
          </a:p>
          <a:p>
            <a:pPr>
              <a:lnSpc>
                <a:spcPct val="150000"/>
              </a:lnSpc>
            </a:pPr>
            <a:r>
              <a:rPr lang="en-US" sz="1800" dirty="0"/>
              <a:t>A. in</a:t>
            </a:r>
          </a:p>
          <a:p>
            <a:pPr>
              <a:lnSpc>
                <a:spcPct val="150000"/>
              </a:lnSpc>
            </a:pPr>
            <a:r>
              <a:rPr lang="en-US" sz="1800" dirty="0"/>
              <a:t>B. via </a:t>
            </a:r>
          </a:p>
          <a:p>
            <a:pPr>
              <a:lnSpc>
                <a:spcPct val="150000"/>
              </a:lnSpc>
            </a:pPr>
            <a:r>
              <a:rPr lang="en-US" sz="1800" dirty="0"/>
              <a:t>C. at</a:t>
            </a:r>
          </a:p>
          <a:p>
            <a:pPr>
              <a:lnSpc>
                <a:spcPct val="150000"/>
              </a:lnSpc>
            </a:pPr>
            <a:r>
              <a:rPr lang="en-US" sz="1800" dirty="0"/>
              <a:t>D. by							</a:t>
            </a:r>
          </a:p>
          <a:p>
            <a:pPr>
              <a:lnSpc>
                <a:spcPct val="150000"/>
              </a:lnSpc>
            </a:pPr>
            <a:r>
              <a:rPr lang="en-US" sz="1800" dirty="0"/>
              <a:t>																	</a:t>
            </a:r>
          </a:p>
          <a:p>
            <a:pPr>
              <a:lnSpc>
                <a:spcPct val="150000"/>
              </a:lnSpc>
            </a:pPr>
            <a:r>
              <a:rPr lang="en-US" sz="1800" dirty="0"/>
              <a:t>								</a:t>
            </a:r>
            <a:r>
              <a:rPr lang="en-US" sz="1800" b="1" dirty="0"/>
              <a:t>Answer: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5def3d8d16_0_1"/>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57" name="Google Shape;157;g5def3d8d16_0_1"/>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58" name="Google Shape;158;g5def3d8d16_0_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def3d8d16_0_1"/>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mj-lt"/>
                <a:ea typeface="Roboto"/>
                <a:cs typeface="Roboto"/>
                <a:sym typeface="Roboto"/>
              </a:rPr>
              <a:t> Concepts:</a:t>
            </a:r>
            <a:endParaRPr sz="2000" b="0" i="0" u="none" strike="noStrike" cap="none">
              <a:solidFill>
                <a:schemeClr val="lt1"/>
              </a:solidFill>
              <a:latin typeface="+mj-lt"/>
              <a:ea typeface="Roboto"/>
              <a:cs typeface="Roboto"/>
              <a:sym typeface="Roboto"/>
            </a:endParaRPr>
          </a:p>
        </p:txBody>
      </p:sp>
      <p:sp>
        <p:nvSpPr>
          <p:cNvPr id="7" name="Rectangle 6"/>
          <p:cNvSpPr/>
          <p:nvPr/>
        </p:nvSpPr>
        <p:spPr>
          <a:xfrm>
            <a:off x="0" y="714702"/>
            <a:ext cx="8881241" cy="3200876"/>
          </a:xfrm>
          <a:prstGeom prst="rect">
            <a:avLst/>
          </a:prstGeom>
        </p:spPr>
        <p:txBody>
          <a:bodyPr wrap="square">
            <a:spAutoFit/>
          </a:bodyPr>
          <a:lstStyle/>
          <a:p>
            <a:pPr lvl="0"/>
            <a:r>
              <a:rPr lang="en-US" sz="2000" b="1" dirty="0">
                <a:latin typeface="+mj-lt"/>
              </a:rPr>
              <a:t>Adjectives and adverbs</a:t>
            </a:r>
            <a:r>
              <a:rPr lang="en-GB" sz="2000" b="1" dirty="0">
                <a:solidFill>
                  <a:schemeClr val="dk1"/>
                </a:solidFill>
                <a:latin typeface="+mj-lt"/>
              </a:rPr>
              <a:t> :</a:t>
            </a:r>
          </a:p>
          <a:p>
            <a:pPr lvl="0"/>
            <a:endParaRPr lang="en-GB" sz="2000" b="1" dirty="0">
              <a:solidFill>
                <a:schemeClr val="dk1"/>
              </a:solidFill>
              <a:latin typeface="+mj-lt"/>
            </a:endParaRPr>
          </a:p>
          <a:p>
            <a:r>
              <a:rPr lang="en-US" sz="1800" dirty="0"/>
              <a:t>Adjectives and adverbs are describing words; the former describes a noun or                      pronoun; the latter, a verb, adjective, or other adverb. Here, you learn how to use these words with skill and confidence so you'll never again face the dreaded bad/well dilemma.</a:t>
            </a:r>
          </a:p>
          <a:p>
            <a:endParaRPr lang="en-US" sz="1800" dirty="0">
              <a:latin typeface="+mn-lt"/>
            </a:endParaRPr>
          </a:p>
          <a:p>
            <a:pPr marL="285750" indent="-285750">
              <a:buFont typeface="Arial" pitchFamily="34" charset="0"/>
              <a:buChar char="•"/>
            </a:pPr>
            <a:r>
              <a:rPr lang="en-US" sz="1800" dirty="0">
                <a:latin typeface="+mn-lt"/>
              </a:rPr>
              <a:t>Adjectives describe a noun or pronoun.</a:t>
            </a:r>
          </a:p>
          <a:p>
            <a:pPr marL="285750" indent="-285750">
              <a:buFont typeface="Arial" pitchFamily="34" charset="0"/>
              <a:buChar char="•"/>
            </a:pPr>
            <a:r>
              <a:rPr lang="en-US" sz="1800" dirty="0">
                <a:latin typeface="+mn-lt"/>
              </a:rPr>
              <a:t>Adverbs describe a verb, adjective, or other adverb.</a:t>
            </a:r>
          </a:p>
          <a:p>
            <a:pPr>
              <a:buFont typeface="Arial" pitchFamily="34" charset="0"/>
              <a:buChar char="•"/>
            </a:pPr>
            <a:endParaRPr lang="en-US" sz="1800" dirty="0">
              <a:latin typeface="+mn-lt"/>
            </a:endParaRPr>
          </a:p>
          <a:p>
            <a:endParaRPr lang="en-US" sz="180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05:</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r>
              <a:rPr lang="en-US" sz="1800" dirty="0"/>
              <a:t>My grandparents lived in that same house _____ ages. </a:t>
            </a:r>
          </a:p>
          <a:p>
            <a:pPr>
              <a:lnSpc>
                <a:spcPct val="150000"/>
              </a:lnSpc>
            </a:pPr>
            <a:r>
              <a:rPr lang="en-US" sz="1800" dirty="0"/>
              <a:t>A. over</a:t>
            </a:r>
          </a:p>
          <a:p>
            <a:pPr>
              <a:lnSpc>
                <a:spcPct val="150000"/>
              </a:lnSpc>
            </a:pPr>
            <a:r>
              <a:rPr lang="en-US" sz="1800" dirty="0"/>
              <a:t>B. for</a:t>
            </a:r>
          </a:p>
          <a:p>
            <a:pPr>
              <a:lnSpc>
                <a:spcPct val="150000"/>
              </a:lnSpc>
            </a:pPr>
            <a:r>
              <a:rPr lang="en-US" sz="1800" dirty="0"/>
              <a:t>C. since</a:t>
            </a:r>
          </a:p>
          <a:p>
            <a:pPr>
              <a:lnSpc>
                <a:spcPct val="150000"/>
              </a:lnSpc>
            </a:pPr>
            <a:r>
              <a:rPr lang="en-US" sz="1800" dirty="0"/>
              <a:t>D. from</a:t>
            </a:r>
          </a:p>
          <a:p>
            <a:pPr>
              <a:lnSpc>
                <a:spcPct val="150000"/>
              </a:lnSpc>
            </a:pPr>
            <a:r>
              <a:rPr lang="en-US" sz="1800" dirty="0"/>
              <a:t>																</a:t>
            </a:r>
          </a:p>
          <a:p>
            <a:pPr>
              <a:lnSpc>
                <a:spcPct val="150000"/>
              </a:lnSpc>
            </a:pPr>
            <a:r>
              <a:rPr lang="en-US" sz="1800" dirty="0"/>
              <a:t>								</a:t>
            </a:r>
            <a:r>
              <a:rPr lang="en-US" sz="1800" b="1" dirty="0"/>
              <a:t>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g5dfd3d58b0_0_8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269" name="Google Shape;269;g5dfd3d58b0_0_8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270" name="Google Shape;270;g5dfd3d58b0_0_8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buSzPts val="2000"/>
            </a:pPr>
            <a:r>
              <a:rPr lang="en-GB" sz="2000" dirty="0">
                <a:solidFill>
                  <a:schemeClr val="lt1"/>
                </a:solidFill>
                <a:latin typeface="+mj-lt"/>
                <a:ea typeface="Roboto"/>
                <a:cs typeface="Roboto"/>
                <a:sym typeface="Roboto"/>
              </a:rPr>
              <a:t>Question 06</a:t>
            </a:r>
            <a:r>
              <a:rPr lang="en-GB" sz="2400" dirty="0">
                <a:solidFill>
                  <a:schemeClr val="lt1"/>
                </a:solidFill>
                <a:ea typeface="Roboto"/>
                <a:cs typeface="Roboto"/>
                <a:sym typeface="Roboto"/>
              </a:rPr>
              <a:t>:</a:t>
            </a:r>
            <a:r>
              <a:rPr lang="en-GB" dirty="0">
                <a:solidFill>
                  <a:schemeClr val="lt1"/>
                </a:solidFill>
                <a:ea typeface="Roboto"/>
                <a:cs typeface="Roboto"/>
                <a:sym typeface="Roboto"/>
              </a:rPr>
              <a:t> </a:t>
            </a:r>
          </a:p>
        </p:txBody>
      </p:sp>
      <p:sp>
        <p:nvSpPr>
          <p:cNvPr id="272" name="Google Shape;272;g5dfd3d58b0_0_88"/>
          <p:cNvSpPr txBox="1"/>
          <p:nvPr/>
        </p:nvSpPr>
        <p:spPr>
          <a:xfrm>
            <a:off x="89975" y="781050"/>
            <a:ext cx="8725800" cy="3192300"/>
          </a:xfrm>
          <a:prstGeom prst="rect">
            <a:avLst/>
          </a:prstGeom>
          <a:noFill/>
          <a:ln>
            <a:noFill/>
          </a:ln>
        </p:spPr>
        <p:txBody>
          <a:bodyPr spcFirstLastPara="1" wrap="square" lIns="0" tIns="0" rIns="0" bIns="0" anchor="ctr" anchorCtr="0">
            <a:noAutofit/>
          </a:bodyPr>
          <a:lstStyle/>
          <a:p>
            <a:pPr marL="0" lvl="0" indent="0" algn="l" rtl="0">
              <a:lnSpc>
                <a:spcPct val="110000"/>
              </a:lnSpc>
              <a:spcBef>
                <a:spcPts val="1500"/>
              </a:spcBef>
              <a:spcAft>
                <a:spcPts val="0"/>
              </a:spcAft>
              <a:buClr>
                <a:schemeClr val="dk1"/>
              </a:buClr>
              <a:buSzPts val="1100"/>
              <a:buFont typeface="Arial"/>
              <a:buNone/>
            </a:pPr>
            <a:endParaRPr sz="1700" b="1">
              <a:solidFill>
                <a:srgbClr val="333333"/>
              </a:solidFill>
              <a:latin typeface="Calibri"/>
              <a:ea typeface="Calibri"/>
              <a:cs typeface="Calibri"/>
              <a:sym typeface="Calibri"/>
            </a:endParaRPr>
          </a:p>
          <a:p>
            <a:pPr marL="0" lvl="0" indent="0" algn="l" rtl="0">
              <a:lnSpc>
                <a:spcPct val="110000"/>
              </a:lnSpc>
              <a:spcBef>
                <a:spcPts val="1500"/>
              </a:spcBef>
              <a:spcAft>
                <a:spcPts val="0"/>
              </a:spcAft>
              <a:buClr>
                <a:schemeClr val="dk1"/>
              </a:buClr>
              <a:buSzPts val="1100"/>
              <a:buFont typeface="Arial"/>
              <a:buNone/>
            </a:pPr>
            <a:endParaRPr sz="1700" b="1">
              <a:solidFill>
                <a:srgbClr val="333333"/>
              </a:solidFill>
              <a:latin typeface="Calibri"/>
              <a:ea typeface="Calibri"/>
              <a:cs typeface="Calibri"/>
              <a:sym typeface="Calibri"/>
            </a:endParaRPr>
          </a:p>
          <a:p>
            <a:pPr marL="0" lvl="0" indent="0" algn="l" rtl="0">
              <a:lnSpc>
                <a:spcPct val="110000"/>
              </a:lnSpc>
              <a:spcBef>
                <a:spcPts val="1500"/>
              </a:spcBef>
              <a:spcAft>
                <a:spcPts val="0"/>
              </a:spcAft>
              <a:buClr>
                <a:schemeClr val="dk1"/>
              </a:buClr>
              <a:buSzPts val="1100"/>
              <a:buFont typeface="Arial"/>
              <a:buNone/>
            </a:pPr>
            <a:endParaRPr sz="1700" b="1">
              <a:solidFill>
                <a:srgbClr val="333333"/>
              </a:solidFill>
              <a:latin typeface="Calibri"/>
              <a:ea typeface="Calibri"/>
              <a:cs typeface="Calibri"/>
              <a:sym typeface="Calibri"/>
            </a:endParaRPr>
          </a:p>
          <a:p>
            <a:pPr marL="0" marR="0" lvl="0" indent="0" algn="ctr" rtl="0">
              <a:lnSpc>
                <a:spcPct val="115000"/>
              </a:lnSpc>
              <a:spcBef>
                <a:spcPts val="3600"/>
              </a:spcBef>
              <a:spcAft>
                <a:spcPts val="800"/>
              </a:spcAft>
              <a:buClr>
                <a:srgbClr val="000000"/>
              </a:buClr>
              <a:buSzPts val="2000"/>
              <a:buFont typeface="Arial"/>
              <a:buNone/>
            </a:pPr>
            <a:endParaRPr sz="1700" b="1">
              <a:solidFill>
                <a:srgbClr val="333333"/>
              </a:solidFill>
              <a:latin typeface="Calibri"/>
              <a:ea typeface="Calibri"/>
              <a:cs typeface="Calibri"/>
              <a:sym typeface="Calibri"/>
            </a:endParaRPr>
          </a:p>
        </p:txBody>
      </p:sp>
      <p:sp>
        <p:nvSpPr>
          <p:cNvPr id="7" name="Rectangle 6"/>
          <p:cNvSpPr/>
          <p:nvPr/>
        </p:nvSpPr>
        <p:spPr>
          <a:xfrm>
            <a:off x="0" y="714703"/>
            <a:ext cx="8828689" cy="4601260"/>
          </a:xfrm>
          <a:prstGeom prst="rect">
            <a:avLst/>
          </a:prstGeom>
        </p:spPr>
        <p:txBody>
          <a:bodyPr wrap="square">
            <a:spAutoFit/>
          </a:bodyPr>
          <a:lstStyle/>
          <a:p>
            <a:pPr marL="342900" indent="-342900">
              <a:lnSpc>
                <a:spcPct val="150000"/>
              </a:lnSpc>
            </a:pPr>
            <a:r>
              <a:rPr lang="en-US" sz="1800" dirty="0"/>
              <a:t>He drove ________ the bridge..</a:t>
            </a:r>
          </a:p>
          <a:p>
            <a:pPr marL="342900" indent="-342900">
              <a:lnSpc>
                <a:spcPct val="150000"/>
              </a:lnSpc>
              <a:buAutoNum type="alphaUcPeriod"/>
            </a:pPr>
            <a:r>
              <a:rPr lang="en-US" sz="1800" dirty="0"/>
              <a:t>above</a:t>
            </a:r>
          </a:p>
          <a:p>
            <a:pPr marL="342900" indent="-342900">
              <a:lnSpc>
                <a:spcPct val="150000"/>
              </a:lnSpc>
              <a:buAutoNum type="alphaUcPeriod"/>
            </a:pPr>
            <a:r>
              <a:rPr lang="en-US" sz="1800" dirty="0"/>
              <a:t>over</a:t>
            </a:r>
          </a:p>
          <a:p>
            <a:pPr marL="342900" indent="-342900">
              <a:lnSpc>
                <a:spcPct val="150000"/>
              </a:lnSpc>
              <a:buAutoNum type="alphaUcPeriod"/>
            </a:pPr>
            <a:r>
              <a:rPr lang="en-US" sz="1800" dirty="0"/>
              <a:t>behind</a:t>
            </a:r>
          </a:p>
          <a:p>
            <a:pPr marL="342900" indent="-342900">
              <a:lnSpc>
                <a:spcPct val="150000"/>
              </a:lnSpc>
              <a:buAutoNum type="alphaUcPeriod"/>
            </a:pPr>
            <a:r>
              <a:rPr lang="en-US" sz="1800" dirty="0"/>
              <a:t>on</a:t>
            </a:r>
          </a:p>
          <a:p>
            <a:pPr>
              <a:lnSpc>
                <a:spcPct val="150000"/>
              </a:lnSpc>
            </a:pPr>
            <a:r>
              <a:rPr lang="en-US" sz="1800" dirty="0"/>
              <a:t>                                                                           </a:t>
            </a:r>
          </a:p>
          <a:p>
            <a:pPr>
              <a:lnSpc>
                <a:spcPct val="150000"/>
              </a:lnSpc>
            </a:pPr>
            <a:endParaRPr lang="en-US" sz="1800" dirty="0"/>
          </a:p>
          <a:p>
            <a:pPr>
              <a:lnSpc>
                <a:spcPct val="150000"/>
              </a:lnSpc>
            </a:pPr>
            <a:r>
              <a:rPr lang="en-US" sz="1800" dirty="0"/>
              <a:t>								</a:t>
            </a:r>
            <a:r>
              <a:rPr lang="en-US" sz="1800" b="1" dirty="0"/>
              <a:t>Answer: B</a:t>
            </a:r>
          </a:p>
          <a:p>
            <a:pPr>
              <a:lnSpc>
                <a:spcPct val="150000"/>
              </a:lnSpc>
            </a:pPr>
            <a:endParaRPr lang="en-US" sz="1800" dirty="0"/>
          </a:p>
          <a:p>
            <a:endParaRPr lang="en-US" sz="1800" dirty="0"/>
          </a:p>
          <a:p>
            <a:endParaRPr lang="en-US" sz="18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06 :</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lvl="1">
              <a:lnSpc>
                <a:spcPct val="150000"/>
              </a:lnSpc>
              <a:defRPr/>
            </a:pPr>
            <a:r>
              <a:rPr lang="en-US" sz="1800" dirty="0"/>
              <a:t>He's Italian? For some reason I was _______ the impression that he was Spanish.</a:t>
            </a:r>
            <a:endParaRPr lang="en-US" sz="1800" dirty="0">
              <a:latin typeface="+mn-lt"/>
            </a:endParaRPr>
          </a:p>
          <a:p>
            <a:pPr lvl="1">
              <a:lnSpc>
                <a:spcPct val="150000"/>
              </a:lnSpc>
              <a:defRPr/>
            </a:pPr>
            <a:r>
              <a:rPr lang="en-US" sz="1800" dirty="0">
                <a:latin typeface="+mn-lt"/>
              </a:rPr>
              <a:t>A. </a:t>
            </a:r>
            <a:r>
              <a:rPr lang="en-US" sz="1800" dirty="0"/>
              <a:t>in</a:t>
            </a:r>
            <a:endParaRPr lang="en-US" sz="1800" dirty="0">
              <a:latin typeface="+mn-lt"/>
            </a:endParaRPr>
          </a:p>
          <a:p>
            <a:pPr lvl="1">
              <a:lnSpc>
                <a:spcPct val="150000"/>
              </a:lnSpc>
              <a:defRPr/>
            </a:pPr>
            <a:r>
              <a:rPr lang="en-US" sz="1800" dirty="0">
                <a:latin typeface="+mn-lt"/>
              </a:rPr>
              <a:t>B. within</a:t>
            </a:r>
          </a:p>
          <a:p>
            <a:pPr lvl="1">
              <a:lnSpc>
                <a:spcPct val="150000"/>
              </a:lnSpc>
              <a:defRPr/>
            </a:pPr>
            <a:r>
              <a:rPr lang="en-US" sz="1800" dirty="0">
                <a:latin typeface="+mn-lt"/>
              </a:rPr>
              <a:t>C. under</a:t>
            </a:r>
          </a:p>
          <a:p>
            <a:pPr lvl="1">
              <a:lnSpc>
                <a:spcPct val="150000"/>
              </a:lnSpc>
              <a:defRPr/>
            </a:pPr>
            <a:r>
              <a:rPr lang="en-US" sz="1800" dirty="0">
                <a:latin typeface="+mn-lt"/>
              </a:rPr>
              <a:t>D. on</a:t>
            </a:r>
          </a:p>
          <a:p>
            <a:pPr lvl="1">
              <a:lnSpc>
                <a:spcPct val="150000"/>
              </a:lnSpc>
              <a:defRPr/>
            </a:pPr>
            <a:r>
              <a:rPr lang="en-US" sz="1800" dirty="0">
                <a:latin typeface="+mn-lt"/>
              </a:rPr>
              <a:t>	</a:t>
            </a:r>
          </a:p>
          <a:p>
            <a:pPr lvl="1">
              <a:lnSpc>
                <a:spcPct val="150000"/>
              </a:lnSpc>
              <a:defRPr/>
            </a:pPr>
            <a:endParaRPr lang="en-US" sz="1800" dirty="0">
              <a:latin typeface="+mn-lt"/>
            </a:endParaRPr>
          </a:p>
          <a:p>
            <a:pPr lvl="1">
              <a:lnSpc>
                <a:spcPct val="150000"/>
              </a:lnSpc>
              <a:defRPr/>
            </a:pPr>
            <a:r>
              <a:rPr lang="en-US" sz="1800" dirty="0">
                <a:latin typeface="+mn-lt"/>
              </a:rPr>
              <a:t>								</a:t>
            </a:r>
            <a:r>
              <a:rPr lang="en-US" sz="1800" b="1" dirty="0">
                <a:latin typeface="+mn-lt"/>
              </a:rPr>
              <a:t>Answer: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07:</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r>
              <a:rPr lang="en-US" sz="1800" dirty="0"/>
              <a:t>Where's Roberta? She should have gotten here ______ now. </a:t>
            </a:r>
          </a:p>
          <a:p>
            <a:pPr>
              <a:lnSpc>
                <a:spcPct val="150000"/>
              </a:lnSpc>
            </a:pPr>
            <a:r>
              <a:rPr lang="en-US" sz="1800" dirty="0">
                <a:latin typeface="+mn-lt"/>
              </a:rPr>
              <a:t>A. till</a:t>
            </a:r>
          </a:p>
          <a:p>
            <a:pPr>
              <a:lnSpc>
                <a:spcPct val="150000"/>
              </a:lnSpc>
            </a:pPr>
            <a:r>
              <a:rPr lang="en-US" sz="1800" dirty="0">
                <a:latin typeface="+mn-lt"/>
              </a:rPr>
              <a:t>B. until</a:t>
            </a:r>
          </a:p>
          <a:p>
            <a:pPr>
              <a:lnSpc>
                <a:spcPct val="150000"/>
              </a:lnSpc>
            </a:pPr>
            <a:r>
              <a:rPr lang="en-US" sz="1800" dirty="0">
                <a:latin typeface="+mn-lt"/>
              </a:rPr>
              <a:t>C. to</a:t>
            </a:r>
          </a:p>
          <a:p>
            <a:pPr>
              <a:lnSpc>
                <a:spcPct val="150000"/>
              </a:lnSpc>
            </a:pPr>
            <a:r>
              <a:rPr lang="en-US" sz="1800" dirty="0">
                <a:latin typeface="+mn-lt"/>
              </a:rPr>
              <a:t>D. by</a:t>
            </a:r>
          </a:p>
          <a:p>
            <a:pPr>
              <a:lnSpc>
                <a:spcPct val="150000"/>
              </a:lnSpc>
            </a:pPr>
            <a:r>
              <a:rPr lang="en-US" sz="1800" dirty="0">
                <a:latin typeface="+mn-lt"/>
              </a:rPr>
              <a:t>	</a:t>
            </a:r>
          </a:p>
          <a:p>
            <a:pPr>
              <a:lnSpc>
                <a:spcPct val="150000"/>
              </a:lnSpc>
            </a:pPr>
            <a:endParaRPr lang="en-US" sz="1800" dirty="0">
              <a:latin typeface="+mn-lt"/>
            </a:endParaRPr>
          </a:p>
          <a:p>
            <a:pPr>
              <a:lnSpc>
                <a:spcPct val="150000"/>
              </a:lnSpc>
            </a:pPr>
            <a:r>
              <a:rPr lang="en-US" sz="1800" dirty="0">
                <a:latin typeface="+mn-lt"/>
              </a:rPr>
              <a:t>								</a:t>
            </a:r>
            <a:r>
              <a:rPr lang="en-US" sz="1800" b="1" dirty="0">
                <a:latin typeface="+mn-lt"/>
              </a:rPr>
              <a:t>Answer: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08:</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endParaRPr lang="en-US" sz="1800" dirty="0">
              <a:latin typeface="+mn-lt"/>
            </a:endParaRPr>
          </a:p>
          <a:p>
            <a:pPr>
              <a:lnSpc>
                <a:spcPct val="150000"/>
              </a:lnSpc>
            </a:pPr>
            <a:r>
              <a:rPr lang="en-US" sz="1800" dirty="0">
                <a:latin typeface="+mn-lt"/>
              </a:rPr>
              <a:t>								</a:t>
            </a:r>
          </a:p>
          <a:p>
            <a:pPr>
              <a:lnSpc>
                <a:spcPct val="150000"/>
              </a:lnSpc>
            </a:pPr>
            <a:endParaRPr lang="en-US" sz="1800" dirty="0">
              <a:latin typeface="+mn-lt"/>
            </a:endParaRPr>
          </a:p>
          <a:p>
            <a:pPr>
              <a:lnSpc>
                <a:spcPct val="150000"/>
              </a:lnSpc>
            </a:pPr>
            <a:endParaRPr lang="en-US" sz="1800" dirty="0">
              <a:latin typeface="+mn-lt"/>
            </a:endParaRPr>
          </a:p>
          <a:p>
            <a:pPr>
              <a:lnSpc>
                <a:spcPct val="150000"/>
              </a:lnSpc>
            </a:pPr>
            <a:endParaRPr lang="en-US" sz="1800" dirty="0">
              <a:latin typeface="+mn-lt"/>
            </a:endParaRPr>
          </a:p>
          <a:p>
            <a:pPr>
              <a:lnSpc>
                <a:spcPct val="150000"/>
              </a:lnSpc>
            </a:pPr>
            <a:endParaRPr lang="en-US" sz="1800" dirty="0">
              <a:latin typeface="+mn-lt"/>
            </a:endParaRPr>
          </a:p>
          <a:p>
            <a:pPr>
              <a:lnSpc>
                <a:spcPct val="150000"/>
              </a:lnSpc>
            </a:pPr>
            <a:endParaRPr lang="en-US" sz="1800" dirty="0">
              <a:latin typeface="+mn-lt"/>
            </a:endParaRPr>
          </a:p>
          <a:p>
            <a:pPr>
              <a:lnSpc>
                <a:spcPct val="150000"/>
              </a:lnSpc>
            </a:pPr>
            <a:r>
              <a:rPr lang="en-US" sz="1800" dirty="0">
                <a:latin typeface="+mn-lt"/>
              </a:rPr>
              <a:t>								</a:t>
            </a:r>
            <a:r>
              <a:rPr lang="en-US" sz="1800" b="1" dirty="0">
                <a:latin typeface="+mn-lt"/>
              </a:rPr>
              <a:t>Answer: A</a:t>
            </a:r>
          </a:p>
        </p:txBody>
      </p:sp>
      <p:sp>
        <p:nvSpPr>
          <p:cNvPr id="8" name="Rectangle 7"/>
          <p:cNvSpPr/>
          <p:nvPr/>
        </p:nvSpPr>
        <p:spPr>
          <a:xfrm>
            <a:off x="0" y="746234"/>
            <a:ext cx="9144000" cy="3000821"/>
          </a:xfrm>
          <a:prstGeom prst="rect">
            <a:avLst/>
          </a:prstGeom>
        </p:spPr>
        <p:txBody>
          <a:bodyPr wrap="square">
            <a:spAutoFit/>
          </a:bodyPr>
          <a:lstStyle/>
          <a:p>
            <a:pPr>
              <a:lnSpc>
                <a:spcPct val="150000"/>
              </a:lnSpc>
            </a:pPr>
            <a:r>
              <a:rPr lang="en-US" sz="1800" dirty="0"/>
              <a:t>We've put a lot of effort ______ this project. </a:t>
            </a:r>
          </a:p>
          <a:p>
            <a:pPr marL="342900" indent="-342900">
              <a:lnSpc>
                <a:spcPct val="150000"/>
              </a:lnSpc>
              <a:buAutoNum type="alphaUcPeriod"/>
            </a:pPr>
            <a:r>
              <a:rPr lang="en-US" sz="1800" dirty="0"/>
              <a:t>into</a:t>
            </a:r>
            <a:endParaRPr lang="en-US" sz="1800" dirty="0">
              <a:latin typeface="+mn-lt"/>
            </a:endParaRPr>
          </a:p>
          <a:p>
            <a:pPr marL="342900" indent="-342900">
              <a:lnSpc>
                <a:spcPct val="150000"/>
              </a:lnSpc>
              <a:buFont typeface="Arial"/>
              <a:buAutoNum type="alphaUcPeriod"/>
            </a:pPr>
            <a:r>
              <a:rPr lang="en-US" sz="1800" dirty="0"/>
              <a:t>within</a:t>
            </a:r>
          </a:p>
          <a:p>
            <a:pPr marL="342900" indent="-342900">
              <a:lnSpc>
                <a:spcPct val="150000"/>
              </a:lnSpc>
              <a:buFont typeface="Arial"/>
              <a:buAutoNum type="alphaUcPeriod"/>
            </a:pPr>
            <a:r>
              <a:rPr lang="en-US" sz="1800" dirty="0"/>
              <a:t>until</a:t>
            </a:r>
          </a:p>
          <a:p>
            <a:pPr marL="342900" indent="-342900">
              <a:lnSpc>
                <a:spcPct val="150000"/>
              </a:lnSpc>
              <a:buFont typeface="Arial"/>
              <a:buAutoNum type="alphaUcPeriod"/>
            </a:pPr>
            <a:r>
              <a:rPr lang="en-US" sz="1800" dirty="0"/>
              <a:t>on</a:t>
            </a:r>
          </a:p>
          <a:p>
            <a:pPr marL="342900" indent="-342900">
              <a:lnSpc>
                <a:spcPct val="150000"/>
              </a:lnSpc>
              <a:buAutoNum type="alphaUcPeriod"/>
            </a:pPr>
            <a:endParaRPr lang="en-US" sz="1800" dirty="0">
              <a:latin typeface="+mn-lt"/>
            </a:endParaRPr>
          </a:p>
          <a:p>
            <a:pPr marL="342900" indent="-342900">
              <a:lnSpc>
                <a:spcPct val="150000"/>
              </a:lnSpc>
              <a:buAutoNum type="alphaUcPeriod"/>
            </a:pPr>
            <a:endParaRPr 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09:</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r>
              <a:rPr lang="en-US" sz="1800" dirty="0">
                <a:latin typeface="+mn-lt"/>
              </a:rPr>
              <a:t>The classes at my university are the same </a:t>
            </a:r>
            <a:r>
              <a:rPr lang="en-US" sz="1800" dirty="0"/>
              <a:t>______</a:t>
            </a:r>
            <a:r>
              <a:rPr lang="en-US" sz="1800" dirty="0">
                <a:latin typeface="+mn-lt"/>
              </a:rPr>
              <a:t> those at State University.</a:t>
            </a:r>
            <a:br>
              <a:rPr lang="en-US" sz="1800" dirty="0">
                <a:latin typeface="+mn-lt"/>
              </a:rPr>
            </a:br>
            <a:r>
              <a:rPr lang="en-US" sz="1800" dirty="0">
                <a:latin typeface="+mn-lt"/>
              </a:rPr>
              <a:t>A. with</a:t>
            </a:r>
            <a:br>
              <a:rPr lang="en-US" sz="1800" dirty="0">
                <a:latin typeface="+mn-lt"/>
              </a:rPr>
            </a:br>
            <a:r>
              <a:rPr lang="en-US" sz="1800" dirty="0">
                <a:latin typeface="+mn-lt"/>
              </a:rPr>
              <a:t>B. from</a:t>
            </a:r>
            <a:br>
              <a:rPr lang="en-US" sz="1800" dirty="0">
                <a:latin typeface="+mn-lt"/>
              </a:rPr>
            </a:br>
            <a:r>
              <a:rPr lang="en-US" sz="1800" dirty="0">
                <a:latin typeface="+mn-lt"/>
              </a:rPr>
              <a:t>C. as</a:t>
            </a:r>
            <a:br>
              <a:rPr lang="en-US" sz="1800" dirty="0">
                <a:latin typeface="+mn-lt"/>
              </a:rPr>
            </a:br>
            <a:r>
              <a:rPr lang="en-US" sz="1800" dirty="0">
                <a:latin typeface="+mn-lt"/>
              </a:rPr>
              <a:t>D. at </a:t>
            </a:r>
          </a:p>
          <a:p>
            <a:pPr>
              <a:lnSpc>
                <a:spcPct val="150000"/>
              </a:lnSpc>
            </a:pPr>
            <a:endParaRPr lang="en-US" sz="1800" dirty="0">
              <a:latin typeface="+mn-lt"/>
            </a:endParaRPr>
          </a:p>
          <a:p>
            <a:pPr>
              <a:lnSpc>
                <a:spcPct val="150000"/>
              </a:lnSpc>
            </a:pPr>
            <a:r>
              <a:rPr lang="en-US" sz="1800" dirty="0">
                <a:latin typeface="+mn-lt"/>
              </a:rPr>
              <a:t>					</a:t>
            </a:r>
          </a:p>
          <a:p>
            <a:pPr>
              <a:lnSpc>
                <a:spcPct val="150000"/>
              </a:lnSpc>
            </a:pPr>
            <a:r>
              <a:rPr lang="en-US" sz="1800" dirty="0">
                <a:latin typeface="+mn-lt"/>
              </a:rPr>
              <a:t>								</a:t>
            </a:r>
            <a:r>
              <a:rPr lang="en-US" sz="1800" b="1" dirty="0">
                <a:latin typeface="+mn-lt"/>
              </a:rPr>
              <a:t>Answer: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10:</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r>
              <a:rPr lang="en-US" sz="1800" dirty="0"/>
              <a:t>Unfortunately, there weren't ______ much support for my proposal at the meeting. </a:t>
            </a:r>
          </a:p>
          <a:p>
            <a:pPr marL="342900" indent="-342900">
              <a:lnSpc>
                <a:spcPct val="150000"/>
              </a:lnSpc>
              <a:buAutoNum type="alphaUcPeriod"/>
            </a:pPr>
            <a:r>
              <a:rPr lang="en-US" sz="1800" dirty="0"/>
              <a:t>so</a:t>
            </a:r>
          </a:p>
          <a:p>
            <a:pPr marL="342900" indent="-342900">
              <a:lnSpc>
                <a:spcPct val="150000"/>
              </a:lnSpc>
              <a:buFont typeface="Arial"/>
              <a:buAutoNum type="alphaUcPeriod"/>
            </a:pPr>
            <a:r>
              <a:rPr lang="en-US" sz="1800" dirty="0"/>
              <a:t>very</a:t>
            </a:r>
          </a:p>
          <a:p>
            <a:pPr marL="342900" indent="-342900">
              <a:lnSpc>
                <a:spcPct val="150000"/>
              </a:lnSpc>
              <a:buFont typeface="Arial"/>
              <a:buAutoNum type="alphaUcPeriod"/>
            </a:pPr>
            <a:r>
              <a:rPr lang="en-US" sz="1800" dirty="0"/>
              <a:t>such</a:t>
            </a:r>
          </a:p>
          <a:p>
            <a:pPr marL="342900" indent="-342900">
              <a:lnSpc>
                <a:spcPct val="150000"/>
              </a:lnSpc>
              <a:buFont typeface="Arial"/>
              <a:buAutoNum type="alphaUcPeriod"/>
            </a:pPr>
            <a:r>
              <a:rPr lang="en-US" sz="1800" dirty="0"/>
              <a:t>great</a:t>
            </a:r>
          </a:p>
          <a:p>
            <a:pPr marL="342900" indent="-342900">
              <a:lnSpc>
                <a:spcPct val="150000"/>
              </a:lnSpc>
              <a:buAutoNum type="alphaUcPeriod"/>
            </a:pPr>
            <a:endParaRPr lang="en-US" sz="1800" dirty="0"/>
          </a:p>
          <a:p>
            <a:pPr marL="342900" indent="-342900">
              <a:lnSpc>
                <a:spcPct val="150000"/>
              </a:lnSpc>
              <a:buAutoNum type="alphaUcPeriod"/>
            </a:pPr>
            <a:endParaRPr lang="en-US" sz="1800" dirty="0">
              <a:latin typeface="+mn-lt"/>
            </a:endParaRPr>
          </a:p>
          <a:p>
            <a:pPr>
              <a:lnSpc>
                <a:spcPct val="150000"/>
              </a:lnSpc>
            </a:pPr>
            <a:r>
              <a:rPr lang="en-US" sz="1800" dirty="0">
                <a:latin typeface="+mn-lt"/>
              </a:rPr>
              <a:t>								</a:t>
            </a:r>
            <a:r>
              <a:rPr lang="en-US" sz="1800" b="1" dirty="0">
                <a:latin typeface="+mn-lt"/>
              </a:rPr>
              <a:t>Answer: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11:</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1" y="441434"/>
            <a:ext cx="8923283" cy="3657600"/>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r>
              <a:rPr lang="en-US" sz="1800" dirty="0"/>
              <a:t>His qualifications are ---- than those of any other candidate. </a:t>
            </a:r>
          </a:p>
          <a:p>
            <a:pPr marL="342900" indent="-342900">
              <a:lnSpc>
                <a:spcPct val="150000"/>
              </a:lnSpc>
              <a:buAutoNum type="alphaUcPeriod"/>
            </a:pPr>
            <a:r>
              <a:rPr lang="en-US" sz="1800" dirty="0"/>
              <a:t>great</a:t>
            </a:r>
          </a:p>
          <a:p>
            <a:pPr marL="342900" indent="-342900">
              <a:lnSpc>
                <a:spcPct val="150000"/>
              </a:lnSpc>
              <a:buAutoNum type="alphaUcPeriod"/>
            </a:pPr>
            <a:r>
              <a:rPr lang="en-US" sz="1800" dirty="0"/>
              <a:t>better</a:t>
            </a:r>
          </a:p>
          <a:p>
            <a:pPr marL="342900" indent="-342900">
              <a:lnSpc>
                <a:spcPct val="150000"/>
              </a:lnSpc>
              <a:buAutoNum type="alphaUcPeriod"/>
            </a:pPr>
            <a:r>
              <a:rPr lang="en-US" sz="1800" dirty="0"/>
              <a:t>well</a:t>
            </a:r>
          </a:p>
          <a:p>
            <a:pPr marL="342900" indent="-342900">
              <a:lnSpc>
                <a:spcPct val="150000"/>
              </a:lnSpc>
              <a:buAutoNum type="alphaUcPeriod"/>
            </a:pPr>
            <a:r>
              <a:rPr lang="en-US" sz="1800" dirty="0"/>
              <a:t>super</a:t>
            </a:r>
          </a:p>
          <a:p>
            <a:pPr marL="342900" indent="-342900">
              <a:lnSpc>
                <a:spcPct val="150000"/>
              </a:lnSpc>
              <a:buAutoNum type="alphaUcPeriod"/>
            </a:pPr>
            <a:endParaRPr lang="en-US" sz="1800" dirty="0"/>
          </a:p>
          <a:p>
            <a:pPr marL="342900" indent="-342900">
              <a:lnSpc>
                <a:spcPct val="150000"/>
              </a:lnSpc>
              <a:buAutoNum type="alphaUcPeriod"/>
            </a:pPr>
            <a:endParaRPr lang="en-US" sz="1800" dirty="0">
              <a:latin typeface="+mn-lt"/>
            </a:endParaRPr>
          </a:p>
          <a:p>
            <a:pPr>
              <a:lnSpc>
                <a:spcPct val="150000"/>
              </a:lnSpc>
            </a:pPr>
            <a:r>
              <a:rPr lang="en-US" sz="1800" dirty="0">
                <a:latin typeface="+mn-lt"/>
              </a:rPr>
              <a:t>								</a:t>
            </a:r>
            <a:r>
              <a:rPr lang="en-US" sz="1800" b="1" dirty="0">
                <a:latin typeface="+mn-lt"/>
              </a:rPr>
              <a:t>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12:</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819807"/>
            <a:ext cx="9144000" cy="3277820"/>
          </a:xfrm>
          <a:prstGeom prst="rect">
            <a:avLst/>
          </a:prstGeom>
        </p:spPr>
        <p:txBody>
          <a:bodyPr wrap="square">
            <a:spAutoFit/>
          </a:bodyPr>
          <a:lstStyle/>
          <a:p>
            <a:r>
              <a:rPr lang="en-US" sz="1800" dirty="0"/>
              <a:t>''Come here _______,'' she said.</a:t>
            </a:r>
          </a:p>
          <a:p>
            <a:pPr>
              <a:lnSpc>
                <a:spcPct val="150000"/>
              </a:lnSpc>
            </a:pPr>
            <a:r>
              <a:rPr lang="en-US" sz="1800" dirty="0">
                <a:latin typeface="+mn-lt"/>
              </a:rPr>
              <a:t>A. quick</a:t>
            </a:r>
          </a:p>
          <a:p>
            <a:pPr>
              <a:lnSpc>
                <a:spcPct val="150000"/>
              </a:lnSpc>
            </a:pPr>
            <a:r>
              <a:rPr lang="en-US" sz="1800" dirty="0">
                <a:latin typeface="+mn-lt"/>
              </a:rPr>
              <a:t>B. quickly</a:t>
            </a:r>
          </a:p>
          <a:p>
            <a:pPr>
              <a:lnSpc>
                <a:spcPct val="150000"/>
              </a:lnSpc>
            </a:pPr>
            <a:r>
              <a:rPr lang="en-US" sz="1800" dirty="0">
                <a:latin typeface="+mn-lt"/>
              </a:rPr>
              <a:t>C. fast</a:t>
            </a:r>
          </a:p>
          <a:p>
            <a:pPr>
              <a:lnSpc>
                <a:spcPct val="150000"/>
              </a:lnSpc>
            </a:pPr>
            <a:r>
              <a:rPr lang="en-US" sz="1800" dirty="0">
                <a:latin typeface="+mn-lt"/>
              </a:rPr>
              <a:t>D. faster</a:t>
            </a:r>
          </a:p>
          <a:p>
            <a:pPr>
              <a:lnSpc>
                <a:spcPct val="150000"/>
              </a:lnSpc>
            </a:pPr>
            <a:r>
              <a:rPr lang="en-US" sz="1800" dirty="0">
                <a:latin typeface="+mn-lt"/>
              </a:rPr>
              <a:t>								</a:t>
            </a:r>
          </a:p>
          <a:p>
            <a:pPr>
              <a:lnSpc>
                <a:spcPct val="150000"/>
              </a:lnSpc>
            </a:pPr>
            <a:endParaRPr lang="en-US" sz="1800" dirty="0">
              <a:latin typeface="+mn-lt"/>
            </a:endParaRPr>
          </a:p>
          <a:p>
            <a:pPr>
              <a:lnSpc>
                <a:spcPct val="150000"/>
              </a:lnSpc>
            </a:pPr>
            <a:r>
              <a:rPr lang="en-US" sz="1800" dirty="0">
                <a:latin typeface="+mn-lt"/>
              </a:rPr>
              <a:t>								</a:t>
            </a:r>
            <a:r>
              <a:rPr lang="en-US" sz="1800" b="1" dirty="0">
                <a:latin typeface="+mn-lt"/>
              </a:rPr>
              <a:t>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13:</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r>
              <a:rPr lang="en-US" sz="1800" dirty="0"/>
              <a:t>There was a _______ change in the weather.</a:t>
            </a:r>
            <a:r>
              <a:rPr lang="en-US" sz="1800" dirty="0">
                <a:latin typeface="+mn-lt"/>
              </a:rPr>
              <a:t> </a:t>
            </a:r>
          </a:p>
          <a:p>
            <a:pPr>
              <a:lnSpc>
                <a:spcPct val="150000"/>
              </a:lnSpc>
            </a:pPr>
            <a:r>
              <a:rPr lang="en-US" sz="1800" dirty="0">
                <a:latin typeface="+mn-lt"/>
              </a:rPr>
              <a:t>A. sudden</a:t>
            </a:r>
          </a:p>
          <a:p>
            <a:pPr>
              <a:lnSpc>
                <a:spcPct val="150000"/>
              </a:lnSpc>
            </a:pPr>
            <a:r>
              <a:rPr lang="en-US" sz="1800" dirty="0">
                <a:latin typeface="+mn-lt"/>
              </a:rPr>
              <a:t>B. </a:t>
            </a:r>
            <a:r>
              <a:rPr lang="en-US" sz="1800" dirty="0"/>
              <a:t>suddenly</a:t>
            </a:r>
            <a:r>
              <a:rPr lang="en-US" sz="1800" dirty="0">
                <a:latin typeface="+mn-lt"/>
              </a:rPr>
              <a:t> </a:t>
            </a:r>
          </a:p>
          <a:p>
            <a:pPr>
              <a:lnSpc>
                <a:spcPct val="150000"/>
              </a:lnSpc>
            </a:pPr>
            <a:r>
              <a:rPr lang="en-US" sz="1800" dirty="0">
                <a:latin typeface="+mn-lt"/>
              </a:rPr>
              <a:t>C. unexpected</a:t>
            </a:r>
          </a:p>
          <a:p>
            <a:pPr>
              <a:lnSpc>
                <a:spcPct val="150000"/>
              </a:lnSpc>
            </a:pPr>
            <a:r>
              <a:rPr lang="en-US" sz="1800" dirty="0">
                <a:latin typeface="+mn-lt"/>
              </a:rPr>
              <a:t>D. </a:t>
            </a:r>
            <a:r>
              <a:rPr lang="en-US" sz="1800" dirty="0"/>
              <a:t>expected</a:t>
            </a:r>
            <a:r>
              <a:rPr lang="en-US" sz="1800" dirty="0">
                <a:latin typeface="+mn-lt"/>
              </a:rPr>
              <a:t>				</a:t>
            </a:r>
          </a:p>
          <a:p>
            <a:pPr>
              <a:lnSpc>
                <a:spcPct val="150000"/>
              </a:lnSpc>
            </a:pPr>
            <a:endParaRPr lang="en-US" sz="1800" dirty="0">
              <a:latin typeface="+mn-lt"/>
            </a:endParaRPr>
          </a:p>
          <a:p>
            <a:pPr>
              <a:lnSpc>
                <a:spcPct val="150000"/>
              </a:lnSpc>
            </a:pPr>
            <a:endParaRPr lang="en-US" sz="1800" dirty="0">
              <a:latin typeface="+mn-lt"/>
            </a:endParaRPr>
          </a:p>
          <a:p>
            <a:pPr>
              <a:lnSpc>
                <a:spcPct val="150000"/>
              </a:lnSpc>
            </a:pPr>
            <a:r>
              <a:rPr lang="en-US" sz="1800" dirty="0">
                <a:latin typeface="+mn-lt"/>
              </a:rPr>
              <a:t>								</a:t>
            </a:r>
            <a:r>
              <a:rPr lang="en-US" sz="1800" b="1" dirty="0">
                <a:latin typeface="+mn-lt"/>
              </a:rPr>
              <a:t>Answer: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8" name="Rectangle 7"/>
          <p:cNvSpPr/>
          <p:nvPr/>
        </p:nvSpPr>
        <p:spPr>
          <a:xfrm>
            <a:off x="364211" y="810625"/>
            <a:ext cx="8870731" cy="3600986"/>
          </a:xfrm>
          <a:prstGeom prst="rect">
            <a:avLst/>
          </a:prstGeom>
        </p:spPr>
        <p:txBody>
          <a:bodyPr wrap="square">
            <a:spAutoFit/>
          </a:bodyPr>
          <a:lstStyle/>
          <a:p>
            <a:pPr>
              <a:lnSpc>
                <a:spcPct val="150000"/>
              </a:lnSpc>
            </a:pPr>
            <a:r>
              <a:rPr lang="en-US" sz="1800" dirty="0"/>
              <a:t>We use adjectives to describe nouns and pronouns. Adjectives can come before      nouns or after linking verbs.</a:t>
            </a:r>
            <a:br>
              <a:rPr lang="en-US" sz="1800" dirty="0"/>
            </a:br>
            <a:r>
              <a:rPr lang="en-US" sz="1800" dirty="0"/>
              <a:t> </a:t>
            </a:r>
            <a:r>
              <a:rPr lang="en-US" sz="1800" b="1" dirty="0"/>
              <a:t>Before the noun</a:t>
            </a:r>
            <a:r>
              <a:rPr lang="en-US" sz="1800" dirty="0"/>
              <a:t>: </a:t>
            </a:r>
          </a:p>
          <a:p>
            <a:pPr marL="285750" indent="-285750">
              <a:lnSpc>
                <a:spcPct val="150000"/>
              </a:lnSpc>
              <a:buFont typeface="Arial" pitchFamily="34" charset="0"/>
              <a:buChar char="•"/>
            </a:pPr>
            <a:r>
              <a:rPr lang="en-US" sz="1600" dirty="0"/>
              <a:t>He dropped the hot plate.</a:t>
            </a:r>
          </a:p>
          <a:p>
            <a:pPr marL="285750" indent="-285750">
              <a:lnSpc>
                <a:spcPct val="150000"/>
              </a:lnSpc>
              <a:buFont typeface="Arial" pitchFamily="34" charset="0"/>
              <a:buChar char="•"/>
            </a:pPr>
            <a:r>
              <a:rPr lang="en-US" sz="1600" dirty="0"/>
              <a:t>I have a black cat.</a:t>
            </a:r>
          </a:p>
          <a:p>
            <a:pPr>
              <a:lnSpc>
                <a:spcPct val="150000"/>
              </a:lnSpc>
            </a:pPr>
            <a:r>
              <a:rPr lang="en-US" sz="1800" b="1" dirty="0"/>
              <a:t> After a linking verb: </a:t>
            </a:r>
          </a:p>
          <a:p>
            <a:pPr marL="285750" indent="-285750">
              <a:lnSpc>
                <a:spcPct val="150000"/>
              </a:lnSpc>
              <a:buFont typeface="Arial" pitchFamily="34" charset="0"/>
              <a:buChar char="•"/>
            </a:pPr>
            <a:r>
              <a:rPr lang="en-US" sz="1600" dirty="0"/>
              <a:t>He seems tired.</a:t>
            </a:r>
          </a:p>
          <a:p>
            <a:pPr marL="285750" indent="-285750">
              <a:lnSpc>
                <a:spcPct val="150000"/>
              </a:lnSpc>
              <a:buFont typeface="Arial" pitchFamily="34" charset="0"/>
              <a:buChar char="•"/>
            </a:pPr>
            <a:r>
              <a:rPr lang="en-US" sz="1600" dirty="0"/>
              <a:t>The view is beautiful.</a:t>
            </a:r>
          </a:p>
          <a:p>
            <a:r>
              <a:rPr lang="en-US" sz="2400" b="1" dirty="0"/>
              <a:t>They drive an amazing big red sports car.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14:</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r>
              <a:rPr lang="en-US" sz="1800" dirty="0"/>
              <a:t>Everybody at the party was dressed _______.</a:t>
            </a:r>
            <a:endParaRPr lang="en-US" sz="1800" dirty="0">
              <a:latin typeface="+mn-lt"/>
            </a:endParaRPr>
          </a:p>
          <a:p>
            <a:pPr>
              <a:lnSpc>
                <a:spcPct val="150000"/>
              </a:lnSpc>
            </a:pPr>
            <a:r>
              <a:rPr lang="en-US" sz="1800" dirty="0">
                <a:latin typeface="+mn-lt"/>
              </a:rPr>
              <a:t>A.  </a:t>
            </a:r>
            <a:r>
              <a:rPr lang="en-US" sz="1800" dirty="0" err="1">
                <a:latin typeface="+mn-lt"/>
              </a:rPr>
              <a:t>colourful</a:t>
            </a:r>
            <a:endParaRPr lang="en-US" sz="1800" dirty="0">
              <a:latin typeface="+mn-lt"/>
            </a:endParaRPr>
          </a:p>
          <a:p>
            <a:pPr>
              <a:lnSpc>
                <a:spcPct val="150000"/>
              </a:lnSpc>
            </a:pPr>
            <a:r>
              <a:rPr lang="en-US" sz="1800" dirty="0">
                <a:latin typeface="+mn-lt"/>
              </a:rPr>
              <a:t>B.  </a:t>
            </a:r>
            <a:r>
              <a:rPr lang="en-US" sz="1800" dirty="0" err="1">
                <a:latin typeface="+mn-lt"/>
              </a:rPr>
              <a:t>colourfully</a:t>
            </a:r>
            <a:endParaRPr lang="en-US" sz="1800" dirty="0">
              <a:latin typeface="+mn-lt"/>
            </a:endParaRPr>
          </a:p>
          <a:p>
            <a:pPr>
              <a:lnSpc>
                <a:spcPct val="150000"/>
              </a:lnSpc>
            </a:pPr>
            <a:r>
              <a:rPr lang="en-US" sz="1800" dirty="0">
                <a:latin typeface="+mn-lt"/>
              </a:rPr>
              <a:t>C.  beautiful</a:t>
            </a:r>
          </a:p>
          <a:p>
            <a:pPr marL="342900" indent="-342900">
              <a:lnSpc>
                <a:spcPct val="150000"/>
              </a:lnSpc>
              <a:buAutoNum type="alphaUcPeriod" startAt="4"/>
            </a:pPr>
            <a:r>
              <a:rPr lang="en-US" sz="1800" dirty="0">
                <a:latin typeface="+mn-lt"/>
              </a:rPr>
              <a:t>Amazing</a:t>
            </a:r>
          </a:p>
          <a:p>
            <a:pPr marL="342900" indent="-342900">
              <a:lnSpc>
                <a:spcPct val="150000"/>
              </a:lnSpc>
            </a:pPr>
            <a:endParaRPr lang="en-US" sz="1800" dirty="0">
              <a:latin typeface="+mn-lt"/>
            </a:endParaRPr>
          </a:p>
          <a:p>
            <a:pPr marL="342900" indent="-342900">
              <a:lnSpc>
                <a:spcPct val="150000"/>
              </a:lnSpc>
            </a:pPr>
            <a:endParaRPr lang="en-US" sz="1800" dirty="0">
              <a:latin typeface="+mn-lt"/>
            </a:endParaRPr>
          </a:p>
          <a:p>
            <a:pPr marL="342900" indent="-342900">
              <a:lnSpc>
                <a:spcPct val="150000"/>
              </a:lnSpc>
            </a:pPr>
            <a:r>
              <a:rPr lang="en-US" sz="1800" dirty="0">
                <a:latin typeface="+mn-lt"/>
              </a:rPr>
              <a:t>									</a:t>
            </a:r>
            <a:r>
              <a:rPr lang="en-US" sz="1800" b="1" dirty="0">
                <a:latin typeface="+mn-lt"/>
              </a:rPr>
              <a:t>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Question 15:</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88277"/>
            <a:ext cx="8860221" cy="3416320"/>
          </a:xfrm>
          <a:prstGeom prst="rect">
            <a:avLst/>
          </a:prstGeom>
        </p:spPr>
        <p:txBody>
          <a:bodyPr wrap="square">
            <a:spAutoFit/>
          </a:bodyPr>
          <a:lstStyle/>
          <a:p>
            <a:pPr>
              <a:lnSpc>
                <a:spcPct val="150000"/>
              </a:lnSpc>
            </a:pPr>
            <a:r>
              <a:rPr lang="en-US" sz="1800" dirty="0"/>
              <a:t>The ______ bird gets the worm. </a:t>
            </a:r>
          </a:p>
          <a:p>
            <a:pPr>
              <a:lnSpc>
                <a:spcPct val="150000"/>
              </a:lnSpc>
            </a:pPr>
            <a:r>
              <a:rPr lang="en-US" sz="1800" dirty="0">
                <a:latin typeface="+mn-lt"/>
              </a:rPr>
              <a:t>A. angry</a:t>
            </a:r>
          </a:p>
          <a:p>
            <a:pPr>
              <a:lnSpc>
                <a:spcPct val="150000"/>
              </a:lnSpc>
            </a:pPr>
            <a:r>
              <a:rPr lang="en-US" sz="1800" dirty="0">
                <a:latin typeface="+mn-lt"/>
              </a:rPr>
              <a:t>B. annoyed</a:t>
            </a:r>
          </a:p>
          <a:p>
            <a:pPr>
              <a:lnSpc>
                <a:spcPct val="150000"/>
              </a:lnSpc>
            </a:pPr>
            <a:r>
              <a:rPr lang="en-US" sz="1800" dirty="0">
                <a:latin typeface="+mn-lt"/>
              </a:rPr>
              <a:t>C. early</a:t>
            </a:r>
          </a:p>
          <a:p>
            <a:pPr>
              <a:lnSpc>
                <a:spcPct val="150000"/>
              </a:lnSpc>
            </a:pPr>
            <a:r>
              <a:rPr lang="en-US" sz="1800" dirty="0">
                <a:latin typeface="+mn-lt"/>
              </a:rPr>
              <a:t>D. fast</a:t>
            </a:r>
          </a:p>
          <a:p>
            <a:pPr>
              <a:lnSpc>
                <a:spcPct val="150000"/>
              </a:lnSpc>
            </a:pPr>
            <a:endParaRPr lang="en-US" sz="1800" dirty="0">
              <a:latin typeface="+mn-lt"/>
            </a:endParaRPr>
          </a:p>
          <a:p>
            <a:pPr>
              <a:lnSpc>
                <a:spcPct val="150000"/>
              </a:lnSpc>
            </a:pPr>
            <a:endParaRPr lang="en-US" sz="1800" dirty="0">
              <a:latin typeface="+mn-lt"/>
            </a:endParaRPr>
          </a:p>
          <a:p>
            <a:pPr>
              <a:lnSpc>
                <a:spcPct val="150000"/>
              </a:lnSpc>
            </a:pPr>
            <a:r>
              <a:rPr lang="en-US" sz="1800" dirty="0">
                <a:latin typeface="+mn-lt"/>
              </a:rPr>
              <a:t>								</a:t>
            </a:r>
            <a:r>
              <a:rPr lang="en-US" sz="1800" b="1" dirty="0">
                <a:latin typeface="+mn-lt"/>
              </a:rPr>
              <a:t>Answer: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819807"/>
            <a:ext cx="8923283" cy="4031873"/>
          </a:xfrm>
          <a:prstGeom prst="rect">
            <a:avLst/>
          </a:prstGeom>
        </p:spPr>
        <p:txBody>
          <a:bodyPr wrap="square">
            <a:spAutoFit/>
          </a:bodyPr>
          <a:lstStyle/>
          <a:p>
            <a:r>
              <a:rPr lang="en-US" sz="1800" b="1" dirty="0"/>
              <a:t>Adverbs</a:t>
            </a:r>
            <a:r>
              <a:rPr lang="en-US" sz="1800" dirty="0"/>
              <a:t> are used to describe verbs, adjectives or other adverbs. They are     often (but not always) made by adding '</a:t>
            </a:r>
            <a:r>
              <a:rPr lang="en-US" sz="1800" dirty="0" err="1"/>
              <a:t>ly</a:t>
            </a:r>
            <a:r>
              <a:rPr lang="en-US" sz="1800" dirty="0"/>
              <a:t>' to the adjective. </a:t>
            </a:r>
          </a:p>
          <a:p>
            <a:endParaRPr lang="en-US" sz="1800" dirty="0"/>
          </a:p>
          <a:p>
            <a:pPr marL="285750" indent="-285750">
              <a:buFont typeface="Arial" pitchFamily="34" charset="0"/>
              <a:buChar char="•"/>
            </a:pPr>
            <a:r>
              <a:rPr lang="en-US" sz="1800" dirty="0"/>
              <a:t> I walked slowly ('slowly' tells us about the verb 'walk').</a:t>
            </a:r>
          </a:p>
          <a:p>
            <a:pPr marL="285750" indent="-285750">
              <a:buFont typeface="Arial" pitchFamily="34" charset="0"/>
              <a:buChar char="•"/>
            </a:pPr>
            <a:r>
              <a:rPr lang="en-US" sz="1800" dirty="0"/>
              <a:t> They worked quickly.</a:t>
            </a:r>
          </a:p>
          <a:p>
            <a:endParaRPr lang="en-US" sz="1800" dirty="0"/>
          </a:p>
          <a:p>
            <a:r>
              <a:rPr lang="en-US" sz="1800" dirty="0"/>
              <a:t> We make the comparative and superlative forms of adverbs by using 'more / most'.</a:t>
            </a:r>
          </a:p>
          <a:p>
            <a:pPr marL="285750" indent="-285750">
              <a:buFont typeface="Arial" pitchFamily="34" charset="0"/>
              <a:buChar char="•"/>
            </a:pPr>
            <a:r>
              <a:rPr lang="en-US" sz="1800" dirty="0"/>
              <a:t> She sang loudly.</a:t>
            </a:r>
          </a:p>
          <a:p>
            <a:pPr marL="285750" indent="-285750">
              <a:buFont typeface="Arial" pitchFamily="34" charset="0"/>
              <a:buChar char="•"/>
            </a:pPr>
            <a:r>
              <a:rPr lang="en-US" sz="1800" dirty="0"/>
              <a:t> She sang more loudly than her friend.</a:t>
            </a:r>
          </a:p>
          <a:p>
            <a:pPr marL="285750" indent="-285750">
              <a:buFont typeface="Arial" pitchFamily="34" charset="0"/>
              <a:buChar char="•"/>
            </a:pPr>
            <a:r>
              <a:rPr lang="en-US" sz="1800" dirty="0"/>
              <a:t> She sang most loudly in the class.</a:t>
            </a:r>
          </a:p>
          <a:p>
            <a:pPr marL="285750" indent="-285750">
              <a:buFont typeface="Arial" pitchFamily="34" charset="0"/>
              <a:buChar char="•"/>
            </a:pPr>
            <a:endParaRPr lang="en-US" sz="1800" dirty="0"/>
          </a:p>
          <a:p>
            <a:r>
              <a:rPr lang="en-US" sz="2000" b="1" dirty="0"/>
              <a:t>Yesterday evening, we walked somewhat slowly in a very beautiful garden</a:t>
            </a:r>
            <a:r>
              <a:rPr lang="en-US" sz="1800" dirty="0"/>
              <a:t>.</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1" y="693683"/>
            <a:ext cx="8713076" cy="4031873"/>
          </a:xfrm>
          <a:prstGeom prst="rect">
            <a:avLst/>
          </a:prstGeom>
        </p:spPr>
        <p:txBody>
          <a:bodyPr wrap="square">
            <a:spAutoFit/>
          </a:bodyPr>
          <a:lstStyle/>
          <a:p>
            <a:r>
              <a:rPr lang="en-US" sz="2000" b="1" dirty="0"/>
              <a:t>Irregular forms:</a:t>
            </a:r>
          </a:p>
          <a:p>
            <a:endParaRPr lang="en-US" sz="2000" b="1" dirty="0"/>
          </a:p>
          <a:p>
            <a:r>
              <a:rPr lang="en-US" sz="1800" dirty="0"/>
              <a:t> Normally, we make an adverb by adding '</a:t>
            </a:r>
            <a:r>
              <a:rPr lang="en-US" sz="1800" dirty="0" err="1"/>
              <a:t>ly</a:t>
            </a:r>
            <a:r>
              <a:rPr lang="en-US" sz="1800" dirty="0"/>
              <a:t>' to an adjective. </a:t>
            </a:r>
          </a:p>
          <a:p>
            <a:pPr marL="285750" indent="-285750">
              <a:buFont typeface="Arial" pitchFamily="34" charset="0"/>
              <a:buChar char="•"/>
            </a:pPr>
            <a:r>
              <a:rPr lang="en-US" sz="1800" dirty="0"/>
              <a:t>Careful (adjective): He is always careful.</a:t>
            </a:r>
          </a:p>
          <a:p>
            <a:pPr marL="285750" indent="-285750">
              <a:buFont typeface="Arial" pitchFamily="34" charset="0"/>
              <a:buChar char="•"/>
            </a:pPr>
            <a:r>
              <a:rPr lang="en-US" sz="1800" dirty="0"/>
              <a:t>Carefully (adverb): She put the glasses down carefully.</a:t>
            </a:r>
          </a:p>
          <a:p>
            <a:pPr marL="285750" indent="-285750">
              <a:buFont typeface="Arial" pitchFamily="34" charset="0"/>
              <a:buChar char="•"/>
            </a:pPr>
            <a:r>
              <a:rPr lang="en-US" sz="1800" dirty="0"/>
              <a:t>Quiet (adjective): This is a quiet room.</a:t>
            </a:r>
          </a:p>
          <a:p>
            <a:pPr marL="285750" indent="-285750">
              <a:buFont typeface="Arial" pitchFamily="34" charset="0"/>
              <a:buChar char="•"/>
            </a:pPr>
            <a:r>
              <a:rPr lang="en-US" sz="1800" dirty="0"/>
              <a:t>Quietly (adverb): She spoke quietly.</a:t>
            </a:r>
          </a:p>
          <a:p>
            <a:pPr>
              <a:buFont typeface="Arial" pitchFamily="34" charset="0"/>
              <a:buChar char="•"/>
            </a:pPr>
            <a:endParaRPr lang="en-US" sz="1800" dirty="0"/>
          </a:p>
          <a:p>
            <a:r>
              <a:rPr lang="en-US" sz="1800" dirty="0"/>
              <a:t> If the adjective ends in 'y', we change 'y' to '</a:t>
            </a:r>
            <a:r>
              <a:rPr lang="en-US" sz="1800" dirty="0" err="1"/>
              <a:t>i</a:t>
            </a:r>
            <a:r>
              <a:rPr lang="en-US" sz="1800" dirty="0"/>
              <a:t>' and add '</a:t>
            </a:r>
            <a:r>
              <a:rPr lang="en-US" sz="1800" dirty="0" err="1"/>
              <a:t>ly</a:t>
            </a:r>
            <a:r>
              <a:rPr lang="en-US" sz="1800" dirty="0"/>
              <a:t>'. If the adjective ends in    'le', we drop 'e' and add 'y'.</a:t>
            </a:r>
          </a:p>
          <a:p>
            <a:pPr marL="285750" indent="-285750">
              <a:buFont typeface="Arial" pitchFamily="34" charset="0"/>
              <a:buChar char="•"/>
            </a:pPr>
            <a:r>
              <a:rPr lang="en-US" sz="1800" dirty="0"/>
              <a:t> Happy (adjective): She looks very happy.</a:t>
            </a:r>
          </a:p>
          <a:p>
            <a:pPr marL="285750" indent="-285750">
              <a:buFont typeface="Arial" pitchFamily="34" charset="0"/>
              <a:buChar char="•"/>
            </a:pPr>
            <a:r>
              <a:rPr lang="en-US" sz="1800" dirty="0"/>
              <a:t> Happily (adverb): He sang happily.</a:t>
            </a:r>
          </a:p>
          <a:p>
            <a:endParaRPr lang="en-US" sz="1800" dirty="0"/>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14703"/>
            <a:ext cx="8860221" cy="3416320"/>
          </a:xfrm>
          <a:prstGeom prst="rect">
            <a:avLst/>
          </a:prstGeom>
        </p:spPr>
        <p:txBody>
          <a:bodyPr wrap="square">
            <a:spAutoFit/>
          </a:bodyPr>
          <a:lstStyle/>
          <a:p>
            <a:r>
              <a:rPr lang="en-US" sz="1800" dirty="0"/>
              <a:t>There are some exceptions. </a:t>
            </a:r>
          </a:p>
          <a:p>
            <a:endParaRPr lang="en-US" sz="1800" dirty="0"/>
          </a:p>
          <a:p>
            <a:pPr marL="285750" indent="-285750">
              <a:buFont typeface="Arial" pitchFamily="34" charset="0"/>
              <a:buChar char="•"/>
            </a:pPr>
            <a:r>
              <a:rPr lang="en-US" sz="1800" dirty="0"/>
              <a:t>Fast (adjective): That's a fast car.</a:t>
            </a:r>
          </a:p>
          <a:p>
            <a:pPr marL="285750" indent="-285750">
              <a:buFont typeface="Arial" pitchFamily="34" charset="0"/>
              <a:buChar char="•"/>
            </a:pPr>
            <a:r>
              <a:rPr lang="en-US" sz="1800" dirty="0"/>
              <a:t>Fast (adverb): She walks fast.</a:t>
            </a:r>
          </a:p>
          <a:p>
            <a:pPr marL="285750" indent="-285750">
              <a:buFont typeface="Arial" pitchFamily="34" charset="0"/>
              <a:buChar char="•"/>
            </a:pPr>
            <a:r>
              <a:rPr lang="en-US" sz="1800" dirty="0"/>
              <a:t>Early (adjective): She was early for the meeting.</a:t>
            </a:r>
          </a:p>
          <a:p>
            <a:pPr marL="285750" indent="-285750">
              <a:buFont typeface="Arial" pitchFamily="34" charset="0"/>
              <a:buChar char="•"/>
            </a:pPr>
            <a:r>
              <a:rPr lang="en-US" sz="1800" dirty="0"/>
              <a:t>Early (adverb): He arrived early.</a:t>
            </a:r>
          </a:p>
          <a:p>
            <a:endParaRPr lang="en-US" sz="1800" dirty="0"/>
          </a:p>
          <a:p>
            <a:r>
              <a:rPr lang="en-US" sz="1800" dirty="0"/>
              <a:t>There are also some adjectives that end in '</a:t>
            </a:r>
            <a:r>
              <a:rPr lang="en-US" sz="1800" dirty="0" err="1"/>
              <a:t>ly</a:t>
            </a:r>
            <a:r>
              <a:rPr lang="en-US" sz="1800" dirty="0"/>
              <a:t>' and don't have an adverb form. Instead we use 'in a ---way'. These are friendly, lovely, lonely, lively, and silly. </a:t>
            </a:r>
          </a:p>
          <a:p>
            <a:endParaRPr lang="en-US" sz="1800" dirty="0"/>
          </a:p>
          <a:p>
            <a:pPr marL="285750" indent="-285750">
              <a:buFont typeface="Arial" pitchFamily="34" charset="0"/>
              <a:buChar char="•"/>
            </a:pPr>
            <a:r>
              <a:rPr lang="en-US" sz="1800" dirty="0"/>
              <a:t>He talked to me in a friendly way.</a:t>
            </a:r>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1" y="735724"/>
            <a:ext cx="8912772" cy="4001095"/>
          </a:xfrm>
          <a:prstGeom prst="rect">
            <a:avLst/>
          </a:prstGeom>
        </p:spPr>
        <p:txBody>
          <a:bodyPr wrap="square">
            <a:spAutoFit/>
          </a:bodyPr>
          <a:lstStyle/>
          <a:p>
            <a:r>
              <a:rPr lang="en-US" sz="2000" b="1" dirty="0"/>
              <a:t>Good / well</a:t>
            </a:r>
          </a:p>
          <a:p>
            <a:br>
              <a:rPr lang="en-US" sz="1800" dirty="0"/>
            </a:br>
            <a:r>
              <a:rPr lang="en-US" sz="1800" dirty="0"/>
              <a:t>'Well' can be confusing because it is both the adverb form of 'good', and an adjective    that means 'healthy and fine'.</a:t>
            </a:r>
          </a:p>
          <a:p>
            <a:endParaRPr lang="en-US" sz="1800" dirty="0"/>
          </a:p>
          <a:p>
            <a:pPr marL="285750" indent="-285750">
              <a:buFont typeface="Arial" pitchFamily="34" charset="0"/>
              <a:buChar char="•"/>
            </a:pPr>
            <a:r>
              <a:rPr lang="en-US" sz="1800" dirty="0"/>
              <a:t> My mother is well ('well' is an adjective that means 'healthy and fine').</a:t>
            </a:r>
          </a:p>
          <a:p>
            <a:pPr marL="285750" indent="-285750">
              <a:buFont typeface="Arial" pitchFamily="34" charset="0"/>
              <a:buChar char="•"/>
            </a:pPr>
            <a:r>
              <a:rPr lang="en-US" sz="1800" dirty="0"/>
              <a:t> He did the work well ('well' is an adverb meaning 'in a good way').</a:t>
            </a:r>
          </a:p>
          <a:p>
            <a:pPr marL="285750" indent="-285750">
              <a:buFont typeface="Arial" pitchFamily="34" charset="0"/>
              <a:buChar char="•"/>
            </a:pPr>
            <a:r>
              <a:rPr lang="en-US" sz="1800" dirty="0"/>
              <a:t> Of course, we also use 'good' as an adjective. This meal is good!</a:t>
            </a:r>
          </a:p>
          <a:p>
            <a:pPr marL="285750" indent="-285750">
              <a:buFont typeface="Arial" pitchFamily="34" charset="0"/>
              <a:buChar char="•"/>
            </a:pPr>
            <a:r>
              <a:rPr lang="en-US" sz="1800" dirty="0"/>
              <a:t> He can speak good German.</a:t>
            </a:r>
          </a:p>
          <a:p>
            <a:endParaRPr lang="en-US" sz="1800" dirty="0"/>
          </a:p>
          <a:p>
            <a:endParaRPr lang="en-US" sz="1800" dirty="0"/>
          </a:p>
          <a:p>
            <a:endParaRPr lang="en-US" sz="1800" dirty="0"/>
          </a:p>
          <a:p>
            <a:endParaRPr lang="en-US" sz="1800" dirty="0"/>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def3d8d16_0_18"/>
          <p:cNvPicPr preferRelativeResize="0"/>
          <p:nvPr/>
        </p:nvPicPr>
        <p:blipFill rotWithShape="1">
          <a:blip r:embed="rId3">
            <a:alphaModFix/>
          </a:blip>
          <a:srcRect l="41241" t="9529" r="-23988" b="51127"/>
          <a:stretch/>
        </p:blipFill>
        <p:spPr>
          <a:xfrm>
            <a:off x="0" y="4075175"/>
            <a:ext cx="4457700" cy="1065625"/>
          </a:xfrm>
          <a:prstGeom prst="rect">
            <a:avLst/>
          </a:prstGeom>
          <a:noFill/>
          <a:ln>
            <a:noFill/>
          </a:ln>
        </p:spPr>
      </p:pic>
      <p:pic>
        <p:nvPicPr>
          <p:cNvPr id="166" name="Google Shape;166;g5def3d8d16_0_18"/>
          <p:cNvPicPr preferRelativeResize="0"/>
          <p:nvPr/>
        </p:nvPicPr>
        <p:blipFill rotWithShape="1">
          <a:blip r:embed="rId4">
            <a:alphaModFix/>
          </a:blip>
          <a:srcRect/>
          <a:stretch/>
        </p:blipFill>
        <p:spPr>
          <a:xfrm>
            <a:off x="7120800" y="233550"/>
            <a:ext cx="1694263" cy="766798"/>
          </a:xfrm>
          <a:prstGeom prst="rect">
            <a:avLst/>
          </a:prstGeom>
          <a:noFill/>
          <a:ln>
            <a:noFill/>
          </a:ln>
        </p:spPr>
      </p:pic>
      <p:sp>
        <p:nvSpPr>
          <p:cNvPr id="167" name="Google Shape;167;g5def3d8d16_0_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def3d8d16_0_18"/>
          <p:cNvSpPr txBox="1"/>
          <p:nvPr/>
        </p:nvSpPr>
        <p:spPr>
          <a:xfrm>
            <a:off x="0" y="233550"/>
            <a:ext cx="31554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Roboto"/>
                <a:ea typeface="Roboto"/>
                <a:cs typeface="Roboto"/>
                <a:sym typeface="Roboto"/>
              </a:rPr>
              <a:t> Concepts:  </a:t>
            </a:r>
            <a:endParaRPr sz="2000" b="0" i="0" u="none" strike="noStrike" cap="none">
              <a:solidFill>
                <a:schemeClr val="lt1"/>
              </a:solidFill>
              <a:latin typeface="Roboto"/>
              <a:ea typeface="Roboto"/>
              <a:cs typeface="Roboto"/>
              <a:sym typeface="Roboto"/>
            </a:endParaRPr>
          </a:p>
        </p:txBody>
      </p:sp>
      <p:sp>
        <p:nvSpPr>
          <p:cNvPr id="169" name="Google Shape;169;g5def3d8d16_0_18"/>
          <p:cNvSpPr txBox="1"/>
          <p:nvPr/>
        </p:nvSpPr>
        <p:spPr>
          <a:xfrm>
            <a:off x="0" y="441434"/>
            <a:ext cx="8815800" cy="3531866"/>
          </a:xfrm>
          <a:prstGeom prst="rect">
            <a:avLst/>
          </a:prstGeom>
          <a:noFill/>
          <a:ln>
            <a:noFill/>
          </a:ln>
        </p:spPr>
        <p:txBody>
          <a:bodyPr spcFirstLastPara="1" wrap="square" lIns="0" tIns="0" rIns="0" bIns="0" anchor="ctr" anchorCtr="0">
            <a:noAutofit/>
          </a:bodyPr>
          <a:lstStyle/>
          <a:p>
            <a:pPr marL="0" lvl="0" indent="0" algn="l" rtl="0">
              <a:lnSpc>
                <a:spcPct val="171429"/>
              </a:lnSpc>
              <a:spcBef>
                <a:spcPts val="800"/>
              </a:spcBef>
              <a:spcAft>
                <a:spcPts val="0"/>
              </a:spcAft>
              <a:buClr>
                <a:schemeClr val="dk1"/>
              </a:buClr>
              <a:buSzPts val="1100"/>
              <a:buFont typeface="Arial"/>
              <a:buNone/>
            </a:pPr>
            <a:endParaRPr sz="1600" b="1">
              <a:solidFill>
                <a:schemeClr val="dk1"/>
              </a:solidFill>
            </a:endParaRPr>
          </a:p>
          <a:p>
            <a:pPr marL="457200" lvl="0" indent="0" algn="l" rtl="0">
              <a:lnSpc>
                <a:spcPct val="115000"/>
              </a:lnSpc>
              <a:spcBef>
                <a:spcPts val="800"/>
              </a:spcBef>
              <a:spcAft>
                <a:spcPts val="3600"/>
              </a:spcAft>
              <a:buNone/>
            </a:pPr>
            <a:endParaRPr sz="1600" b="1">
              <a:solidFill>
                <a:srgbClr val="5F1E7A"/>
              </a:solidFill>
            </a:endParaRPr>
          </a:p>
        </p:txBody>
      </p:sp>
      <p:sp>
        <p:nvSpPr>
          <p:cNvPr id="7" name="Rectangle 6"/>
          <p:cNvSpPr/>
          <p:nvPr/>
        </p:nvSpPr>
        <p:spPr>
          <a:xfrm>
            <a:off x="0" y="735724"/>
            <a:ext cx="8860221" cy="4524315"/>
          </a:xfrm>
          <a:prstGeom prst="rect">
            <a:avLst/>
          </a:prstGeom>
        </p:spPr>
        <p:txBody>
          <a:bodyPr wrap="square">
            <a:spAutoFit/>
          </a:bodyPr>
          <a:lstStyle/>
          <a:p>
            <a:r>
              <a:rPr lang="en-US" sz="2000" b="1" dirty="0"/>
              <a:t>Hard / hardly</a:t>
            </a:r>
            <a:br>
              <a:rPr lang="en-US" sz="1800" dirty="0"/>
            </a:br>
            <a:br>
              <a:rPr lang="en-US" sz="1800" dirty="0"/>
            </a:br>
            <a:r>
              <a:rPr lang="en-US" sz="1800" dirty="0"/>
              <a:t>'Hard' is both an adjective and an adverb. </a:t>
            </a:r>
          </a:p>
          <a:p>
            <a:endParaRPr lang="en-US" sz="1800" dirty="0"/>
          </a:p>
          <a:p>
            <a:pPr marL="285750" indent="-285750">
              <a:buFont typeface="Arial" pitchFamily="34" charset="0"/>
              <a:buChar char="•"/>
            </a:pPr>
            <a:r>
              <a:rPr lang="en-US" sz="1800" dirty="0"/>
              <a:t>The table is hard (= adjective, meaning 'not soft' or 'difficult').</a:t>
            </a:r>
          </a:p>
          <a:p>
            <a:pPr marL="285750" indent="-285750">
              <a:buFont typeface="Arial" pitchFamily="34" charset="0"/>
              <a:buChar char="•"/>
            </a:pPr>
            <a:r>
              <a:rPr lang="en-US" sz="1800" dirty="0"/>
              <a:t>She works hard (= adverb, meaning 'with a lot of effort').</a:t>
            </a:r>
          </a:p>
          <a:p>
            <a:pPr>
              <a:buFont typeface="Arial" pitchFamily="34" charset="0"/>
              <a:buChar char="•"/>
            </a:pPr>
            <a:endParaRPr lang="en-US" sz="1800" dirty="0"/>
          </a:p>
          <a:p>
            <a:r>
              <a:rPr lang="en-US" sz="1800" dirty="0"/>
              <a:t> ‘Hardly' is also an adverb, but it means 'almost nothing' or 'almost none'.</a:t>
            </a:r>
          </a:p>
          <a:p>
            <a:endParaRPr lang="en-US" sz="1800" dirty="0"/>
          </a:p>
          <a:p>
            <a:pPr marL="285750" indent="-285750">
              <a:buFont typeface="Arial" pitchFamily="34" charset="0"/>
              <a:buChar char="•"/>
            </a:pPr>
            <a:r>
              <a:rPr lang="en-US" sz="1800" dirty="0"/>
              <a:t> She hardly works (= she does almost no work).</a:t>
            </a:r>
          </a:p>
          <a:p>
            <a:pPr marL="285750" indent="-285750">
              <a:buFont typeface="Arial" pitchFamily="34" charset="0"/>
              <a:buChar char="•"/>
            </a:pPr>
            <a:r>
              <a:rPr lang="en-US" sz="1800" dirty="0"/>
              <a:t> I have hardly any money (= I have almost no money).</a:t>
            </a:r>
          </a:p>
          <a:p>
            <a:endParaRPr lang="en-US" sz="1800" dirty="0"/>
          </a:p>
          <a:p>
            <a:endParaRPr lang="en-US" sz="1800" dirty="0"/>
          </a:p>
          <a:p>
            <a:endParaRPr lang="en-US" sz="1800" dirty="0"/>
          </a:p>
          <a:p>
            <a:endParaRPr lang="en-US" sz="1800" dirty="0"/>
          </a:p>
          <a:p>
            <a:endParaRPr lang="en-US" sz="18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E70DAE89464BBB24385DB5BAADCB" ma:contentTypeVersion="2" ma:contentTypeDescription="Create a new document." ma:contentTypeScope="" ma:versionID="5f1ed2b2d8068acd83977a589e67cebc">
  <xsd:schema xmlns:xsd="http://www.w3.org/2001/XMLSchema" xmlns:xs="http://www.w3.org/2001/XMLSchema" xmlns:p="http://schemas.microsoft.com/office/2006/metadata/properties" xmlns:ns2="f2e28455-a4bd-4882-acf5-dd58dbd2fa34" targetNamespace="http://schemas.microsoft.com/office/2006/metadata/properties" ma:root="true" ma:fieldsID="5634dc619dfe070d77c1e661015e6cd5" ns2:_="">
    <xsd:import namespace="f2e28455-a4bd-4882-acf5-dd58dbd2fa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8455-a4bd-4882-acf5-dd58dbd2fa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760EA4-3A68-4CCC-BE56-F067884C5249}"/>
</file>

<file path=customXml/itemProps2.xml><?xml version="1.0" encoding="utf-8"?>
<ds:datastoreItem xmlns:ds="http://schemas.openxmlformats.org/officeDocument/2006/customXml" ds:itemID="{3195287B-6E7B-4D60-B9EB-99EB216559FB}"/>
</file>

<file path=customXml/itemProps3.xml><?xml version="1.0" encoding="utf-8"?>
<ds:datastoreItem xmlns:ds="http://schemas.openxmlformats.org/officeDocument/2006/customXml" ds:itemID="{7DDE5ECF-408A-4FEB-8021-EDCD69C520E0}"/>
</file>

<file path=docProps/app.xml><?xml version="1.0" encoding="utf-8"?>
<Properties xmlns="http://schemas.openxmlformats.org/officeDocument/2006/extended-properties" xmlns:vt="http://schemas.openxmlformats.org/officeDocument/2006/docPropsVTypes">
  <TotalTime>2756</TotalTime>
  <Words>2678</Words>
  <Application>Microsoft Office PowerPoint</Application>
  <PresentationFormat>On-screen Show (16:9)</PresentationFormat>
  <Paragraphs>466</Paragraphs>
  <Slides>41</Slides>
  <Notes>41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Roboto</vt:lpstr>
      <vt:lpstr>Roboto Black</vt:lpstr>
      <vt:lpstr>Roboto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Amrith Sudhakaran</dc:creator>
  <cp:lastModifiedBy>Shreekanth NT</cp:lastModifiedBy>
  <cp:revision>19</cp:revision>
  <dcterms:modified xsi:type="dcterms:W3CDTF">2021-03-17T10:20:47Z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0x0101009FC1E70DAE89464BBB24385DB5BAADCB</vt:lpwstr>
  </property>
</Properties>
</file>